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9" r:id="rId4"/>
    <p:sldId id="260" r:id="rId5"/>
    <p:sldId id="268" r:id="rId6"/>
    <p:sldId id="269" r:id="rId7"/>
    <p:sldId id="267" r:id="rId8"/>
    <p:sldId id="262" r:id="rId9"/>
    <p:sldId id="261" r:id="rId10"/>
    <p:sldId id="263" r:id="rId11"/>
    <p:sldId id="266" r:id="rId12"/>
    <p:sldId id="258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2125-B7C2-4017-AFDF-5F49E12018F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2D90-F356-473C-8C25-E27AD2C4B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71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2125-B7C2-4017-AFDF-5F49E12018F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2D90-F356-473C-8C25-E27AD2C4B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95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2125-B7C2-4017-AFDF-5F49E12018F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2D90-F356-473C-8C25-E27AD2C4BAE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7803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2125-B7C2-4017-AFDF-5F49E12018F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2D90-F356-473C-8C25-E27AD2C4B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89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2125-B7C2-4017-AFDF-5F49E12018F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2D90-F356-473C-8C25-E27AD2C4BAE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3740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2125-B7C2-4017-AFDF-5F49E12018F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2D90-F356-473C-8C25-E27AD2C4B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09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2125-B7C2-4017-AFDF-5F49E12018F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2D90-F356-473C-8C25-E27AD2C4B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57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2125-B7C2-4017-AFDF-5F49E12018F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2D90-F356-473C-8C25-E27AD2C4B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08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2125-B7C2-4017-AFDF-5F49E12018F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2D90-F356-473C-8C25-E27AD2C4B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02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2125-B7C2-4017-AFDF-5F49E12018F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2D90-F356-473C-8C25-E27AD2C4B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4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2125-B7C2-4017-AFDF-5F49E12018F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2D90-F356-473C-8C25-E27AD2C4B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2125-B7C2-4017-AFDF-5F49E12018F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2D90-F356-473C-8C25-E27AD2C4B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9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2125-B7C2-4017-AFDF-5F49E12018F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2D90-F356-473C-8C25-E27AD2C4B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27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2125-B7C2-4017-AFDF-5F49E12018F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2D90-F356-473C-8C25-E27AD2C4B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5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2125-B7C2-4017-AFDF-5F49E12018F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2D90-F356-473C-8C25-E27AD2C4B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2125-B7C2-4017-AFDF-5F49E12018F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2D90-F356-473C-8C25-E27AD2C4B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92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62125-B7C2-4017-AFDF-5F49E12018F6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3282D90-F356-473C-8C25-E27AD2C4B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3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261950932_Schmandt_North_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j.1365-2427.1977.tb01669.x" TargetMode="External"/><Relationship Id="rId2" Type="http://schemas.openxmlformats.org/officeDocument/2006/relationships/hyperlink" Target="http://www.jstor.org/stable/1467300.%20Accessed%2018%20Apr.%20202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stor.org/stable/1939132" TargetMode="External"/><Relationship Id="rId5" Type="http://schemas.openxmlformats.org/officeDocument/2006/relationships/hyperlink" Target="http://www.jstor.org/stable/3671924.%20Accessed%2018%20Apr.%202021" TargetMode="External"/><Relationship Id="rId4" Type="http://schemas.openxmlformats.org/officeDocument/2006/relationships/hyperlink" Target="http://dx.doi.org/10.1007/BF0316167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ws.gov/fisheries/freshwater-fish-of-america/rio_grande_silvery_minnow.html" TargetMode="External"/><Relationship Id="rId2" Type="http://schemas.openxmlformats.org/officeDocument/2006/relationships/hyperlink" Target="http://dx.doi.org/sir2013521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74916-F6DA-404D-B2CC-54EF1ADA5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6327" y="2404534"/>
            <a:ext cx="8107676" cy="1646302"/>
          </a:xfrm>
        </p:spPr>
        <p:txBody>
          <a:bodyPr/>
          <a:lstStyle/>
          <a:p>
            <a:r>
              <a:rPr lang="en-US" dirty="0"/>
              <a:t>The Role of the Disturbance Regime in River Ecosystems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49EDBA-806C-4679-8F1F-C4F30B5621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Andrew Schied</a:t>
            </a:r>
          </a:p>
        </p:txBody>
      </p:sp>
    </p:spTree>
    <p:extLst>
      <p:ext uri="{BB962C8B-B14F-4D97-AF65-F5344CB8AC3E}">
        <p14:creationId xmlns:p14="http://schemas.microsoft.com/office/powerpoint/2010/main" val="3388163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D26F7-6845-4338-A59E-87B0DDFD1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Alterations to Flow Regime and Effects on Silvery Minnow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D52DE-8628-4F23-84BC-4115ACC9D4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Major dams have been built on the Middle Rio Grande beginning in the over the past century. </a:t>
            </a:r>
          </a:p>
          <a:p>
            <a:pPr lvl="1"/>
            <a:r>
              <a:rPr lang="en-US" dirty="0"/>
              <a:t>Drastically altered the hydrograph.</a:t>
            </a:r>
          </a:p>
          <a:p>
            <a:pPr lvl="1"/>
            <a:r>
              <a:rPr lang="en-US" dirty="0"/>
              <a:t>Diversions have resulted in lower water levels, drying of riverbed, and less overbank flooding.</a:t>
            </a:r>
          </a:p>
          <a:p>
            <a:pPr lvl="1"/>
            <a:r>
              <a:rPr lang="en-US" dirty="0"/>
              <a:t>Channelization has resulted in less floodplain habitat. </a:t>
            </a:r>
          </a:p>
          <a:p>
            <a:r>
              <a:rPr lang="en-US" dirty="0"/>
              <a:t>In 1994, it was classified as an endangered species, found in less than 5% of its original habitat (FWS, 2021).</a:t>
            </a:r>
          </a:p>
          <a:p>
            <a:endParaRPr lang="en-US" dirty="0"/>
          </a:p>
        </p:txBody>
      </p:sp>
      <p:pic>
        <p:nvPicPr>
          <p:cNvPr id="6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7E0C30EF-F4EA-4A05-AA2D-3F9CD2B40A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847" y="2160588"/>
            <a:ext cx="3824005" cy="388143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75D7BF-DAA9-402C-9DD8-7A8274D8742B}"/>
              </a:ext>
            </a:extLst>
          </p:cNvPr>
          <p:cNvSpPr txBox="1"/>
          <p:nvPr/>
        </p:nvSpPr>
        <p:spPr>
          <a:xfrm>
            <a:off x="5269847" y="6058193"/>
            <a:ext cx="3988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Source: </a:t>
            </a:r>
            <a:r>
              <a:rPr lang="en-US" sz="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https://www.researchgate.net/publication/261950932_Schmandt_North_</a:t>
            </a:r>
            <a:endParaRPr lang="en-US" sz="800" dirty="0"/>
          </a:p>
          <a:p>
            <a:r>
              <a:rPr lang="en-US" sz="800" dirty="0" err="1"/>
              <a:t>Ward_How_sustainable_are_engineered_rivers_in_arid_lands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4582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B3008-041F-48B2-8A50-096E411FB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Flows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58A0C-94D7-442F-92B0-345168E6FE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275127"/>
            <a:ext cx="4184035" cy="4766234"/>
          </a:xfrm>
        </p:spPr>
        <p:txBody>
          <a:bodyPr/>
          <a:lstStyle/>
          <a:p>
            <a:r>
              <a:rPr lang="en-US" dirty="0"/>
              <a:t>Reflect the timing, quantity, and quality of water flows to maintain a desired level of ecosystem function (Yarnell et al, 2015).</a:t>
            </a:r>
          </a:p>
          <a:p>
            <a:r>
              <a:rPr lang="en-US" dirty="0"/>
              <a:t>Today, “Functional Flows” are considered as well, which are necessary to maintain channel morphology (Yarnell et al, 2015).</a:t>
            </a:r>
          </a:p>
          <a:p>
            <a:r>
              <a:rPr lang="en-US" dirty="0"/>
              <a:t>These flows help to mimic a natural flow regime and provide morphologic and ecosystem functions. 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C760695-E756-46BF-91E3-5CA74EE245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09402" y="1520890"/>
            <a:ext cx="6291332" cy="320260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F32F14-5B7B-4668-8877-640FCCC0964F}"/>
              </a:ext>
            </a:extLst>
          </p:cNvPr>
          <p:cNvSpPr txBox="1"/>
          <p:nvPr/>
        </p:nvSpPr>
        <p:spPr>
          <a:xfrm>
            <a:off x="5509402" y="4789101"/>
            <a:ext cx="1552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(Yarnell et al, 2015)</a:t>
            </a:r>
          </a:p>
        </p:txBody>
      </p:sp>
    </p:spTree>
    <p:extLst>
      <p:ext uri="{BB962C8B-B14F-4D97-AF65-F5344CB8AC3E}">
        <p14:creationId xmlns:p14="http://schemas.microsoft.com/office/powerpoint/2010/main" val="4088925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B417F-1879-47EC-A4C9-4A14527A0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8415"/>
          </a:xfrm>
        </p:spPr>
        <p:txBody>
          <a:bodyPr>
            <a:normAutofit fontScale="90000"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81FCA-25EA-481D-A66D-E75015120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08015"/>
            <a:ext cx="8596668" cy="4833347"/>
          </a:xfrm>
        </p:spPr>
        <p:txBody>
          <a:bodyPr>
            <a:normAutofit/>
          </a:bodyPr>
          <a:lstStyle/>
          <a:p>
            <a:r>
              <a:rPr lang="en-US" sz="1400" b="0" i="0" dirty="0" err="1">
                <a:solidFill>
                  <a:srgbClr val="000000"/>
                </a:solidFill>
                <a:effectLst/>
                <a:latin typeface="+mj-lt"/>
              </a:rPr>
              <a:t>Resh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+mj-lt"/>
              </a:rPr>
              <a:t>, Vincent H., et al. “The Role of Disturbance in Stream Ecology.” </a:t>
            </a:r>
            <a:r>
              <a:rPr lang="en-US" sz="1400" b="0" i="1" dirty="0">
                <a:solidFill>
                  <a:srgbClr val="000000"/>
                </a:solidFill>
                <a:effectLst/>
                <a:latin typeface="+mj-lt"/>
              </a:rPr>
              <a:t>Journal of the North American </a:t>
            </a:r>
            <a:r>
              <a:rPr lang="en-US" sz="1400" b="0" i="1" dirty="0" err="1">
                <a:solidFill>
                  <a:srgbClr val="000000"/>
                </a:solidFill>
                <a:effectLst/>
                <a:latin typeface="+mj-lt"/>
              </a:rPr>
              <a:t>Benthological</a:t>
            </a:r>
            <a:r>
              <a:rPr lang="en-US" sz="1400" b="0" i="1" dirty="0">
                <a:solidFill>
                  <a:srgbClr val="000000"/>
                </a:solidFill>
                <a:effectLst/>
                <a:latin typeface="+mj-lt"/>
              </a:rPr>
              <a:t> Society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+mj-lt"/>
              </a:rPr>
              <a:t>, vol. 7, no. 4, 1988, pp. 433–455. </a:t>
            </a:r>
            <a:r>
              <a:rPr lang="en-US" sz="1400" b="0" i="1" dirty="0">
                <a:solidFill>
                  <a:srgbClr val="000000"/>
                </a:solidFill>
                <a:effectLst/>
                <a:latin typeface="+mj-lt"/>
              </a:rPr>
              <a:t>JSTOR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+mj-lt"/>
                <a:hlinkClick r:id="rId2"/>
              </a:rPr>
              <a:t>www.jstor.org/stable/1467300. Accessed 18 Apr. 2021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  <a:p>
            <a:r>
              <a:rPr lang="en-US" sz="1400" b="0" i="0" dirty="0">
                <a:solidFill>
                  <a:srgbClr val="1C1D1E"/>
                </a:solidFill>
                <a:effectLst/>
                <a:latin typeface="+mj-lt"/>
              </a:rPr>
              <a:t>el </a:t>
            </a:r>
            <a:r>
              <a:rPr lang="en-US" sz="1400" b="0" i="0" dirty="0" err="1">
                <a:solidFill>
                  <a:srgbClr val="1C1D1E"/>
                </a:solidFill>
                <a:effectLst/>
                <a:latin typeface="+mj-lt"/>
              </a:rPr>
              <a:t>Moghraby</a:t>
            </a:r>
            <a:r>
              <a:rPr lang="en-US" sz="1400" b="0" i="0" dirty="0">
                <a:solidFill>
                  <a:srgbClr val="1C1D1E"/>
                </a:solidFill>
                <a:effectLst/>
                <a:latin typeface="+mj-lt"/>
              </a:rPr>
              <a:t>, A.I. (1977), A study on diapause of zooplankton in a tropical river ‐ The Blue Nile. Freshwater Biology, 7: 207-212. </a:t>
            </a:r>
            <a:r>
              <a:rPr lang="en-US" sz="1400" b="0" i="0" u="none" strike="noStrike" dirty="0">
                <a:solidFill>
                  <a:srgbClr val="005274"/>
                </a:solidFill>
                <a:effectLst/>
                <a:latin typeface="+mj-lt"/>
                <a:hlinkClick r:id="rId3"/>
              </a:rPr>
              <a:t>https://doi.org/10.1111/j.1365-2427.1977.tb01669.x</a:t>
            </a:r>
            <a:endParaRPr lang="en-US" sz="1400" b="0" i="0" u="none" strike="noStrike" dirty="0">
              <a:solidFill>
                <a:srgbClr val="005274"/>
              </a:solidFill>
              <a:effectLst/>
              <a:latin typeface="+mj-lt"/>
            </a:endParaRPr>
          </a:p>
          <a:p>
            <a:r>
              <a:rPr lang="en-US" sz="1400" b="0" i="0" dirty="0">
                <a:solidFill>
                  <a:srgbClr val="000000"/>
                </a:solidFill>
                <a:effectLst/>
                <a:latin typeface="+mj-lt"/>
              </a:rPr>
              <a:t>Mahoney, J. and Rood, S. (1998) Streamflow Requirements for Cottonwood Seedling Recruitment—An Integrative Model. Wetlands, 18, 634-645. 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+mj-lt"/>
                <a:hlinkClick r:id="rId4"/>
              </a:rPr>
              <a:t>http://dx.doi.org/10.1007/BF03161678</a:t>
            </a:r>
            <a:endParaRPr lang="en-US" sz="14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en-US" sz="1400" b="0" i="0" dirty="0">
                <a:solidFill>
                  <a:srgbClr val="000000"/>
                </a:solidFill>
                <a:effectLst/>
                <a:latin typeface="+mj-lt"/>
              </a:rPr>
              <a:t>Howe, William H., and Fritz L. Knopf. “On the Imminent Decline of Rio Grande Cottonwoods in Central New Mexico.” </a:t>
            </a:r>
            <a:r>
              <a:rPr lang="en-US" sz="1400" b="0" i="1" dirty="0">
                <a:solidFill>
                  <a:srgbClr val="000000"/>
                </a:solidFill>
                <a:effectLst/>
                <a:latin typeface="+mj-lt"/>
              </a:rPr>
              <a:t>The Southwestern Naturalist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+mj-lt"/>
              </a:rPr>
              <a:t>, vol. 36, no. 2, 1991, pp. 218–224. </a:t>
            </a:r>
            <a:r>
              <a:rPr lang="en-US" sz="1400" b="0" i="1" dirty="0">
                <a:solidFill>
                  <a:srgbClr val="000000"/>
                </a:solidFill>
                <a:effectLst/>
                <a:latin typeface="+mj-lt"/>
              </a:rPr>
              <a:t>JSTOR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+mj-lt"/>
                <a:hlinkClick r:id="rId5"/>
              </a:rPr>
              <a:t>www.jstor.org/stable/3671924. Accessed 18 Apr. 2021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endParaRPr lang="en-US" sz="1400" dirty="0">
              <a:solidFill>
                <a:srgbClr val="000000"/>
              </a:solidFill>
              <a:latin typeface="+mj-lt"/>
            </a:endParaRPr>
          </a:p>
          <a:p>
            <a:r>
              <a:rPr lang="en-US" sz="1400" b="0" i="0" dirty="0" err="1">
                <a:solidFill>
                  <a:srgbClr val="000000"/>
                </a:solidFill>
                <a:effectLst/>
                <a:latin typeface="+mj-lt"/>
              </a:rPr>
              <a:t>Meffe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+mj-lt"/>
              </a:rPr>
              <a:t>, Gary K. “Effects of Abiotic Disturbance on Coexistence of Predator-Prey Fish Species.” </a:t>
            </a:r>
            <a:r>
              <a:rPr lang="en-US" sz="1400" b="0" i="1" dirty="0">
                <a:solidFill>
                  <a:srgbClr val="000000"/>
                </a:solidFill>
                <a:effectLst/>
                <a:latin typeface="+mj-lt"/>
              </a:rPr>
              <a:t>Ecology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+mj-lt"/>
              </a:rPr>
              <a:t>, vol. 65, no. 5, 1984, pp. 1525–1534. </a:t>
            </a:r>
            <a:r>
              <a:rPr lang="en-US" sz="1400" b="0" i="1" dirty="0">
                <a:solidFill>
                  <a:srgbClr val="000000"/>
                </a:solidFill>
                <a:effectLst/>
                <a:latin typeface="+mj-lt"/>
              </a:rPr>
              <a:t>JSTOR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+mj-lt"/>
                <a:hlinkClick r:id="rId6"/>
              </a:rPr>
              <a:t>www.jstor.org/stable/1939132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+mj-lt"/>
              </a:rPr>
              <a:t>. Accessed 18 Apr. 2021.</a:t>
            </a:r>
          </a:p>
          <a:p>
            <a:endParaRPr lang="en-US" dirty="0">
              <a:solidFill>
                <a:srgbClr val="005274"/>
              </a:solidFill>
              <a:latin typeface="Open Sans"/>
            </a:endParaRPr>
          </a:p>
          <a:p>
            <a:endParaRPr lang="en-US" b="0" i="0" u="none" strike="noStrike" dirty="0">
              <a:solidFill>
                <a:srgbClr val="005274"/>
              </a:solidFill>
              <a:effectLst/>
              <a:latin typeface="Open San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424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B417F-1879-47EC-A4C9-4A14527A0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8415"/>
          </a:xfrm>
        </p:spPr>
        <p:txBody>
          <a:bodyPr>
            <a:normAutofit fontScale="90000"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81FCA-25EA-481D-A66D-E75015120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08015"/>
            <a:ext cx="8596668" cy="4833347"/>
          </a:xfrm>
        </p:spPr>
        <p:txBody>
          <a:bodyPr>
            <a:normAutofit/>
          </a:bodyPr>
          <a:lstStyle/>
          <a:p>
            <a:r>
              <a:rPr lang="en-US" sz="1400" b="0" i="0" dirty="0" err="1">
                <a:solidFill>
                  <a:srgbClr val="000000"/>
                </a:solidFill>
                <a:effectLst/>
                <a:latin typeface="+mj-lt"/>
              </a:rPr>
              <a:t>Poff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+mj-lt"/>
              </a:rPr>
              <a:t>, N. LeRoy, et al. “The Natural Flow Regime.” </a:t>
            </a:r>
            <a:r>
              <a:rPr lang="en-US" sz="1400" b="0" i="1" dirty="0" err="1">
                <a:solidFill>
                  <a:srgbClr val="000000"/>
                </a:solidFill>
                <a:effectLst/>
                <a:latin typeface="+mj-lt"/>
              </a:rPr>
              <a:t>BioScience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+mj-lt"/>
              </a:rPr>
              <a:t>, vol. 47, no. 11, 1997, pp. 769–784. </a:t>
            </a:r>
            <a:r>
              <a:rPr lang="en-US" sz="1400" b="0" i="1" dirty="0">
                <a:solidFill>
                  <a:srgbClr val="000000"/>
                </a:solidFill>
                <a:effectLst/>
                <a:latin typeface="+mj-lt"/>
              </a:rPr>
              <a:t>JSTOR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+mj-lt"/>
              </a:rPr>
              <a:t>, www.jstor.org/stable/1313099. Accessed 18 Apr. 2021.</a:t>
            </a:r>
            <a:endParaRPr lang="en-US" sz="1400" dirty="0">
              <a:solidFill>
                <a:srgbClr val="000000"/>
              </a:solidFill>
              <a:latin typeface="+mj-lt"/>
            </a:endParaRPr>
          </a:p>
          <a:p>
            <a:r>
              <a:rPr lang="en-US" sz="1400" dirty="0">
                <a:latin typeface="+mj-lt"/>
              </a:rPr>
              <a:t>Moring, J.B., Braun, C.L., and Pearson, D.K., 2014, Mesohabitats, fish assemblage composition, and mesohabitat use of the Rio Grande silvery minnow over a range of seasonal flow regimes in the Rio Grande/Rio Bravo del Norte, in and near Big Bend National Park, Texas, 2010–11: U.S. Geological Survey Scientific Investigations Report 2013–5210, 89 p., </a:t>
            </a:r>
            <a:r>
              <a:rPr lang="en-US" sz="1400" dirty="0">
                <a:latin typeface="+mj-lt"/>
                <a:hlinkClick r:id="rId2"/>
              </a:rPr>
              <a:t>http://dx.doi.org/sir20135210</a:t>
            </a:r>
            <a:r>
              <a:rPr lang="en-US" sz="1400" dirty="0">
                <a:latin typeface="+mj-lt"/>
              </a:rPr>
              <a:t>.</a:t>
            </a:r>
          </a:p>
          <a:p>
            <a:r>
              <a:rPr lang="en-US" sz="1400" dirty="0">
                <a:latin typeface="+mj-lt"/>
                <a:hlinkClick r:id="rId3"/>
              </a:rPr>
              <a:t>https://www.fws.gov/fisheries/freshwater-fish-of</a:t>
            </a:r>
            <a:r>
              <a:rPr lang="en-US" sz="1400" dirty="0">
                <a:latin typeface="+mj-lt"/>
                <a:hlinkClick r:id="rId3"/>
              </a:rPr>
              <a:t>-</a:t>
            </a:r>
            <a:r>
              <a:rPr lang="en-US" sz="1400" dirty="0">
                <a:latin typeface="+mj-lt"/>
                <a:hlinkClick r:id="rId3"/>
              </a:rPr>
              <a:t>america/rio_grande_silvery_minnow.html</a:t>
            </a:r>
            <a:endParaRPr lang="en-US" sz="1400" dirty="0">
              <a:latin typeface="+mj-lt"/>
            </a:endParaRPr>
          </a:p>
          <a:p>
            <a:r>
              <a:rPr lang="en-US" sz="1400" b="0" i="0" dirty="0">
                <a:solidFill>
                  <a:srgbClr val="000000"/>
                </a:solidFill>
                <a:effectLst/>
                <a:latin typeface="+mj-lt"/>
              </a:rPr>
              <a:t>YARNELL, SARAH M., et al. “Functional Flows in Modified Riverscapes: Hydrographs, Habitats and Opportunities.” </a:t>
            </a:r>
            <a:r>
              <a:rPr lang="en-US" sz="1400" b="0" i="1" dirty="0" err="1">
                <a:solidFill>
                  <a:srgbClr val="000000"/>
                </a:solidFill>
                <a:effectLst/>
                <a:latin typeface="+mj-lt"/>
              </a:rPr>
              <a:t>BioScience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+mj-lt"/>
              </a:rPr>
              <a:t>, vol. 65, no. 10, 2015, pp. 963–972. </a:t>
            </a:r>
            <a:r>
              <a:rPr lang="en-US" sz="1400" b="0" i="1" dirty="0">
                <a:solidFill>
                  <a:srgbClr val="000000"/>
                </a:solidFill>
                <a:effectLst/>
                <a:latin typeface="+mj-lt"/>
              </a:rPr>
              <a:t>JSTOR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+mj-lt"/>
              </a:rPr>
              <a:t>, www.jstor.org/stable/90007438. Accessed 18 Apr. 2021.</a:t>
            </a:r>
            <a:endParaRPr lang="en-US" sz="1400" dirty="0">
              <a:latin typeface="+mj-lt"/>
            </a:endParaRPr>
          </a:p>
          <a:p>
            <a:endParaRPr lang="en-US" dirty="0">
              <a:solidFill>
                <a:srgbClr val="005274"/>
              </a:solidFill>
              <a:latin typeface="Open Sans"/>
            </a:endParaRPr>
          </a:p>
          <a:p>
            <a:endParaRPr lang="en-US" b="0" i="0" u="none" strike="noStrike" dirty="0">
              <a:solidFill>
                <a:srgbClr val="005274"/>
              </a:solidFill>
              <a:effectLst/>
              <a:latin typeface="Open San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067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EFED3117-37D4-407B-B3C1-46168F622EE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1" r="6251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428D11-CA35-420F-9268-82DA3F4C5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What is Disturbance?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4C943-7587-4900-9040-6806191D5B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3851122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Definition: A discrete event in time that is characterized by a “frequency, intensity, and severity” outside of the normal range that disrupts an ecosystem (</a:t>
            </a:r>
            <a:r>
              <a:rPr lang="en-US"/>
              <a:t>Resh</a:t>
            </a:r>
            <a:r>
              <a:rPr lang="en-US" dirty="0"/>
              <a:t> et al. 1988).</a:t>
            </a:r>
          </a:p>
          <a:p>
            <a:r>
              <a:rPr lang="en-US" dirty="0"/>
              <a:t>Examples of disturbance Include:</a:t>
            </a:r>
          </a:p>
          <a:p>
            <a:pPr lvl="1"/>
            <a:r>
              <a:rPr lang="en-US" dirty="0"/>
              <a:t>Extreme Flooding and High Flow Events</a:t>
            </a:r>
          </a:p>
          <a:p>
            <a:pPr lvl="1"/>
            <a:r>
              <a:rPr lang="en-US" dirty="0"/>
              <a:t>Extreme Low Flows</a:t>
            </a:r>
          </a:p>
          <a:p>
            <a:pPr lvl="1"/>
            <a:endParaRPr lang="en-US" dirty="0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3981BA-4B81-4CA8-9658-9119A9C4B2ED}"/>
              </a:ext>
            </a:extLst>
          </p:cNvPr>
          <p:cNvSpPr txBox="1"/>
          <p:nvPr/>
        </p:nvSpPr>
        <p:spPr>
          <a:xfrm>
            <a:off x="5837462" y="6611779"/>
            <a:ext cx="63578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Source: https://blog.nationalgeographic.org/2013/09/30/the-bosque-of-the-rio-grande-a-gem-to-protect/</a:t>
            </a:r>
          </a:p>
        </p:txBody>
      </p:sp>
    </p:spTree>
    <p:extLst>
      <p:ext uri="{BB962C8B-B14F-4D97-AF65-F5344CB8AC3E}">
        <p14:creationId xmlns:p14="http://schemas.microsoft.com/office/powerpoint/2010/main" val="535963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4E8A97B-B368-4361-B005-DF77A9AA6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41" y="521825"/>
            <a:ext cx="8883942" cy="8211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Some Ecosystems Rely on a Disturbance Regime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28EB8-5ECF-4908-8CC4-855EC98316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343025"/>
            <a:ext cx="3957349" cy="469833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Disturbance events result in mortality of different taxa, serving as a way to “reset” biological assemblages.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Help native fish compete with </a:t>
            </a:r>
            <a:r>
              <a:rPr lang="en-US" sz="1400" dirty="0" err="1"/>
              <a:t>invasives</a:t>
            </a:r>
            <a:r>
              <a:rPr lang="en-US" sz="1400" dirty="0"/>
              <a:t> that are less adapted.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Organisms in streams with predictable hydrographs have evolved to time their life stages to minimize mortality from disturbance.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Invertebrate eggs can enter diapause during drought, delaying development until conditions are more suitable. (</a:t>
            </a:r>
            <a:r>
              <a:rPr lang="en-US" sz="1400" dirty="0" err="1"/>
              <a:t>Moghraby</a:t>
            </a:r>
            <a:r>
              <a:rPr lang="en-US" sz="1400" dirty="0"/>
              <a:t>, 1977)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Fish time spawning with hydrograph to avoid high flows during larval stages and access floodplains. 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Cottonwood trees time germination with spring floods to take full advantage of growing conditions.</a:t>
            </a:r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088A3A1-D900-46EA-B76B-7DB8A7DC98F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7" r="6046" b="2"/>
          <a:stretch/>
        </p:blipFill>
        <p:spPr bwMode="auto">
          <a:xfrm>
            <a:off x="4903625" y="1648686"/>
            <a:ext cx="4415050" cy="388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43FFCE-B507-42BF-9C54-CF885F80CCA2}"/>
              </a:ext>
            </a:extLst>
          </p:cNvPr>
          <p:cNvSpPr txBox="1"/>
          <p:nvPr/>
        </p:nvSpPr>
        <p:spPr>
          <a:xfrm>
            <a:off x="5446271" y="5531048"/>
            <a:ext cx="33297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https://www.bikeraft.com/flood-cycle-trees/</a:t>
            </a:r>
          </a:p>
        </p:txBody>
      </p:sp>
    </p:spTree>
    <p:extLst>
      <p:ext uri="{BB962C8B-B14F-4D97-AF65-F5344CB8AC3E}">
        <p14:creationId xmlns:p14="http://schemas.microsoft.com/office/powerpoint/2010/main" val="4010608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860D716-A13E-459C-AF58-4C885A3F4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Cottonwoods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47ECE-F49E-4251-9B50-C8064E119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09563" y="2160589"/>
            <a:ext cx="4064439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Seeds are short lived and non-dormant. Must land on bare moist soil to survive.</a:t>
            </a:r>
          </a:p>
          <a:p>
            <a:r>
              <a:rPr lang="en-US" dirty="0"/>
              <a:t>Cottonwoods will only establish in occasional years when conditions are right (Mahoney and Rood, 1998)</a:t>
            </a:r>
          </a:p>
          <a:p>
            <a:pPr lvl="1"/>
            <a:r>
              <a:rPr lang="en-US" dirty="0"/>
              <a:t>Years with springtime flooding</a:t>
            </a:r>
          </a:p>
          <a:p>
            <a:pPr lvl="1"/>
            <a:r>
              <a:rPr lang="en-US" dirty="0"/>
              <a:t>Years with persistent spring and summer rain to allow seedlings to establish. </a:t>
            </a:r>
          </a:p>
          <a:p>
            <a:pPr marL="0" indent="0"/>
            <a:endParaRPr 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5C10E194-5EB5-44A6-8600-707C0F547C9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3" r="16398" b="1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61233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75B36-0690-4D64-AE8E-5B294D661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Cottonwood Recruitment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26064-F0F4-46E0-B081-3A08AA6A35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250302"/>
            <a:ext cx="4184035" cy="4791059"/>
          </a:xfrm>
        </p:spPr>
        <p:txBody>
          <a:bodyPr/>
          <a:lstStyle/>
          <a:p>
            <a:r>
              <a:rPr lang="en-US" dirty="0"/>
              <a:t>Also require three elements of the hydrograph for successful seedling establishment (Mahoney and Rood, 1998)</a:t>
            </a:r>
          </a:p>
          <a:p>
            <a:pPr lvl="1"/>
            <a:r>
              <a:rPr lang="en-US" dirty="0"/>
              <a:t>The peak flood is enough to inundate the floodplain, scour the banks of vegetation, and expose bare soil. </a:t>
            </a:r>
          </a:p>
          <a:p>
            <a:pPr lvl="1"/>
            <a:r>
              <a:rPr lang="en-US" dirty="0"/>
              <a:t>The seeds are released after the flooding event (May/June), within the “recruitment box” window. </a:t>
            </a:r>
          </a:p>
          <a:p>
            <a:pPr lvl="1"/>
            <a:r>
              <a:rPr lang="en-US" dirty="0"/>
              <a:t>The water level of the river does not recede faster than 2.5 cm/day, otherwise the seedlings with dry out.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3BDE5E4-9881-48D0-ADE9-78D3796046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2504" y="0"/>
            <a:ext cx="3735267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42E474-389C-41AF-9335-F3E5C5C420CA}"/>
              </a:ext>
            </a:extLst>
          </p:cNvPr>
          <p:cNvSpPr txBox="1"/>
          <p:nvPr/>
        </p:nvSpPr>
        <p:spPr>
          <a:xfrm>
            <a:off x="9927771" y="6596390"/>
            <a:ext cx="18517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(Mahoney and Rood, 1998)</a:t>
            </a:r>
          </a:p>
        </p:txBody>
      </p:sp>
    </p:spTree>
    <p:extLst>
      <p:ext uri="{BB962C8B-B14F-4D97-AF65-F5344CB8AC3E}">
        <p14:creationId xmlns:p14="http://schemas.microsoft.com/office/powerpoint/2010/main" val="2157303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EDA67-1B67-410F-8EDC-124636232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77282"/>
            <a:ext cx="8596668" cy="1753118"/>
          </a:xfrm>
        </p:spPr>
        <p:txBody>
          <a:bodyPr>
            <a:normAutofit/>
          </a:bodyPr>
          <a:lstStyle/>
          <a:p>
            <a:r>
              <a:rPr lang="en-US" sz="3200" dirty="0"/>
              <a:t>Cottonwood Numbers Declining in the West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A0BCE-4068-41AF-B66D-6CA88663E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306286"/>
            <a:ext cx="4184035" cy="4735075"/>
          </a:xfrm>
        </p:spPr>
        <p:txBody>
          <a:bodyPr/>
          <a:lstStyle/>
          <a:p>
            <a:r>
              <a:rPr lang="en-US" dirty="0"/>
              <a:t>On the Rio Grande in New Mexico, existing cottonwood trees at studied sites averaged between 38.8 to 43.2 years old (Howe and Knopf, 1991). </a:t>
            </a:r>
          </a:p>
          <a:p>
            <a:r>
              <a:rPr lang="en-US" dirty="0"/>
              <a:t>Little to no new cottonwood recruitment has occurred for generations. </a:t>
            </a:r>
          </a:p>
          <a:p>
            <a:r>
              <a:rPr lang="en-US" dirty="0"/>
              <a:t>Water management and dams has altered the shape of river hydrographs. Less high magnitude floods, different timing of floods, and no overbank flows. </a:t>
            </a:r>
          </a:p>
          <a:p>
            <a:r>
              <a:rPr lang="en-US" dirty="0"/>
              <a:t>Invasive salt cedar has replaced cottonwood forests.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9A98C0C-AE17-4332-A85F-D7CEF5923F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5360" y="1053841"/>
            <a:ext cx="4184650" cy="2588730"/>
          </a:xfr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E3A69FC2-7ED3-4D62-9E75-85BAE11A8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142" y="3741365"/>
            <a:ext cx="3437073" cy="229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4F6B36-12FE-4466-ABEE-DB84900DAD0B}"/>
              </a:ext>
            </a:extLst>
          </p:cNvPr>
          <p:cNvSpPr txBox="1"/>
          <p:nvPr/>
        </p:nvSpPr>
        <p:spPr>
          <a:xfrm>
            <a:off x="5292254" y="6041361"/>
            <a:ext cx="40767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Source: https://directory.weadartists.org/of-water-and-the-river-and-collaboration</a:t>
            </a:r>
          </a:p>
        </p:txBody>
      </p:sp>
    </p:spTree>
    <p:extLst>
      <p:ext uri="{BB962C8B-B14F-4D97-AF65-F5344CB8AC3E}">
        <p14:creationId xmlns:p14="http://schemas.microsoft.com/office/powerpoint/2010/main" val="3724824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122" name="Picture 2" descr="Endangered topminnow rebounds south of Tucson | Local news | tucson.com">
            <a:extLst>
              <a:ext uri="{FF2B5EF4-FFF2-40B4-BE49-F238E27FC236}">
                <a16:creationId xmlns:a16="http://schemas.microsoft.com/office/drawing/2014/main" id="{70C2838C-C839-44A9-9D8A-00E7BD04D1E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6" r="13982" b="1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2818A8-3F06-43B2-8894-141E1B0E8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Disturbance Keeps Invasive Species In-Check: </a:t>
            </a:r>
            <a:br>
              <a:rPr lang="en-US" sz="2000" dirty="0"/>
            </a:br>
            <a:r>
              <a:rPr lang="en-US" sz="2000" dirty="0"/>
              <a:t>Sonoran Topminnow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8E133-EB4E-4568-BA2D-9CE108021F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586205"/>
            <a:ext cx="3851122" cy="445515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dirty="0"/>
              <a:t>Native populations are adapted to withstand disturbances specific to a river whereas invasive species are not.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Endangered Sonoran Topminnow live in spring-fed streams in Arizona that experience flash floods. 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Lab studies have shown that in response to rapid velocity increases, the topminnow immediately swims to the side to seek refuge (</a:t>
            </a:r>
            <a:r>
              <a:rPr lang="en-US" sz="1700" dirty="0" err="1"/>
              <a:t>Meffe</a:t>
            </a:r>
            <a:r>
              <a:rPr lang="en-US" sz="1700" dirty="0"/>
              <a:t>, 1984).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They have likely evolved this behavior to survive flash floods. </a:t>
            </a:r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087F45-85C1-4380-AC48-F843B642F677}"/>
              </a:ext>
            </a:extLst>
          </p:cNvPr>
          <p:cNvSpPr txBox="1"/>
          <p:nvPr/>
        </p:nvSpPr>
        <p:spPr>
          <a:xfrm>
            <a:off x="4475399" y="6635634"/>
            <a:ext cx="77348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Source: https://tucson.com/news/local/endangered-topminnow-rebounds-south-of-tucson/article_33b4afaa-8c53-58bc-9577-965f72e4dcd4.html</a:t>
            </a:r>
          </a:p>
        </p:txBody>
      </p:sp>
    </p:spTree>
    <p:extLst>
      <p:ext uri="{BB962C8B-B14F-4D97-AF65-F5344CB8AC3E}">
        <p14:creationId xmlns:p14="http://schemas.microsoft.com/office/powerpoint/2010/main" val="2211930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F17DD-58D9-4700-BC45-AEF6AE19B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Sonoran Topminnow Vs Mosquito Fish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555E7-1024-4509-BF75-833148BEE3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362269"/>
            <a:ext cx="4184035" cy="4679092"/>
          </a:xfrm>
        </p:spPr>
        <p:txBody>
          <a:bodyPr/>
          <a:lstStyle/>
          <a:p>
            <a:r>
              <a:rPr lang="en-US" dirty="0"/>
              <a:t>Mosquito Fish were introduced into </a:t>
            </a:r>
            <a:r>
              <a:rPr lang="en-US" dirty="0" err="1"/>
              <a:t>Arziona</a:t>
            </a:r>
            <a:r>
              <a:rPr lang="en-US" dirty="0"/>
              <a:t> for Mosquito control. </a:t>
            </a:r>
          </a:p>
          <a:p>
            <a:r>
              <a:rPr lang="en-US" dirty="0"/>
              <a:t>They eat Topminnow young and compete with them for limited habitat.</a:t>
            </a:r>
          </a:p>
          <a:p>
            <a:r>
              <a:rPr lang="en-US" dirty="0"/>
              <a:t>Mosquito fish are from Florida and not adapted to flash flood conditions like the Topminnow. </a:t>
            </a:r>
          </a:p>
          <a:p>
            <a:r>
              <a:rPr lang="en-US" dirty="0"/>
              <a:t>Figure 3 shows that after flash flood events on Sharp Spring, Topminnow (P. Occidentalis) out-survive mosquito fish (G. </a:t>
            </a:r>
            <a:r>
              <a:rPr lang="en-US" dirty="0" err="1"/>
              <a:t>affinis</a:t>
            </a:r>
            <a:r>
              <a:rPr lang="en-US" dirty="0"/>
              <a:t>). 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857C80D-9F77-4063-9843-1D41E0DE5D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00738" y="1270000"/>
            <a:ext cx="3852627" cy="535156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107E6C-931C-4E70-992F-A43E38E1FC1A}"/>
              </a:ext>
            </a:extLst>
          </p:cNvPr>
          <p:cNvSpPr txBox="1"/>
          <p:nvPr/>
        </p:nvSpPr>
        <p:spPr>
          <a:xfrm>
            <a:off x="9570458" y="6359950"/>
            <a:ext cx="10358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(</a:t>
            </a:r>
            <a:r>
              <a:rPr lang="en-US" sz="1100" dirty="0" err="1"/>
              <a:t>Meffe</a:t>
            </a:r>
            <a:r>
              <a:rPr lang="en-US" sz="1100" dirty="0"/>
              <a:t>, 1984)</a:t>
            </a:r>
          </a:p>
        </p:txBody>
      </p:sp>
    </p:spTree>
    <p:extLst>
      <p:ext uri="{BB962C8B-B14F-4D97-AF65-F5344CB8AC3E}">
        <p14:creationId xmlns:p14="http://schemas.microsoft.com/office/powerpoint/2010/main" val="553956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44DC1D8-5F0A-4DF1-BF87-59FC4EAB8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Rio Grande Silvery Minnow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9361C-C817-4364-96BA-E4DD87DC33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3957349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Relies on the natural flow regime (</a:t>
            </a:r>
            <a:r>
              <a:rPr lang="en-US" dirty="0" err="1"/>
              <a:t>Poff</a:t>
            </a:r>
            <a:r>
              <a:rPr lang="en-US" dirty="0"/>
              <a:t> et al. 1997). Springtime pulses from snowmelt would cue the RGSM to begin spawning.</a:t>
            </a:r>
          </a:p>
          <a:p>
            <a:r>
              <a:rPr lang="en-US" dirty="0"/>
              <a:t>These springtime floods would correlate with flood plain inundation which provides crucial spawning habitat (Morning et al. 2014)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 descr="Endangered Species | News | Bulletin |">
            <a:extLst>
              <a:ext uri="{FF2B5EF4-FFF2-40B4-BE49-F238E27FC236}">
                <a16:creationId xmlns:a16="http://schemas.microsoft.com/office/drawing/2014/main" id="{6E9A1483-A42B-4BFC-B32D-174E4CA83A7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3" r="7715" b="-2"/>
          <a:stretch/>
        </p:blipFill>
        <p:spPr bwMode="auto">
          <a:xfrm>
            <a:off x="4857451" y="2159331"/>
            <a:ext cx="4415050" cy="388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0A348D-5E8B-4FFE-A580-2D9BF0C76F01}"/>
              </a:ext>
            </a:extLst>
          </p:cNvPr>
          <p:cNvSpPr txBox="1"/>
          <p:nvPr/>
        </p:nvSpPr>
        <p:spPr>
          <a:xfrm>
            <a:off x="4766734" y="6055180"/>
            <a:ext cx="45752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Source: https://www.fws.gov/endangered/news/episodes/bu-summer2016/story4/index.html</a:t>
            </a:r>
          </a:p>
        </p:txBody>
      </p:sp>
    </p:spTree>
    <p:extLst>
      <p:ext uri="{BB962C8B-B14F-4D97-AF65-F5344CB8AC3E}">
        <p14:creationId xmlns:p14="http://schemas.microsoft.com/office/powerpoint/2010/main" val="72189657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411</TotalTime>
  <Words>1345</Words>
  <Application>Microsoft Office PowerPoint</Application>
  <PresentationFormat>Widescreen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Open Sans</vt:lpstr>
      <vt:lpstr>Trebuchet MS</vt:lpstr>
      <vt:lpstr>Wingdings 3</vt:lpstr>
      <vt:lpstr>Facet</vt:lpstr>
      <vt:lpstr>The Role of the Disturbance Regime in River Ecosystems</vt:lpstr>
      <vt:lpstr>What is Disturbance?</vt:lpstr>
      <vt:lpstr>Some Ecosystems Rely on a Disturbance Regime</vt:lpstr>
      <vt:lpstr>Cottonwoods</vt:lpstr>
      <vt:lpstr>Cottonwood Recruitment</vt:lpstr>
      <vt:lpstr>Cottonwood Numbers Declining in the West</vt:lpstr>
      <vt:lpstr>Disturbance Keeps Invasive Species In-Check:  Sonoran Topminnow</vt:lpstr>
      <vt:lpstr>Sonoran Topminnow Vs Mosquito Fish</vt:lpstr>
      <vt:lpstr>Rio Grande Silvery Minnow</vt:lpstr>
      <vt:lpstr>Alterations to Flow Regime and Effects on Silvery Minnow</vt:lpstr>
      <vt:lpstr>Environmental Flows</vt:lpstr>
      <vt:lpstr>References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Schied</dc:creator>
  <cp:lastModifiedBy>Andrew Schied</cp:lastModifiedBy>
  <cp:revision>26</cp:revision>
  <dcterms:created xsi:type="dcterms:W3CDTF">2021-04-17T19:07:29Z</dcterms:created>
  <dcterms:modified xsi:type="dcterms:W3CDTF">2021-04-18T22:08:07Z</dcterms:modified>
</cp:coreProperties>
</file>