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4"/>
  </p:notesMasterIdLst>
  <p:sldIdLst>
    <p:sldId id="256" r:id="rId4"/>
    <p:sldId id="399" r:id="rId5"/>
    <p:sldId id="405" r:id="rId6"/>
    <p:sldId id="404" r:id="rId7"/>
    <p:sldId id="406" r:id="rId8"/>
    <p:sldId id="403" r:id="rId9"/>
    <p:sldId id="407" r:id="rId10"/>
    <p:sldId id="408" r:id="rId11"/>
    <p:sldId id="409" r:id="rId12"/>
    <p:sldId id="353" r:id="rId13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kano, Helio" initials="TH" lastIdx="3" clrIdx="0">
    <p:extLst>
      <p:ext uri="{19B8F6BF-5375-455C-9EA6-DF929625EA0E}">
        <p15:presenceInfo xmlns:p15="http://schemas.microsoft.com/office/powerpoint/2012/main" userId="S-1-5-21-43657512-54073749-122644288-3326" providerId="AD"/>
      </p:ext>
    </p:extLst>
  </p:cmAuthor>
  <p:cmAuthor id="2" name="Quinonez, Edwin" initials="QE" lastIdx="9" clrIdx="1">
    <p:extLst>
      <p:ext uri="{19B8F6BF-5375-455C-9EA6-DF929625EA0E}">
        <p15:presenceInfo xmlns:p15="http://schemas.microsoft.com/office/powerpoint/2012/main" userId="S-1-5-21-43657512-54073749-122644288-21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9" autoAdjust="0"/>
    <p:restoredTop sz="96866" autoAdjust="0"/>
  </p:normalViewPr>
  <p:slideViewPr>
    <p:cSldViewPr>
      <p:cViewPr varScale="1">
        <p:scale>
          <a:sx n="100" d="100"/>
          <a:sy n="100" d="100"/>
        </p:scale>
        <p:origin x="912" y="8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2478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37E35-70C7-4978-AB68-531511FEBB1E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4E4D6-AFE1-48C9-99F1-3B532EE878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4E4D6-AFE1-48C9-99F1-3B532EE87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82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4E4D6-AFE1-48C9-99F1-3B532EE878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68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4E4D6-AFE1-48C9-99F1-3B532EE878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6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4E4D6-AFE1-48C9-99F1-3B532EE878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4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4E4D6-AFE1-48C9-99F1-3B532EE878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64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4E4D6-AFE1-48C9-99F1-3B532EE878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92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4E4D6-AFE1-48C9-99F1-3B532EE878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21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4E4D6-AFE1-48C9-99F1-3B532EE878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96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4E4D6-AFE1-48C9-99F1-3B532EE878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17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4E4D6-AFE1-48C9-99F1-3B532EE878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1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681B-1C71-420D-A173-50A7D6BE28C9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D91-8356-4DB2-BF14-C662AAB043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9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681B-1C71-420D-A173-50A7D6BE28C9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D91-8356-4DB2-BF14-C662AAB043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681B-1C71-420D-A173-50A7D6BE28C9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D91-8356-4DB2-BF14-C662AAB043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241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0322-CAB5-4899-AF33-D020C1F2F845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1C7B-9DCC-49A8-8C41-BF3021D0DC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44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0322-CAB5-4899-AF33-D020C1F2F845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1C7B-9DCC-49A8-8C41-BF3021D0DC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55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0322-CAB5-4899-AF33-D020C1F2F845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1C7B-9DCC-49A8-8C41-BF3021D0DC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32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0322-CAB5-4899-AF33-D020C1F2F845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1C7B-9DCC-49A8-8C41-BF3021D0DC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62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0322-CAB5-4899-AF33-D020C1F2F845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1C7B-9DCC-49A8-8C41-BF3021D0DC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82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0322-CAB5-4899-AF33-D020C1F2F845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1C7B-9DCC-49A8-8C41-BF3021D0DC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55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0322-CAB5-4899-AF33-D020C1F2F845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1C7B-9DCC-49A8-8C41-BF3021D0DC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90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0322-CAB5-4899-AF33-D020C1F2F845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1C7B-9DCC-49A8-8C41-BF3021D0DC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5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681B-1C71-420D-A173-50A7D6BE28C9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D91-8356-4DB2-BF14-C662AAB043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19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0322-CAB5-4899-AF33-D020C1F2F845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1C7B-9DCC-49A8-8C41-BF3021D0DC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5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0322-CAB5-4899-AF33-D020C1F2F845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1C7B-9DCC-49A8-8C41-BF3021D0DC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13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0322-CAB5-4899-AF33-D020C1F2F845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D1C7B-9DCC-49A8-8C41-BF3021D0DC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23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681B-1C71-420D-A173-50A7D6BE2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D91-8356-4DB2-BF14-C662AAB043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94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681B-1C71-420D-A173-50A7D6BE2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D91-8356-4DB2-BF14-C662AAB043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19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681B-1C71-420D-A173-50A7D6BE2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D91-8356-4DB2-BF14-C662AAB043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58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681B-1C71-420D-A173-50A7D6BE2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D91-8356-4DB2-BF14-C662AAB043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35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681B-1C71-420D-A173-50A7D6BE2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D91-8356-4DB2-BF14-C662AAB043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613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681B-1C71-420D-A173-50A7D6BE2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D91-8356-4DB2-BF14-C662AAB043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06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681B-1C71-420D-A173-50A7D6BE2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D91-8356-4DB2-BF14-C662AAB043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2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681B-1C71-420D-A173-50A7D6BE28C9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D91-8356-4DB2-BF14-C662AAB043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58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681B-1C71-420D-A173-50A7D6BE2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D91-8356-4DB2-BF14-C662AAB043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56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681B-1C71-420D-A173-50A7D6BE2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D91-8356-4DB2-BF14-C662AAB043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25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681B-1C71-420D-A173-50A7D6BE2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D91-8356-4DB2-BF14-C662AAB043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9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681B-1C71-420D-A173-50A7D6BE2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D91-8356-4DB2-BF14-C662AAB043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4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681B-1C71-420D-A173-50A7D6BE28C9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D91-8356-4DB2-BF14-C662AAB043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3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681B-1C71-420D-A173-50A7D6BE28C9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D91-8356-4DB2-BF14-C662AAB043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1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681B-1C71-420D-A173-50A7D6BE28C9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D91-8356-4DB2-BF14-C662AAB043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10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681B-1C71-420D-A173-50A7D6BE28C9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D91-8356-4DB2-BF14-C662AAB043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2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681B-1C71-420D-A173-50A7D6BE28C9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D91-8356-4DB2-BF14-C662AAB043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3681B-1C71-420D-A173-50A7D6BE28C9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E9D91-8356-4DB2-BF14-C662AAB043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2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D81A9">
                <a:lumMod val="97000"/>
                <a:lumOff val="3000"/>
              </a:srgbClr>
            </a:gs>
            <a:gs pos="71000">
              <a:srgbClr val="1D3A5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3681B-1C71-420D-A173-50A7D6BE28C9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E9D91-8356-4DB2-BF14-C662AAB043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D81A9">
                <a:lumMod val="97000"/>
                <a:lumOff val="3000"/>
              </a:srgbClr>
            </a:gs>
            <a:gs pos="71000">
              <a:srgbClr val="1D3A5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40322-CAB5-4899-AF33-D020C1F2F845}" type="datetimeFigureOut">
              <a:rPr lang="en-US" smtClean="0"/>
              <a:t>4/5/2019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D1C7B-9DCC-49A8-8C41-BF3021D0DC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5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D81A9">
                <a:lumMod val="97000"/>
                <a:lumOff val="3000"/>
              </a:srgbClr>
            </a:gs>
            <a:gs pos="71000">
              <a:srgbClr val="1D3A5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3681B-1C71-420D-A173-50A7D6BE2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E9D91-8356-4DB2-BF14-C662AAB043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Jetty Fields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An Overview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19800" y="4457700"/>
            <a:ext cx="2974156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chemeClr val="bg1"/>
                </a:solidFill>
              </a:rPr>
              <a:t>By David Cortese</a:t>
            </a:r>
          </a:p>
          <a:p>
            <a:pPr algn="l"/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7702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References and Resources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971550"/>
            <a:ext cx="8534400" cy="4171950"/>
          </a:xfrm>
        </p:spPr>
        <p:txBody>
          <a:bodyPr>
            <a:normAutofit/>
          </a:bodyPr>
          <a:lstStyle/>
          <a:p>
            <a:pPr marL="800100" lvl="1" indent="-342900">
              <a:buAutoNum type="arabicParenR"/>
            </a:pPr>
            <a:r>
              <a:rPr lang="en-US" sz="1600" dirty="0">
                <a:solidFill>
                  <a:schemeClr val="bg1"/>
                </a:solidFill>
              </a:rPr>
              <a:t>Carlson, </a:t>
            </a:r>
            <a:r>
              <a:rPr lang="en-US" sz="1600" dirty="0" err="1">
                <a:solidFill>
                  <a:schemeClr val="bg1"/>
                </a:solidFill>
              </a:rPr>
              <a:t>Enos</a:t>
            </a:r>
            <a:r>
              <a:rPr lang="en-US" sz="1600" dirty="0">
                <a:solidFill>
                  <a:schemeClr val="bg1"/>
                </a:solidFill>
              </a:rPr>
              <a:t> J., and Philip F. </a:t>
            </a:r>
            <a:r>
              <a:rPr lang="en-US" sz="1600" dirty="0" err="1">
                <a:solidFill>
                  <a:schemeClr val="bg1"/>
                </a:solidFill>
              </a:rPr>
              <a:t>Enger</a:t>
            </a:r>
            <a:r>
              <a:rPr lang="en-US" sz="1600" dirty="0">
                <a:solidFill>
                  <a:schemeClr val="bg1"/>
                </a:solidFill>
              </a:rPr>
              <a:t>, 1956. Use of Steel Jetties for Bank Protection and Channelization in Rivers. A paper presented at Hydraulics Division meeting, ASCE Madison, Wisconsin.</a:t>
            </a:r>
          </a:p>
          <a:p>
            <a:pPr marL="800100" lvl="1" indent="-342900">
              <a:buAutoNum type="arabicParenR"/>
            </a:pPr>
            <a:r>
              <a:rPr lang="en-US" sz="1600" dirty="0">
                <a:solidFill>
                  <a:schemeClr val="bg1"/>
                </a:solidFill>
              </a:rPr>
              <a:t>Carlson, E. J. and Dodge, R. A., 1962. Control of Alluvial Rivers by Steel Jetties.  A paper to be presented at The First Water Resources Engineering Conference of The American Society of Civil Engineers, Omaha </a:t>
            </a:r>
          </a:p>
          <a:p>
            <a:pPr marL="800100" lvl="1" indent="-342900">
              <a:buAutoNum type="arabicParenR"/>
            </a:pPr>
            <a:r>
              <a:rPr lang="en-US" sz="1600" dirty="0">
                <a:solidFill>
                  <a:schemeClr val="bg1"/>
                </a:solidFill>
              </a:rPr>
              <a:t>U.S. Army Corps of Engineers, Albuquerque District, 2002.  Controlling the Floods: The Role of the U.S. Army Corps of Engineers in the History of the Middle Rio Grande Conservancy District.</a:t>
            </a:r>
          </a:p>
          <a:p>
            <a:pPr marL="800100" lvl="1" indent="-342900">
              <a:buAutoNum type="arabicParenR"/>
            </a:pPr>
            <a:r>
              <a:rPr lang="en-US" sz="1600" dirty="0">
                <a:solidFill>
                  <a:schemeClr val="bg1"/>
                </a:solidFill>
              </a:rPr>
              <a:t>Federal Highway Administration, 2001.  Hydraulic Design Series Number 6: River Engineering for Highway Encroachments.</a:t>
            </a:r>
          </a:p>
          <a:p>
            <a:pPr marL="800100" lvl="1" indent="-342900">
              <a:buAutoNum type="arabicParenR"/>
            </a:pPr>
            <a:r>
              <a:rPr lang="en-US" sz="1600" dirty="0">
                <a:solidFill>
                  <a:schemeClr val="bg1"/>
                </a:solidFill>
              </a:rPr>
              <a:t>Kellner, Henry F., 1928. United States Patent Application No. 1,662,578: Jetty.</a:t>
            </a:r>
          </a:p>
          <a:p>
            <a:pPr marL="800100" lvl="1" indent="-342900">
              <a:buFont typeface="Arial" panose="020B0604020202020204" pitchFamily="34" charset="0"/>
              <a:buAutoNum type="arabicParenR"/>
            </a:pPr>
            <a:r>
              <a:rPr lang="en-US" sz="1600" dirty="0">
                <a:solidFill>
                  <a:schemeClr val="bg1"/>
                </a:solidFill>
              </a:rPr>
              <a:t>U.S. Army Corps of Engineers, Albuquerque District, 1953. Use of Kellner Jetties on Alluvial Streams, a Civil Works Investigation Report on Measures for Bank Protection. Albuquerque, New Mexico.</a:t>
            </a:r>
          </a:p>
          <a:p>
            <a:pPr marL="800100" lvl="1" indent="-342900">
              <a:buAutoNum type="arabicParenR"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8144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Presentation Contents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971550"/>
            <a:ext cx="8534400" cy="417195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Description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Function and Placement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Common Application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History</a:t>
            </a:r>
          </a:p>
          <a:p>
            <a:r>
              <a:rPr lang="en-US" sz="2400" dirty="0">
                <a:solidFill>
                  <a:schemeClr val="bg1"/>
                </a:solidFill>
              </a:rPr>
              <a:t>Examples and Photos</a:t>
            </a:r>
          </a:p>
          <a:p>
            <a:r>
              <a:rPr lang="en-US" sz="2400" dirty="0">
                <a:solidFill>
                  <a:schemeClr val="bg1"/>
                </a:solidFill>
              </a:rPr>
              <a:t>References and Additional Information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5539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971550"/>
            <a:ext cx="8534400" cy="4171950"/>
          </a:xfrm>
        </p:spPr>
        <p:txBody>
          <a:bodyPr>
            <a:normAutofit/>
          </a:bodyPr>
          <a:lstStyle/>
          <a:p>
            <a:pPr lvl="1"/>
            <a:r>
              <a:rPr lang="en-US" sz="1600" dirty="0">
                <a:solidFill>
                  <a:schemeClr val="bg1"/>
                </a:solidFill>
              </a:rPr>
              <a:t>Permeable stabilization structures for channel banks and overbank areas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Flexible structure that adds roughness to the channel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Promotes sediment deposition and bank stabilization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Work in streams with high suspended sediment loads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067" t="1583" r="1003" b="2805"/>
          <a:stretch/>
        </p:blipFill>
        <p:spPr>
          <a:xfrm>
            <a:off x="1371600" y="2190750"/>
            <a:ext cx="6451805" cy="282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4446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971550"/>
            <a:ext cx="8534400" cy="4171950"/>
          </a:xfrm>
        </p:spPr>
        <p:txBody>
          <a:bodyPr>
            <a:normAutofit/>
          </a:bodyPr>
          <a:lstStyle/>
          <a:p>
            <a:pPr lvl="1"/>
            <a:r>
              <a:rPr lang="en-US" sz="1600" dirty="0">
                <a:solidFill>
                  <a:schemeClr val="bg1"/>
                </a:solidFill>
              </a:rPr>
              <a:t>Jetty fields are comprised of a layout of individual units, or “jacks” that are cabled together and tied into the banks.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Jacks are typically 3 beamed members or triangular frames tied together to form a stable units.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Fields are laid out with diversion lines parallel to flow and transverse that are tied into the banks.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292400" y="2556204"/>
            <a:ext cx="3582661" cy="240003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6579" t="2873" b="6870"/>
          <a:stretch/>
        </p:blipFill>
        <p:spPr>
          <a:xfrm>
            <a:off x="3276601" y="2718129"/>
            <a:ext cx="1698028" cy="222797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4670" t="2923" r="50458" b="17548"/>
          <a:stretch/>
        </p:blipFill>
        <p:spPr>
          <a:xfrm>
            <a:off x="152399" y="2787223"/>
            <a:ext cx="2689891" cy="208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7622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Function and Placement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971550"/>
            <a:ext cx="8534400" cy="4171950"/>
          </a:xfrm>
        </p:spPr>
        <p:txBody>
          <a:bodyPr>
            <a:normAutofit/>
          </a:bodyPr>
          <a:lstStyle/>
          <a:p>
            <a:pPr lvl="1"/>
            <a:r>
              <a:rPr lang="en-US" sz="1600" dirty="0">
                <a:solidFill>
                  <a:schemeClr val="bg1"/>
                </a:solidFill>
              </a:rPr>
              <a:t>Jetty Fields add channel roughness 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Flexible and resilient to channel scour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Train main streamflow along desired path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Promote energy loss and reduce velocities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Capture debris and induce sedimentation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Vegetation helps to lock in deposited sediment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REQUIRE HIGH SUSPENDED SEDIMENT LOADS</a:t>
            </a:r>
          </a:p>
          <a:p>
            <a:pPr lvl="2"/>
            <a:r>
              <a:rPr lang="en-US" sz="1200" dirty="0">
                <a:solidFill>
                  <a:schemeClr val="bg1"/>
                </a:solidFill>
              </a:rPr>
              <a:t>Else there will be no material to build up the bed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Typical Alignment</a:t>
            </a:r>
          </a:p>
          <a:p>
            <a:pPr lvl="2"/>
            <a:r>
              <a:rPr lang="en-US" sz="1200" dirty="0">
                <a:solidFill>
                  <a:schemeClr val="bg1"/>
                </a:solidFill>
              </a:rPr>
              <a:t>Aligned 45 to 70 degrees downstream from bank.</a:t>
            </a:r>
          </a:p>
          <a:p>
            <a:pPr lvl="2"/>
            <a:r>
              <a:rPr lang="en-US" sz="1200" dirty="0">
                <a:solidFill>
                  <a:schemeClr val="bg1"/>
                </a:solidFill>
              </a:rPr>
              <a:t>Spacing Varies, usually 15 to 75m apart.</a:t>
            </a:r>
          </a:p>
          <a:p>
            <a:pPr lvl="2"/>
            <a:r>
              <a:rPr lang="en-US" sz="1200" dirty="0">
                <a:solidFill>
                  <a:schemeClr val="bg1"/>
                </a:solidFill>
              </a:rPr>
              <a:t>Tiebacks spaced every 30m</a:t>
            </a:r>
          </a:p>
          <a:p>
            <a:pPr lvl="2"/>
            <a:r>
              <a:rPr lang="en-US" sz="1200" dirty="0">
                <a:solidFill>
                  <a:schemeClr val="bg1"/>
                </a:solidFill>
              </a:rPr>
              <a:t>Space between jacks should not exceed with of the jack</a:t>
            </a:r>
          </a:p>
          <a:p>
            <a:pPr lvl="2"/>
            <a:endParaRPr lang="en-US" sz="12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2546" t="5478" r="5553"/>
          <a:stretch/>
        </p:blipFill>
        <p:spPr>
          <a:xfrm>
            <a:off x="5181600" y="971550"/>
            <a:ext cx="387514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1550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Common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971550"/>
            <a:ext cx="8534400" cy="4171950"/>
          </a:xfrm>
        </p:spPr>
        <p:txBody>
          <a:bodyPr>
            <a:normAutofit/>
          </a:bodyPr>
          <a:lstStyle/>
          <a:p>
            <a:pPr lvl="1"/>
            <a:r>
              <a:rPr lang="en-US" sz="1600" dirty="0">
                <a:solidFill>
                  <a:schemeClr val="bg1"/>
                </a:solidFill>
              </a:rPr>
              <a:t>Used to protect eroding banks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Used to protect the toe of Levees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Help rebuild banks through sedimentation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2419349"/>
            <a:ext cx="3201225" cy="2489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2699" y="3306889"/>
            <a:ext cx="4798901" cy="1601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5029200" y="864638"/>
            <a:ext cx="3962400" cy="2116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662641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History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971550"/>
            <a:ext cx="8534400" cy="4171950"/>
          </a:xfrm>
        </p:spPr>
        <p:txBody>
          <a:bodyPr>
            <a:normAutofit/>
          </a:bodyPr>
          <a:lstStyle/>
          <a:p>
            <a:pPr lvl="1"/>
            <a:r>
              <a:rPr lang="en-US" sz="2000" dirty="0">
                <a:solidFill>
                  <a:schemeClr val="bg1"/>
                </a:solidFill>
              </a:rPr>
              <a:t>Invented in 1920’s by H.F. Kellner.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Have since been modified from original design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First application by Santa Fe Railroad (1937)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    to protect railroad embankments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USBR used jetty fields extensively in 1950’s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    along the Rio Grande (high sediment loads)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    to help stabilization and channelization</a:t>
            </a:r>
          </a:p>
          <a:p>
            <a:pPr lvl="2"/>
            <a:r>
              <a:rPr lang="en-US" sz="1200" dirty="0">
                <a:solidFill>
                  <a:schemeClr val="bg1"/>
                </a:solidFill>
              </a:rPr>
              <a:t>Over 100,000 placed from 1950 to 1967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4795" t="1453" r="7052"/>
          <a:stretch/>
        </p:blipFill>
        <p:spPr>
          <a:xfrm>
            <a:off x="7110982" y="1010703"/>
            <a:ext cx="1822315" cy="25770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/>
          <p:nvPr/>
        </p:nvPicPr>
        <p:blipFill rotWithShape="1">
          <a:blip r:embed="rId4"/>
          <a:srcRect t="11790" b="2130"/>
          <a:stretch/>
        </p:blipFill>
        <p:spPr>
          <a:xfrm>
            <a:off x="6248400" y="2340226"/>
            <a:ext cx="1928565" cy="26126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5911097" y="73254"/>
            <a:ext cx="2968067" cy="680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/>
          <p:nvPr/>
        </p:nvPicPr>
        <p:blipFill rotWithShape="1">
          <a:blip r:embed="rId6"/>
          <a:srcRect t="2839"/>
          <a:stretch/>
        </p:blipFill>
        <p:spPr>
          <a:xfrm>
            <a:off x="2048686" y="1392111"/>
            <a:ext cx="2492332" cy="987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93475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Examples and Photos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57200" y="971550"/>
            <a:ext cx="8534400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3"/>
          <a:srcRect l="5128"/>
          <a:stretch/>
        </p:blipFill>
        <p:spPr>
          <a:xfrm>
            <a:off x="119787" y="1049407"/>
            <a:ext cx="4468778" cy="2309872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4683013" y="1936720"/>
            <a:ext cx="4308587" cy="284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0254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Examples and Photos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57200" y="971550"/>
            <a:ext cx="8534400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-476" t="9867" r="476" b="4608"/>
          <a:stretch/>
        </p:blipFill>
        <p:spPr>
          <a:xfrm>
            <a:off x="480391" y="1082537"/>
            <a:ext cx="8001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814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RCF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CF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RCFC</Template>
  <TotalTime>21589</TotalTime>
  <Words>501</Words>
  <Application>Microsoft Office PowerPoint</Application>
  <PresentationFormat>On-screen Show (16:9)</PresentationFormat>
  <Paragraphs>75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RCFC</vt:lpstr>
      <vt:lpstr>1_RCFC</vt:lpstr>
      <vt:lpstr>2_Office Theme</vt:lpstr>
      <vt:lpstr>Jetty Fields</vt:lpstr>
      <vt:lpstr>Presentation Contents</vt:lpstr>
      <vt:lpstr>Description</vt:lpstr>
      <vt:lpstr>Description</vt:lpstr>
      <vt:lpstr>Function and Placement</vt:lpstr>
      <vt:lpstr>Common Applications</vt:lpstr>
      <vt:lpstr>History</vt:lpstr>
      <vt:lpstr>Examples and Photos</vt:lpstr>
      <vt:lpstr>Examples and Photos</vt:lpstr>
      <vt:lpstr>References and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Garcia</dc:creator>
  <cp:lastModifiedBy>Julien, Pierre</cp:lastModifiedBy>
  <cp:revision>488</cp:revision>
  <cp:lastPrinted>2016-03-09T15:25:18Z</cp:lastPrinted>
  <dcterms:created xsi:type="dcterms:W3CDTF">2016-02-18T22:45:05Z</dcterms:created>
  <dcterms:modified xsi:type="dcterms:W3CDTF">2019-04-05T20:00:58Z</dcterms:modified>
</cp:coreProperties>
</file>