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0"/>
  </p:notesMasterIdLst>
  <p:sldIdLst>
    <p:sldId id="256" r:id="rId2"/>
    <p:sldId id="266" r:id="rId3"/>
    <p:sldId id="267" r:id="rId4"/>
    <p:sldId id="259" r:id="rId5"/>
    <p:sldId id="268" r:id="rId6"/>
    <p:sldId id="265" r:id="rId7"/>
    <p:sldId id="260" r:id="rId8"/>
    <p:sldId id="273" r:id="rId9"/>
    <p:sldId id="272" r:id="rId10"/>
    <p:sldId id="269" r:id="rId11"/>
    <p:sldId id="275" r:id="rId12"/>
    <p:sldId id="270" r:id="rId13"/>
    <p:sldId id="271" r:id="rId14"/>
    <p:sldId id="258" r:id="rId15"/>
    <p:sldId id="257" r:id="rId16"/>
    <p:sldId id="262" r:id="rId17"/>
    <p:sldId id="274"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p:scale>
          <a:sx n="118" d="100"/>
          <a:sy n="118" d="100"/>
        </p:scale>
        <p:origin x="-19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07BFC-4FF5-4286-B712-DE74CA909F35}" type="datetimeFigureOut">
              <a:rPr lang="en-US"/>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999CC-069A-4A41-8330-629D0271912B}" type="slidenum">
              <a:rPr lang="en-US"/>
              <a:t>‹#›</a:t>
            </a:fld>
            <a:endParaRPr lang="en-US"/>
          </a:p>
        </p:txBody>
      </p:sp>
    </p:spTree>
    <p:extLst>
      <p:ext uri="{BB962C8B-B14F-4D97-AF65-F5344CB8AC3E}">
        <p14:creationId xmlns:p14="http://schemas.microsoft.com/office/powerpoint/2010/main" val="142979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https://ascelibrary-org.ezproxy2.library.colostate.edu/doi/pdf/10.1061/%28ASCE%290733-9429%281991%29117%3A11%281459%29</a:t>
            </a:r>
            <a:endParaRPr lang="en-US"/>
          </a:p>
        </p:txBody>
      </p:sp>
      <p:sp>
        <p:nvSpPr>
          <p:cNvPr id="4" name="Slide Number Placeholder 3"/>
          <p:cNvSpPr>
            <a:spLocks noGrp="1"/>
          </p:cNvSpPr>
          <p:nvPr>
            <p:ph type="sldNum" sz="quarter" idx="10"/>
          </p:nvPr>
        </p:nvSpPr>
        <p:spPr/>
        <p:txBody>
          <a:bodyPr/>
          <a:lstStyle/>
          <a:p>
            <a:fld id="{884999CC-069A-4A41-8330-629D0271912B}" type="slidenum">
              <a:rPr lang="en-US"/>
              <a:t>10</a:t>
            </a:fld>
            <a:endParaRPr lang="en-US"/>
          </a:p>
        </p:txBody>
      </p:sp>
    </p:spTree>
    <p:extLst>
      <p:ext uri="{BB962C8B-B14F-4D97-AF65-F5344CB8AC3E}">
        <p14:creationId xmlns:p14="http://schemas.microsoft.com/office/powerpoint/2010/main" val="48804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https://ascelibrary-org.ezproxy2.library.colostate.edu/doi/pdf/10.1061/%28ASCE%290733-9429%281991%29117%3A11%281459%29</a:t>
            </a:r>
            <a:endParaRPr lang="en-US"/>
          </a:p>
        </p:txBody>
      </p:sp>
      <p:sp>
        <p:nvSpPr>
          <p:cNvPr id="4" name="Slide Number Placeholder 3"/>
          <p:cNvSpPr>
            <a:spLocks noGrp="1"/>
          </p:cNvSpPr>
          <p:nvPr>
            <p:ph type="sldNum" sz="quarter" idx="10"/>
          </p:nvPr>
        </p:nvSpPr>
        <p:spPr/>
        <p:txBody>
          <a:bodyPr/>
          <a:lstStyle/>
          <a:p>
            <a:fld id="{884999CC-069A-4A41-8330-629D0271912B}" type="slidenum">
              <a:rPr lang="en-US"/>
              <a:t>12</a:t>
            </a:fld>
            <a:endParaRPr lang="en-US"/>
          </a:p>
        </p:txBody>
      </p:sp>
    </p:spTree>
    <p:extLst>
      <p:ext uri="{BB962C8B-B14F-4D97-AF65-F5344CB8AC3E}">
        <p14:creationId xmlns:p14="http://schemas.microsoft.com/office/powerpoint/2010/main" val="360754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https://ascelibrary-org.ezproxy2.library.colostate.edu/doi/pdf/10.1061/%28ASCE%290733-9429%281991%29117%3A11%281459%29</a:t>
            </a:r>
            <a:endParaRPr lang="en-US"/>
          </a:p>
        </p:txBody>
      </p:sp>
      <p:sp>
        <p:nvSpPr>
          <p:cNvPr id="4" name="Slide Number Placeholder 3"/>
          <p:cNvSpPr>
            <a:spLocks noGrp="1"/>
          </p:cNvSpPr>
          <p:nvPr>
            <p:ph type="sldNum" sz="quarter" idx="10"/>
          </p:nvPr>
        </p:nvSpPr>
        <p:spPr/>
        <p:txBody>
          <a:bodyPr/>
          <a:lstStyle/>
          <a:p>
            <a:fld id="{884999CC-069A-4A41-8330-629D0271912B}" type="slidenum">
              <a:rPr lang="en-US"/>
              <a:t>13</a:t>
            </a:fld>
            <a:endParaRPr lang="en-US"/>
          </a:p>
        </p:txBody>
      </p:sp>
    </p:spTree>
    <p:extLst>
      <p:ext uri="{BB962C8B-B14F-4D97-AF65-F5344CB8AC3E}">
        <p14:creationId xmlns:p14="http://schemas.microsoft.com/office/powerpoint/2010/main" val="246177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116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831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655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389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0731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2481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170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74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606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3294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939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893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76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891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990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807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4/5/2018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0156130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stone wall&#10;&#10;Description generated with very high confidence">
            <a:extLst>
              <a:ext uri="{FF2B5EF4-FFF2-40B4-BE49-F238E27FC236}">
                <a16:creationId xmlns:a16="http://schemas.microsoft.com/office/drawing/2014/main" xmlns="" id="{A0B817A3-944C-4357-9A84-A2B326F435B9}"/>
              </a:ext>
            </a:extLst>
          </p:cNvPr>
          <p:cNvPicPr>
            <a:picLocks noChangeAspect="1"/>
          </p:cNvPicPr>
          <p:nvPr/>
        </p:nvPicPr>
        <p:blipFill rotWithShape="1">
          <a:blip r:embed="rId2"/>
          <a:srcRect r="6270"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ctrTitle"/>
          </p:nvPr>
        </p:nvSpPr>
        <p:spPr>
          <a:xfrm>
            <a:off x="642257" y="4525347"/>
            <a:ext cx="6939722" cy="1737360"/>
          </a:xfrm>
        </p:spPr>
        <p:txBody>
          <a:bodyPr anchor="ctr">
            <a:normAutofit/>
          </a:bodyPr>
          <a:lstStyle/>
          <a:p>
            <a:pPr algn="r"/>
            <a:r>
              <a:rPr lang="en-US" dirty="0">
                <a:cs typeface="Calibri Light"/>
              </a:rPr>
              <a:t>Timber Pile Dikes</a:t>
            </a:r>
            <a:endParaRPr lang="en-US" dirty="0"/>
          </a:p>
        </p:txBody>
      </p:sp>
      <p:sp>
        <p:nvSpPr>
          <p:cNvPr id="3" name="Subtitle 2"/>
          <p:cNvSpPr>
            <a:spLocks noGrp="1"/>
          </p:cNvSpPr>
          <p:nvPr>
            <p:ph type="subTitle" idx="1"/>
          </p:nvPr>
        </p:nvSpPr>
        <p:spPr>
          <a:xfrm>
            <a:off x="8050762" y="4525347"/>
            <a:ext cx="3211288" cy="1737360"/>
          </a:xfrm>
        </p:spPr>
        <p:txBody>
          <a:bodyPr anchor="ctr">
            <a:normAutofit/>
          </a:bodyPr>
          <a:lstStyle/>
          <a:p>
            <a:pPr algn="l"/>
            <a:r>
              <a:rPr lang="en-US" dirty="0">
                <a:cs typeface="Calibri"/>
              </a:rPr>
              <a:t>Anthony Keene </a:t>
            </a:r>
          </a:p>
          <a:p>
            <a:pPr algn="l"/>
            <a:r>
              <a:rPr lang="en-US" dirty="0">
                <a:cs typeface="Calibri"/>
              </a:rPr>
              <a:t>Kristin </a:t>
            </a:r>
            <a:r>
              <a:rPr lang="en-US" dirty="0" err="1">
                <a:cs typeface="Calibri"/>
              </a:rPr>
              <a:t>LaForge</a:t>
            </a:r>
          </a:p>
          <a:p>
            <a:pPr algn="l"/>
            <a:r>
              <a:rPr lang="en-US" dirty="0">
                <a:cs typeface="Calibri"/>
              </a:rPr>
              <a:t>CIVE 717 </a:t>
            </a:r>
          </a:p>
          <a:p>
            <a:pPr algn="l"/>
            <a:r>
              <a:rPr lang="en-US" dirty="0">
                <a:cs typeface="Calibri"/>
              </a:rPr>
              <a:t>Spring 2018</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215E6-0942-4578-A6B9-8E08B644F246}"/>
              </a:ext>
            </a:extLst>
          </p:cNvPr>
          <p:cNvSpPr>
            <a:spLocks noGrp="1"/>
          </p:cNvSpPr>
          <p:nvPr>
            <p:ph type="title"/>
          </p:nvPr>
        </p:nvSpPr>
        <p:spPr>
          <a:xfrm>
            <a:off x="184852" y="1620532"/>
            <a:ext cx="5021956" cy="774895"/>
          </a:xfrm>
        </p:spPr>
        <p:txBody>
          <a:bodyPr>
            <a:normAutofit/>
          </a:bodyPr>
          <a:lstStyle/>
          <a:p>
            <a:r>
              <a:rPr lang="en-US">
                <a:cs typeface="Calibri Light"/>
              </a:rPr>
              <a:t>Suspended Sediment</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xmlns="" id="{3FC8A5B7-860C-4957-9F2C-078E1F6CBCE9}"/>
              </a:ext>
            </a:extLst>
          </p:cNvPr>
          <p:cNvPicPr>
            <a:picLocks noGrp="1" noChangeAspect="1"/>
          </p:cNvPicPr>
          <p:nvPr>
            <p:ph idx="1"/>
          </p:nvPr>
        </p:nvPicPr>
        <p:blipFill>
          <a:blip r:embed="rId3"/>
          <a:stretch>
            <a:fillRect/>
          </a:stretch>
        </p:blipFill>
        <p:spPr>
          <a:xfrm>
            <a:off x="0" y="5080162"/>
            <a:ext cx="6483649" cy="1350379"/>
          </a:xfrm>
          <a:prstGeom prst="rect">
            <a:avLst/>
          </a:prstGeom>
        </p:spPr>
      </p:pic>
      <p:pic>
        <p:nvPicPr>
          <p:cNvPr id="6" name="Picture 6" descr="A close up of text on a black background&#10;&#10;Description generated with high confidence">
            <a:extLst>
              <a:ext uri="{FF2B5EF4-FFF2-40B4-BE49-F238E27FC236}">
                <a16:creationId xmlns:a16="http://schemas.microsoft.com/office/drawing/2014/main" xmlns="" id="{B5B198D3-1644-4252-B799-3E4CE09BCFDB}"/>
              </a:ext>
            </a:extLst>
          </p:cNvPr>
          <p:cNvPicPr>
            <a:picLocks noChangeAspect="1"/>
          </p:cNvPicPr>
          <p:nvPr/>
        </p:nvPicPr>
        <p:blipFill>
          <a:blip r:embed="rId4"/>
          <a:stretch>
            <a:fillRect/>
          </a:stretch>
        </p:blipFill>
        <p:spPr>
          <a:xfrm>
            <a:off x="6393042" y="0"/>
            <a:ext cx="5798957" cy="4925568"/>
          </a:xfrm>
          <a:prstGeom prst="rect">
            <a:avLst/>
          </a:prstGeom>
        </p:spPr>
      </p:pic>
      <p:sp>
        <p:nvSpPr>
          <p:cNvPr id="8" name="TextBox 7">
            <a:extLst>
              <a:ext uri="{FF2B5EF4-FFF2-40B4-BE49-F238E27FC236}">
                <a16:creationId xmlns:a16="http://schemas.microsoft.com/office/drawing/2014/main" xmlns="" id="{4625693A-68DD-490B-B107-7F4EF9486FD1}"/>
              </a:ext>
            </a:extLst>
          </p:cNvPr>
          <p:cNvSpPr txBox="1"/>
          <p:nvPr/>
        </p:nvSpPr>
        <p:spPr>
          <a:xfrm>
            <a:off x="110700" y="2328595"/>
            <a:ext cx="5418300"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The dimensionless suspended sediment concentration around a pile dike is given above</a:t>
            </a:r>
          </a:p>
          <a:p>
            <a:r>
              <a:rPr lang="en-US" dirty="0">
                <a:cs typeface="Calibri"/>
              </a:rPr>
              <a:t>- The dimensionless depth- integrated of suspended sediment is correlated with dimensionless lateral distance from the dike (@ location 0)</a:t>
            </a:r>
          </a:p>
          <a:p>
            <a:pPr marL="285750" indent="-285750">
              <a:buFontTx/>
              <a:buChar char="-"/>
            </a:pPr>
            <a:r>
              <a:rPr lang="en-US" b="1" dirty="0">
                <a:cs typeface="Calibri"/>
              </a:rPr>
              <a:t>It is shown that suspended sediment concentration decreases sharply when it approaches the pile dike</a:t>
            </a:r>
          </a:p>
        </p:txBody>
      </p:sp>
      <p:sp>
        <p:nvSpPr>
          <p:cNvPr id="3" name="Title 1">
            <a:extLst>
              <a:ext uri="{FF2B5EF4-FFF2-40B4-BE49-F238E27FC236}">
                <a16:creationId xmlns:a16="http://schemas.microsoft.com/office/drawing/2014/main" xmlns="" id="{D54A8D2E-53A3-41F6-A82E-1CE020C37A67}"/>
              </a:ext>
            </a:extLst>
          </p:cNvPr>
          <p:cNvSpPr txBox="1">
            <a:spLocks/>
          </p:cNvSpPr>
          <p:nvPr/>
        </p:nvSpPr>
        <p:spPr>
          <a:xfrm>
            <a:off x="232508" y="87923"/>
            <a:ext cx="56016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cs typeface="Calibri Light"/>
              </a:rPr>
              <a:t>Governing Equations</a:t>
            </a:r>
          </a:p>
        </p:txBody>
      </p:sp>
      <p:sp>
        <p:nvSpPr>
          <p:cNvPr id="5" name="TextBox 4">
            <a:extLst>
              <a:ext uri="{FF2B5EF4-FFF2-40B4-BE49-F238E27FC236}">
                <a16:creationId xmlns:a16="http://schemas.microsoft.com/office/drawing/2014/main" xmlns="" id="{AA14CCB8-8B5E-4F0B-A46D-942104C5735F}"/>
              </a:ext>
            </a:extLst>
          </p:cNvPr>
          <p:cNvSpPr txBox="1"/>
          <p:nvPr/>
        </p:nvSpPr>
        <p:spPr>
          <a:xfrm>
            <a:off x="7140" y="6516161"/>
            <a:ext cx="11898420" cy="253916"/>
          </a:xfrm>
          <a:prstGeom prst="rect">
            <a:avLst/>
          </a:prstGeom>
          <a:noFill/>
        </p:spPr>
        <p:txBody>
          <a:bodyPr wrap="square" rtlCol="0">
            <a:spAutoFit/>
          </a:bodyPr>
          <a:lstStyle/>
          <a:p>
            <a:r>
              <a:rPr lang="en-US" sz="1050" dirty="0"/>
              <a:t>https://ascelibrary-org.ezproxy2.library.colostate.edu/doi/pdf/10.1061/%28ASCE%290733-9429%281991%29117%3A11%281459%29</a:t>
            </a:r>
          </a:p>
        </p:txBody>
      </p:sp>
      <p:sp>
        <p:nvSpPr>
          <p:cNvPr id="7" name="TextBox 6">
            <a:extLst>
              <a:ext uri="{FF2B5EF4-FFF2-40B4-BE49-F238E27FC236}">
                <a16:creationId xmlns:a16="http://schemas.microsoft.com/office/drawing/2014/main" xmlns="" id="{5B0D55CE-1C2E-499D-8F40-8F62635FCED0}"/>
              </a:ext>
            </a:extLst>
          </p:cNvPr>
          <p:cNvSpPr txBox="1"/>
          <p:nvPr/>
        </p:nvSpPr>
        <p:spPr>
          <a:xfrm>
            <a:off x="2695830" y="6208384"/>
            <a:ext cx="4559808" cy="307777"/>
          </a:xfrm>
          <a:prstGeom prst="rect">
            <a:avLst/>
          </a:prstGeom>
          <a:noFill/>
        </p:spPr>
        <p:txBody>
          <a:bodyPr wrap="square" rtlCol="0">
            <a:spAutoFit/>
          </a:bodyPr>
          <a:lstStyle/>
          <a:p>
            <a:r>
              <a:rPr lang="en-US" sz="1400" dirty="0"/>
              <a:t>*Parameters defined on next slide</a:t>
            </a:r>
          </a:p>
        </p:txBody>
      </p:sp>
    </p:spTree>
    <p:extLst>
      <p:ext uri="{BB962C8B-B14F-4D97-AF65-F5344CB8AC3E}">
        <p14:creationId xmlns:p14="http://schemas.microsoft.com/office/powerpoint/2010/main" val="39125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F392683-258D-4873-B1D3-D339E11F9B2E}"/>
              </a:ext>
            </a:extLst>
          </p:cNvPr>
          <p:cNvPicPr>
            <a:picLocks noChangeAspect="1"/>
          </p:cNvPicPr>
          <p:nvPr/>
        </p:nvPicPr>
        <p:blipFill>
          <a:blip r:embed="rId2"/>
          <a:stretch>
            <a:fillRect/>
          </a:stretch>
        </p:blipFill>
        <p:spPr>
          <a:xfrm>
            <a:off x="288373" y="1174259"/>
            <a:ext cx="5489892" cy="2499373"/>
          </a:xfrm>
          <a:prstGeom prst="rect">
            <a:avLst/>
          </a:prstGeom>
        </p:spPr>
      </p:pic>
      <p:pic>
        <p:nvPicPr>
          <p:cNvPr id="6" name="Picture 5">
            <a:extLst>
              <a:ext uri="{FF2B5EF4-FFF2-40B4-BE49-F238E27FC236}">
                <a16:creationId xmlns:a16="http://schemas.microsoft.com/office/drawing/2014/main" xmlns="" id="{541E4B6F-AAFE-4B40-A762-92231B4A6C75}"/>
              </a:ext>
            </a:extLst>
          </p:cNvPr>
          <p:cNvPicPr>
            <a:picLocks noChangeAspect="1"/>
          </p:cNvPicPr>
          <p:nvPr/>
        </p:nvPicPr>
        <p:blipFill>
          <a:blip r:embed="rId3"/>
          <a:stretch>
            <a:fillRect/>
          </a:stretch>
        </p:blipFill>
        <p:spPr>
          <a:xfrm>
            <a:off x="6339840" y="0"/>
            <a:ext cx="5563787" cy="6805392"/>
          </a:xfrm>
          <a:prstGeom prst="rect">
            <a:avLst/>
          </a:prstGeom>
        </p:spPr>
      </p:pic>
      <p:sp>
        <p:nvSpPr>
          <p:cNvPr id="8" name="TextBox 7">
            <a:extLst>
              <a:ext uri="{FF2B5EF4-FFF2-40B4-BE49-F238E27FC236}">
                <a16:creationId xmlns:a16="http://schemas.microsoft.com/office/drawing/2014/main" xmlns="" id="{C14A8BEA-5FF5-446D-9CC9-01BE2676B4A6}"/>
              </a:ext>
            </a:extLst>
          </p:cNvPr>
          <p:cNvSpPr txBox="1"/>
          <p:nvPr/>
        </p:nvSpPr>
        <p:spPr>
          <a:xfrm>
            <a:off x="293580" y="6551476"/>
            <a:ext cx="11898420" cy="253916"/>
          </a:xfrm>
          <a:prstGeom prst="rect">
            <a:avLst/>
          </a:prstGeom>
          <a:noFill/>
        </p:spPr>
        <p:txBody>
          <a:bodyPr wrap="square" rtlCol="0">
            <a:spAutoFit/>
          </a:bodyPr>
          <a:lstStyle/>
          <a:p>
            <a:r>
              <a:rPr lang="en-US" sz="1050" dirty="0"/>
              <a:t>https://ascelibrary-org.ezproxy2.library.colostate.edu/doi/pdf/10.1061/%28ASCE%290733-9429%281991%29117%3A11%281459%29</a:t>
            </a:r>
          </a:p>
        </p:txBody>
      </p:sp>
      <p:pic>
        <p:nvPicPr>
          <p:cNvPr id="9" name="Picture 8">
            <a:extLst>
              <a:ext uri="{FF2B5EF4-FFF2-40B4-BE49-F238E27FC236}">
                <a16:creationId xmlns:a16="http://schemas.microsoft.com/office/drawing/2014/main" xmlns="" id="{61D08724-84A4-4CCB-9D53-BC06C2484208}"/>
              </a:ext>
            </a:extLst>
          </p:cNvPr>
          <p:cNvPicPr>
            <a:picLocks noChangeAspect="1"/>
          </p:cNvPicPr>
          <p:nvPr/>
        </p:nvPicPr>
        <p:blipFill>
          <a:blip r:embed="rId4"/>
          <a:stretch>
            <a:fillRect/>
          </a:stretch>
        </p:blipFill>
        <p:spPr>
          <a:xfrm>
            <a:off x="1163475" y="3673632"/>
            <a:ext cx="1965988" cy="280853"/>
          </a:xfrm>
          <a:prstGeom prst="rect">
            <a:avLst/>
          </a:prstGeom>
        </p:spPr>
      </p:pic>
      <p:pic>
        <p:nvPicPr>
          <p:cNvPr id="10" name="Picture 9">
            <a:extLst>
              <a:ext uri="{FF2B5EF4-FFF2-40B4-BE49-F238E27FC236}">
                <a16:creationId xmlns:a16="http://schemas.microsoft.com/office/drawing/2014/main" xmlns="" id="{0B321870-2F49-4B05-891E-CC5679E652A5}"/>
              </a:ext>
            </a:extLst>
          </p:cNvPr>
          <p:cNvPicPr>
            <a:picLocks noChangeAspect="1"/>
          </p:cNvPicPr>
          <p:nvPr/>
        </p:nvPicPr>
        <p:blipFill>
          <a:blip r:embed="rId5"/>
          <a:stretch>
            <a:fillRect/>
          </a:stretch>
        </p:blipFill>
        <p:spPr>
          <a:xfrm>
            <a:off x="894447" y="4011090"/>
            <a:ext cx="4470033" cy="2499373"/>
          </a:xfrm>
          <a:prstGeom prst="rect">
            <a:avLst/>
          </a:prstGeom>
        </p:spPr>
      </p:pic>
      <p:sp>
        <p:nvSpPr>
          <p:cNvPr id="11" name="Title 1">
            <a:extLst>
              <a:ext uri="{FF2B5EF4-FFF2-40B4-BE49-F238E27FC236}">
                <a16:creationId xmlns:a16="http://schemas.microsoft.com/office/drawing/2014/main" xmlns="" id="{193E4FE2-1A55-4ADA-889F-FBF20DA19895}"/>
              </a:ext>
            </a:extLst>
          </p:cNvPr>
          <p:cNvSpPr txBox="1">
            <a:spLocks/>
          </p:cNvSpPr>
          <p:nvPr/>
        </p:nvSpPr>
        <p:spPr>
          <a:xfrm>
            <a:off x="165270" y="74952"/>
            <a:ext cx="6674442"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Equation Variables Defined According to Source</a:t>
            </a:r>
          </a:p>
          <a:p>
            <a:endParaRPr lang="en-US" dirty="0"/>
          </a:p>
        </p:txBody>
      </p:sp>
    </p:spTree>
    <p:extLst>
      <p:ext uri="{BB962C8B-B14F-4D97-AF65-F5344CB8AC3E}">
        <p14:creationId xmlns:p14="http://schemas.microsoft.com/office/powerpoint/2010/main" val="172376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6A66B-4AF8-4821-BE30-3AFAA652CA0C}"/>
              </a:ext>
            </a:extLst>
          </p:cNvPr>
          <p:cNvSpPr>
            <a:spLocks noGrp="1"/>
          </p:cNvSpPr>
          <p:nvPr>
            <p:ph type="title"/>
          </p:nvPr>
        </p:nvSpPr>
        <p:spPr/>
        <p:txBody>
          <a:bodyPr/>
          <a:lstStyle/>
          <a:p>
            <a:r>
              <a:rPr lang="en-US" dirty="0">
                <a:cs typeface="Calibri Light"/>
              </a:rPr>
              <a:t>Velocity</a:t>
            </a:r>
            <a:endParaRPr lang="en-US" dirty="0"/>
          </a:p>
        </p:txBody>
      </p:sp>
      <p:pic>
        <p:nvPicPr>
          <p:cNvPr id="4" name="Picture 4" descr="A close up of a logo&#10;&#10;Description generated with high confidence">
            <a:extLst>
              <a:ext uri="{FF2B5EF4-FFF2-40B4-BE49-F238E27FC236}">
                <a16:creationId xmlns:a16="http://schemas.microsoft.com/office/drawing/2014/main" xmlns="" id="{46B1FC42-B554-48C2-8020-415640541C69}"/>
              </a:ext>
            </a:extLst>
          </p:cNvPr>
          <p:cNvPicPr>
            <a:picLocks noGrp="1" noChangeAspect="1"/>
          </p:cNvPicPr>
          <p:nvPr>
            <p:ph idx="1"/>
          </p:nvPr>
        </p:nvPicPr>
        <p:blipFill>
          <a:blip r:embed="rId3"/>
          <a:stretch>
            <a:fillRect/>
          </a:stretch>
        </p:blipFill>
        <p:spPr>
          <a:xfrm>
            <a:off x="838200" y="1633633"/>
            <a:ext cx="10638759" cy="1596368"/>
          </a:xfrm>
          <a:prstGeom prst="rect">
            <a:avLst/>
          </a:prstGeom>
        </p:spPr>
      </p:pic>
      <p:sp>
        <p:nvSpPr>
          <p:cNvPr id="6" name="TextBox 5">
            <a:extLst>
              <a:ext uri="{FF2B5EF4-FFF2-40B4-BE49-F238E27FC236}">
                <a16:creationId xmlns:a16="http://schemas.microsoft.com/office/drawing/2014/main" xmlns="" id="{7D95A31C-7E7A-4F1E-85C1-DB9412FB02E8}"/>
              </a:ext>
            </a:extLst>
          </p:cNvPr>
          <p:cNvSpPr txBox="1"/>
          <p:nvPr/>
        </p:nvSpPr>
        <p:spPr>
          <a:xfrm>
            <a:off x="565030" y="4921650"/>
            <a:ext cx="1118095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The velocity </a:t>
            </a:r>
            <a:r>
              <a:rPr lang="en-US" dirty="0">
                <a:cs typeface="Calibri"/>
              </a:rPr>
              <a:t>is shown to decrease near pile dikes, showing that the structures definitely retard the flow</a:t>
            </a:r>
          </a:p>
        </p:txBody>
      </p:sp>
      <p:pic>
        <p:nvPicPr>
          <p:cNvPr id="7" name="Picture 7" descr="A close up of a logo&#10;&#10;Description generated with very high confidence">
            <a:extLst>
              <a:ext uri="{FF2B5EF4-FFF2-40B4-BE49-F238E27FC236}">
                <a16:creationId xmlns:a16="http://schemas.microsoft.com/office/drawing/2014/main" xmlns="" id="{5339DC84-E385-4FCE-8E37-C4DFBDFFC385}"/>
              </a:ext>
            </a:extLst>
          </p:cNvPr>
          <p:cNvPicPr>
            <a:picLocks noChangeAspect="1"/>
          </p:cNvPicPr>
          <p:nvPr/>
        </p:nvPicPr>
        <p:blipFill>
          <a:blip r:embed="rId4"/>
          <a:stretch>
            <a:fillRect/>
          </a:stretch>
        </p:blipFill>
        <p:spPr>
          <a:xfrm>
            <a:off x="868517" y="3611709"/>
            <a:ext cx="1841976" cy="706295"/>
          </a:xfrm>
          <a:prstGeom prst="rect">
            <a:avLst/>
          </a:prstGeom>
        </p:spPr>
      </p:pic>
      <p:sp>
        <p:nvSpPr>
          <p:cNvPr id="9" name="TextBox 8">
            <a:extLst>
              <a:ext uri="{FF2B5EF4-FFF2-40B4-BE49-F238E27FC236}">
                <a16:creationId xmlns:a16="http://schemas.microsoft.com/office/drawing/2014/main" xmlns="" id="{FD45DB40-7B8E-46F6-A1C6-0111B2781B80}"/>
              </a:ext>
            </a:extLst>
          </p:cNvPr>
          <p:cNvSpPr txBox="1"/>
          <p:nvPr/>
        </p:nvSpPr>
        <p:spPr>
          <a:xfrm>
            <a:off x="3185040" y="3719539"/>
            <a:ext cx="610715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-ф is a dimensionless velocity term</a:t>
            </a:r>
            <a:endParaRPr lang="en-US" sz="1100" dirty="0">
              <a:cs typeface="Calibri"/>
            </a:endParaRPr>
          </a:p>
        </p:txBody>
      </p:sp>
    </p:spTree>
    <p:extLst>
      <p:ext uri="{BB962C8B-B14F-4D97-AF65-F5344CB8AC3E}">
        <p14:creationId xmlns:p14="http://schemas.microsoft.com/office/powerpoint/2010/main" val="48122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0146B-0C95-40A6-B857-38019B717C85}"/>
              </a:ext>
            </a:extLst>
          </p:cNvPr>
          <p:cNvSpPr>
            <a:spLocks noGrp="1"/>
          </p:cNvSpPr>
          <p:nvPr>
            <p:ph type="title"/>
          </p:nvPr>
        </p:nvSpPr>
        <p:spPr>
          <a:xfrm>
            <a:off x="252998" y="600301"/>
            <a:ext cx="5999357" cy="1325563"/>
          </a:xfrm>
        </p:spPr>
        <p:txBody>
          <a:bodyPr/>
          <a:lstStyle/>
          <a:p>
            <a:r>
              <a:rPr lang="en-US" dirty="0">
                <a:cs typeface="Calibri Light"/>
              </a:rPr>
              <a:t>Scour and Deposition</a:t>
            </a:r>
          </a:p>
        </p:txBody>
      </p:sp>
      <p:sp>
        <p:nvSpPr>
          <p:cNvPr id="6" name="TextBox 5">
            <a:extLst>
              <a:ext uri="{FF2B5EF4-FFF2-40B4-BE49-F238E27FC236}">
                <a16:creationId xmlns:a16="http://schemas.microsoft.com/office/drawing/2014/main" xmlns="" id="{736E91BA-9FF5-4DB5-B844-7E2A466324C9}"/>
              </a:ext>
            </a:extLst>
          </p:cNvPr>
          <p:cNvSpPr txBox="1"/>
          <p:nvPr/>
        </p:nvSpPr>
        <p:spPr>
          <a:xfrm>
            <a:off x="388766" y="2080947"/>
            <a:ext cx="4932937"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-Deposition versus erosion is given by equation </a:t>
            </a:r>
            <a:r>
              <a:rPr lang="en-US" dirty="0">
                <a:cs typeface="Calibri"/>
              </a:rPr>
              <a:t>(38) in the figure on the right</a:t>
            </a:r>
          </a:p>
          <a:p>
            <a:r>
              <a:rPr lang="en-US" dirty="0">
                <a:cs typeface="Calibri"/>
              </a:rPr>
              <a:t>- Erosion tends to occur before the dike and deposition on d/s side of the dike</a:t>
            </a:r>
          </a:p>
          <a:p>
            <a:r>
              <a:rPr lang="en-US" dirty="0">
                <a:cs typeface="Calibri"/>
              </a:rPr>
              <a:t>- Overall, the dike tends to cause deposition of sediment</a:t>
            </a:r>
          </a:p>
          <a:p>
            <a:endParaRPr lang="en-US" dirty="0">
              <a:cs typeface="Calibri"/>
            </a:endParaRPr>
          </a:p>
        </p:txBody>
      </p:sp>
      <p:pic>
        <p:nvPicPr>
          <p:cNvPr id="3" name="Picture 4" descr="A screenshot of a cell phone&#10;&#10;Description generated with very high confidence">
            <a:extLst>
              <a:ext uri="{FF2B5EF4-FFF2-40B4-BE49-F238E27FC236}">
                <a16:creationId xmlns:a16="http://schemas.microsoft.com/office/drawing/2014/main" xmlns="" id="{D326EADB-68DD-48BD-B002-01CC05FADCC3}"/>
              </a:ext>
            </a:extLst>
          </p:cNvPr>
          <p:cNvPicPr>
            <a:picLocks noChangeAspect="1"/>
          </p:cNvPicPr>
          <p:nvPr/>
        </p:nvPicPr>
        <p:blipFill>
          <a:blip r:embed="rId3"/>
          <a:stretch>
            <a:fillRect/>
          </a:stretch>
        </p:blipFill>
        <p:spPr>
          <a:xfrm>
            <a:off x="47845" y="4683980"/>
            <a:ext cx="5854637" cy="1563808"/>
          </a:xfrm>
          <a:prstGeom prst="rect">
            <a:avLst/>
          </a:prstGeom>
        </p:spPr>
      </p:pic>
      <p:pic>
        <p:nvPicPr>
          <p:cNvPr id="9" name="Picture 7" descr="A close up of a map&#10;&#10;Description generated with high confidence">
            <a:extLst>
              <a:ext uri="{FF2B5EF4-FFF2-40B4-BE49-F238E27FC236}">
                <a16:creationId xmlns:a16="http://schemas.microsoft.com/office/drawing/2014/main" xmlns="" id="{686CA2C4-CCC2-4805-A05F-7C1A024BAFEC}"/>
              </a:ext>
            </a:extLst>
          </p:cNvPr>
          <p:cNvPicPr>
            <a:picLocks noChangeAspect="1"/>
          </p:cNvPicPr>
          <p:nvPr/>
        </p:nvPicPr>
        <p:blipFill>
          <a:blip r:embed="rId4"/>
          <a:stretch>
            <a:fillRect/>
          </a:stretch>
        </p:blipFill>
        <p:spPr>
          <a:xfrm>
            <a:off x="6037388" y="1358024"/>
            <a:ext cx="5771116" cy="4787167"/>
          </a:xfrm>
          <a:prstGeom prst="rect">
            <a:avLst/>
          </a:prstGeom>
        </p:spPr>
      </p:pic>
    </p:spTree>
    <p:extLst>
      <p:ext uri="{BB962C8B-B14F-4D97-AF65-F5344CB8AC3E}">
        <p14:creationId xmlns:p14="http://schemas.microsoft.com/office/powerpoint/2010/main" val="222005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bridge over a body of water&#10;&#10;Description generated with high confidence">
            <a:extLst>
              <a:ext uri="{FF2B5EF4-FFF2-40B4-BE49-F238E27FC236}">
                <a16:creationId xmlns:a16="http://schemas.microsoft.com/office/drawing/2014/main" xmlns="" id="{4D6E9171-5533-4BEE-A41B-855593DDF3BA}"/>
              </a:ext>
            </a:extLst>
          </p:cNvPr>
          <p:cNvPicPr>
            <a:picLocks noChangeAspect="1"/>
          </p:cNvPicPr>
          <p:nvPr/>
        </p:nvPicPr>
        <p:blipFill>
          <a:blip r:embed="rId2"/>
          <a:stretch>
            <a:fillRect/>
          </a:stretch>
        </p:blipFill>
        <p:spPr>
          <a:xfrm>
            <a:off x="6186940" y="1654099"/>
            <a:ext cx="6034620" cy="4178890"/>
          </a:xfrm>
          <a:prstGeom prst="rect">
            <a:avLst/>
          </a:prstGeom>
        </p:spPr>
      </p:pic>
      <p:sp>
        <p:nvSpPr>
          <p:cNvPr id="2" name="Title 1">
            <a:extLst>
              <a:ext uri="{FF2B5EF4-FFF2-40B4-BE49-F238E27FC236}">
                <a16:creationId xmlns:a16="http://schemas.microsoft.com/office/drawing/2014/main" xmlns="" id="{410227A2-A10F-493A-ADB6-0DE29FD05CAA}"/>
              </a:ext>
            </a:extLst>
          </p:cNvPr>
          <p:cNvSpPr>
            <a:spLocks noGrp="1"/>
          </p:cNvSpPr>
          <p:nvPr>
            <p:ph type="title"/>
          </p:nvPr>
        </p:nvSpPr>
        <p:spPr>
          <a:xfrm>
            <a:off x="652416" y="578533"/>
            <a:ext cx="4906281" cy="1325563"/>
          </a:xfrm>
        </p:spPr>
        <p:txBody>
          <a:bodyPr>
            <a:normAutofit fontScale="90000"/>
          </a:bodyPr>
          <a:lstStyle/>
          <a:p>
            <a:r>
              <a:rPr lang="en-US" sz="3700">
                <a:cs typeface="Calibri Light"/>
              </a:rPr>
              <a:t>Timber Pile Dikes Used for Navigation Purposes</a:t>
            </a:r>
            <a:endParaRPr lang="en-US" sz="3700"/>
          </a:p>
        </p:txBody>
      </p:sp>
      <p:sp>
        <p:nvSpPr>
          <p:cNvPr id="3" name="Content Placeholder 2">
            <a:extLst>
              <a:ext uri="{FF2B5EF4-FFF2-40B4-BE49-F238E27FC236}">
                <a16:creationId xmlns:a16="http://schemas.microsoft.com/office/drawing/2014/main" xmlns="" id="{35AC9B56-51EB-4081-83B0-F1ECACEFFE2C}"/>
              </a:ext>
            </a:extLst>
          </p:cNvPr>
          <p:cNvSpPr>
            <a:spLocks noGrp="1"/>
          </p:cNvSpPr>
          <p:nvPr>
            <p:ph idx="1"/>
          </p:nvPr>
        </p:nvSpPr>
        <p:spPr>
          <a:xfrm>
            <a:off x="297031" y="1831202"/>
            <a:ext cx="5878768" cy="4928706"/>
          </a:xfrm>
        </p:spPr>
        <p:txBody>
          <a:bodyPr vert="horz" lIns="91440" tIns="45720" rIns="91440" bIns="45720" rtlCol="0" anchor="t">
            <a:noAutofit/>
          </a:bodyPr>
          <a:lstStyle/>
          <a:p>
            <a:r>
              <a:rPr lang="en-US" dirty="0">
                <a:cs typeface="Calibri"/>
              </a:rPr>
              <a:t>Case study: US Army Corps of Engineers has 233 timber pile dikes in the Columbia River</a:t>
            </a:r>
          </a:p>
          <a:p>
            <a:pPr lvl="1"/>
            <a:r>
              <a:rPr lang="en-US" sz="1800" dirty="0">
                <a:cs typeface="Calibri"/>
              </a:rPr>
              <a:t>Constructed in stages from 1885-1969</a:t>
            </a:r>
          </a:p>
          <a:p>
            <a:pPr lvl="1"/>
            <a:r>
              <a:rPr lang="en-US" sz="1800" dirty="0">
                <a:cs typeface="Calibri"/>
              </a:rPr>
              <a:t>Put in the river as part of a navigation project</a:t>
            </a:r>
          </a:p>
          <a:p>
            <a:pPr lvl="1"/>
            <a:r>
              <a:rPr lang="en-US" sz="1800" dirty="0">
                <a:cs typeface="Calibri"/>
              </a:rPr>
              <a:t>Starting to fail and funding to improve conditions is limited </a:t>
            </a:r>
          </a:p>
          <a:p>
            <a:pPr lvl="1"/>
            <a:r>
              <a:rPr lang="en-US" sz="1800" dirty="0">
                <a:cs typeface="Calibri"/>
              </a:rPr>
              <a:t>Dikes also benefit salmon habitat (especially juvenile salmon- lower flows and shallower habitat help the juvenile survive)</a:t>
            </a:r>
          </a:p>
          <a:p>
            <a:pPr lvl="1">
              <a:buNone/>
            </a:pPr>
            <a:r>
              <a:rPr lang="en-US" sz="1800" dirty="0">
                <a:cs typeface="Calibri"/>
              </a:rPr>
              <a:t>http://www.nwp.usace.army.mil/Missions/Navigation/Pile-dikes/</a:t>
            </a:r>
          </a:p>
          <a:p>
            <a:pPr lvl="1"/>
            <a:endParaRPr lang="en-US" sz="1400" dirty="0">
              <a:cs typeface="Calibri"/>
            </a:endParaRPr>
          </a:p>
        </p:txBody>
      </p:sp>
    </p:spTree>
    <p:extLst>
      <p:ext uri="{BB962C8B-B14F-4D97-AF65-F5344CB8AC3E}">
        <p14:creationId xmlns:p14="http://schemas.microsoft.com/office/powerpoint/2010/main" val="6056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FAA7C-26BE-4F7F-B030-FAD97BAEEC5F}"/>
              </a:ext>
            </a:extLst>
          </p:cNvPr>
          <p:cNvSpPr>
            <a:spLocks noGrp="1"/>
          </p:cNvSpPr>
          <p:nvPr>
            <p:ph type="title"/>
          </p:nvPr>
        </p:nvSpPr>
        <p:spPr/>
        <p:txBody>
          <a:bodyPr/>
          <a:lstStyle/>
          <a:p>
            <a:r>
              <a:rPr lang="en-US">
                <a:cs typeface="Calibri Light"/>
              </a:rPr>
              <a:t>Timber Pile Dikes Used for Navigation Purposes</a:t>
            </a:r>
            <a:endParaRPr lang="en-US"/>
          </a:p>
        </p:txBody>
      </p:sp>
      <p:pic>
        <p:nvPicPr>
          <p:cNvPr id="4" name="Picture 4" descr="A black sign with white text&#10;&#10;Description generated with high confidence">
            <a:extLst>
              <a:ext uri="{FF2B5EF4-FFF2-40B4-BE49-F238E27FC236}">
                <a16:creationId xmlns:a16="http://schemas.microsoft.com/office/drawing/2014/main" xmlns="" id="{DF659D0C-AF16-4F8D-8EC0-BF2BC34067B9}"/>
              </a:ext>
            </a:extLst>
          </p:cNvPr>
          <p:cNvPicPr>
            <a:picLocks noGrp="1" noChangeAspect="1"/>
          </p:cNvPicPr>
          <p:nvPr>
            <p:ph idx="1"/>
          </p:nvPr>
        </p:nvPicPr>
        <p:blipFill>
          <a:blip r:embed="rId2"/>
          <a:stretch>
            <a:fillRect/>
          </a:stretch>
        </p:blipFill>
        <p:spPr>
          <a:xfrm>
            <a:off x="4414216" y="1930400"/>
            <a:ext cx="5808817" cy="3881437"/>
          </a:xfrm>
          <a:prstGeom prst="rect">
            <a:avLst/>
          </a:prstGeom>
        </p:spPr>
      </p:pic>
      <p:sp>
        <p:nvSpPr>
          <p:cNvPr id="3" name="TextBox 2">
            <a:extLst>
              <a:ext uri="{FF2B5EF4-FFF2-40B4-BE49-F238E27FC236}">
                <a16:creationId xmlns:a16="http://schemas.microsoft.com/office/drawing/2014/main" xmlns="" id="{FA1537FE-90A9-436E-85CE-C74F2AF36739}"/>
              </a:ext>
            </a:extLst>
          </p:cNvPr>
          <p:cNvSpPr txBox="1"/>
          <p:nvPr/>
        </p:nvSpPr>
        <p:spPr>
          <a:xfrm>
            <a:off x="241610" y="2661425"/>
            <a:ext cx="4107366"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ff2"/>
              </a:rPr>
              <a:t>-The Missouri River also has a lot of timber pile dikes for navigation purposes</a:t>
            </a:r>
            <a:endParaRPr lang="en-US" dirty="0">
              <a:latin typeface="ff3"/>
            </a:endParaRPr>
          </a:p>
          <a:p>
            <a:r>
              <a:rPr lang="en-US" dirty="0">
                <a:latin typeface="ff2"/>
              </a:rPr>
              <a:t>- The dikes serves to increase soil composition and allow vegetation to grow</a:t>
            </a:r>
            <a:endParaRPr lang="en-US" dirty="0">
              <a:latin typeface="ff3"/>
            </a:endParaRPr>
          </a:p>
          <a:p>
            <a:endParaRPr lang="en-US" dirty="0">
              <a:latin typeface="ff2"/>
            </a:endParaRPr>
          </a:p>
          <a:p>
            <a:r>
              <a:rPr lang="en-US" dirty="0">
                <a:latin typeface="ff2"/>
              </a:rPr>
              <a:t>https://esajournals.onlinelibrary.wiley.com/doi/epdf/10.2307/1930968</a:t>
            </a:r>
            <a:endParaRPr lang="en-US" dirty="0">
              <a:cs typeface="Calibri"/>
            </a:endParaRPr>
          </a:p>
        </p:txBody>
      </p:sp>
    </p:spTree>
    <p:extLst>
      <p:ext uri="{BB962C8B-B14F-4D97-AF65-F5344CB8AC3E}">
        <p14:creationId xmlns:p14="http://schemas.microsoft.com/office/powerpoint/2010/main" val="61255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4BFB6-DE20-44E4-9DE3-BDB7A752FB31}"/>
              </a:ext>
            </a:extLst>
          </p:cNvPr>
          <p:cNvSpPr>
            <a:spLocks noGrp="1"/>
          </p:cNvSpPr>
          <p:nvPr>
            <p:ph type="title"/>
          </p:nvPr>
        </p:nvSpPr>
        <p:spPr>
          <a:xfrm>
            <a:off x="479864" y="5584305"/>
            <a:ext cx="11093141" cy="1137674"/>
          </a:xfrm>
        </p:spPr>
        <p:txBody>
          <a:bodyPr>
            <a:noAutofit/>
          </a:bodyPr>
          <a:lstStyle/>
          <a:p>
            <a:r>
              <a:rPr lang="en-US" sz="1800">
                <a:cs typeface="Calibri Light"/>
              </a:rPr>
              <a:t>https://www.google.com/search?rlz=1C1GCEA_enUS789US789&amp;biw=1920&amp;bih=910&amp;tbm=isch&amp;sa=1&amp;ei=K0y1WuHwH42jjwTlmJfYDQ&amp;q=dikes+rivers+timber&amp;oq=dikes+rivers+timber&amp;gs_l=psy-ab.3...218064.218064.0.218396.1.1.0.0.0.0.37.37.1.1.0....0...1c.1.64.psy-ab..0.0.0....0.kd0Ss3pgLaY#imgrc=vcBJTobid0EELM:</a:t>
            </a:r>
          </a:p>
        </p:txBody>
      </p:sp>
      <p:pic>
        <p:nvPicPr>
          <p:cNvPr id="4" name="Picture 4" descr="A bridge over a body of water&#10;&#10;Description generated with high confidence">
            <a:extLst>
              <a:ext uri="{FF2B5EF4-FFF2-40B4-BE49-F238E27FC236}">
                <a16:creationId xmlns:a16="http://schemas.microsoft.com/office/drawing/2014/main" xmlns="" id="{1D9F7369-AE19-4EF6-91BD-220E27577D6A}"/>
              </a:ext>
            </a:extLst>
          </p:cNvPr>
          <p:cNvPicPr>
            <a:picLocks noGrp="1" noChangeAspect="1"/>
          </p:cNvPicPr>
          <p:nvPr>
            <p:ph idx="1"/>
          </p:nvPr>
        </p:nvPicPr>
        <p:blipFill>
          <a:blip r:embed="rId2"/>
          <a:stretch>
            <a:fillRect/>
          </a:stretch>
        </p:blipFill>
        <p:spPr>
          <a:xfrm>
            <a:off x="672311" y="1910335"/>
            <a:ext cx="8702508" cy="3070472"/>
          </a:xfrm>
          <a:prstGeom prst="rect">
            <a:avLst/>
          </a:prstGeom>
        </p:spPr>
      </p:pic>
      <p:sp>
        <p:nvSpPr>
          <p:cNvPr id="3" name="TextBox 2">
            <a:extLst>
              <a:ext uri="{FF2B5EF4-FFF2-40B4-BE49-F238E27FC236}">
                <a16:creationId xmlns:a16="http://schemas.microsoft.com/office/drawing/2014/main" xmlns="" id="{EA99449D-2F16-4966-95A3-8A99908A2E9A}"/>
              </a:ext>
            </a:extLst>
          </p:cNvPr>
          <p:cNvSpPr txBox="1"/>
          <p:nvPr/>
        </p:nvSpPr>
        <p:spPr>
          <a:xfrm>
            <a:off x="1621981" y="770146"/>
            <a:ext cx="786843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accent1"/>
                </a:solidFill>
              </a:rPr>
              <a:t>Timber Pile </a:t>
            </a:r>
            <a:r>
              <a:rPr lang="en-US" sz="3600" dirty="0">
                <a:solidFill>
                  <a:schemeClr val="accent1"/>
                </a:solidFill>
                <a:cs typeface="Calibri"/>
              </a:rPr>
              <a:t>Dikes Being Constructed</a:t>
            </a:r>
          </a:p>
          <a:p>
            <a:pPr algn="ctr"/>
            <a:endParaRPr lang="en-US" sz="3600" dirty="0">
              <a:cs typeface="Calibri"/>
            </a:endParaRPr>
          </a:p>
        </p:txBody>
      </p:sp>
      <p:sp>
        <p:nvSpPr>
          <p:cNvPr id="5" name="TextBox 4">
            <a:extLst>
              <a:ext uri="{FF2B5EF4-FFF2-40B4-BE49-F238E27FC236}">
                <a16:creationId xmlns:a16="http://schemas.microsoft.com/office/drawing/2014/main" xmlns="" id="{AE715CD1-BA40-441D-8100-6C96BFEB6A31}"/>
              </a:ext>
            </a:extLst>
          </p:cNvPr>
          <p:cNvSpPr txBox="1"/>
          <p:nvPr/>
        </p:nvSpPr>
        <p:spPr>
          <a:xfrm>
            <a:off x="9490413" y="2938699"/>
            <a:ext cx="2450927"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 Parallel to bank</a:t>
            </a:r>
            <a:endParaRPr lang="en-US" sz="3200" dirty="0">
              <a:cs typeface="Calibri"/>
            </a:endParaRPr>
          </a:p>
        </p:txBody>
      </p:sp>
    </p:spTree>
    <p:extLst>
      <p:ext uri="{BB962C8B-B14F-4D97-AF65-F5344CB8AC3E}">
        <p14:creationId xmlns:p14="http://schemas.microsoft.com/office/powerpoint/2010/main" val="326141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map&#10;&#10;Description generated with high confidence">
            <a:extLst>
              <a:ext uri="{FF2B5EF4-FFF2-40B4-BE49-F238E27FC236}">
                <a16:creationId xmlns:a16="http://schemas.microsoft.com/office/drawing/2014/main" xmlns="" id="{B7294F9F-283E-4152-A562-9B40312CD980}"/>
              </a:ext>
            </a:extLst>
          </p:cNvPr>
          <p:cNvPicPr>
            <a:picLocks noChangeAspect="1"/>
          </p:cNvPicPr>
          <p:nvPr/>
        </p:nvPicPr>
        <p:blipFill rotWithShape="1">
          <a:blip r:embed="rId2"/>
          <a:srcRect l="13527" r="19366"/>
          <a:stretch/>
        </p:blipFill>
        <p:spPr>
          <a:xfrm>
            <a:off x="4975668" y="1602440"/>
            <a:ext cx="6233160" cy="4272681"/>
          </a:xfrm>
          <a:prstGeom prst="rect">
            <a:avLst/>
          </a:prstGeom>
        </p:spPr>
      </p:pic>
      <p:sp>
        <p:nvSpPr>
          <p:cNvPr id="2" name="Title 1">
            <a:extLst>
              <a:ext uri="{FF2B5EF4-FFF2-40B4-BE49-F238E27FC236}">
                <a16:creationId xmlns:a16="http://schemas.microsoft.com/office/drawing/2014/main" xmlns="" id="{4F180092-3E57-48F1-A646-3B408F040125}"/>
              </a:ext>
            </a:extLst>
          </p:cNvPr>
          <p:cNvSpPr>
            <a:spLocks noGrp="1"/>
          </p:cNvSpPr>
          <p:nvPr>
            <p:ph type="title"/>
          </p:nvPr>
        </p:nvSpPr>
        <p:spPr/>
        <p:txBody>
          <a:bodyPr>
            <a:normAutofit/>
          </a:bodyPr>
          <a:lstStyle/>
          <a:p>
            <a:r>
              <a:rPr lang="en-US" dirty="0">
                <a:cs typeface="Calibri Light"/>
              </a:rPr>
              <a:t>Design Considerations:</a:t>
            </a:r>
            <a:endParaRPr lang="en-US" dirty="0"/>
          </a:p>
        </p:txBody>
      </p:sp>
      <p:sp>
        <p:nvSpPr>
          <p:cNvPr id="3" name="Content Placeholder 2">
            <a:extLst>
              <a:ext uri="{FF2B5EF4-FFF2-40B4-BE49-F238E27FC236}">
                <a16:creationId xmlns:a16="http://schemas.microsoft.com/office/drawing/2014/main" xmlns="" id="{5F88DB54-4A6F-4008-A473-0C948D9294F4}"/>
              </a:ext>
            </a:extLst>
          </p:cNvPr>
          <p:cNvSpPr>
            <a:spLocks noGrp="1"/>
          </p:cNvSpPr>
          <p:nvPr>
            <p:ph idx="1"/>
          </p:nvPr>
        </p:nvSpPr>
        <p:spPr>
          <a:xfrm>
            <a:off x="838200" y="1727092"/>
            <a:ext cx="3797807" cy="4351338"/>
          </a:xfrm>
        </p:spPr>
        <p:txBody>
          <a:bodyPr vert="horz" lIns="91440" tIns="45720" rIns="91440" bIns="45720" rtlCol="0">
            <a:noAutofit/>
          </a:bodyPr>
          <a:lstStyle/>
          <a:p>
            <a:r>
              <a:rPr lang="en-US" sz="1400" dirty="0">
                <a:cs typeface="Calibri"/>
              </a:rPr>
              <a:t>Before designing timber pile dikes, a preliminary  study of the river should be done. Characteristics such as channel geometry, bed/bank material, flow, drift material, and overall stream-meander pattern</a:t>
            </a:r>
          </a:p>
          <a:p>
            <a:r>
              <a:rPr lang="en-US" sz="1400" dirty="0">
                <a:cs typeface="Calibri"/>
              </a:rPr>
              <a:t>Toe protection is most often recommended and should be placed downstream of the point that has the most heavy attack from flow</a:t>
            </a:r>
          </a:p>
          <a:p>
            <a:r>
              <a:rPr lang="en-US" sz="1400" dirty="0">
                <a:cs typeface="Calibri"/>
              </a:rPr>
              <a:t>Projected length of permeable spurs such as timber pile spurs should be held to less than 25% of the channel width</a:t>
            </a:r>
          </a:p>
          <a:p>
            <a:r>
              <a:rPr lang="en-US" sz="1400" dirty="0">
                <a:cs typeface="Calibri"/>
              </a:rPr>
              <a:t>Spacing of the spurs is a function of the spurs length, angle, permeability, and the bend's degree of curvature. Spacing should be 3-5 times the projected length</a:t>
            </a:r>
          </a:p>
          <a:p>
            <a:r>
              <a:rPr lang="en-US" sz="1400" dirty="0">
                <a:cs typeface="Calibri"/>
              </a:rPr>
              <a:t>The longitudinal dikes should mimic the natural curvature of the bank and should be a smooth curve</a:t>
            </a:r>
          </a:p>
        </p:txBody>
      </p:sp>
      <p:sp>
        <p:nvSpPr>
          <p:cNvPr id="6" name="TextBox 5">
            <a:extLst>
              <a:ext uri="{FF2B5EF4-FFF2-40B4-BE49-F238E27FC236}">
                <a16:creationId xmlns:a16="http://schemas.microsoft.com/office/drawing/2014/main" xmlns="" id="{D765F97C-F02C-4A16-8A86-130FFAF1BE4F}"/>
              </a:ext>
            </a:extLst>
          </p:cNvPr>
          <p:cNvSpPr txBox="1"/>
          <p:nvPr/>
        </p:nvSpPr>
        <p:spPr>
          <a:xfrm>
            <a:off x="3347962" y="6254447"/>
            <a:ext cx="605729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Julien</a:t>
            </a:r>
            <a:r>
              <a:rPr lang="en-US" dirty="0">
                <a:cs typeface="Calibri"/>
              </a:rPr>
              <a:t>, River Mechanics (2002)</a:t>
            </a:r>
            <a:endParaRPr lang="en-US" dirty="0"/>
          </a:p>
        </p:txBody>
      </p:sp>
    </p:spTree>
    <p:extLst>
      <p:ext uri="{BB962C8B-B14F-4D97-AF65-F5344CB8AC3E}">
        <p14:creationId xmlns:p14="http://schemas.microsoft.com/office/powerpoint/2010/main" val="319130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BF052-9AD3-4209-B8CC-610FB4619049}"/>
              </a:ext>
            </a:extLst>
          </p:cNvPr>
          <p:cNvSpPr>
            <a:spLocks noGrp="1"/>
          </p:cNvSpPr>
          <p:nvPr>
            <p:ph type="title"/>
          </p:nvPr>
        </p:nvSpPr>
        <p:spPr>
          <a:xfrm>
            <a:off x="1223387" y="365125"/>
            <a:ext cx="9694985" cy="1325563"/>
          </a:xfrm>
        </p:spPr>
        <p:txBody>
          <a:bodyPr/>
          <a:lstStyle/>
          <a:p>
            <a:r>
              <a:rPr lang="en-US" dirty="0">
                <a:cs typeface="Calibri Light"/>
              </a:rPr>
              <a:t>Spur with Longitudinal Dike (Wing Dam)</a:t>
            </a:r>
          </a:p>
          <a:p>
            <a:endParaRPr lang="en-US" dirty="0">
              <a:cs typeface="Calibri Light"/>
            </a:endParaRPr>
          </a:p>
        </p:txBody>
      </p:sp>
      <p:pic>
        <p:nvPicPr>
          <p:cNvPr id="4" name="Picture 4" descr="An island in the middle of a body of water&#10;&#10;Description generated with very high confidence">
            <a:extLst>
              <a:ext uri="{FF2B5EF4-FFF2-40B4-BE49-F238E27FC236}">
                <a16:creationId xmlns:a16="http://schemas.microsoft.com/office/drawing/2014/main" xmlns="" id="{11876488-D6A2-432B-BE51-2B7FD00F8EBE}"/>
              </a:ext>
            </a:extLst>
          </p:cNvPr>
          <p:cNvPicPr>
            <a:picLocks noGrp="1" noChangeAspect="1"/>
          </p:cNvPicPr>
          <p:nvPr>
            <p:ph idx="1"/>
          </p:nvPr>
        </p:nvPicPr>
        <p:blipFill>
          <a:blip r:embed="rId2"/>
          <a:stretch>
            <a:fillRect/>
          </a:stretch>
        </p:blipFill>
        <p:spPr>
          <a:xfrm>
            <a:off x="3981270" y="1690688"/>
            <a:ext cx="5943189" cy="3881437"/>
          </a:xfrm>
          <a:prstGeom prst="rect">
            <a:avLst/>
          </a:prstGeom>
        </p:spPr>
      </p:pic>
      <p:sp>
        <p:nvSpPr>
          <p:cNvPr id="6" name="TextBox 5">
            <a:extLst>
              <a:ext uri="{FF2B5EF4-FFF2-40B4-BE49-F238E27FC236}">
                <a16:creationId xmlns:a16="http://schemas.microsoft.com/office/drawing/2014/main" xmlns="" id="{5C2FB1CC-D348-40C5-8C03-690838C9509C}"/>
              </a:ext>
            </a:extLst>
          </p:cNvPr>
          <p:cNvSpPr txBox="1"/>
          <p:nvPr/>
        </p:nvSpPr>
        <p:spPr>
          <a:xfrm>
            <a:off x="644770" y="1959708"/>
            <a:ext cx="3468077"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rPr>
              <a:t>An article on a fishing website broadcasts this wing dam as a method to manage river flow but also creates good fishing habitat: "Wing Dams Spell “Dam Good” Fishing</a:t>
            </a:r>
            <a:r>
              <a:rPr lang="en-US" dirty="0">
                <a:latin typeface="Calibri Light"/>
                <a:cs typeface="Calibri Light"/>
              </a:rPr>
              <a:t>"</a:t>
            </a:r>
            <a:endParaRPr lang="en-US" dirty="0"/>
          </a:p>
        </p:txBody>
      </p:sp>
    </p:spTree>
    <p:extLst>
      <p:ext uri="{BB962C8B-B14F-4D97-AF65-F5344CB8AC3E}">
        <p14:creationId xmlns:p14="http://schemas.microsoft.com/office/powerpoint/2010/main" val="427369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A8681-95D0-4BC1-A7D1-61091334E351}"/>
              </a:ext>
            </a:extLst>
          </p:cNvPr>
          <p:cNvSpPr>
            <a:spLocks noGrp="1"/>
          </p:cNvSpPr>
          <p:nvPr>
            <p:ph type="title"/>
          </p:nvPr>
        </p:nvSpPr>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xmlns="" id="{94660D0F-EFDE-49D7-B054-BFC1C39F7110}"/>
              </a:ext>
            </a:extLst>
          </p:cNvPr>
          <p:cNvSpPr>
            <a:spLocks noGrp="1"/>
          </p:cNvSpPr>
          <p:nvPr>
            <p:ph idx="1"/>
          </p:nvPr>
        </p:nvSpPr>
        <p:spPr/>
        <p:txBody>
          <a:bodyPr vert="horz" lIns="91440" tIns="45720" rIns="91440" bIns="45720" rtlCol="0" anchor="t">
            <a:normAutofit/>
          </a:bodyPr>
          <a:lstStyle/>
          <a:p>
            <a:r>
              <a:rPr lang="en-US" sz="3200" dirty="0">
                <a:cs typeface="Calibri"/>
              </a:rPr>
              <a:t>Longitudinal dikes modify channel alignment for certain project requirements:</a:t>
            </a:r>
          </a:p>
          <a:p>
            <a:pPr lvl="1"/>
            <a:r>
              <a:rPr lang="en-US" sz="2800" dirty="0">
                <a:cs typeface="Calibri"/>
              </a:rPr>
              <a:t>Some are put in place reduce hydrodynamic forces and thus minimize shear stress on banks that cause erosion</a:t>
            </a:r>
          </a:p>
          <a:p>
            <a:pPr lvl="1"/>
            <a:r>
              <a:rPr lang="en-US" sz="2800" dirty="0">
                <a:cs typeface="Calibri"/>
              </a:rPr>
              <a:t>Others can also be used for navigation purposes to control flows in waters </a:t>
            </a:r>
          </a:p>
        </p:txBody>
      </p:sp>
    </p:spTree>
    <p:extLst>
      <p:ext uri="{BB962C8B-B14F-4D97-AF65-F5344CB8AC3E}">
        <p14:creationId xmlns:p14="http://schemas.microsoft.com/office/powerpoint/2010/main" val="325164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A21E6-00F6-433A-BD54-66F645F75446}"/>
              </a:ext>
            </a:extLst>
          </p:cNvPr>
          <p:cNvSpPr>
            <a:spLocks noGrp="1"/>
          </p:cNvSpPr>
          <p:nvPr>
            <p:ph type="title"/>
          </p:nvPr>
        </p:nvSpPr>
        <p:spPr>
          <a:xfrm>
            <a:off x="843461" y="495223"/>
            <a:ext cx="4958575" cy="1697270"/>
          </a:xfrm>
        </p:spPr>
        <p:txBody>
          <a:bodyPr>
            <a:normAutofit/>
          </a:bodyPr>
          <a:lstStyle/>
          <a:p>
            <a:r>
              <a:rPr lang="en-US">
                <a:cs typeface="Calibri Light"/>
              </a:rPr>
              <a:t>Bank Stabilization with Timber Pile Dikes</a:t>
            </a:r>
            <a:endParaRPr lang="en-US"/>
          </a:p>
        </p:txBody>
      </p:sp>
      <p:sp>
        <p:nvSpPr>
          <p:cNvPr id="3" name="Content Placeholder 2">
            <a:extLst>
              <a:ext uri="{FF2B5EF4-FFF2-40B4-BE49-F238E27FC236}">
                <a16:creationId xmlns:a16="http://schemas.microsoft.com/office/drawing/2014/main" xmlns="" id="{4DA44E48-05E1-4111-945C-B69027D59EED}"/>
              </a:ext>
            </a:extLst>
          </p:cNvPr>
          <p:cNvSpPr>
            <a:spLocks noGrp="1"/>
          </p:cNvSpPr>
          <p:nvPr>
            <p:ph idx="1"/>
          </p:nvPr>
        </p:nvSpPr>
        <p:spPr>
          <a:xfrm>
            <a:off x="356911" y="2327429"/>
            <a:ext cx="5743133" cy="3663680"/>
          </a:xfrm>
        </p:spPr>
        <p:txBody>
          <a:bodyPr vert="horz" lIns="91440" tIns="45720" rIns="91440" bIns="45720" rtlCol="0" anchor="t">
            <a:normAutofit/>
          </a:bodyPr>
          <a:lstStyle/>
          <a:p>
            <a:r>
              <a:rPr lang="en-US" dirty="0">
                <a:cs typeface="Calibri"/>
              </a:rPr>
              <a:t>The dike is put in place longitudinally to prevent erosion on the outer bank</a:t>
            </a:r>
          </a:p>
          <a:p>
            <a:pPr marL="0" indent="0">
              <a:buNone/>
            </a:pPr>
            <a:r>
              <a:rPr lang="en-US" dirty="0">
                <a:cs typeface="Calibri"/>
              </a:rPr>
              <a:t>		- River Mechanics- Julien (2002)</a:t>
            </a:r>
          </a:p>
          <a:p>
            <a:endParaRPr lang="en-US" dirty="0">
              <a:cs typeface="Calibri"/>
            </a:endParaRPr>
          </a:p>
        </p:txBody>
      </p:sp>
      <p:pic>
        <p:nvPicPr>
          <p:cNvPr id="4" name="Picture 4" descr="A close up of a map&#10;&#10;Description generated with high confidence">
            <a:extLst>
              <a:ext uri="{FF2B5EF4-FFF2-40B4-BE49-F238E27FC236}">
                <a16:creationId xmlns:a16="http://schemas.microsoft.com/office/drawing/2014/main" xmlns="" id="{E15AC8AF-6305-4E59-850F-FB6971FCD5D1}"/>
              </a:ext>
            </a:extLst>
          </p:cNvPr>
          <p:cNvPicPr>
            <a:picLocks noChangeAspect="1"/>
          </p:cNvPicPr>
          <p:nvPr/>
        </p:nvPicPr>
        <p:blipFill>
          <a:blip r:embed="rId2"/>
          <a:stretch>
            <a:fillRect/>
          </a:stretch>
        </p:blipFill>
        <p:spPr>
          <a:xfrm>
            <a:off x="6035719" y="0"/>
            <a:ext cx="6106094" cy="6747721"/>
          </a:xfrm>
          <a:prstGeom prst="rect">
            <a:avLst/>
          </a:prstGeom>
        </p:spPr>
      </p:pic>
    </p:spTree>
    <p:extLst>
      <p:ext uri="{BB962C8B-B14F-4D97-AF65-F5344CB8AC3E}">
        <p14:creationId xmlns:p14="http://schemas.microsoft.com/office/powerpoint/2010/main" val="31000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F900F-862F-4BFF-8BD7-48E392457CE4}"/>
              </a:ext>
            </a:extLst>
          </p:cNvPr>
          <p:cNvSpPr>
            <a:spLocks noGrp="1"/>
          </p:cNvSpPr>
          <p:nvPr>
            <p:ph type="title"/>
          </p:nvPr>
        </p:nvSpPr>
        <p:spPr/>
        <p:txBody>
          <a:bodyPr>
            <a:normAutofit/>
          </a:bodyPr>
          <a:lstStyle/>
          <a:p>
            <a:r>
              <a:rPr lang="en-US" sz="3200" dirty="0">
                <a:cs typeface="Calibri Light"/>
              </a:rPr>
              <a:t>One definition according to USACE:</a:t>
            </a:r>
            <a:endParaRPr lang="en-US" sz="3200" dirty="0">
              <a:ea typeface="+mj-lt"/>
              <a:cs typeface="+mj-lt"/>
            </a:endParaRPr>
          </a:p>
        </p:txBody>
      </p:sp>
      <p:sp>
        <p:nvSpPr>
          <p:cNvPr id="3" name="Content Placeholder 2">
            <a:extLst>
              <a:ext uri="{FF2B5EF4-FFF2-40B4-BE49-F238E27FC236}">
                <a16:creationId xmlns:a16="http://schemas.microsoft.com/office/drawing/2014/main" xmlns="" id="{1A80F235-207C-42B7-8E52-14EF254CC355}"/>
              </a:ext>
            </a:extLst>
          </p:cNvPr>
          <p:cNvSpPr>
            <a:spLocks noGrp="1"/>
          </p:cNvSpPr>
          <p:nvPr>
            <p:ph idx="1"/>
          </p:nvPr>
        </p:nvSpPr>
        <p:spPr/>
        <p:txBody>
          <a:bodyPr vert="horz" lIns="91440" tIns="45720" rIns="91440" bIns="45720" rtlCol="0" anchor="t">
            <a:normAutofit fontScale="92500"/>
          </a:bodyPr>
          <a:lstStyle/>
          <a:p>
            <a:pPr marL="0" indent="0">
              <a:buNone/>
            </a:pPr>
            <a:r>
              <a:rPr lang="en-US" dirty="0">
                <a:cs typeface="Calibri"/>
              </a:rPr>
              <a:t>"Dikes, sometimes referred to as wing dams or spur dikes, are structures placed in a river to redirect the river's own energy to provide a variety of effects. The structures are usually constructed out of stone, but other materials have been used for construction including but not limited to timber piles, concrete, and sand filled geotextile bags and tubes. On larger rivers, dikes are used to manage sediment response distribution within the channel to deepen the channel and provide adequate depth for navigation. On smaller rivers and tributaries, they have been used primarily to divert flow and stabilize eroding banks.</a:t>
            </a:r>
          </a:p>
          <a:p>
            <a:pPr marL="0" indent="0" algn="just">
              <a:buNone/>
            </a:pPr>
            <a:r>
              <a:rPr lang="en-US" dirty="0">
                <a:cs typeface="Calibri"/>
              </a:rPr>
              <a:t>Dikes are usually built perpendicular to the river flow and vary considerably in height and length. On large rivers, they are built approximately at a height midway up the channel and lengths can vary depending upon a variety of factors."</a:t>
            </a:r>
          </a:p>
          <a:p>
            <a:pPr marL="0" indent="0" algn="just">
              <a:buNone/>
            </a:pPr>
            <a:endParaRPr lang="en-US" dirty="0">
              <a:cs typeface="Calibri"/>
            </a:endParaRPr>
          </a:p>
          <a:p>
            <a:pPr algn="just"/>
            <a:r>
              <a:rPr lang="en-US" dirty="0">
                <a:cs typeface="Calibri"/>
              </a:rPr>
              <a:t>http://www.mvs-wc.usace.army.mil/arec/Basics_Dikes.html</a:t>
            </a:r>
          </a:p>
          <a:p>
            <a:endParaRPr lang="en-US">
              <a:cs typeface="Calibri"/>
            </a:endParaRPr>
          </a:p>
        </p:txBody>
      </p:sp>
      <p:pic>
        <p:nvPicPr>
          <p:cNvPr id="4" name="Picture 4" descr="A red and white sign&#10;&#10;Description generated with high confidence">
            <a:extLst>
              <a:ext uri="{FF2B5EF4-FFF2-40B4-BE49-F238E27FC236}">
                <a16:creationId xmlns:a16="http://schemas.microsoft.com/office/drawing/2014/main" xmlns="" id="{D6DEB7AD-E494-4678-B6D4-ED2106F3F00F}"/>
              </a:ext>
            </a:extLst>
          </p:cNvPr>
          <p:cNvPicPr>
            <a:picLocks noChangeAspect="1"/>
          </p:cNvPicPr>
          <p:nvPr/>
        </p:nvPicPr>
        <p:blipFill>
          <a:blip r:embed="rId2"/>
          <a:stretch>
            <a:fillRect/>
          </a:stretch>
        </p:blipFill>
        <p:spPr>
          <a:xfrm>
            <a:off x="10201956" y="75529"/>
            <a:ext cx="1952927" cy="1454231"/>
          </a:xfrm>
          <a:prstGeom prst="rect">
            <a:avLst/>
          </a:prstGeom>
        </p:spPr>
      </p:pic>
    </p:spTree>
    <p:extLst>
      <p:ext uri="{BB962C8B-B14F-4D97-AF65-F5344CB8AC3E}">
        <p14:creationId xmlns:p14="http://schemas.microsoft.com/office/powerpoint/2010/main" val="92608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D624C-BB77-4BD0-BF6C-5EFC5C1997E7}"/>
              </a:ext>
            </a:extLst>
          </p:cNvPr>
          <p:cNvSpPr>
            <a:spLocks noGrp="1"/>
          </p:cNvSpPr>
          <p:nvPr>
            <p:ph type="title"/>
          </p:nvPr>
        </p:nvSpPr>
        <p:spPr/>
        <p:txBody>
          <a:bodyPr/>
          <a:lstStyle/>
          <a:p>
            <a:r>
              <a:rPr lang="en-US" dirty="0">
                <a:cs typeface="Calibri Light"/>
              </a:rPr>
              <a:t>Dikes versus Spurs</a:t>
            </a:r>
            <a:endParaRPr lang="en-US" dirty="0"/>
          </a:p>
        </p:txBody>
      </p:sp>
      <p:sp>
        <p:nvSpPr>
          <p:cNvPr id="3" name="Content Placeholder 2">
            <a:extLst>
              <a:ext uri="{FF2B5EF4-FFF2-40B4-BE49-F238E27FC236}">
                <a16:creationId xmlns:a16="http://schemas.microsoft.com/office/drawing/2014/main" xmlns="" id="{808A1EF4-7E28-4C58-904D-EFDC6C0ABCD7}"/>
              </a:ext>
            </a:extLst>
          </p:cNvPr>
          <p:cNvSpPr>
            <a:spLocks noGrp="1"/>
          </p:cNvSpPr>
          <p:nvPr>
            <p:ph idx="1"/>
          </p:nvPr>
        </p:nvSpPr>
        <p:spPr/>
        <p:txBody>
          <a:bodyPr vert="horz" lIns="91440" tIns="45720" rIns="91440" bIns="45720" rtlCol="0" anchor="t">
            <a:normAutofit/>
          </a:bodyPr>
          <a:lstStyle/>
          <a:p>
            <a:r>
              <a:rPr lang="en-US" dirty="0">
                <a:cs typeface="Calibri"/>
              </a:rPr>
              <a:t>Dikes are not as commonly used as spurs </a:t>
            </a:r>
          </a:p>
          <a:p>
            <a:r>
              <a:rPr lang="en-US" dirty="0">
                <a:cs typeface="Calibri"/>
              </a:rPr>
              <a:t>The terminology between dikes and spurs can also cause confusion. Some organizations interchange the two terms</a:t>
            </a:r>
          </a:p>
          <a:p>
            <a:r>
              <a:rPr lang="en-US" dirty="0">
                <a:cs typeface="Calibri"/>
              </a:rPr>
              <a:t>This presentation defines the two structures as:</a:t>
            </a:r>
          </a:p>
          <a:p>
            <a:pPr lvl="1"/>
            <a:r>
              <a:rPr lang="en-US" dirty="0">
                <a:cs typeface="Calibri"/>
              </a:rPr>
              <a:t>Dikes: Structures oriented longitudinally in the river parallel to the banks</a:t>
            </a:r>
          </a:p>
          <a:p>
            <a:pPr lvl="1"/>
            <a:r>
              <a:rPr lang="en-US" dirty="0">
                <a:cs typeface="Calibri"/>
              </a:rPr>
              <a:t>Spurs: Structures perpendicular to the flow that jut out from the bank into the river</a:t>
            </a:r>
          </a:p>
          <a:p>
            <a:pPr lvl="2"/>
            <a:r>
              <a:rPr lang="en-US" dirty="0">
                <a:cs typeface="Calibri"/>
              </a:rPr>
              <a:t>Note: When the dikes are made of wood, we classify them as timber pile dikes</a:t>
            </a:r>
          </a:p>
        </p:txBody>
      </p:sp>
    </p:spTree>
    <p:extLst>
      <p:ext uri="{BB962C8B-B14F-4D97-AF65-F5344CB8AC3E}">
        <p14:creationId xmlns:p14="http://schemas.microsoft.com/office/powerpoint/2010/main" val="335358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38FF0-AD9A-4352-9C46-075A74AFCB10}"/>
              </a:ext>
            </a:extLst>
          </p:cNvPr>
          <p:cNvSpPr>
            <a:spLocks noGrp="1"/>
          </p:cNvSpPr>
          <p:nvPr>
            <p:ph type="title"/>
          </p:nvPr>
        </p:nvSpPr>
        <p:spPr>
          <a:xfrm>
            <a:off x="400754" y="6042025"/>
            <a:ext cx="11983844" cy="313481"/>
          </a:xfrm>
        </p:spPr>
        <p:txBody>
          <a:bodyPr>
            <a:noAutofit/>
          </a:bodyPr>
          <a:lstStyle/>
          <a:p>
            <a:r>
              <a:rPr lang="en-US" sz="1050" dirty="0">
                <a:cs typeface="Calibri Light"/>
              </a:rPr>
              <a:t>https://www.google.com/search?q=dikes+rivers+timber&amp;tbm=isch&amp;tbs=rimg:CUHSDi-UD30LIjhE31utafsNmB3t79zg28enoCMKzCRryZpgNkgpJK615YVqKyhoZBXWebRVOcT5i5cmIwh1vW5IeCoSCUTfW61p-w2YEdRa9sruf7IrKhIJHe3v3ODbx6cRMof0WRXVpogqEgmgIwrMJGvJmhEiImcRHA5qsCoSCWA2SCkkrrXlESIiZxEcDmqwKhIJhWorKGhkFdYRXtvsQrHDwLgqEgl5tFU5xPmLlxFe2-xCscPAuCoSCSYjCHW9bkh4Eew3Sh2SM1p8&amp;tbo=u&amp;sa=X&amp;ved=2ahUKEwj51b3Ej4PaAhVkzoMKHeZ1CLwQ9C96BAgAEBg&amp;biw=1920&amp;bih=910&amp;dpr=1#imgrc=wNRmzxyFPXqG5M:</a:t>
            </a:r>
          </a:p>
        </p:txBody>
      </p:sp>
      <p:pic>
        <p:nvPicPr>
          <p:cNvPr id="4" name="Picture 4" descr="A view of a river&#10;&#10;Description generated with very high confidence">
            <a:extLst>
              <a:ext uri="{FF2B5EF4-FFF2-40B4-BE49-F238E27FC236}">
                <a16:creationId xmlns:a16="http://schemas.microsoft.com/office/drawing/2014/main" xmlns="" id="{21260923-7A4C-4309-9668-C6770BB44FA8}"/>
              </a:ext>
            </a:extLst>
          </p:cNvPr>
          <p:cNvPicPr>
            <a:picLocks noGrp="1" noChangeAspect="1"/>
          </p:cNvPicPr>
          <p:nvPr>
            <p:ph idx="1"/>
          </p:nvPr>
        </p:nvPicPr>
        <p:blipFill>
          <a:blip r:embed="rId2"/>
          <a:stretch>
            <a:fillRect/>
          </a:stretch>
        </p:blipFill>
        <p:spPr>
          <a:xfrm>
            <a:off x="2473093" y="1796912"/>
            <a:ext cx="5423951" cy="3881437"/>
          </a:xfrm>
          <a:prstGeom prst="rect">
            <a:avLst/>
          </a:prstGeom>
        </p:spPr>
      </p:pic>
      <p:sp>
        <p:nvSpPr>
          <p:cNvPr id="6" name="TextBox 5">
            <a:extLst>
              <a:ext uri="{FF2B5EF4-FFF2-40B4-BE49-F238E27FC236}">
                <a16:creationId xmlns:a16="http://schemas.microsoft.com/office/drawing/2014/main" xmlns="" id="{260979B1-DD4C-4EF3-A4F2-276A1B5FB978}"/>
              </a:ext>
            </a:extLst>
          </p:cNvPr>
          <p:cNvSpPr txBox="1"/>
          <p:nvPr/>
        </p:nvSpPr>
        <p:spPr>
          <a:xfrm>
            <a:off x="254372" y="663796"/>
            <a:ext cx="9861394"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1"/>
                </a:solidFill>
                <a:cs typeface="Calibri"/>
              </a:rPr>
              <a:t> Timber Pile Dikes and Spurs</a:t>
            </a:r>
          </a:p>
        </p:txBody>
      </p:sp>
    </p:spTree>
    <p:extLst>
      <p:ext uri="{BB962C8B-B14F-4D97-AF65-F5344CB8AC3E}">
        <p14:creationId xmlns:p14="http://schemas.microsoft.com/office/powerpoint/2010/main" val="196567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0A39B-2FAA-40F9-866C-DD46EC40721C}"/>
              </a:ext>
            </a:extLst>
          </p:cNvPr>
          <p:cNvSpPr>
            <a:spLocks noGrp="1"/>
          </p:cNvSpPr>
          <p:nvPr>
            <p:ph type="title"/>
          </p:nvPr>
        </p:nvSpPr>
        <p:spPr>
          <a:xfrm>
            <a:off x="376647" y="147411"/>
            <a:ext cx="10515600" cy="1325563"/>
          </a:xfrm>
        </p:spPr>
        <p:txBody>
          <a:bodyPr/>
          <a:lstStyle/>
          <a:p>
            <a:pPr algn="ctr"/>
            <a:r>
              <a:rPr lang="en-US" dirty="0">
                <a:cs typeface="Calibri Light"/>
              </a:rPr>
              <a:t>Physical Processes -Timber Pile Spur</a:t>
            </a:r>
            <a:endParaRPr lang="en-US" dirty="0"/>
          </a:p>
        </p:txBody>
      </p:sp>
      <p:pic>
        <p:nvPicPr>
          <p:cNvPr id="4" name="Picture 4" descr="A picture containing fence, outdoor, photo, ground&#10;&#10;Description generated with very high confidence">
            <a:extLst>
              <a:ext uri="{FF2B5EF4-FFF2-40B4-BE49-F238E27FC236}">
                <a16:creationId xmlns:a16="http://schemas.microsoft.com/office/drawing/2014/main" xmlns="" id="{A2AC90F6-C0BE-45A9-8AA5-35E092F112EF}"/>
              </a:ext>
            </a:extLst>
          </p:cNvPr>
          <p:cNvPicPr>
            <a:picLocks noGrp="1" noChangeAspect="1"/>
          </p:cNvPicPr>
          <p:nvPr>
            <p:ph idx="1"/>
          </p:nvPr>
        </p:nvPicPr>
        <p:blipFill>
          <a:blip r:embed="rId2"/>
          <a:stretch>
            <a:fillRect/>
          </a:stretch>
        </p:blipFill>
        <p:spPr>
          <a:xfrm>
            <a:off x="219589" y="1363205"/>
            <a:ext cx="5592043" cy="3950666"/>
          </a:xfrm>
          <a:prstGeom prst="rect">
            <a:avLst/>
          </a:prstGeom>
        </p:spPr>
      </p:pic>
      <p:sp>
        <p:nvSpPr>
          <p:cNvPr id="6" name="TextBox 5">
            <a:extLst>
              <a:ext uri="{FF2B5EF4-FFF2-40B4-BE49-F238E27FC236}">
                <a16:creationId xmlns:a16="http://schemas.microsoft.com/office/drawing/2014/main" xmlns="" id="{5889EE50-783B-4605-ABA2-2976A7529D6F}"/>
              </a:ext>
            </a:extLst>
          </p:cNvPr>
          <p:cNvSpPr txBox="1"/>
          <p:nvPr/>
        </p:nvSpPr>
        <p:spPr>
          <a:xfrm>
            <a:off x="2307177" y="5260693"/>
            <a:ext cx="4183693"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 Perpendicular to flow</a:t>
            </a:r>
          </a:p>
          <a:p>
            <a:pPr algn="ctr"/>
            <a:endParaRPr lang="en-US" dirty="0">
              <a:cs typeface="Calibri"/>
            </a:endParaRPr>
          </a:p>
          <a:p>
            <a:pPr algn="ctr"/>
            <a:endParaRPr lang="en-US" dirty="0">
              <a:cs typeface="Calibri"/>
            </a:endParaRPr>
          </a:p>
          <a:p>
            <a:pPr algn="ctr"/>
            <a:endParaRPr lang="en-US" sz="1100" dirty="0">
              <a:cs typeface="Calibri"/>
            </a:endParaRPr>
          </a:p>
        </p:txBody>
      </p:sp>
      <p:sp>
        <p:nvSpPr>
          <p:cNvPr id="3" name="TextBox 2">
            <a:extLst>
              <a:ext uri="{FF2B5EF4-FFF2-40B4-BE49-F238E27FC236}">
                <a16:creationId xmlns:a16="http://schemas.microsoft.com/office/drawing/2014/main" xmlns="" id="{E4E45315-161B-4E41-8885-D0159179A61D}"/>
              </a:ext>
            </a:extLst>
          </p:cNvPr>
          <p:cNvSpPr txBox="1"/>
          <p:nvPr/>
        </p:nvSpPr>
        <p:spPr>
          <a:xfrm>
            <a:off x="5811632" y="1472974"/>
            <a:ext cx="4460723" cy="31393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a:t>
            </a:r>
            <a:r>
              <a:rPr lang="en-US" dirty="0">
                <a:cs typeface="Calibri"/>
              </a:rPr>
              <a:t>timber pile spur will deflect flow away from the bank and reduce any velocity of flow toward the bank that makes it past a longitudinal dike (if one is present)</a:t>
            </a:r>
          </a:p>
          <a:p>
            <a:r>
              <a:rPr lang="en-US" dirty="0">
                <a:cs typeface="Calibri"/>
              </a:rPr>
              <a:t>- The spur can also cause an eddy, which is a pocket of slow moving water often times flowing in the opposite direction of the river flow. The eddy will also redirect flow away from bank, as shown below</a:t>
            </a:r>
          </a:p>
          <a:p>
            <a:pPr algn="ctr"/>
            <a:endParaRPr lang="en-US" dirty="0">
              <a:cs typeface="Calibri"/>
            </a:endParaRPr>
          </a:p>
        </p:txBody>
      </p:sp>
      <p:sp>
        <p:nvSpPr>
          <p:cNvPr id="5" name="TextBox 4">
            <a:extLst>
              <a:ext uri="{FF2B5EF4-FFF2-40B4-BE49-F238E27FC236}">
                <a16:creationId xmlns:a16="http://schemas.microsoft.com/office/drawing/2014/main" xmlns="" id="{0D4FB45E-D14C-4799-8C08-79A76C0D40BE}"/>
              </a:ext>
            </a:extLst>
          </p:cNvPr>
          <p:cNvSpPr txBox="1"/>
          <p:nvPr/>
        </p:nvSpPr>
        <p:spPr>
          <a:xfrm>
            <a:off x="219589" y="6206499"/>
            <a:ext cx="646611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https://www.nrcs.usda.gov/Internet/FSE_DOCUMENTS/stelprdb1043222.pdf</a:t>
            </a:r>
          </a:p>
        </p:txBody>
      </p:sp>
      <p:pic>
        <p:nvPicPr>
          <p:cNvPr id="8" name="Picture 8" descr="A picture containing furniture&#10;&#10;Description generated with high confidence">
            <a:extLst>
              <a:ext uri="{FF2B5EF4-FFF2-40B4-BE49-F238E27FC236}">
                <a16:creationId xmlns:a16="http://schemas.microsoft.com/office/drawing/2014/main" xmlns="" id="{57512FA1-9E80-4963-90C9-2EE0DEB2A7D0}"/>
              </a:ext>
            </a:extLst>
          </p:cNvPr>
          <p:cNvPicPr>
            <a:picLocks noChangeAspect="1"/>
          </p:cNvPicPr>
          <p:nvPr/>
        </p:nvPicPr>
        <p:blipFill>
          <a:blip r:embed="rId3"/>
          <a:stretch>
            <a:fillRect/>
          </a:stretch>
        </p:blipFill>
        <p:spPr>
          <a:xfrm>
            <a:off x="6958115" y="4374471"/>
            <a:ext cx="2787649" cy="2296936"/>
          </a:xfrm>
          <a:prstGeom prst="rect">
            <a:avLst/>
          </a:prstGeom>
          <a:ln>
            <a:solidFill>
              <a:schemeClr val="tx1"/>
            </a:solidFill>
          </a:ln>
        </p:spPr>
      </p:pic>
    </p:spTree>
    <p:extLst>
      <p:ext uri="{BB962C8B-B14F-4D97-AF65-F5344CB8AC3E}">
        <p14:creationId xmlns:p14="http://schemas.microsoft.com/office/powerpoint/2010/main" val="397627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ew of a river&#10;&#10;Description generated with very high confidence">
            <a:extLst>
              <a:ext uri="{FF2B5EF4-FFF2-40B4-BE49-F238E27FC236}">
                <a16:creationId xmlns:a16="http://schemas.microsoft.com/office/drawing/2014/main" xmlns="" id="{67F65DA6-5F9D-4420-83DB-DC00A3F9BC0D}"/>
              </a:ext>
            </a:extLst>
          </p:cNvPr>
          <p:cNvPicPr>
            <a:picLocks noChangeAspect="1"/>
          </p:cNvPicPr>
          <p:nvPr/>
        </p:nvPicPr>
        <p:blipFill rotWithShape="1">
          <a:blip r:embed="rId2"/>
          <a:srcRect t="4129" r="1" b="1"/>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xmlns="" id="{FE482652-9D1F-4C40-9A27-2ECFD7F535DE}"/>
              </a:ext>
            </a:extLst>
          </p:cNvPr>
          <p:cNvSpPr>
            <a:spLocks noGrp="1"/>
          </p:cNvSpPr>
          <p:nvPr>
            <p:ph type="title"/>
          </p:nvPr>
        </p:nvSpPr>
        <p:spPr/>
        <p:txBody>
          <a:bodyPr>
            <a:normAutofit/>
          </a:bodyPr>
          <a:lstStyle/>
          <a:p>
            <a:r>
              <a:rPr lang="en-US" dirty="0">
                <a:cs typeface="Calibri Light"/>
              </a:rPr>
              <a:t>Physical Processes – Longitudinal Dike</a:t>
            </a:r>
            <a:endParaRPr lang="en-US" dirty="0"/>
          </a:p>
        </p:txBody>
      </p:sp>
      <p:sp>
        <p:nvSpPr>
          <p:cNvPr id="3" name="Content Placeholder 2">
            <a:extLst>
              <a:ext uri="{FF2B5EF4-FFF2-40B4-BE49-F238E27FC236}">
                <a16:creationId xmlns:a16="http://schemas.microsoft.com/office/drawing/2014/main" xmlns="" id="{02CC3C7D-9295-4948-BEE4-86B1876D1F10}"/>
              </a:ext>
            </a:extLst>
          </p:cNvPr>
          <p:cNvSpPr>
            <a:spLocks noGrp="1"/>
          </p:cNvSpPr>
          <p:nvPr>
            <p:ph idx="1"/>
          </p:nvPr>
        </p:nvSpPr>
        <p:spPr>
          <a:xfrm>
            <a:off x="838200" y="1825625"/>
            <a:ext cx="3797807" cy="4351338"/>
          </a:xfrm>
        </p:spPr>
        <p:txBody>
          <a:bodyPr vert="horz" lIns="91440" tIns="45720" rIns="91440" bIns="45720" rtlCol="0" anchor="t">
            <a:normAutofit fontScale="85000" lnSpcReduction="10000"/>
          </a:bodyPr>
          <a:lstStyle/>
          <a:p>
            <a:r>
              <a:rPr lang="en-US" sz="2000" dirty="0">
                <a:cs typeface="Calibri"/>
              </a:rPr>
              <a:t>Similar to the spur, the timber pile dike will redirect flow and dissipate velocity. The difference is the dike will intend to do this farther away from the bank and ultimately redirect flow in the downstream direction earlier, thus keeping the erosive forces away from the bank</a:t>
            </a:r>
          </a:p>
          <a:p>
            <a:r>
              <a:rPr lang="en-US" sz="2000" dirty="0">
                <a:cs typeface="Calibri"/>
              </a:rPr>
              <a:t>Because of the distance away from the bank, the dike is subject to higher attack from the hydrodynamic forces. The channel will become narrower and deeper after sedimentation processes from the piles</a:t>
            </a:r>
          </a:p>
        </p:txBody>
      </p:sp>
    </p:spTree>
    <p:extLst>
      <p:ext uri="{BB962C8B-B14F-4D97-AF65-F5344CB8AC3E}">
        <p14:creationId xmlns:p14="http://schemas.microsoft.com/office/powerpoint/2010/main" val="186504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A39A9-645B-43DA-AA8A-2250F403EB06}"/>
              </a:ext>
            </a:extLst>
          </p:cNvPr>
          <p:cNvSpPr>
            <a:spLocks noGrp="1"/>
          </p:cNvSpPr>
          <p:nvPr>
            <p:ph type="title"/>
          </p:nvPr>
        </p:nvSpPr>
        <p:spPr/>
        <p:txBody>
          <a:bodyPr/>
          <a:lstStyle/>
          <a:p>
            <a:r>
              <a:rPr lang="en-US" dirty="0">
                <a:cs typeface="Calibri Light"/>
              </a:rPr>
              <a:t>Physical Processes</a:t>
            </a:r>
            <a:endParaRPr lang="en-US" dirty="0"/>
          </a:p>
        </p:txBody>
      </p:sp>
      <p:sp>
        <p:nvSpPr>
          <p:cNvPr id="3" name="Content Placeholder 2">
            <a:extLst>
              <a:ext uri="{FF2B5EF4-FFF2-40B4-BE49-F238E27FC236}">
                <a16:creationId xmlns:a16="http://schemas.microsoft.com/office/drawing/2014/main" xmlns="" id="{FB2004DB-33FC-431E-8FC7-CD2606B87BA1}"/>
              </a:ext>
            </a:extLst>
          </p:cNvPr>
          <p:cNvSpPr>
            <a:spLocks noGrp="1"/>
          </p:cNvSpPr>
          <p:nvPr>
            <p:ph idx="1"/>
          </p:nvPr>
        </p:nvSpPr>
        <p:spPr>
          <a:xfrm>
            <a:off x="838200" y="1583721"/>
            <a:ext cx="4808044" cy="4593242"/>
          </a:xfrm>
        </p:spPr>
        <p:txBody>
          <a:bodyPr vert="horz" lIns="91440" tIns="45720" rIns="91440" bIns="45720" rtlCol="0" anchor="t">
            <a:normAutofit fontScale="92500" lnSpcReduction="10000"/>
          </a:bodyPr>
          <a:lstStyle/>
          <a:p>
            <a:r>
              <a:rPr lang="en-US" dirty="0">
                <a:cs typeface="Calibri"/>
              </a:rPr>
              <a:t>The presence of timber pile dikes and spurs reduce the hydrodynamic forces of the river. Specifically, they reduce or change velocity, direction, and sometimes depth of the flow</a:t>
            </a:r>
          </a:p>
          <a:p>
            <a:r>
              <a:rPr lang="en-US" dirty="0">
                <a:cs typeface="Calibri"/>
              </a:rPr>
              <a:t>In the photo to the right, the arrows represent the general direction and magnitude of the velocity. As the flow nears the dikes, velocity decreases from impact with the dike (and other turbulent flow caused by the structures), and the direction may be slightly altered away from the bank and in a more downstream direction</a:t>
            </a:r>
          </a:p>
          <a:p>
            <a:r>
              <a:rPr lang="en-US" dirty="0">
                <a:cs typeface="Calibri"/>
              </a:rPr>
              <a:t>Flow still moves along the bank, but at a slower pace. This is shown as the arrows get skinnier as they pass through the dikes toward the bank </a:t>
            </a:r>
          </a:p>
          <a:p>
            <a:endParaRPr lang="en-US" dirty="0">
              <a:cs typeface="Calibri"/>
            </a:endParaRPr>
          </a:p>
          <a:p>
            <a:endParaRPr lang="en-US" dirty="0">
              <a:cs typeface="Calibri"/>
            </a:endParaRPr>
          </a:p>
          <a:p>
            <a:endParaRPr lang="en-US" dirty="0">
              <a:cs typeface="Calibri"/>
            </a:endParaRPr>
          </a:p>
        </p:txBody>
      </p:sp>
      <p:pic>
        <p:nvPicPr>
          <p:cNvPr id="10" name="Picture 10" descr="A close up of a map&#10;&#10;Description generated with high confidence">
            <a:extLst>
              <a:ext uri="{FF2B5EF4-FFF2-40B4-BE49-F238E27FC236}">
                <a16:creationId xmlns:a16="http://schemas.microsoft.com/office/drawing/2014/main" xmlns="" id="{FA9A3421-127D-4F23-B9E0-E176A8573CC9}"/>
              </a:ext>
            </a:extLst>
          </p:cNvPr>
          <p:cNvPicPr>
            <a:picLocks noChangeAspect="1"/>
          </p:cNvPicPr>
          <p:nvPr/>
        </p:nvPicPr>
        <p:blipFill>
          <a:blip r:embed="rId2"/>
          <a:stretch>
            <a:fillRect/>
          </a:stretch>
        </p:blipFill>
        <p:spPr>
          <a:xfrm>
            <a:off x="5715000" y="919077"/>
            <a:ext cx="6481680" cy="4752822"/>
          </a:xfrm>
          <a:prstGeom prst="rect">
            <a:avLst/>
          </a:prstGeom>
        </p:spPr>
      </p:pic>
    </p:spTree>
    <p:extLst>
      <p:ext uri="{BB962C8B-B14F-4D97-AF65-F5344CB8AC3E}">
        <p14:creationId xmlns:p14="http://schemas.microsoft.com/office/powerpoint/2010/main" val="19192294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36</TotalTime>
  <Words>847</Words>
  <Application>Microsoft Office PowerPoint</Application>
  <PresentationFormat>Custom</PresentationFormat>
  <Paragraphs>86</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Timber Pile Dikes</vt:lpstr>
      <vt:lpstr>Objectives:</vt:lpstr>
      <vt:lpstr>Bank Stabilization with Timber Pile Dikes</vt:lpstr>
      <vt:lpstr>One definition according to USACE:</vt:lpstr>
      <vt:lpstr>Dikes versus Spurs</vt:lpstr>
      <vt:lpstr>https://www.google.com/search?q=dikes+rivers+timber&amp;tbm=isch&amp;tbs=rimg:CUHSDi-UD30LIjhE31utafsNmB3t79zg28enoCMKzCRryZpgNkgpJK615YVqKyhoZBXWebRVOcT5i5cmIwh1vW5IeCoSCUTfW61p-w2YEdRa9sruf7IrKhIJHe3v3ODbx6cRMof0WRXVpogqEgmgIwrMJGvJmhEiImcRHA5qsCoSCWA2SCkkrrXlESIiZxEcDmqwKhIJhWorKGhkFdYRXtvsQrHDwLgqEgl5tFU5xPmLlxFe2-xCscPAuCoSCSYjCHW9bkh4Eew3Sh2SM1p8&amp;tbo=u&amp;sa=X&amp;ved=2ahUKEwj51b3Ej4PaAhVkzoMKHeZ1CLwQ9C96BAgAEBg&amp;biw=1920&amp;bih=910&amp;dpr=1#imgrc=wNRmzxyFPXqG5M:</vt:lpstr>
      <vt:lpstr>Physical Processes -Timber Pile Spur</vt:lpstr>
      <vt:lpstr>Physical Processes – Longitudinal Dike</vt:lpstr>
      <vt:lpstr>Physical Processes</vt:lpstr>
      <vt:lpstr>Suspended Sediment</vt:lpstr>
      <vt:lpstr>PowerPoint Presentation</vt:lpstr>
      <vt:lpstr>Velocity</vt:lpstr>
      <vt:lpstr>Scour and Deposition</vt:lpstr>
      <vt:lpstr>Timber Pile Dikes Used for Navigation Purposes</vt:lpstr>
      <vt:lpstr>Timber Pile Dikes Used for Navigation Purposes</vt:lpstr>
      <vt:lpstr>https://www.google.com/search?rlz=1C1GCEA_enUS789US789&amp;biw=1920&amp;bih=910&amp;tbm=isch&amp;sa=1&amp;ei=K0y1WuHwH42jjwTlmJfYDQ&amp;q=dikes+rivers+timber&amp;oq=dikes+rivers+timber&amp;gs_l=psy-ab.3...218064.218064.0.218396.1.1.0.0.0.0.37.37.1.1.0....0...1c.1.64.psy-ab..0.0.0....0.kd0Ss3pgLaY#imgrc=vcBJTobid0EELM:</vt:lpstr>
      <vt:lpstr>Design Considerations:</vt:lpstr>
      <vt:lpstr>Spur with Longitudinal Dike (Wing Dam)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Timberrrrr</dc:title>
  <dc:creator>Kristin Laforge</dc:creator>
  <cp:lastModifiedBy>.</cp:lastModifiedBy>
  <cp:revision>130</cp:revision>
  <dcterms:modified xsi:type="dcterms:W3CDTF">2018-04-05T15:19:07Z</dcterms:modified>
</cp:coreProperties>
</file>