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5" r:id="rId6"/>
    <p:sldId id="261" r:id="rId7"/>
    <p:sldId id="260" r:id="rId8"/>
    <p:sldId id="262" r:id="rId9"/>
    <p:sldId id="263" r:id="rId10"/>
    <p:sldId id="266" r:id="rId11"/>
    <p:sldId id="267" r:id="rId12"/>
    <p:sldId id="268" r:id="rId13"/>
    <p:sldId id="270" r:id="rId14"/>
    <p:sldId id="271" r:id="rId15"/>
    <p:sldId id="272" r:id="rId16"/>
    <p:sldId id="269" r:id="rId17"/>
    <p:sldId id="273" r:id="rId18"/>
    <p:sldId id="274"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410998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367058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731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133000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7796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339820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2643890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426419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89330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9C259-DA60-4E06-82B9-B962C92A5EF3}"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164398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39C259-DA60-4E06-82B9-B962C92A5EF3}"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52200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39C259-DA60-4E06-82B9-B962C92A5EF3}"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85730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39C259-DA60-4E06-82B9-B962C92A5EF3}"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105811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9C259-DA60-4E06-82B9-B962C92A5EF3}"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20697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9C259-DA60-4E06-82B9-B962C92A5EF3}"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5095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9C259-DA60-4E06-82B9-B962C92A5EF3}"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F72E1-083B-4281-BD72-9F667A0E629D}" type="slidenum">
              <a:rPr lang="en-US" smtClean="0"/>
              <a:t>‹#›</a:t>
            </a:fld>
            <a:endParaRPr lang="en-US"/>
          </a:p>
        </p:txBody>
      </p:sp>
    </p:spTree>
    <p:extLst>
      <p:ext uri="{BB962C8B-B14F-4D97-AF65-F5344CB8AC3E}">
        <p14:creationId xmlns:p14="http://schemas.microsoft.com/office/powerpoint/2010/main" val="282542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39C259-DA60-4E06-82B9-B962C92A5EF3}" type="datetimeFigureOut">
              <a:rPr lang="en-US" smtClean="0"/>
              <a:t>4/4/2018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DF72E1-083B-4281-BD72-9F667A0E629D}" type="slidenum">
              <a:rPr lang="en-US" smtClean="0"/>
              <a:t>‹#›</a:t>
            </a:fld>
            <a:endParaRPr lang="en-US"/>
          </a:p>
        </p:txBody>
      </p:sp>
    </p:spTree>
    <p:extLst>
      <p:ext uri="{BB962C8B-B14F-4D97-AF65-F5344CB8AC3E}">
        <p14:creationId xmlns:p14="http://schemas.microsoft.com/office/powerpoint/2010/main" val="165466081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Riprap Gradation and Filters</a:t>
            </a:r>
            <a:endParaRPr lang="en-US" dirty="0"/>
          </a:p>
        </p:txBody>
      </p:sp>
      <p:sp>
        <p:nvSpPr>
          <p:cNvPr id="3" name="Subtitle 2"/>
          <p:cNvSpPr>
            <a:spLocks noGrp="1"/>
          </p:cNvSpPr>
          <p:nvPr>
            <p:ph type="subTitle" idx="1"/>
          </p:nvPr>
        </p:nvSpPr>
        <p:spPr/>
        <p:txBody>
          <a:bodyPr>
            <a:normAutofit lnSpcReduction="10000"/>
          </a:bodyPr>
          <a:lstStyle/>
          <a:p>
            <a:r>
              <a:rPr lang="en-US" dirty="0" smtClean="0"/>
              <a:t>Luke Flores and Mason Garfield</a:t>
            </a:r>
          </a:p>
          <a:p>
            <a:r>
              <a:rPr lang="en-US" dirty="0" smtClean="0"/>
              <a:t>CIVE 717</a:t>
            </a:r>
          </a:p>
          <a:p>
            <a:r>
              <a:rPr lang="en-US" dirty="0" smtClean="0"/>
              <a:t>Spring 2018</a:t>
            </a:r>
          </a:p>
        </p:txBody>
      </p:sp>
    </p:spTree>
    <p:extLst>
      <p:ext uri="{BB962C8B-B14F-4D97-AF65-F5344CB8AC3E}">
        <p14:creationId xmlns:p14="http://schemas.microsoft.com/office/powerpoint/2010/main" val="301175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3600"/>
          </a:xfrm>
        </p:spPr>
        <p:txBody>
          <a:bodyPr>
            <a:normAutofit/>
          </a:bodyPr>
          <a:lstStyle/>
          <a:p>
            <a:r>
              <a:rPr lang="en-US" sz="4400" dirty="0" smtClean="0"/>
              <a:t>Riprap Filters</a:t>
            </a:r>
            <a:endParaRPr lang="en-US" sz="4400" dirty="0"/>
          </a:p>
        </p:txBody>
      </p:sp>
      <p:sp>
        <p:nvSpPr>
          <p:cNvPr id="3" name="Content Placeholder 2"/>
          <p:cNvSpPr>
            <a:spLocks noGrp="1"/>
          </p:cNvSpPr>
          <p:nvPr>
            <p:ph idx="1"/>
          </p:nvPr>
        </p:nvSpPr>
        <p:spPr>
          <a:xfrm>
            <a:off x="677334" y="1464733"/>
            <a:ext cx="8596668" cy="4576629"/>
          </a:xfrm>
        </p:spPr>
        <p:txBody>
          <a:bodyPr/>
          <a:lstStyle/>
          <a:p>
            <a:r>
              <a:rPr lang="en-US" sz="2400" dirty="0"/>
              <a:t>Required when:</a:t>
            </a:r>
          </a:p>
          <a:p>
            <a:pPr lvl="1"/>
            <a:r>
              <a:rPr lang="en-US" sz="2000" dirty="0"/>
              <a:t>d</a:t>
            </a:r>
            <a:r>
              <a:rPr lang="en-US" sz="2000" baseline="-25000" dirty="0"/>
              <a:t>15</a:t>
            </a:r>
            <a:r>
              <a:rPr lang="en-US" sz="2000" dirty="0"/>
              <a:t> of the riprap gradation exceeds five times the d</a:t>
            </a:r>
            <a:r>
              <a:rPr lang="en-US" sz="2000" baseline="-25000" dirty="0"/>
              <a:t>85</a:t>
            </a:r>
            <a:r>
              <a:rPr lang="en-US" sz="2000" dirty="0"/>
              <a:t> of the bank material</a:t>
            </a:r>
          </a:p>
          <a:p>
            <a:pPr marL="514350" indent="-457200"/>
            <a:r>
              <a:rPr lang="en-US" sz="2400" dirty="0"/>
              <a:t>Must be fine enough to prevent the base material from escaping but it must be more permeable than the base </a:t>
            </a:r>
            <a:r>
              <a:rPr lang="en-US" sz="2400" dirty="0" smtClean="0"/>
              <a:t>layer.</a:t>
            </a:r>
            <a:endParaRPr lang="en-US" sz="2400" dirty="0"/>
          </a:p>
          <a:p>
            <a:pPr marL="514350" indent="-457200"/>
            <a:r>
              <a:rPr lang="en-US" sz="2400" dirty="0"/>
              <a:t>Two types of filters:</a:t>
            </a:r>
          </a:p>
          <a:p>
            <a:pPr marL="914400" lvl="1" indent="-457200"/>
            <a:r>
              <a:rPr lang="en-US" sz="2000" dirty="0"/>
              <a:t>Gravel</a:t>
            </a:r>
          </a:p>
          <a:p>
            <a:pPr marL="914400" lvl="1" indent="-457200"/>
            <a:r>
              <a:rPr lang="en-US" sz="2000" dirty="0"/>
              <a:t>Synthetic filter cloth</a:t>
            </a:r>
          </a:p>
          <a:p>
            <a:endParaRPr lang="en-US" dirty="0"/>
          </a:p>
        </p:txBody>
      </p:sp>
    </p:spTree>
    <p:extLst>
      <p:ext uri="{BB962C8B-B14F-4D97-AF65-F5344CB8AC3E}">
        <p14:creationId xmlns:p14="http://schemas.microsoft.com/office/powerpoint/2010/main" val="300555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2933" y="3112802"/>
            <a:ext cx="8445734" cy="3580225"/>
          </a:xfrm>
          <a:prstGeom prst="rect">
            <a:avLst/>
          </a:prstGeom>
        </p:spPr>
      </p:pic>
      <p:sp>
        <p:nvSpPr>
          <p:cNvPr id="2" name="Title 1"/>
          <p:cNvSpPr>
            <a:spLocks noGrp="1"/>
          </p:cNvSpPr>
          <p:nvPr>
            <p:ph type="title"/>
          </p:nvPr>
        </p:nvSpPr>
        <p:spPr>
          <a:xfrm>
            <a:off x="677334" y="296333"/>
            <a:ext cx="8596668" cy="1320800"/>
          </a:xfrm>
        </p:spPr>
        <p:txBody>
          <a:bodyPr>
            <a:normAutofit/>
          </a:bodyPr>
          <a:lstStyle/>
          <a:p>
            <a:r>
              <a:rPr lang="en-US" sz="4400" dirty="0" smtClean="0"/>
              <a:t>Importance of Filters</a:t>
            </a:r>
            <a:endParaRPr lang="en-US" sz="4400" dirty="0"/>
          </a:p>
        </p:txBody>
      </p:sp>
      <p:sp>
        <p:nvSpPr>
          <p:cNvPr id="3" name="Content Placeholder 2"/>
          <p:cNvSpPr>
            <a:spLocks noGrp="1"/>
          </p:cNvSpPr>
          <p:nvPr>
            <p:ph idx="1"/>
          </p:nvPr>
        </p:nvSpPr>
        <p:spPr>
          <a:xfrm>
            <a:off x="677334" y="1346201"/>
            <a:ext cx="8596668" cy="4695162"/>
          </a:xfrm>
        </p:spPr>
        <p:txBody>
          <a:bodyPr/>
          <a:lstStyle/>
          <a:p>
            <a:r>
              <a:rPr lang="en-US" sz="2000" dirty="0"/>
              <a:t>Prevents migration of fines through voids in the </a:t>
            </a:r>
            <a:r>
              <a:rPr lang="en-US" sz="2000" dirty="0" smtClean="0"/>
              <a:t>riprap</a:t>
            </a:r>
            <a:r>
              <a:rPr lang="en-US" sz="2000" dirty="0"/>
              <a:t>, distributes the weight of the </a:t>
            </a:r>
            <a:r>
              <a:rPr lang="en-US" sz="2000" dirty="0" smtClean="0"/>
              <a:t>rip </a:t>
            </a:r>
            <a:r>
              <a:rPr lang="en-US" sz="2000" dirty="0"/>
              <a:t>rap (more uniform settling) and permits relief of hydrostatic pressures through soils.</a:t>
            </a:r>
          </a:p>
          <a:p>
            <a:r>
              <a:rPr lang="en-US" sz="2000" dirty="0"/>
              <a:t>For areas above the waterline it also prevents runoff from eroding the soil beneath the rip rap</a:t>
            </a:r>
            <a:r>
              <a:rPr lang="en-US" sz="2000" dirty="0" smtClean="0"/>
              <a:t>.</a:t>
            </a:r>
          </a:p>
          <a:p>
            <a:r>
              <a:rPr lang="en-US" sz="2000" dirty="0">
                <a:solidFill>
                  <a:srgbClr val="CCFFCC"/>
                </a:solidFill>
              </a:rPr>
              <a:t>F</a:t>
            </a:r>
            <a:r>
              <a:rPr lang="en-US" sz="2000" dirty="0" smtClean="0">
                <a:solidFill>
                  <a:srgbClr val="CCFFCC"/>
                </a:solidFill>
              </a:rPr>
              <a:t>ailure of the riprap can occur without filters such as at the Lewisville Lakes Dam as depicted below caused by erosion of the clay base material under the riprap during a large storm.</a:t>
            </a:r>
          </a:p>
          <a:p>
            <a:endParaRPr lang="en-US" sz="2400" dirty="0"/>
          </a:p>
        </p:txBody>
      </p:sp>
    </p:spTree>
    <p:extLst>
      <p:ext uri="{BB962C8B-B14F-4D97-AF65-F5344CB8AC3E}">
        <p14:creationId xmlns:p14="http://schemas.microsoft.com/office/powerpoint/2010/main" val="1833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67" y="143933"/>
            <a:ext cx="8596668" cy="1320800"/>
          </a:xfrm>
        </p:spPr>
        <p:txBody>
          <a:bodyPr/>
          <a:lstStyle/>
          <a:p>
            <a:r>
              <a:rPr lang="en-US" dirty="0"/>
              <a:t>Importance of Filters</a:t>
            </a:r>
          </a:p>
        </p:txBody>
      </p:sp>
      <p:sp>
        <p:nvSpPr>
          <p:cNvPr id="3" name="Content Placeholder 2"/>
          <p:cNvSpPr>
            <a:spLocks noGrp="1"/>
          </p:cNvSpPr>
          <p:nvPr>
            <p:ph idx="1"/>
          </p:nvPr>
        </p:nvSpPr>
        <p:spPr>
          <a:xfrm>
            <a:off x="677334" y="931333"/>
            <a:ext cx="8596668" cy="5110029"/>
          </a:xfrm>
        </p:spPr>
        <p:txBody>
          <a:bodyPr/>
          <a:lstStyle/>
          <a:p>
            <a:r>
              <a:rPr lang="en-US" dirty="0"/>
              <a:t>As displayed in the figure from NRCS, filters prevent erosion of the base material, but still allows flow through them to avoid hydrostatic forces on the river bank, preventing a failure of the bank when the </a:t>
            </a:r>
            <a:r>
              <a:rPr lang="en-US" dirty="0" smtClean="0"/>
              <a:t>riprap </a:t>
            </a:r>
            <a:r>
              <a:rPr lang="en-US" dirty="0"/>
              <a:t>is much larger than the bank soil </a:t>
            </a:r>
            <a:r>
              <a:rPr lang="en-US" dirty="0" smtClean="0"/>
              <a:t>size.</a:t>
            </a:r>
            <a:endParaRPr lang="en-US" dirty="0"/>
          </a:p>
          <a:p>
            <a:endParaRPr lang="en-US" dirty="0"/>
          </a:p>
        </p:txBody>
      </p:sp>
      <p:pic>
        <p:nvPicPr>
          <p:cNvPr id="6" name="Content Placeholder 3"/>
          <p:cNvPicPr>
            <a:picLocks noChangeAspect="1"/>
          </p:cNvPicPr>
          <p:nvPr/>
        </p:nvPicPr>
        <p:blipFill rotWithShape="1">
          <a:blip r:embed="rId2"/>
          <a:srcRect l="1753" r="-345"/>
          <a:stretch/>
        </p:blipFill>
        <p:spPr>
          <a:xfrm>
            <a:off x="474631" y="2331706"/>
            <a:ext cx="7965913" cy="3722126"/>
          </a:xfrm>
          <a:prstGeom prst="rect">
            <a:avLst/>
          </a:prstGeom>
        </p:spPr>
      </p:pic>
    </p:spTree>
    <p:extLst>
      <p:ext uri="{BB962C8B-B14F-4D97-AF65-F5344CB8AC3E}">
        <p14:creationId xmlns:p14="http://schemas.microsoft.com/office/powerpoint/2010/main" val="67262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Equations (gravel filters)</a:t>
            </a:r>
          </a:p>
        </p:txBody>
      </p:sp>
      <p:sp>
        <p:nvSpPr>
          <p:cNvPr id="3" name="Content Placeholder 2"/>
          <p:cNvSpPr>
            <a:spLocks noGrp="1"/>
          </p:cNvSpPr>
          <p:nvPr>
            <p:ph idx="1"/>
          </p:nvPr>
        </p:nvSpPr>
        <p:spPr>
          <a:xfrm>
            <a:off x="694268" y="1769534"/>
            <a:ext cx="5731933" cy="4712095"/>
          </a:xfrm>
        </p:spPr>
        <p:txBody>
          <a:bodyPr/>
          <a:lstStyle/>
          <a:p>
            <a:r>
              <a:rPr lang="en-US" sz="2000" dirty="0"/>
              <a:t>Equations a, b, and c allows for the filter size between layers to be large enough to prevent hydrostatic pressure on the bank, but small enough to hold the river bank’s material. </a:t>
            </a:r>
            <a:endParaRPr lang="en-US" sz="2000" dirty="0" smtClean="0"/>
          </a:p>
          <a:p>
            <a:pPr marL="0" indent="0">
              <a:buNone/>
            </a:pPr>
            <a:endParaRPr lang="en-US" sz="2000" dirty="0"/>
          </a:p>
          <a:p>
            <a:pPr marL="0" indent="0">
              <a:buNone/>
            </a:pPr>
            <a:r>
              <a:rPr lang="en-US" sz="2000" dirty="0"/>
              <a:t>	</a:t>
            </a:r>
            <a:r>
              <a:rPr lang="en-US" sz="2000" dirty="0" smtClean="0"/>
              <a:t>*</a:t>
            </a:r>
            <a:r>
              <a:rPr lang="en-US" sz="2000" dirty="0"/>
              <a:t>The </a:t>
            </a:r>
            <a:r>
              <a:rPr lang="en-US" sz="2000" dirty="0" smtClean="0"/>
              <a:t>equations </a:t>
            </a:r>
            <a:r>
              <a:rPr lang="en-US" sz="2000" dirty="0"/>
              <a:t>are only applicable for non </a:t>
            </a:r>
            <a:r>
              <a:rPr lang="en-US" sz="2000" dirty="0" smtClean="0"/>
              <a:t>      	cohesive </a:t>
            </a:r>
            <a:r>
              <a:rPr lang="en-US" sz="2000" dirty="0"/>
              <a:t>soil. For cohesive soil the d15 of </a:t>
            </a:r>
            <a:r>
              <a:rPr lang="en-US" sz="2000" dirty="0" smtClean="0"/>
              <a:t>	the </a:t>
            </a:r>
            <a:r>
              <a:rPr lang="en-US" sz="2000" dirty="0"/>
              <a:t>filter cannot exceed 0.4 mm.</a:t>
            </a:r>
          </a:p>
          <a:p>
            <a:pPr marL="0" indent="0">
              <a:buNone/>
            </a:pPr>
            <a:endParaRPr lang="en-US" dirty="0"/>
          </a:p>
        </p:txBody>
      </p:sp>
      <p:graphicFrame>
        <p:nvGraphicFramePr>
          <p:cNvPr id="4" name="Content Placeholder 5"/>
          <p:cNvGraphicFramePr>
            <a:graphicFrameLocks noChangeAspect="1"/>
          </p:cNvGraphicFramePr>
          <p:nvPr>
            <p:extLst>
              <p:ext uri="{D42A27DB-BD31-4B8C-83A1-F6EECF244321}">
                <p14:modId xmlns:p14="http://schemas.microsoft.com/office/powerpoint/2010/main" val="1140111264"/>
              </p:ext>
            </p:extLst>
          </p:nvPr>
        </p:nvGraphicFramePr>
        <p:xfrm>
          <a:off x="5992813" y="1855788"/>
          <a:ext cx="4454525" cy="3390900"/>
        </p:xfrm>
        <a:graphic>
          <a:graphicData uri="http://schemas.openxmlformats.org/presentationml/2006/ole">
            <mc:AlternateContent xmlns:mc="http://schemas.openxmlformats.org/markup-compatibility/2006">
              <mc:Choice xmlns:v="urn:schemas-microsoft-com:vml" Requires="v">
                <p:oleObj spid="_x0000_s1041" name="Document" r:id="rId4" imgW="6858000" imgH="5219700" progId="Word.Document.12">
                  <p:embed/>
                </p:oleObj>
              </mc:Choice>
              <mc:Fallback>
                <p:oleObj name="Document" r:id="rId4" imgW="6858000" imgH="5219700" progId="Word.Document.12">
                  <p:embed/>
                  <p:pic>
                    <p:nvPicPr>
                      <p:cNvPr id="0" name=""/>
                      <p:cNvPicPr/>
                      <p:nvPr/>
                    </p:nvPicPr>
                    <p:blipFill>
                      <a:blip r:embed="rId5"/>
                      <a:stretch>
                        <a:fillRect/>
                      </a:stretch>
                    </p:blipFill>
                    <p:spPr>
                      <a:xfrm>
                        <a:off x="5992813" y="1855788"/>
                        <a:ext cx="4454525" cy="3390900"/>
                      </a:xfrm>
                      <a:prstGeom prst="rect">
                        <a:avLst/>
                      </a:prstGeom>
                    </p:spPr>
                  </p:pic>
                </p:oleObj>
              </mc:Fallback>
            </mc:AlternateContent>
          </a:graphicData>
        </a:graphic>
      </p:graphicFrame>
    </p:spTree>
    <p:extLst>
      <p:ext uri="{BB962C8B-B14F-4D97-AF65-F5344CB8AC3E}">
        <p14:creationId xmlns:p14="http://schemas.microsoft.com/office/powerpoint/2010/main" val="342656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of Gravel Filters </a:t>
            </a:r>
          </a:p>
        </p:txBody>
      </p:sp>
      <p:sp>
        <p:nvSpPr>
          <p:cNvPr id="3" name="Content Placeholder 2"/>
          <p:cNvSpPr>
            <a:spLocks noGrp="1"/>
          </p:cNvSpPr>
          <p:nvPr>
            <p:ph idx="1"/>
          </p:nvPr>
        </p:nvSpPr>
        <p:spPr>
          <a:xfrm>
            <a:off x="677334" y="1329267"/>
            <a:ext cx="8596668" cy="4712095"/>
          </a:xfrm>
        </p:spPr>
        <p:txBody>
          <a:bodyPr/>
          <a:lstStyle/>
          <a:p>
            <a:r>
              <a:rPr lang="en-US" dirty="0"/>
              <a:t>As seen in the </a:t>
            </a:r>
            <a:r>
              <a:rPr lang="en-US" dirty="0" smtClean="0"/>
              <a:t>example below </a:t>
            </a:r>
            <a:r>
              <a:rPr lang="en-US" dirty="0"/>
              <a:t>the filter’s gradation falls between the base and the </a:t>
            </a:r>
            <a:r>
              <a:rPr lang="en-US" dirty="0" smtClean="0"/>
              <a:t>riprap</a:t>
            </a:r>
            <a:r>
              <a:rPr lang="en-US" dirty="0"/>
              <a:t>. This design accommodates the gradation of the base as well as the </a:t>
            </a:r>
            <a:r>
              <a:rPr lang="en-US" dirty="0" smtClean="0"/>
              <a:t>riprap </a:t>
            </a:r>
            <a:r>
              <a:rPr lang="en-US" dirty="0"/>
              <a:t>and finds a proper sized filter in the double cross-hatched region of the graph between the </a:t>
            </a:r>
            <a:r>
              <a:rPr lang="en-US" dirty="0" smtClean="0"/>
              <a:t>riprap </a:t>
            </a:r>
            <a:r>
              <a:rPr lang="en-US" dirty="0"/>
              <a:t>and the base based off of the equations on the previous slide.</a:t>
            </a:r>
          </a:p>
          <a:p>
            <a:endParaRPr lang="en-US" dirty="0"/>
          </a:p>
        </p:txBody>
      </p:sp>
      <p:pic>
        <p:nvPicPr>
          <p:cNvPr id="4" name="Content Placeholder 3"/>
          <p:cNvPicPr>
            <a:picLocks noChangeAspect="1"/>
          </p:cNvPicPr>
          <p:nvPr/>
        </p:nvPicPr>
        <p:blipFill>
          <a:blip r:embed="rId2"/>
          <a:srcRect t="1545" b="1545"/>
          <a:stretch>
            <a:fillRect/>
          </a:stretch>
        </p:blipFill>
        <p:spPr>
          <a:xfrm>
            <a:off x="1773987" y="2969861"/>
            <a:ext cx="6004058" cy="3302001"/>
          </a:xfrm>
          <a:prstGeom prst="rect">
            <a:avLst/>
          </a:prstGeom>
        </p:spPr>
      </p:pic>
    </p:spTree>
    <p:extLst>
      <p:ext uri="{BB962C8B-B14F-4D97-AF65-F5344CB8AC3E}">
        <p14:creationId xmlns:p14="http://schemas.microsoft.com/office/powerpoint/2010/main" val="327711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1267"/>
          </a:xfrm>
        </p:spPr>
        <p:txBody>
          <a:bodyPr/>
          <a:lstStyle/>
          <a:p>
            <a:r>
              <a:rPr lang="en-US" dirty="0"/>
              <a:t>Synthetic Filter Cloths</a:t>
            </a:r>
          </a:p>
        </p:txBody>
      </p:sp>
      <p:sp>
        <p:nvSpPr>
          <p:cNvPr id="3" name="Content Placeholder 2"/>
          <p:cNvSpPr>
            <a:spLocks noGrp="1"/>
          </p:cNvSpPr>
          <p:nvPr>
            <p:ph idx="1"/>
          </p:nvPr>
        </p:nvSpPr>
        <p:spPr>
          <a:xfrm>
            <a:off x="694267" y="1828800"/>
            <a:ext cx="4080933" cy="4534295"/>
          </a:xfrm>
        </p:spPr>
        <p:txBody>
          <a:bodyPr>
            <a:normAutofit/>
          </a:bodyPr>
          <a:lstStyle/>
          <a:p>
            <a:r>
              <a:rPr lang="en-US" sz="2400" dirty="0"/>
              <a:t>Synthetic filter cloths can replace numerous layers of gravel filters with one layer as seen in the figure to the right. </a:t>
            </a:r>
          </a:p>
          <a:p>
            <a:r>
              <a:rPr lang="en-US" sz="2400" dirty="0"/>
              <a:t>Synthetic filter cloths have a variety of number of </a:t>
            </a:r>
            <a:r>
              <a:rPr lang="en-US" sz="2400" dirty="0" smtClean="0"/>
              <a:t>openings, strength, </a:t>
            </a:r>
            <a:r>
              <a:rPr lang="en-US" sz="2400" dirty="0"/>
              <a:t>and durability.</a:t>
            </a:r>
          </a:p>
          <a:p>
            <a:endParaRPr lang="en-US" sz="2400" dirty="0"/>
          </a:p>
        </p:txBody>
      </p:sp>
      <p:pic>
        <p:nvPicPr>
          <p:cNvPr id="4" name="Content Placeholder 3"/>
          <p:cNvPicPr>
            <a:picLocks noChangeAspect="1"/>
          </p:cNvPicPr>
          <p:nvPr/>
        </p:nvPicPr>
        <p:blipFill rotWithShape="1">
          <a:blip r:embed="rId2"/>
          <a:srcRect l="1254" r="41812"/>
          <a:stretch/>
        </p:blipFill>
        <p:spPr>
          <a:xfrm>
            <a:off x="5231661" y="1588911"/>
            <a:ext cx="4081672" cy="3843898"/>
          </a:xfrm>
          <a:prstGeom prst="rect">
            <a:avLst/>
          </a:prstGeom>
        </p:spPr>
      </p:pic>
      <p:sp>
        <p:nvSpPr>
          <p:cNvPr id="5" name="TextBox 4"/>
          <p:cNvSpPr txBox="1"/>
          <p:nvPr/>
        </p:nvSpPr>
        <p:spPr>
          <a:xfrm>
            <a:off x="5477933" y="5537200"/>
            <a:ext cx="3733800" cy="538609"/>
          </a:xfrm>
          <a:prstGeom prst="rect">
            <a:avLst/>
          </a:prstGeom>
          <a:noFill/>
        </p:spPr>
        <p:txBody>
          <a:bodyPr wrap="square" rtlCol="0">
            <a:spAutoFit/>
          </a:bodyPr>
          <a:lstStyle/>
          <a:p>
            <a:r>
              <a:rPr lang="en-US" sz="1100" dirty="0"/>
              <a:t>https://www.geosinindo.co.id/application/filtration/</a:t>
            </a:r>
          </a:p>
          <a:p>
            <a:endParaRPr lang="en-US" dirty="0"/>
          </a:p>
        </p:txBody>
      </p:sp>
    </p:spTree>
    <p:extLst>
      <p:ext uri="{BB962C8B-B14F-4D97-AF65-F5344CB8AC3E}">
        <p14:creationId xmlns:p14="http://schemas.microsoft.com/office/powerpoint/2010/main" val="111308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of Filter Cloth</a:t>
            </a:r>
          </a:p>
        </p:txBody>
      </p:sp>
      <p:sp>
        <p:nvSpPr>
          <p:cNvPr id="3" name="Content Placeholder 2"/>
          <p:cNvSpPr>
            <a:spLocks noGrp="1"/>
          </p:cNvSpPr>
          <p:nvPr>
            <p:ph idx="1"/>
          </p:nvPr>
        </p:nvSpPr>
        <p:spPr>
          <a:xfrm>
            <a:off x="677334" y="1490133"/>
            <a:ext cx="8596668" cy="4551229"/>
          </a:xfrm>
        </p:spPr>
        <p:txBody>
          <a:bodyPr/>
          <a:lstStyle/>
          <a:p>
            <a:r>
              <a:rPr lang="en-US" sz="2400" dirty="0"/>
              <a:t>For many river banks with </a:t>
            </a:r>
            <a:r>
              <a:rPr lang="en-US" sz="2400" dirty="0" smtClean="0"/>
              <a:t>riprap</a:t>
            </a:r>
            <a:r>
              <a:rPr lang="en-US" sz="2400" dirty="0"/>
              <a:t>, non-woven geotextiles are preferred over woven geotextiles especially with slopes greater than 3:1.</a:t>
            </a:r>
          </a:p>
          <a:p>
            <a:r>
              <a:rPr lang="en-US" sz="2400" dirty="0"/>
              <a:t>Openings of 25% to 30% are desirable to minimize the potential for clogging and to reduce head loss.</a:t>
            </a:r>
          </a:p>
          <a:p>
            <a:r>
              <a:rPr lang="en-US" sz="2400" dirty="0"/>
              <a:t>A blanket of sand or gravel on the filter can be used to protect the filter from punctures by the filter fabric.</a:t>
            </a:r>
          </a:p>
          <a:p>
            <a:r>
              <a:rPr lang="en-US" sz="2400" dirty="0"/>
              <a:t>The sides and the toe of the filter fabric should be sealed or trenched to avoid the bank material from leaching around the filter cloth.</a:t>
            </a:r>
          </a:p>
          <a:p>
            <a:endParaRPr lang="en-US" dirty="0"/>
          </a:p>
        </p:txBody>
      </p:sp>
    </p:spTree>
    <p:extLst>
      <p:ext uri="{BB962C8B-B14F-4D97-AF65-F5344CB8AC3E}">
        <p14:creationId xmlns:p14="http://schemas.microsoft.com/office/powerpoint/2010/main" val="15616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533"/>
          </a:xfrm>
        </p:spPr>
        <p:txBody>
          <a:bodyPr/>
          <a:lstStyle/>
          <a:p>
            <a:r>
              <a:rPr lang="en-US" dirty="0"/>
              <a:t>Design of Geotextile Filter</a:t>
            </a:r>
          </a:p>
        </p:txBody>
      </p:sp>
      <p:sp>
        <p:nvSpPr>
          <p:cNvPr id="3" name="Content Placeholder 2"/>
          <p:cNvSpPr>
            <a:spLocks noGrp="1"/>
          </p:cNvSpPr>
          <p:nvPr>
            <p:ph idx="1"/>
          </p:nvPr>
        </p:nvSpPr>
        <p:spPr>
          <a:xfrm>
            <a:off x="677334" y="1439333"/>
            <a:ext cx="8596668" cy="4602029"/>
          </a:xfrm>
        </p:spPr>
        <p:txBody>
          <a:bodyPr/>
          <a:lstStyle/>
          <a:p>
            <a:r>
              <a:rPr lang="en-US" dirty="0"/>
              <a:t>Example of Specification requirements for a nonwoven geotextile filter (filter fabric, geotextile liner, or filter cloth) which depends on the size of the aggregate for the rip rap from the Michigan Department of Environmental Quality.</a:t>
            </a:r>
          </a:p>
          <a:p>
            <a:endParaRPr lang="en-US" dirty="0"/>
          </a:p>
        </p:txBody>
      </p:sp>
      <p:pic>
        <p:nvPicPr>
          <p:cNvPr id="4" name="Content Placeholder 3"/>
          <p:cNvPicPr>
            <a:picLocks noChangeAspect="1"/>
          </p:cNvPicPr>
          <p:nvPr/>
        </p:nvPicPr>
        <p:blipFill rotWithShape="1">
          <a:blip r:embed="rId2"/>
          <a:srcRect l="2880" t="4872" r="2674" b="7982"/>
          <a:stretch/>
        </p:blipFill>
        <p:spPr>
          <a:xfrm>
            <a:off x="1007534" y="3087511"/>
            <a:ext cx="7772400" cy="2032000"/>
          </a:xfrm>
          <a:prstGeom prst="rect">
            <a:avLst/>
          </a:prstGeom>
        </p:spPr>
      </p:pic>
    </p:spTree>
    <p:extLst>
      <p:ext uri="{BB962C8B-B14F-4D97-AF65-F5344CB8AC3E}">
        <p14:creationId xmlns:p14="http://schemas.microsoft.com/office/powerpoint/2010/main" val="292197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2800"/>
          </a:xfrm>
        </p:spPr>
        <p:txBody>
          <a:bodyPr/>
          <a:lstStyle/>
          <a:p>
            <a:r>
              <a:rPr lang="en-US" dirty="0"/>
              <a:t>Installation Example</a:t>
            </a:r>
          </a:p>
        </p:txBody>
      </p:sp>
      <p:sp>
        <p:nvSpPr>
          <p:cNvPr id="3" name="Content Placeholder 2"/>
          <p:cNvSpPr>
            <a:spLocks noGrp="1"/>
          </p:cNvSpPr>
          <p:nvPr>
            <p:ph idx="1"/>
          </p:nvPr>
        </p:nvSpPr>
        <p:spPr>
          <a:xfrm>
            <a:off x="677334" y="1413933"/>
            <a:ext cx="8596668" cy="4627429"/>
          </a:xfrm>
        </p:spPr>
        <p:txBody>
          <a:bodyPr/>
          <a:lstStyle/>
          <a:p>
            <a:r>
              <a:rPr lang="en-US" dirty="0"/>
              <a:t>Installation of 8 ounce nonwoven geotextile fabric beneath 3’ of </a:t>
            </a:r>
            <a:r>
              <a:rPr lang="en-US" dirty="0" smtClean="0"/>
              <a:t>riprap </a:t>
            </a:r>
            <a:r>
              <a:rPr lang="en-US" dirty="0"/>
              <a:t>at marathon barge terminal in Kenova, WV. The workers below are ensuring that adjacent sections of the fabric are holding together.</a:t>
            </a:r>
          </a:p>
          <a:p>
            <a:endParaRPr lang="en-US" dirty="0"/>
          </a:p>
        </p:txBody>
      </p:sp>
      <p:pic>
        <p:nvPicPr>
          <p:cNvPr id="4" name="Content Placeholder 9"/>
          <p:cNvPicPr>
            <a:picLocks noChangeAspect="1"/>
          </p:cNvPicPr>
          <p:nvPr/>
        </p:nvPicPr>
        <p:blipFill>
          <a:blip r:embed="rId2"/>
          <a:srcRect l="-15555" r="-15555"/>
          <a:stretch>
            <a:fillRect/>
          </a:stretch>
        </p:blipFill>
        <p:spPr>
          <a:xfrm>
            <a:off x="1129454" y="2404533"/>
            <a:ext cx="7743613" cy="3916189"/>
          </a:xfrm>
          <a:prstGeom prst="rect">
            <a:avLst/>
          </a:prstGeom>
        </p:spPr>
      </p:pic>
    </p:spTree>
    <p:extLst>
      <p:ext uri="{BB962C8B-B14F-4D97-AF65-F5344CB8AC3E}">
        <p14:creationId xmlns:p14="http://schemas.microsoft.com/office/powerpoint/2010/main" val="275570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7067"/>
            <a:ext cx="8596668" cy="1320800"/>
          </a:xfrm>
        </p:spPr>
        <p:txBody>
          <a:bodyPr/>
          <a:lstStyle/>
          <a:p>
            <a:r>
              <a:rPr lang="en-US" dirty="0" smtClean="0"/>
              <a:t>References</a:t>
            </a:r>
            <a:endParaRPr lang="en-US" dirty="0"/>
          </a:p>
        </p:txBody>
      </p:sp>
      <p:sp>
        <p:nvSpPr>
          <p:cNvPr id="3" name="Content Placeholder 2"/>
          <p:cNvSpPr>
            <a:spLocks noGrp="1"/>
          </p:cNvSpPr>
          <p:nvPr>
            <p:ph idx="1"/>
          </p:nvPr>
        </p:nvSpPr>
        <p:spPr>
          <a:xfrm>
            <a:off x="677334" y="1058333"/>
            <a:ext cx="8596668" cy="3094962"/>
          </a:xfrm>
        </p:spPr>
        <p:txBody>
          <a:bodyPr>
            <a:normAutofit fontScale="92500"/>
          </a:bodyPr>
          <a:lstStyle/>
          <a:p>
            <a:r>
              <a:rPr lang="en-US" dirty="0"/>
              <a:t>Federal Highway Administration. HEC 11.  </a:t>
            </a:r>
            <a:r>
              <a:rPr lang="en-US" i="1" dirty="0" smtClean="0"/>
              <a:t>Design </a:t>
            </a:r>
            <a:r>
              <a:rPr lang="en-US" i="1" dirty="0"/>
              <a:t>of </a:t>
            </a:r>
            <a:r>
              <a:rPr lang="en-US" i="1" dirty="0" smtClean="0"/>
              <a:t>Riprap </a:t>
            </a:r>
            <a:r>
              <a:rPr lang="en-US" i="1" dirty="0"/>
              <a:t>Revetment</a:t>
            </a:r>
            <a:r>
              <a:rPr lang="en-US" dirty="0"/>
              <a:t>. </a:t>
            </a:r>
            <a:endParaRPr lang="en-US" dirty="0" smtClean="0"/>
          </a:p>
          <a:p>
            <a:r>
              <a:rPr lang="en-US" dirty="0" smtClean="0"/>
              <a:t>Julien, P. (2002), River Mechanics, Cambridge University Press</a:t>
            </a:r>
          </a:p>
          <a:p>
            <a:r>
              <a:rPr lang="en-US" dirty="0"/>
              <a:t>Michigan Department of Environmental Quality. </a:t>
            </a:r>
            <a:r>
              <a:rPr lang="en-US" i="1" dirty="0" smtClean="0"/>
              <a:t>Riprap-</a:t>
            </a:r>
            <a:r>
              <a:rPr lang="en-US" i="1" dirty="0" err="1" smtClean="0"/>
              <a:t>Stabibilized</a:t>
            </a:r>
            <a:r>
              <a:rPr lang="en-US" i="1" dirty="0" smtClean="0"/>
              <a:t> </a:t>
            </a:r>
            <a:r>
              <a:rPr lang="en-US" i="1" dirty="0"/>
              <a:t>Outlet. </a:t>
            </a:r>
          </a:p>
          <a:p>
            <a:r>
              <a:rPr lang="en-US" dirty="0"/>
              <a:t>Soil Conservation Service, (1989)</a:t>
            </a:r>
            <a:r>
              <a:rPr lang="en-US" i="1" dirty="0"/>
              <a:t>. Loose Riprap 	Protection</a:t>
            </a:r>
            <a:r>
              <a:rPr lang="en-US" dirty="0"/>
              <a:t>. Minnesota Technical Note 3. </a:t>
            </a:r>
            <a:endParaRPr lang="en-US" dirty="0" smtClean="0"/>
          </a:p>
          <a:p>
            <a:r>
              <a:rPr lang="en-US" dirty="0" smtClean="0"/>
              <a:t>United States Army Corps of Engineers Engineering Manual EM 1110-21601 (1994), Hydraulic Design of Flood and Control Structures. (Obtained and abbreviated by Dr. Christopher Thornton's notes for CSU CIVE 510). </a:t>
            </a:r>
          </a:p>
          <a:p>
            <a:r>
              <a:rPr lang="en-US" dirty="0" smtClean="0"/>
              <a:t>State of Colorado’s Riprap Standards table obtained from Front Range Material Inc. </a:t>
            </a:r>
            <a:endParaRPr lang="en-US" dirty="0"/>
          </a:p>
        </p:txBody>
      </p:sp>
    </p:spTree>
    <p:extLst>
      <p:ext uri="{BB962C8B-B14F-4D97-AF65-F5344CB8AC3E}">
        <p14:creationId xmlns:p14="http://schemas.microsoft.com/office/powerpoint/2010/main" val="351072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8" y="237066"/>
            <a:ext cx="8596668" cy="931334"/>
          </a:xfrm>
        </p:spPr>
        <p:txBody>
          <a:bodyPr/>
          <a:lstStyle/>
          <a:p>
            <a:r>
              <a:rPr lang="en-US" dirty="0" smtClean="0"/>
              <a:t>Outline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948267"/>
                <a:ext cx="8596668" cy="5571066"/>
              </a:xfrm>
            </p:spPr>
            <p:txBody>
              <a:bodyPr>
                <a:normAutofit/>
              </a:bodyPr>
              <a:lstStyle/>
              <a:p>
                <a:r>
                  <a:rPr lang="en-US" sz="2000" dirty="0" smtClean="0"/>
                  <a:t>Gradation</a:t>
                </a:r>
              </a:p>
              <a:p>
                <a:pPr marL="685800" lvl="2">
                  <a:spcBef>
                    <a:spcPts val="1000"/>
                  </a:spcBef>
                </a:pPr>
                <a:r>
                  <a:rPr lang="en-US" sz="1800" dirty="0"/>
                  <a:t>Riprap </a:t>
                </a:r>
                <a:r>
                  <a:rPr lang="en-US" sz="1800" dirty="0" smtClean="0"/>
                  <a:t>Definition</a:t>
                </a:r>
              </a:p>
              <a:p>
                <a:pPr lvl="1"/>
                <a:r>
                  <a:rPr lang="en-US" sz="1800" dirty="0" smtClean="0"/>
                  <a:t>Motivation</a:t>
                </a:r>
              </a:p>
              <a:p>
                <a:pPr lvl="1"/>
                <a:r>
                  <a:rPr lang="en-US" sz="1800" dirty="0" smtClean="0"/>
                  <a:t>Determination of representative rock size </a:t>
                </a:r>
                <a14:m>
                  <m:oMath xmlns:m="http://schemas.openxmlformats.org/officeDocument/2006/math">
                    <m:sSub>
                      <m:sSubPr>
                        <m:ctrlPr>
                          <a:rPr lang="en-US" sz="1800" b="0" i="1" smtClean="0">
                            <a:latin typeface="Cambria Math"/>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50</m:t>
                        </m:r>
                      </m:sub>
                    </m:sSub>
                  </m:oMath>
                </a14:m>
                <a:endParaRPr lang="en-US" sz="1800" dirty="0" smtClean="0"/>
              </a:p>
              <a:p>
                <a:pPr lvl="1"/>
                <a:r>
                  <a:rPr lang="en-US" sz="1800" dirty="0" smtClean="0"/>
                  <a:t>USACE Gradation Limits</a:t>
                </a:r>
              </a:p>
              <a:p>
                <a:pPr lvl="1"/>
                <a:r>
                  <a:rPr lang="en-US" sz="1800" dirty="0" smtClean="0"/>
                  <a:t>Other guidelines</a:t>
                </a:r>
              </a:p>
              <a:p>
                <a:r>
                  <a:rPr lang="en-US" sz="2000" dirty="0" smtClean="0"/>
                  <a:t>Filters</a:t>
                </a:r>
              </a:p>
              <a:p>
                <a:pPr lvl="1"/>
                <a:r>
                  <a:rPr lang="en-US" sz="1800" dirty="0" smtClean="0"/>
                  <a:t>Motivation</a:t>
                </a:r>
              </a:p>
              <a:p>
                <a:pPr lvl="1"/>
                <a:r>
                  <a:rPr lang="en-US" sz="1800" dirty="0" smtClean="0"/>
                  <a:t>Governing Equations</a:t>
                </a:r>
              </a:p>
              <a:p>
                <a:pPr lvl="1"/>
                <a:r>
                  <a:rPr lang="en-US" sz="1800" dirty="0" smtClean="0"/>
                  <a:t>Design</a:t>
                </a:r>
              </a:p>
              <a:p>
                <a:pPr lvl="1"/>
                <a:r>
                  <a:rPr lang="en-US" sz="1800" dirty="0" smtClean="0"/>
                  <a:t>Filter Cloths</a:t>
                </a:r>
              </a:p>
              <a:p>
                <a:pPr lvl="1"/>
                <a:r>
                  <a:rPr lang="en-US" sz="1800" dirty="0" smtClean="0"/>
                  <a:t>Example</a:t>
                </a:r>
              </a:p>
              <a:p>
                <a:r>
                  <a:rPr lang="en-US" sz="2000" dirty="0" smtClean="0"/>
                  <a:t>References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948267"/>
                <a:ext cx="8596668" cy="5571066"/>
              </a:xfrm>
              <a:blipFill rotWithShape="0">
                <a:blip r:embed="rId2"/>
                <a:stretch>
                  <a:fillRect l="-284" t="-76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934" y="3048000"/>
            <a:ext cx="4018844" cy="3014133"/>
          </a:xfrm>
          <a:prstGeom prst="rect">
            <a:avLst/>
          </a:prstGeom>
        </p:spPr>
      </p:pic>
    </p:spTree>
    <p:extLst>
      <p:ext uri="{BB962C8B-B14F-4D97-AF65-F5344CB8AC3E}">
        <p14:creationId xmlns:p14="http://schemas.microsoft.com/office/powerpoint/2010/main" val="3234795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28601"/>
            <a:ext cx="10515600" cy="863600"/>
          </a:xfrm>
        </p:spPr>
        <p:txBody>
          <a:bodyPr/>
          <a:lstStyle/>
          <a:p>
            <a:r>
              <a:rPr lang="en-US" dirty="0" smtClean="0"/>
              <a:t>Riprap Definition </a:t>
            </a:r>
            <a:endParaRPr lang="en-US" dirty="0"/>
          </a:p>
        </p:txBody>
      </p:sp>
      <p:sp>
        <p:nvSpPr>
          <p:cNvPr id="3" name="Content Placeholder 2"/>
          <p:cNvSpPr>
            <a:spLocks noGrp="1"/>
          </p:cNvSpPr>
          <p:nvPr>
            <p:ph idx="1"/>
          </p:nvPr>
        </p:nvSpPr>
        <p:spPr>
          <a:xfrm>
            <a:off x="431800" y="1176866"/>
            <a:ext cx="6976533" cy="5372630"/>
          </a:xfrm>
        </p:spPr>
        <p:txBody>
          <a:bodyPr>
            <a:normAutofit lnSpcReduction="10000"/>
          </a:bodyPr>
          <a:lstStyle/>
          <a:p>
            <a:r>
              <a:rPr lang="en-US" sz="2000" dirty="0" smtClean="0"/>
              <a:t>Riprap refers to rock (usually) that armors stream banks and beds, shorelines, and man-made structures such as piers.</a:t>
            </a:r>
          </a:p>
          <a:p>
            <a:r>
              <a:rPr lang="en-US" sz="2000" dirty="0" smtClean="0"/>
              <a:t>Due to its size and weight, riprap can resist the applied shear stresses and does not erode as easily as smaller particles.</a:t>
            </a:r>
          </a:p>
          <a:p>
            <a:pPr lvl="1"/>
            <a:r>
              <a:rPr lang="en-US" sz="1800" dirty="0" smtClean="0"/>
              <a:t>In effect, an armoring layer is created where finer particles are entrained beneath the coarse, heavy riprap. </a:t>
            </a:r>
            <a:endParaRPr lang="en-US" sz="1800" dirty="0"/>
          </a:p>
          <a:p>
            <a:r>
              <a:rPr lang="en-US" sz="2000" dirty="0" smtClean="0"/>
              <a:t>Pros:</a:t>
            </a:r>
          </a:p>
          <a:p>
            <a:pPr lvl="1"/>
            <a:r>
              <a:rPr lang="en-US" sz="1800" dirty="0" smtClean="0"/>
              <a:t>Usually cheap and widely accessible.</a:t>
            </a:r>
          </a:p>
          <a:p>
            <a:pPr lvl="1"/>
            <a:r>
              <a:rPr lang="en-US" sz="1800" dirty="0" smtClean="0"/>
              <a:t>Durable and easily constructed </a:t>
            </a:r>
          </a:p>
          <a:p>
            <a:pPr lvl="1"/>
            <a:r>
              <a:rPr lang="en-US" sz="1800" dirty="0" smtClean="0"/>
              <a:t>Natural aesthetic</a:t>
            </a:r>
          </a:p>
          <a:p>
            <a:r>
              <a:rPr lang="en-US" sz="2000" dirty="0" smtClean="0"/>
              <a:t>Cons:</a:t>
            </a:r>
          </a:p>
          <a:p>
            <a:pPr lvl="1"/>
            <a:r>
              <a:rPr lang="en-US" sz="1800" dirty="0" smtClean="0"/>
              <a:t>Difficult (or impossible) to construct in deep channels or coast lines</a:t>
            </a:r>
          </a:p>
        </p:txBody>
      </p:sp>
      <p:pic>
        <p:nvPicPr>
          <p:cNvPr id="4" name="Picture 3" title="dfgdf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051" y="253999"/>
            <a:ext cx="3864488" cy="2899448"/>
          </a:xfrm>
          <a:prstGeom prst="rect">
            <a:avLst/>
          </a:prstGeom>
        </p:spPr>
      </p:pic>
      <p:sp>
        <p:nvSpPr>
          <p:cNvPr id="5" name="TextBox 4"/>
          <p:cNvSpPr txBox="1"/>
          <p:nvPr/>
        </p:nvSpPr>
        <p:spPr>
          <a:xfrm>
            <a:off x="8009467" y="3132667"/>
            <a:ext cx="4064000" cy="276999"/>
          </a:xfrm>
          <a:prstGeom prst="rect">
            <a:avLst/>
          </a:prstGeom>
          <a:noFill/>
        </p:spPr>
        <p:txBody>
          <a:bodyPr wrap="square" rtlCol="0">
            <a:spAutoFit/>
          </a:bodyPr>
          <a:lstStyle/>
          <a:p>
            <a:r>
              <a:rPr lang="en-US" sz="1200" dirty="0" smtClean="0"/>
              <a:t>Example of rock riprap beneath drainage culvert</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827" y="3526897"/>
            <a:ext cx="4523892" cy="3017837"/>
          </a:xfrm>
          <a:prstGeom prst="rect">
            <a:avLst/>
          </a:prstGeom>
        </p:spPr>
      </p:pic>
      <p:sp>
        <p:nvSpPr>
          <p:cNvPr id="8" name="TextBox 7"/>
          <p:cNvSpPr txBox="1"/>
          <p:nvPr/>
        </p:nvSpPr>
        <p:spPr>
          <a:xfrm>
            <a:off x="7442199" y="6510867"/>
            <a:ext cx="4512733" cy="276999"/>
          </a:xfrm>
          <a:prstGeom prst="rect">
            <a:avLst/>
          </a:prstGeom>
          <a:noFill/>
        </p:spPr>
        <p:txBody>
          <a:bodyPr wrap="square" rtlCol="0">
            <a:spAutoFit/>
          </a:bodyPr>
          <a:lstStyle/>
          <a:p>
            <a:r>
              <a:rPr lang="en-US" sz="1200" dirty="0" smtClean="0"/>
              <a:t>Example of Detroit riprap when rock is not easily available</a:t>
            </a:r>
            <a:endParaRPr lang="en-US" sz="1200" dirty="0"/>
          </a:p>
        </p:txBody>
      </p:sp>
    </p:spTree>
    <p:extLst>
      <p:ext uri="{BB962C8B-B14F-4D97-AF65-F5344CB8AC3E}">
        <p14:creationId xmlns:p14="http://schemas.microsoft.com/office/powerpoint/2010/main" val="162173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94733"/>
            <a:ext cx="8596668" cy="643467"/>
          </a:xfrm>
        </p:spPr>
        <p:txBody>
          <a:bodyPr/>
          <a:lstStyle/>
          <a:p>
            <a:r>
              <a:rPr lang="en-US" dirty="0" smtClean="0"/>
              <a:t>Motivation</a:t>
            </a:r>
            <a:endParaRPr lang="en-US" dirty="0"/>
          </a:p>
        </p:txBody>
      </p:sp>
      <p:sp>
        <p:nvSpPr>
          <p:cNvPr id="3" name="Content Placeholder 2"/>
          <p:cNvSpPr>
            <a:spLocks noGrp="1"/>
          </p:cNvSpPr>
          <p:nvPr>
            <p:ph idx="1"/>
          </p:nvPr>
        </p:nvSpPr>
        <p:spPr>
          <a:xfrm>
            <a:off x="677334" y="973667"/>
            <a:ext cx="4546599" cy="5621866"/>
          </a:xfrm>
        </p:spPr>
        <p:txBody>
          <a:bodyPr>
            <a:normAutofit/>
          </a:bodyPr>
          <a:lstStyle/>
          <a:p>
            <a:r>
              <a:rPr lang="en-US" dirty="0" smtClean="0"/>
              <a:t>On April 5, 1987 high temperatures resulting in snowmelt combined with 6 inches of rain fell upon the town of Florida, New York.</a:t>
            </a:r>
          </a:p>
          <a:p>
            <a:r>
              <a:rPr lang="en-US" dirty="0" smtClean="0"/>
              <a:t>The 50-year flood drained into the Schoharie Creek which led to the collapse of the Schoharie Creek Bridge. </a:t>
            </a:r>
          </a:p>
          <a:p>
            <a:pPr lvl="1"/>
            <a:r>
              <a:rPr lang="en-US" dirty="0" smtClean="0"/>
              <a:t>Ten people were killed</a:t>
            </a:r>
          </a:p>
          <a:p>
            <a:r>
              <a:rPr lang="en-US" dirty="0" smtClean="0"/>
              <a:t>Investigation concluded that collapse was due ~10 feet of scour which one pier fell into.  </a:t>
            </a:r>
          </a:p>
          <a:p>
            <a:r>
              <a:rPr lang="en-US" dirty="0" smtClean="0"/>
              <a:t>Engineering designs called for riprap that was sufficiently gradated with a filter around the pier but later determined no filter was applied and representative riprap size was too small.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5" y="466724"/>
            <a:ext cx="4618565" cy="28815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283" y="3707607"/>
            <a:ext cx="4650316" cy="2828659"/>
          </a:xfrm>
          <a:prstGeom prst="rect">
            <a:avLst/>
          </a:prstGeom>
        </p:spPr>
      </p:pic>
      <p:sp>
        <p:nvSpPr>
          <p:cNvPr id="7" name="TextBox 6"/>
          <p:cNvSpPr txBox="1"/>
          <p:nvPr/>
        </p:nvSpPr>
        <p:spPr>
          <a:xfrm>
            <a:off x="6491218" y="3348327"/>
            <a:ext cx="4064000" cy="276999"/>
          </a:xfrm>
          <a:prstGeom prst="rect">
            <a:avLst/>
          </a:prstGeom>
          <a:noFill/>
        </p:spPr>
        <p:txBody>
          <a:bodyPr wrap="square" rtlCol="0">
            <a:spAutoFit/>
          </a:bodyPr>
          <a:lstStyle/>
          <a:p>
            <a:r>
              <a:rPr lang="en-US" sz="1200" dirty="0" smtClean="0"/>
              <a:t>Collapse of Schoharie Creek Bridge</a:t>
            </a:r>
            <a:endParaRPr lang="en-US" sz="1200" dirty="0"/>
          </a:p>
        </p:txBody>
      </p:sp>
      <p:sp>
        <p:nvSpPr>
          <p:cNvPr id="8" name="TextBox 7"/>
          <p:cNvSpPr txBox="1"/>
          <p:nvPr/>
        </p:nvSpPr>
        <p:spPr>
          <a:xfrm>
            <a:off x="6439460" y="6514222"/>
            <a:ext cx="4064000" cy="276999"/>
          </a:xfrm>
          <a:prstGeom prst="rect">
            <a:avLst/>
          </a:prstGeom>
          <a:noFill/>
        </p:spPr>
        <p:txBody>
          <a:bodyPr wrap="square" rtlCol="0">
            <a:spAutoFit/>
          </a:bodyPr>
          <a:lstStyle/>
          <a:p>
            <a:r>
              <a:rPr lang="en-US" sz="1200" dirty="0" smtClean="0"/>
              <a:t>Scour around Pier 3</a:t>
            </a:r>
            <a:endParaRPr lang="en-US" sz="1200" dirty="0"/>
          </a:p>
        </p:txBody>
      </p:sp>
    </p:spTree>
    <p:extLst>
      <p:ext uri="{BB962C8B-B14F-4D97-AF65-F5344CB8AC3E}">
        <p14:creationId xmlns:p14="http://schemas.microsoft.com/office/powerpoint/2010/main" val="176862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143933"/>
            <a:ext cx="8596668" cy="762000"/>
          </a:xfrm>
        </p:spPr>
        <p:txBody>
          <a:bodyPr/>
          <a:lstStyle/>
          <a:p>
            <a:r>
              <a:rPr lang="en-US" dirty="0" smtClean="0"/>
              <a:t>Riprap Gradation Theory</a:t>
            </a:r>
            <a:endParaRPr lang="en-US" dirty="0"/>
          </a:p>
        </p:txBody>
      </p:sp>
      <p:sp>
        <p:nvSpPr>
          <p:cNvPr id="3" name="Content Placeholder 2"/>
          <p:cNvSpPr>
            <a:spLocks noGrp="1"/>
          </p:cNvSpPr>
          <p:nvPr>
            <p:ph idx="1"/>
          </p:nvPr>
        </p:nvSpPr>
        <p:spPr>
          <a:xfrm>
            <a:off x="677334" y="812800"/>
            <a:ext cx="8596668" cy="5228562"/>
          </a:xfrm>
        </p:spPr>
        <p:txBody>
          <a:bodyPr/>
          <a:lstStyle/>
          <a:p>
            <a:r>
              <a:rPr lang="en-US" dirty="0" smtClean="0"/>
              <a:t>Installation of riprap is an engineered armoring layer. </a:t>
            </a:r>
          </a:p>
          <a:p>
            <a:pPr lvl="1"/>
            <a:r>
              <a:rPr lang="en-US" dirty="0" smtClean="0"/>
              <a:t>A natural armor layer occurs in cycles with fines being mobilized, leaving a coarse layer but installation of riprap simply places a coarse layer over fines with no need for cycles.</a:t>
            </a:r>
          </a:p>
          <a:p>
            <a:r>
              <a:rPr lang="en-US" dirty="0" smtClean="0"/>
              <a:t>The idea of Equal Mobility is that finer sized fractions will not move until coarse fractions moved. The idea of riprap is that the coarse riprap will not realistically ever transport at high rates, forever protecting the fines.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923" y="3194132"/>
            <a:ext cx="3803543" cy="3476441"/>
          </a:xfrm>
          <a:prstGeom prst="rect">
            <a:avLst/>
          </a:prstGeom>
        </p:spPr>
      </p:pic>
    </p:spTree>
    <p:extLst>
      <p:ext uri="{BB962C8B-B14F-4D97-AF65-F5344CB8AC3E}">
        <p14:creationId xmlns:p14="http://schemas.microsoft.com/office/powerpoint/2010/main" val="150370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11201" y="110067"/>
                <a:ext cx="8703732" cy="702733"/>
              </a:xfrm>
            </p:spPr>
            <p:txBody>
              <a:bodyPr>
                <a:normAutofit fontScale="90000"/>
              </a:bodyPr>
              <a:lstStyle/>
              <a:p>
                <a:r>
                  <a:rPr lang="en-US" dirty="0" smtClean="0"/>
                  <a:t>Determination of Representative Rock Size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𝑚</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11201" y="110067"/>
                <a:ext cx="8703732" cy="702733"/>
              </a:xfrm>
              <a:blipFill rotWithShape="0">
                <a:blip r:embed="rId2"/>
                <a:stretch>
                  <a:fillRect l="-1822" t="-11304" b="-11304"/>
                </a:stretch>
              </a:blipFill>
            </p:spPr>
            <p:txBody>
              <a:bodyPr/>
              <a:lstStyle/>
              <a:p>
                <a:r>
                  <a:rPr lang="en-US">
                    <a:noFill/>
                  </a:rPr>
                  <a:t> </a:t>
                </a:r>
              </a:p>
            </p:txBody>
          </p:sp>
        </mc:Fallback>
      </mc:AlternateContent>
      <p:sp>
        <p:nvSpPr>
          <p:cNvPr id="3" name="Content Placeholder 2"/>
          <p:cNvSpPr>
            <a:spLocks noGrp="1"/>
          </p:cNvSpPr>
          <p:nvPr>
            <p:ph idx="1"/>
          </p:nvPr>
        </p:nvSpPr>
        <p:spPr>
          <a:xfrm>
            <a:off x="711200" y="1032933"/>
            <a:ext cx="8596668" cy="1346200"/>
          </a:xfrm>
        </p:spPr>
        <p:txBody>
          <a:bodyPr/>
          <a:lstStyle/>
          <a:p>
            <a:r>
              <a:rPr lang="en-US" dirty="0" smtClean="0"/>
              <a:t>Julien (2002) outlines two methods for determining median diameter based on physical arguments</a:t>
            </a:r>
            <a:r>
              <a:rPr lang="en-US" dirty="0"/>
              <a:t> </a:t>
            </a:r>
            <a:r>
              <a:rPr lang="en-US" dirty="0" smtClean="0"/>
              <a:t>(Shear Stress Method and Velocity Method).</a:t>
            </a:r>
          </a:p>
          <a:p>
            <a:r>
              <a:rPr lang="en-US" dirty="0" smtClean="0"/>
              <a:t>A </a:t>
            </a:r>
            <a:r>
              <a:rPr lang="en-US" b="1" dirty="0" smtClean="0"/>
              <a:t>plethora</a:t>
            </a:r>
            <a:r>
              <a:rPr lang="en-US" dirty="0" smtClean="0"/>
              <a:t> of other methods (some physical, some empirical) that are well suited for various situations.  Two methods below:</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6163735" y="2548467"/>
                <a:ext cx="4656666" cy="41909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Isbash Method, 1936</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50</m:t>
                          </m:r>
                        </m:sub>
                      </m:sSub>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rPr>
                          </m:ctrlPr>
                        </m:fPr>
                        <m:num>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𝑉</m:t>
                              </m:r>
                            </m:e>
                            <m:sup>
                              <m:r>
                                <a:rPr lang="en-US" b="0" i="1" smtClean="0">
                                  <a:solidFill>
                                    <a:schemeClr val="tx1"/>
                                  </a:solidFill>
                                  <a:latin typeface="Cambria Math" panose="02040503050406030204" pitchFamily="18" charset="0"/>
                                </a:rPr>
                                <m:t>2</m:t>
                              </m:r>
                            </m:sup>
                          </m:sSup>
                        </m:num>
                        <m:den>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𝑔</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𝐶</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−1)</m:t>
                          </m:r>
                        </m:den>
                      </m:f>
                    </m:oMath>
                  </m:oMathPara>
                </a14:m>
                <a:endParaRPr lang="en-US" dirty="0" smtClean="0"/>
              </a:p>
              <a:p>
                <a:pPr marL="0" indent="0">
                  <a:buNone/>
                </a:pPr>
                <a:endParaRPr lang="en-US" sz="1400"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𝑓𝑙𝑜𝑤</m:t>
                      </m:r>
                      <m:r>
                        <a:rPr lang="en-US" sz="1400" b="0" i="1" smtClean="0">
                          <a:latin typeface="Cambria Math" panose="02040503050406030204" pitchFamily="18" charset="0"/>
                        </a:rPr>
                        <m:t> </m:t>
                      </m:r>
                      <m:r>
                        <a:rPr lang="en-US" sz="1400" b="0" i="1" smtClean="0">
                          <a:latin typeface="Cambria Math" panose="02040503050406030204" pitchFamily="18" charset="0"/>
                        </a:rPr>
                        <m:t>𝑣𝑒𝑙𝑜𝑐𝑖𝑡𝑦</m:t>
                      </m:r>
                    </m:oMath>
                  </m:oMathPara>
                </a14:m>
                <a:endParaRPr lang="en-US" sz="1400" dirty="0" smtClean="0"/>
              </a:p>
              <a:p>
                <a:pPr marL="0" indent="0">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𝑔</m:t>
                      </m:r>
                      <m:r>
                        <a:rPr lang="en-US" sz="1400" b="0" i="1" smtClean="0">
                          <a:latin typeface="Cambria Math" panose="02040503050406030204" pitchFamily="18" charset="0"/>
                        </a:rPr>
                        <m:t>=</m:t>
                      </m:r>
                      <m:r>
                        <a:rPr lang="en-US" sz="1400" b="0" i="1" smtClean="0">
                          <a:latin typeface="Cambria Math" panose="02040503050406030204" pitchFamily="18" charset="0"/>
                        </a:rPr>
                        <m:t>𝑔𝑟𝑎𝑣𝑖𝑡𝑎𝑡𝑖𝑜𝑛𝑎𝑙</m:t>
                      </m:r>
                      <m:r>
                        <a:rPr lang="en-US" sz="1400" b="0" i="1" smtClean="0">
                          <a:latin typeface="Cambria Math" panose="02040503050406030204" pitchFamily="18" charset="0"/>
                        </a:rPr>
                        <m:t> </m:t>
                      </m:r>
                      <m:r>
                        <a:rPr lang="en-US" sz="1400" b="0" i="1" smtClean="0">
                          <a:latin typeface="Cambria Math" panose="02040503050406030204" pitchFamily="18" charset="0"/>
                        </a:rPr>
                        <m:t>𝑐𝑜𝑛𝑠𝑡𝑎𝑛𝑡</m:t>
                      </m:r>
                    </m:oMath>
                  </m:oMathPara>
                </a14:m>
                <a:endParaRPr lang="en-US" sz="1400" b="0" dirty="0" smtClean="0"/>
              </a:p>
              <a:p>
                <a:pPr marL="0" indent="0">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𝐺</m:t>
                      </m:r>
                      <m:r>
                        <a:rPr lang="en-US" sz="1400" b="0" i="1" smtClean="0">
                          <a:latin typeface="Cambria Math" panose="02040503050406030204" pitchFamily="18" charset="0"/>
                        </a:rPr>
                        <m:t>=</m:t>
                      </m:r>
                      <m:r>
                        <a:rPr lang="en-US" sz="1400" b="0" i="1" smtClean="0">
                          <a:latin typeface="Cambria Math" panose="02040503050406030204" pitchFamily="18" charset="0"/>
                        </a:rPr>
                        <m:t>𝑠𝑝𝑒𝑐𝑖𝑓𝑖𝑐</m:t>
                      </m:r>
                      <m:r>
                        <a:rPr lang="en-US" sz="1400" b="0" i="1" smtClean="0">
                          <a:latin typeface="Cambria Math" panose="02040503050406030204" pitchFamily="18" charset="0"/>
                        </a:rPr>
                        <m:t> </m:t>
                      </m:r>
                      <m:r>
                        <a:rPr lang="en-US" sz="1400" b="0" i="1" smtClean="0">
                          <a:latin typeface="Cambria Math" panose="02040503050406030204" pitchFamily="18" charset="0"/>
                        </a:rPr>
                        <m:t>𝑔𝑟𝑎𝑣𝑖𝑡𝑦</m:t>
                      </m:r>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𝑠𝑡𝑜𝑛𝑒</m:t>
                      </m:r>
                    </m:oMath>
                  </m:oMathPara>
                </a14:m>
                <a:endParaRPr lang="en-US" sz="1400" b="0" dirty="0" smtClean="0"/>
              </a:p>
              <a:p>
                <a:pPr marL="0" indent="0">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m:t>
                      </m:r>
                      <m:r>
                        <a:rPr lang="en-US" sz="1400" b="0" i="1" smtClean="0">
                          <a:latin typeface="Cambria Math" panose="02040503050406030204" pitchFamily="18" charset="0"/>
                        </a:rPr>
                        <m:t>=0.86 </m:t>
                      </m:r>
                      <m:r>
                        <a:rPr lang="en-US" sz="1400" b="0" i="1" smtClean="0">
                          <a:latin typeface="Cambria Math" panose="02040503050406030204" pitchFamily="18" charset="0"/>
                        </a:rPr>
                        <m:t>𝑓𝑜𝑟</m:t>
                      </m:r>
                      <m:r>
                        <a:rPr lang="en-US" sz="1400" b="0" i="1" smtClean="0">
                          <a:latin typeface="Cambria Math" panose="02040503050406030204" pitchFamily="18" charset="0"/>
                        </a:rPr>
                        <m:t> </m:t>
                      </m:r>
                      <m:r>
                        <a:rPr lang="en-US" sz="1400" b="0" i="1" smtClean="0">
                          <a:latin typeface="Cambria Math" panose="02040503050406030204" pitchFamily="18" charset="0"/>
                        </a:rPr>
                        <m:t>h𝑖𝑔h</m:t>
                      </m:r>
                      <m:r>
                        <a:rPr lang="en-US" sz="1400" b="0" i="1" smtClean="0">
                          <a:latin typeface="Cambria Math" panose="02040503050406030204" pitchFamily="18" charset="0"/>
                        </a:rPr>
                        <m:t> </m:t>
                      </m:r>
                      <m:r>
                        <a:rPr lang="en-US" sz="1400" b="0" i="1" smtClean="0">
                          <a:latin typeface="Cambria Math" panose="02040503050406030204" pitchFamily="18" charset="0"/>
                        </a:rPr>
                        <m:t>𝑡𝑢𝑟𝑏𝑢𝑙𝑒𝑛𝑐𝑒</m:t>
                      </m:r>
                      <m:r>
                        <a:rPr lang="en-US" sz="1400" b="0" i="1" smtClean="0">
                          <a:latin typeface="Cambria Math" panose="02040503050406030204" pitchFamily="18" charset="0"/>
                        </a:rPr>
                        <m:t>, 1.20 </m:t>
                      </m:r>
                      <m:r>
                        <a:rPr lang="en-US" sz="1400" b="0" i="1" smtClean="0">
                          <a:latin typeface="Cambria Math" panose="02040503050406030204" pitchFamily="18" charset="0"/>
                        </a:rPr>
                        <m:t>𝑓𝑜𝑟</m:t>
                      </m:r>
                      <m:r>
                        <a:rPr lang="en-US" sz="1400" b="0" i="1" smtClean="0">
                          <a:latin typeface="Cambria Math" panose="02040503050406030204" pitchFamily="18" charset="0"/>
                        </a:rPr>
                        <m:t> </m:t>
                      </m:r>
                      <m:r>
                        <a:rPr lang="en-US" sz="1400" b="0" i="1" smtClean="0">
                          <a:latin typeface="Cambria Math" panose="02040503050406030204" pitchFamily="18" charset="0"/>
                        </a:rPr>
                        <m:t>𝑙𝑜𝑤</m:t>
                      </m:r>
                      <m:r>
                        <a:rPr lang="en-US" sz="1400" b="0" i="1" smtClean="0">
                          <a:latin typeface="Cambria Math" panose="02040503050406030204" pitchFamily="18" charset="0"/>
                        </a:rPr>
                        <m:t> </m:t>
                      </m:r>
                      <m:r>
                        <a:rPr lang="en-US" sz="1400" b="0" i="1" smtClean="0">
                          <a:latin typeface="Cambria Math" panose="02040503050406030204" pitchFamily="18" charset="0"/>
                        </a:rPr>
                        <m:t>𝑡𝑢𝑟𝑏𝑢𝑙𝑒𝑛𝑐𝑒</m:t>
                      </m:r>
                    </m:oMath>
                  </m:oMathPara>
                </a14:m>
                <a:endParaRPr lang="en-US" sz="1400" dirty="0" smtClean="0"/>
              </a:p>
              <a:p>
                <a:pPr marL="0" indent="0">
                  <a:buNone/>
                </a:pPr>
                <a:r>
                  <a:rPr lang="en-US" sz="1400" dirty="0" smtClean="0"/>
                  <a:t>*</a:t>
                </a:r>
                <a:r>
                  <a:rPr lang="en-US" sz="1400" dirty="0" err="1" smtClean="0"/>
                  <a:t>Isbash</a:t>
                </a:r>
                <a:r>
                  <a:rPr lang="en-US" sz="1400" dirty="0" smtClean="0"/>
                  <a:t> method has been shown to be valid in reaches with high flow velocities. </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6163735" y="2548467"/>
                <a:ext cx="4656666" cy="4190999"/>
              </a:xfrm>
              <a:prstGeom prst="rect">
                <a:avLst/>
              </a:prstGeom>
              <a:blipFill rotWithShape="0">
                <a:blip r:embed="rId4"/>
                <a:stretch>
                  <a:fillRect l="-393" t="-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389467" y="2523067"/>
                <a:ext cx="5731934" cy="41909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USACE Method, 1994</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30</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𝑓</m:t>
                          </m:r>
                        </m:sub>
                      </m:sSub>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𝐶</m:t>
                          </m:r>
                        </m:e>
                        <m:sub>
                          <m:r>
                            <a:rPr lang="en-US" b="0" i="1" smtClean="0">
                              <a:solidFill>
                                <a:schemeClr val="tx1"/>
                              </a:solidFill>
                              <a:latin typeface="Cambria Math" panose="02040503050406030204" pitchFamily="18" charset="0"/>
                              <a:ea typeface="Cambria Math" panose="02040503050406030204" pitchFamily="18" charset="0"/>
                            </a:rPr>
                            <m:t>𝑠</m:t>
                          </m:r>
                        </m:sub>
                      </m:sSub>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𝐶</m:t>
                          </m:r>
                        </m:e>
                        <m:sub>
                          <m:r>
                            <a:rPr lang="en-US" b="0" i="1" smtClean="0">
                              <a:solidFill>
                                <a:schemeClr val="tx1"/>
                              </a:solidFill>
                              <a:latin typeface="Cambria Math" panose="02040503050406030204" pitchFamily="18" charset="0"/>
                              <a:ea typeface="Cambria Math" panose="02040503050406030204" pitchFamily="18" charset="0"/>
                            </a:rPr>
                            <m:t>𝑉</m:t>
                          </m:r>
                        </m:sub>
                      </m:sSub>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𝐶</m:t>
                          </m:r>
                        </m:e>
                        <m:sub>
                          <m:r>
                            <a:rPr lang="en-US" b="0" i="1" smtClean="0">
                              <a:solidFill>
                                <a:schemeClr val="tx1"/>
                              </a:solidFill>
                              <a:latin typeface="Cambria Math" panose="02040503050406030204" pitchFamily="18" charset="0"/>
                              <a:ea typeface="Cambria Math" panose="02040503050406030204" pitchFamily="18" charset="0"/>
                            </a:rPr>
                            <m:t>𝑡</m:t>
                          </m:r>
                        </m:sub>
                      </m:sSub>
                      <m:r>
                        <a:rPr lang="en-US" b="0" i="1" smtClean="0">
                          <a:solidFill>
                            <a:schemeClr val="tx1"/>
                          </a:solidFill>
                          <a:latin typeface="Cambria Math" panose="02040503050406030204" pitchFamily="18" charset="0"/>
                          <a:ea typeface="Cambria Math" panose="02040503050406030204" pitchFamily="18" charset="0"/>
                        </a:rPr>
                        <m:t>h</m:t>
                      </m:r>
                      <m:sSup>
                        <m:sSupPr>
                          <m:ctrlPr>
                            <a:rPr lang="en-US" b="0" i="1" smtClean="0">
                              <a:solidFill>
                                <a:schemeClr val="tx1"/>
                              </a:solidFill>
                              <a:latin typeface="Cambria Math"/>
                              <a:ea typeface="Cambria Math" panose="02040503050406030204" pitchFamily="18" charset="0"/>
                            </a:rPr>
                          </m:ctrlPr>
                        </m:sSupPr>
                        <m:e>
                          <m:d>
                            <m:dPr>
                              <m:begChr m:val="["/>
                              <m:endChr m:val="]"/>
                              <m:ctrlPr>
                                <a:rPr lang="en-US" b="0" i="1" smtClean="0">
                                  <a:solidFill>
                                    <a:schemeClr val="tx1"/>
                                  </a:solidFill>
                                  <a:latin typeface="Cambria Math"/>
                                  <a:ea typeface="Cambria Math" panose="02040503050406030204" pitchFamily="18" charset="0"/>
                                </a:rPr>
                              </m:ctrlPr>
                            </m:dPr>
                            <m:e>
                              <m:sSup>
                                <m:sSupPr>
                                  <m:ctrlPr>
                                    <a:rPr lang="en-US" b="0" i="1" smtClean="0">
                                      <a:solidFill>
                                        <a:schemeClr val="tx1"/>
                                      </a:solidFill>
                                      <a:latin typeface="Cambria Math"/>
                                      <a:ea typeface="Cambria Math" panose="02040503050406030204" pitchFamily="18" charset="0"/>
                                    </a:rPr>
                                  </m:ctrlPr>
                                </m:sSupPr>
                                <m:e>
                                  <m:d>
                                    <m:dPr>
                                      <m:ctrlPr>
                                        <a:rPr lang="en-US" b="0" i="1" smtClean="0">
                                          <a:solidFill>
                                            <a:schemeClr val="tx1"/>
                                          </a:solidFill>
                                          <a:latin typeface="Cambria Math"/>
                                          <a:ea typeface="Cambria Math" panose="02040503050406030204" pitchFamily="18" charset="0"/>
                                        </a:rPr>
                                      </m:ctrlPr>
                                    </m:dPr>
                                    <m:e>
                                      <m:f>
                                        <m:fPr>
                                          <m:ctrlPr>
                                            <a:rPr lang="en-US" b="0" i="1" smtClean="0">
                                              <a:solidFill>
                                                <a:schemeClr val="tx1"/>
                                              </a:solidFill>
                                              <a:latin typeface="Cambria Math"/>
                                              <a:ea typeface="Cambria Math" panose="02040503050406030204" pitchFamily="18" charset="0"/>
                                            </a:rPr>
                                          </m:ctrlPr>
                                        </m:fPr>
                                        <m:num>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𝛾</m:t>
                                              </m:r>
                                            </m:e>
                                            <m:sub>
                                              <m:r>
                                                <a:rPr lang="en-US" b="0" i="1" smtClean="0">
                                                  <a:solidFill>
                                                    <a:schemeClr val="tx1"/>
                                                  </a:solidFill>
                                                  <a:latin typeface="Cambria Math" panose="02040503050406030204" pitchFamily="18" charset="0"/>
                                                  <a:ea typeface="Cambria Math" panose="02040503050406030204" pitchFamily="18" charset="0"/>
                                                </a:rPr>
                                                <m:t>𝑤</m:t>
                                              </m:r>
                                            </m:sub>
                                          </m:sSub>
                                        </m:num>
                                        <m:den>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𝛾</m:t>
                                              </m:r>
                                            </m:e>
                                            <m:sub>
                                              <m:r>
                                                <a:rPr lang="en-US" b="0" i="1" smtClean="0">
                                                  <a:solidFill>
                                                    <a:schemeClr val="tx1"/>
                                                  </a:solidFill>
                                                  <a:latin typeface="Cambria Math" panose="02040503050406030204" pitchFamily="18" charset="0"/>
                                                  <a:ea typeface="Cambria Math" panose="02040503050406030204" pitchFamily="18" charset="0"/>
                                                </a:rPr>
                                                <m:t>𝑆</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𝛾</m:t>
                                              </m:r>
                                            </m:e>
                                            <m:sub>
                                              <m:r>
                                                <a:rPr lang="en-US" b="0" i="1" smtClean="0">
                                                  <a:solidFill>
                                                    <a:schemeClr val="tx1"/>
                                                  </a:solidFill>
                                                  <a:latin typeface="Cambria Math" panose="02040503050406030204" pitchFamily="18" charset="0"/>
                                                  <a:ea typeface="Cambria Math" panose="02040503050406030204" pitchFamily="18" charset="0"/>
                                                </a:rPr>
                                                <m:t>𝑊</m:t>
                                              </m:r>
                                            </m:sub>
                                          </m:sSub>
                                        </m:den>
                                      </m:f>
                                    </m:e>
                                  </m:d>
                                </m:e>
                                <m:sup>
                                  <m:r>
                                    <a:rPr lang="en-US" b="0" i="1" smtClean="0">
                                      <a:solidFill>
                                        <a:schemeClr val="tx1"/>
                                      </a:solidFill>
                                      <a:latin typeface="Cambria Math" panose="02040503050406030204" pitchFamily="18" charset="0"/>
                                      <a:ea typeface="Cambria Math" panose="02040503050406030204" pitchFamily="18" charset="0"/>
                                    </a:rPr>
                                    <m:t>0.5</m:t>
                                  </m:r>
                                </m:sup>
                              </m:sSup>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𝑉</m:t>
                                  </m:r>
                                </m:num>
                                <m:den>
                                  <m:rad>
                                    <m:radPr>
                                      <m:degHide m:val="on"/>
                                      <m:ctrlPr>
                                        <a:rPr lang="en-US" b="0" i="1" smtClean="0">
                                          <a:solidFill>
                                            <a:schemeClr val="tx1"/>
                                          </a:solidFill>
                                          <a:latin typeface="Cambria Math"/>
                                          <a:ea typeface="Cambria Math" panose="02040503050406030204" pitchFamily="18" charset="0"/>
                                        </a:rPr>
                                      </m:ctrlPr>
                                    </m:radPr>
                                    <m:deg/>
                                    <m:e>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𝐾</m:t>
                                          </m:r>
                                        </m:e>
                                        <m:sub>
                                          <m:r>
                                            <a:rPr lang="en-US" b="0" i="1" smtClean="0">
                                              <a:solidFill>
                                                <a:schemeClr val="tx1"/>
                                              </a:solidFill>
                                              <a:latin typeface="Cambria Math" panose="02040503050406030204" pitchFamily="18" charset="0"/>
                                              <a:ea typeface="Cambria Math" panose="02040503050406030204" pitchFamily="18" charset="0"/>
                                            </a:rPr>
                                            <m:t>1</m:t>
                                          </m:r>
                                        </m:sub>
                                      </m:sSub>
                                      <m:r>
                                        <a:rPr lang="en-US" b="0" i="1" smtClean="0">
                                          <a:solidFill>
                                            <a:schemeClr val="tx1"/>
                                          </a:solidFill>
                                          <a:latin typeface="Cambria Math" panose="02040503050406030204" pitchFamily="18" charset="0"/>
                                          <a:ea typeface="Cambria Math" panose="02040503050406030204" pitchFamily="18" charset="0"/>
                                        </a:rPr>
                                        <m:t>𝑔h</m:t>
                                      </m:r>
                                    </m:e>
                                  </m:rad>
                                </m:den>
                              </m:f>
                            </m:e>
                          </m:d>
                        </m:e>
                        <m:sup>
                          <m:r>
                            <a:rPr lang="en-US" b="0" i="0" smtClean="0">
                              <a:solidFill>
                                <a:schemeClr val="tx1"/>
                              </a:solidFill>
                              <a:latin typeface="Cambria Math" panose="02040503050406030204" pitchFamily="18" charset="0"/>
                              <a:ea typeface="Cambria Math" panose="02040503050406030204" pitchFamily="18" charset="0"/>
                            </a:rPr>
                            <m:t>2.5</m:t>
                          </m:r>
                        </m:sup>
                      </m:sSup>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panose="02040503050406030204" pitchFamily="18" charset="0"/>
                            </a:rPr>
                            <m:t>𝑆</m:t>
                          </m:r>
                        </m:e>
                        <m:sub>
                          <m:r>
                            <a:rPr lang="en-US" sz="1200" b="0" i="1" smtClean="0">
                              <a:latin typeface="Cambria Math" panose="02040503050406030204" pitchFamily="18" charset="0"/>
                            </a:rPr>
                            <m:t>𝑓</m:t>
                          </m:r>
                        </m:sub>
                      </m:sSub>
                      <m:r>
                        <a:rPr lang="en-US" sz="1200" b="0" i="1" smtClean="0">
                          <a:latin typeface="Cambria Math" panose="02040503050406030204" pitchFamily="18" charset="0"/>
                        </a:rPr>
                        <m:t>=</m:t>
                      </m:r>
                      <m:r>
                        <a:rPr lang="en-US" sz="1200" b="0" i="1" smtClean="0">
                          <a:latin typeface="Cambria Math" panose="02040503050406030204" pitchFamily="18" charset="0"/>
                        </a:rPr>
                        <m:t>𝑠𝑎𝑓𝑒𝑡𝑦</m:t>
                      </m:r>
                      <m:r>
                        <a:rPr lang="en-US" sz="1200" b="0" i="1" smtClean="0">
                          <a:latin typeface="Cambria Math" panose="02040503050406030204" pitchFamily="18" charset="0"/>
                        </a:rPr>
                        <m:t> </m:t>
                      </m:r>
                      <m:r>
                        <a:rPr lang="en-US" sz="1200" b="0" i="1" smtClean="0">
                          <a:latin typeface="Cambria Math" panose="02040503050406030204" pitchFamily="18" charset="0"/>
                        </a:rPr>
                        <m:t>𝑓𝑎𝑐𝑡𝑜𝑟</m:t>
                      </m:r>
                    </m:oMath>
                  </m:oMathPara>
                </a14:m>
                <a:endParaRPr lang="en-US" sz="1200" b="0" dirty="0" smtClean="0"/>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𝑠</m:t>
                          </m:r>
                        </m:sub>
                      </m:sSub>
                      <m:r>
                        <a:rPr lang="en-US" sz="1200" b="0" i="1" smtClean="0">
                          <a:latin typeface="Cambria Math" panose="02040503050406030204" pitchFamily="18" charset="0"/>
                        </a:rPr>
                        <m:t>=</m:t>
                      </m:r>
                      <m:r>
                        <a:rPr lang="en-US" sz="1200" b="0" i="1" smtClean="0">
                          <a:latin typeface="Cambria Math" panose="02040503050406030204" pitchFamily="18" charset="0"/>
                        </a:rPr>
                        <m:t>𝑠𝑡𝑎𝑏𝑖𝑙𝑖𝑡𝑦</m:t>
                      </m:r>
                      <m:r>
                        <a:rPr lang="en-US" sz="1200" b="0" i="1" smtClean="0">
                          <a:latin typeface="Cambria Math" panose="02040503050406030204" pitchFamily="18" charset="0"/>
                        </a:rPr>
                        <m:t> </m:t>
                      </m:r>
                      <m:r>
                        <a:rPr lang="en-US" sz="1200" b="0" i="1" smtClean="0">
                          <a:latin typeface="Cambria Math" panose="02040503050406030204" pitchFamily="18" charset="0"/>
                        </a:rPr>
                        <m:t>𝑐𝑜𝑒𝑓𝑓𝑖𝑐𝑖𝑒𝑛𝑡</m:t>
                      </m:r>
                      <m:r>
                        <a:rPr lang="en-US" sz="1200" b="0" i="1" smtClean="0">
                          <a:latin typeface="Cambria Math" panose="02040503050406030204" pitchFamily="18" charset="0"/>
                        </a:rPr>
                        <m:t> </m:t>
                      </m:r>
                      <m:d>
                        <m:dPr>
                          <m:ctrlPr>
                            <a:rPr lang="en-US" sz="1200" b="0" i="1" smtClean="0">
                              <a:latin typeface="Cambria Math"/>
                            </a:rPr>
                          </m:ctrlPr>
                        </m:dPr>
                        <m:e>
                          <m:r>
                            <a:rPr lang="en-US" sz="1200" b="0" i="1" smtClean="0">
                              <a:latin typeface="Cambria Math" panose="02040503050406030204" pitchFamily="18" charset="0"/>
                            </a:rPr>
                            <m:t>0.3 </m:t>
                          </m:r>
                          <m:r>
                            <a:rPr lang="en-US" sz="1200" b="0" i="1" smtClean="0">
                              <a:latin typeface="Cambria Math" panose="02040503050406030204" pitchFamily="18" charset="0"/>
                            </a:rPr>
                            <m:t>𝑓𝑜𝑟</m:t>
                          </m:r>
                          <m:r>
                            <a:rPr lang="en-US" sz="1200" b="0" i="1" smtClean="0">
                              <a:latin typeface="Cambria Math" panose="02040503050406030204" pitchFamily="18" charset="0"/>
                            </a:rPr>
                            <m:t> </m:t>
                          </m:r>
                          <m:r>
                            <a:rPr lang="en-US" sz="1200" b="0" i="1" smtClean="0">
                              <a:latin typeface="Cambria Math" panose="02040503050406030204" pitchFamily="18" charset="0"/>
                            </a:rPr>
                            <m:t>𝑎𝑛𝑔𝑢𝑙𝑎𝑟</m:t>
                          </m:r>
                          <m:r>
                            <a:rPr lang="en-US" sz="1200" b="0" i="1" smtClean="0">
                              <a:latin typeface="Cambria Math" panose="02040503050406030204" pitchFamily="18" charset="0"/>
                            </a:rPr>
                            <m:t> </m:t>
                          </m:r>
                          <m:r>
                            <a:rPr lang="en-US" sz="1200" b="0" i="1" smtClean="0">
                              <a:latin typeface="Cambria Math" panose="02040503050406030204" pitchFamily="18" charset="0"/>
                            </a:rPr>
                            <m:t>𝑟𝑜𝑐𝑘</m:t>
                          </m:r>
                        </m:e>
                      </m:d>
                    </m:oMath>
                  </m:oMathPara>
                </a14:m>
                <a:endParaRPr lang="en-US" sz="1200" b="0" dirty="0" smtClean="0"/>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𝑣</m:t>
                          </m:r>
                        </m:sub>
                      </m:sSub>
                      <m:r>
                        <a:rPr lang="en-US" sz="1200" b="0" i="1" smtClean="0">
                          <a:latin typeface="Cambria Math" panose="02040503050406030204" pitchFamily="18" charset="0"/>
                        </a:rPr>
                        <m:t>=</m:t>
                      </m:r>
                      <m:r>
                        <a:rPr lang="en-US" sz="1200" b="0" i="1" smtClean="0">
                          <a:latin typeface="Cambria Math" panose="02040503050406030204" pitchFamily="18" charset="0"/>
                        </a:rPr>
                        <m:t>𝑣𝑒𝑟𝑡𝑖𝑐𝑎𝑙</m:t>
                      </m:r>
                      <m:r>
                        <a:rPr lang="en-US" sz="1200" b="0" i="1" smtClean="0">
                          <a:latin typeface="Cambria Math" panose="02040503050406030204" pitchFamily="18" charset="0"/>
                        </a:rPr>
                        <m:t> </m:t>
                      </m:r>
                      <m:r>
                        <a:rPr lang="en-US" sz="1200" b="0" i="1" smtClean="0">
                          <a:latin typeface="Cambria Math" panose="02040503050406030204" pitchFamily="18" charset="0"/>
                        </a:rPr>
                        <m:t>𝑣𝑒𝑙𝑜𝑐𝑖𝑡𝑦</m:t>
                      </m:r>
                      <m:r>
                        <a:rPr lang="en-US" sz="1200" b="0" i="1" smtClean="0">
                          <a:latin typeface="Cambria Math" panose="02040503050406030204" pitchFamily="18" charset="0"/>
                        </a:rPr>
                        <m:t> </m:t>
                      </m:r>
                      <m:r>
                        <a:rPr lang="en-US" sz="1200" b="0" i="1" smtClean="0">
                          <a:latin typeface="Cambria Math" panose="02040503050406030204" pitchFamily="18" charset="0"/>
                        </a:rPr>
                        <m:t>𝑑𝑖𝑠𝑡𝑟𝑖𝑏𝑢𝑡𝑖𝑜𝑛</m:t>
                      </m:r>
                      <m:r>
                        <a:rPr lang="en-US" sz="1200" b="0" i="1" smtClean="0">
                          <a:latin typeface="Cambria Math" panose="02040503050406030204" pitchFamily="18" charset="0"/>
                        </a:rPr>
                        <m:t> </m:t>
                      </m:r>
                      <m:r>
                        <a:rPr lang="en-US" sz="1200" b="0" i="1" smtClean="0">
                          <a:latin typeface="Cambria Math" panose="02040503050406030204" pitchFamily="18" charset="0"/>
                        </a:rPr>
                        <m:t>𝑐𝑜𝑒𝑓𝑓𝑖𝑐𝑖𝑒𝑛𝑡</m:t>
                      </m:r>
                      <m:r>
                        <a:rPr lang="en-US" sz="1200" b="0" i="1" smtClean="0">
                          <a:latin typeface="Cambria Math" panose="02040503050406030204" pitchFamily="18" charset="0"/>
                        </a:rPr>
                        <m:t> </m:t>
                      </m:r>
                    </m:oMath>
                  </m:oMathPara>
                </a14:m>
                <a:endParaRPr lang="en-US" sz="1200" b="0" dirty="0" smtClean="0"/>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𝑣</m:t>
                          </m:r>
                        </m:sub>
                      </m:sSub>
                      <m:r>
                        <a:rPr lang="en-US" sz="1200" b="0" i="1" smtClean="0">
                          <a:latin typeface="Cambria Math" panose="02040503050406030204" pitchFamily="18" charset="0"/>
                        </a:rPr>
                        <m:t>= 1.0 </m:t>
                      </m:r>
                      <m:r>
                        <a:rPr lang="en-US" sz="1200" b="0" i="1" smtClean="0">
                          <a:latin typeface="Cambria Math" panose="02040503050406030204" pitchFamily="18" charset="0"/>
                        </a:rPr>
                        <m:t>𝑓𝑜𝑟</m:t>
                      </m:r>
                      <m:r>
                        <a:rPr lang="en-US" sz="1200" b="0" i="1" smtClean="0">
                          <a:latin typeface="Cambria Math" panose="02040503050406030204" pitchFamily="18" charset="0"/>
                        </a:rPr>
                        <m:t> </m:t>
                      </m:r>
                      <m:r>
                        <a:rPr lang="en-US" sz="1200" b="0" i="1" smtClean="0">
                          <a:latin typeface="Cambria Math" panose="02040503050406030204" pitchFamily="18" charset="0"/>
                        </a:rPr>
                        <m:t>𝑠𝑡𝑟𝑎𝑖𝑔h𝑡</m:t>
                      </m:r>
                      <m:r>
                        <a:rPr lang="en-US" sz="1200" b="0" i="1" smtClean="0">
                          <a:latin typeface="Cambria Math" panose="02040503050406030204" pitchFamily="18" charset="0"/>
                        </a:rPr>
                        <m:t> </m:t>
                      </m:r>
                      <m:r>
                        <a:rPr lang="en-US" sz="1200" b="0" i="1" smtClean="0">
                          <a:latin typeface="Cambria Math" panose="02040503050406030204" pitchFamily="18" charset="0"/>
                        </a:rPr>
                        <m:t>𝑐h𝑎𝑛𝑛𝑒𝑙𝑠</m:t>
                      </m:r>
                    </m:oMath>
                  </m:oMathPara>
                </a14:m>
                <a:endParaRPr lang="en-US" sz="1200" dirty="0" smtClean="0"/>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𝑣</m:t>
                          </m:r>
                        </m:sub>
                      </m:sSub>
                      <m:r>
                        <a:rPr lang="en-US" sz="1200" b="0" i="1" smtClean="0">
                          <a:latin typeface="Cambria Math" panose="02040503050406030204" pitchFamily="18" charset="0"/>
                        </a:rPr>
                        <m:t>=1.283−0.2</m:t>
                      </m:r>
                      <m:func>
                        <m:funcPr>
                          <m:ctrlPr>
                            <a:rPr lang="en-US" sz="1200" b="0" i="1" smtClean="0">
                              <a:latin typeface="Cambria Math"/>
                            </a:rPr>
                          </m:ctrlPr>
                        </m:funcPr>
                        <m:fName>
                          <m:r>
                            <m:rPr>
                              <m:sty m:val="p"/>
                            </m:rPr>
                            <a:rPr lang="en-US" sz="1200" b="0" i="0" smtClean="0">
                              <a:latin typeface="Cambria Math" panose="02040503050406030204" pitchFamily="18" charset="0"/>
                            </a:rPr>
                            <m:t>log</m:t>
                          </m:r>
                        </m:fName>
                        <m:e>
                          <m:d>
                            <m:dPr>
                              <m:ctrlPr>
                                <a:rPr lang="en-US" sz="1200" b="0" i="1" smtClean="0">
                                  <a:latin typeface="Cambria Math"/>
                                </a:rPr>
                              </m:ctrlPr>
                            </m:dPr>
                            <m:e>
                              <m:f>
                                <m:fPr>
                                  <m:ctrlPr>
                                    <a:rPr lang="en-US" sz="1200" b="0" i="1" smtClean="0">
                                      <a:latin typeface="Cambria Math"/>
                                    </a:rPr>
                                  </m:ctrlPr>
                                </m:fPr>
                                <m:num>
                                  <m:r>
                                    <a:rPr lang="en-US" sz="1200" b="0" i="1" smtClean="0">
                                      <a:latin typeface="Cambria Math" panose="02040503050406030204" pitchFamily="18" charset="0"/>
                                    </a:rPr>
                                    <m:t>𝑅</m:t>
                                  </m:r>
                                </m:num>
                                <m:den>
                                  <m:r>
                                    <a:rPr lang="en-US" sz="1200" b="0" i="1" smtClean="0">
                                      <a:latin typeface="Cambria Math" panose="02040503050406030204" pitchFamily="18" charset="0"/>
                                    </a:rPr>
                                    <m:t>𝑤</m:t>
                                  </m:r>
                                </m:den>
                              </m:f>
                            </m:e>
                          </m:d>
                        </m:e>
                      </m:func>
                      <m:r>
                        <a:rPr lang="en-US" sz="1200" b="0" i="1" smtClean="0">
                          <a:latin typeface="Cambria Math" panose="02040503050406030204" pitchFamily="18" charset="0"/>
                        </a:rPr>
                        <m:t>𝑓𝑜𝑟</m:t>
                      </m:r>
                      <m:r>
                        <a:rPr lang="en-US" sz="1200" b="0" i="1" smtClean="0">
                          <a:latin typeface="Cambria Math" panose="02040503050406030204" pitchFamily="18" charset="0"/>
                        </a:rPr>
                        <m:t> </m:t>
                      </m:r>
                      <m:r>
                        <a:rPr lang="en-US" sz="1200" b="0" i="1" smtClean="0">
                          <a:latin typeface="Cambria Math" panose="02040503050406030204" pitchFamily="18" charset="0"/>
                        </a:rPr>
                        <m:t>𝑏𝑒𝑛𝑑𝑠</m:t>
                      </m:r>
                    </m:oMath>
                  </m:oMathPara>
                </a14:m>
                <a:endParaRPr lang="en-US" sz="1200" dirty="0" smtClean="0"/>
              </a:p>
              <a:p>
                <a:pPr marL="0" indent="0">
                  <a:buNone/>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h</m:t>
                      </m:r>
                      <m:r>
                        <a:rPr lang="en-US" sz="1200" b="0" i="1" smtClean="0">
                          <a:latin typeface="Cambria Math" panose="02040503050406030204" pitchFamily="18" charset="0"/>
                        </a:rPr>
                        <m:t>=</m:t>
                      </m:r>
                      <m:r>
                        <a:rPr lang="en-US" sz="1200" b="0" i="1" smtClean="0">
                          <a:latin typeface="Cambria Math" panose="02040503050406030204" pitchFamily="18" charset="0"/>
                        </a:rPr>
                        <m:t>𝑙𝑜𝑐𝑎𝑙</m:t>
                      </m:r>
                      <m:r>
                        <a:rPr lang="en-US" sz="1200" b="0" i="1" smtClean="0">
                          <a:latin typeface="Cambria Math" panose="02040503050406030204" pitchFamily="18" charset="0"/>
                        </a:rPr>
                        <m:t> </m:t>
                      </m:r>
                      <m:r>
                        <a:rPr lang="en-US" sz="1200" b="0" i="1" smtClean="0">
                          <a:latin typeface="Cambria Math" panose="02040503050406030204" pitchFamily="18" charset="0"/>
                        </a:rPr>
                        <m:t>𝑑𝑒𝑝𝑡h</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𝑓𝑙𝑜𝑤</m:t>
                      </m:r>
                    </m:oMath>
                  </m:oMathPara>
                </a14:m>
                <a:endParaRPr lang="en-US" sz="1200" dirty="0" smtClean="0"/>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panose="02040503050406030204" pitchFamily="18" charset="0"/>
                            </a:rPr>
                            <m:t>𝛾</m:t>
                          </m:r>
                        </m:e>
                        <m:sub>
                          <m:r>
                            <a:rPr lang="en-US" sz="1200" b="0" i="1" smtClean="0">
                              <a:latin typeface="Cambria Math" panose="02040503050406030204" pitchFamily="18" charset="0"/>
                            </a:rPr>
                            <m:t>𝑤</m:t>
                          </m:r>
                        </m:sub>
                      </m:sSub>
                      <m:r>
                        <a:rPr lang="en-US" sz="1200" b="0" i="1" smtClean="0">
                          <a:latin typeface="Cambria Math" panose="02040503050406030204" pitchFamily="18" charset="0"/>
                        </a:rPr>
                        <m:t>,</m:t>
                      </m:r>
                      <m:sSub>
                        <m:sSubPr>
                          <m:ctrlPr>
                            <a:rPr lang="en-US" sz="1200" b="0" i="1" smtClean="0">
                              <a:latin typeface="Cambria Math"/>
                            </a:rPr>
                          </m:ctrlPr>
                        </m:sSubPr>
                        <m:e>
                          <m:r>
                            <a:rPr lang="en-US" sz="1200" b="0" i="1" smtClean="0">
                              <a:latin typeface="Cambria Math" panose="02040503050406030204" pitchFamily="18" charset="0"/>
                            </a:rPr>
                            <m:t>𝛾</m:t>
                          </m:r>
                        </m:e>
                        <m:sub>
                          <m:r>
                            <a:rPr lang="en-US" sz="1200" b="0" i="1" smtClean="0">
                              <a:latin typeface="Cambria Math" panose="02040503050406030204" pitchFamily="18" charset="0"/>
                            </a:rPr>
                            <m:t>𝑠</m:t>
                          </m:r>
                        </m:sub>
                      </m:sSub>
                      <m:r>
                        <a:rPr lang="en-US" sz="1200" b="0" i="1" smtClean="0">
                          <a:latin typeface="Cambria Math" panose="02040503050406030204" pitchFamily="18" charset="0"/>
                        </a:rPr>
                        <m:t>=</m:t>
                      </m:r>
                      <m:r>
                        <a:rPr lang="en-US" sz="1200" b="0" i="1" smtClean="0">
                          <a:latin typeface="Cambria Math" panose="02040503050406030204" pitchFamily="18" charset="0"/>
                        </a:rPr>
                        <m:t>𝑢𝑛𝑖𝑡</m:t>
                      </m:r>
                      <m:r>
                        <a:rPr lang="en-US" sz="1200" b="0" i="1" smtClean="0">
                          <a:latin typeface="Cambria Math" panose="02040503050406030204" pitchFamily="18" charset="0"/>
                        </a:rPr>
                        <m:t> </m:t>
                      </m:r>
                      <m:r>
                        <a:rPr lang="en-US" sz="1200" b="0" i="1" smtClean="0">
                          <a:latin typeface="Cambria Math" panose="02040503050406030204" pitchFamily="18" charset="0"/>
                        </a:rPr>
                        <m:t>𝑤𝑒𝑖𝑔h𝑡</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𝑤𝑎𝑡𝑒𝑟</m:t>
                      </m:r>
                      <m:r>
                        <a:rPr lang="en-US" sz="1200" b="0" i="1" smtClean="0">
                          <a:latin typeface="Cambria Math" panose="02040503050406030204" pitchFamily="18" charset="0"/>
                        </a:rPr>
                        <m:t> </m:t>
                      </m:r>
                      <m:r>
                        <a:rPr lang="en-US" sz="1200" b="0" i="1" smtClean="0">
                          <a:latin typeface="Cambria Math" panose="02040503050406030204" pitchFamily="18" charset="0"/>
                        </a:rPr>
                        <m:t>𝑎𝑛𝑑</m:t>
                      </m:r>
                      <m:r>
                        <a:rPr lang="en-US" sz="1200" b="0" i="1" smtClean="0">
                          <a:latin typeface="Cambria Math" panose="02040503050406030204" pitchFamily="18" charset="0"/>
                        </a:rPr>
                        <m:t> </m:t>
                      </m:r>
                      <m:r>
                        <a:rPr lang="en-US" sz="1200" b="0" i="1" smtClean="0">
                          <a:latin typeface="Cambria Math" panose="02040503050406030204" pitchFamily="18" charset="0"/>
                        </a:rPr>
                        <m:t>𝑠𝑡𝑜𝑛𝑒</m:t>
                      </m:r>
                      <m:r>
                        <a:rPr lang="en-US" sz="1200" b="0" i="1" smtClean="0">
                          <a:latin typeface="Cambria Math" panose="02040503050406030204" pitchFamily="18" charset="0"/>
                        </a:rPr>
                        <m:t> </m:t>
                      </m:r>
                      <m:r>
                        <a:rPr lang="en-US" sz="1200" b="0" i="1" smtClean="0">
                          <a:latin typeface="Cambria Math" panose="02040503050406030204" pitchFamily="18" charset="0"/>
                        </a:rPr>
                        <m:t>𝑟𝑒𝑠𝑝𝑒𝑐𝑡𝑖𝑣𝑒𝑙𝑦</m:t>
                      </m:r>
                    </m:oMath>
                  </m:oMathPara>
                </a14:m>
                <a:endParaRPr lang="en-US" sz="1200" dirty="0" smtClean="0"/>
              </a:p>
              <a:p>
                <a:pPr marL="0" indent="0">
                  <a:buNone/>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𝑣</m:t>
                      </m:r>
                      <m:r>
                        <a:rPr lang="en-US" sz="1200" b="0" i="1" smtClean="0">
                          <a:latin typeface="Cambria Math" panose="02040503050406030204" pitchFamily="18" charset="0"/>
                        </a:rPr>
                        <m:t>=</m:t>
                      </m:r>
                      <m:r>
                        <a:rPr lang="en-US" sz="1200" b="0" i="1" smtClean="0">
                          <a:latin typeface="Cambria Math" panose="02040503050406030204" pitchFamily="18" charset="0"/>
                        </a:rPr>
                        <m:t>𝑓𝑙𝑜𝑤</m:t>
                      </m:r>
                      <m:r>
                        <a:rPr lang="en-US" sz="1200" b="0" i="1" smtClean="0">
                          <a:latin typeface="Cambria Math" panose="02040503050406030204" pitchFamily="18" charset="0"/>
                        </a:rPr>
                        <m:t> </m:t>
                      </m:r>
                      <m:r>
                        <a:rPr lang="en-US" sz="1200" b="0" i="1" smtClean="0">
                          <a:latin typeface="Cambria Math" panose="02040503050406030204" pitchFamily="18" charset="0"/>
                        </a:rPr>
                        <m:t>𝑣𝑒𝑙𝑜𝑐𝑖𝑡𝑦</m:t>
                      </m:r>
                    </m:oMath>
                  </m:oMathPara>
                </a14:m>
                <a:endParaRPr lang="en-US" sz="1200" dirty="0" smtClean="0"/>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panose="02040503050406030204" pitchFamily="18" charset="0"/>
                            </a:rPr>
                            <m:t>𝐾</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r>
                        <a:rPr lang="en-US" sz="1200" b="0" i="1" smtClean="0">
                          <a:latin typeface="Cambria Math" panose="02040503050406030204" pitchFamily="18" charset="0"/>
                        </a:rPr>
                        <m:t>𝑠𝑖𝑑𝑒</m:t>
                      </m:r>
                      <m:r>
                        <a:rPr lang="en-US" sz="1200" b="0" i="1" smtClean="0">
                          <a:latin typeface="Cambria Math" panose="02040503050406030204" pitchFamily="18" charset="0"/>
                        </a:rPr>
                        <m:t> </m:t>
                      </m:r>
                      <m:r>
                        <a:rPr lang="en-US" sz="1200" b="0" i="1" smtClean="0">
                          <a:latin typeface="Cambria Math" panose="02040503050406030204" pitchFamily="18" charset="0"/>
                        </a:rPr>
                        <m:t>𝑠𝑙𝑜𝑝𝑒</m:t>
                      </m:r>
                      <m:r>
                        <a:rPr lang="en-US" sz="1200" b="0" i="1" smtClean="0">
                          <a:latin typeface="Cambria Math" panose="02040503050406030204" pitchFamily="18" charset="0"/>
                        </a:rPr>
                        <m:t> </m:t>
                      </m:r>
                      <m:r>
                        <a:rPr lang="en-US" sz="1200" b="0" i="1" smtClean="0">
                          <a:latin typeface="Cambria Math" panose="02040503050406030204" pitchFamily="18" charset="0"/>
                        </a:rPr>
                        <m:t>𝑐𝑜𝑟𝑟𝑒𝑐𝑡𝑖𝑜𝑛</m:t>
                      </m:r>
                      <m:r>
                        <a:rPr lang="en-US" sz="1200" b="0" i="1" smtClean="0">
                          <a:latin typeface="Cambria Math" panose="02040503050406030204" pitchFamily="18" charset="0"/>
                        </a:rPr>
                        <m:t> </m:t>
                      </m:r>
                      <m:r>
                        <a:rPr lang="en-US" sz="1200" b="0" i="1" smtClean="0">
                          <a:latin typeface="Cambria Math" panose="02040503050406030204" pitchFamily="18" charset="0"/>
                        </a:rPr>
                        <m:t>𝑓𝑎𝑐𝑡𝑜𝑟</m:t>
                      </m:r>
                    </m:oMath>
                  </m:oMathPara>
                </a14:m>
                <a:endParaRPr lang="en-US" sz="1200" dirty="0" smtClean="0"/>
              </a:p>
              <a:p>
                <a:pPr marL="0" indent="0">
                  <a:buNone/>
                </a:pPr>
                <a:r>
                  <a:rPr lang="en-US" sz="1400" dirty="0" smtClean="0"/>
                  <a:t>*USACE method ideal for low turbulence zones, slopes less than 2%, and discharge between 15-100 cfs. </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389467" y="2523067"/>
                <a:ext cx="5731934" cy="4190999"/>
              </a:xfrm>
              <a:prstGeom prst="rect">
                <a:avLst/>
              </a:prstGeom>
              <a:blipFill rotWithShape="0">
                <a:blip r:embed="rId3"/>
                <a:stretch>
                  <a:fillRect l="-319" t="-1019"/>
                </a:stretch>
              </a:blipFill>
            </p:spPr>
            <p:txBody>
              <a:bodyPr/>
              <a:lstStyle/>
              <a:p>
                <a:r>
                  <a:rPr lang="en-US">
                    <a:noFill/>
                  </a:rPr>
                  <a:t> </a:t>
                </a:r>
              </a:p>
            </p:txBody>
          </p:sp>
        </mc:Fallback>
      </mc:AlternateContent>
    </p:spTree>
    <p:extLst>
      <p:ext uri="{BB962C8B-B14F-4D97-AF65-F5344CB8AC3E}">
        <p14:creationId xmlns:p14="http://schemas.microsoft.com/office/powerpoint/2010/main" val="282895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8533"/>
            <a:ext cx="8596668" cy="736600"/>
          </a:xfrm>
        </p:spPr>
        <p:txBody>
          <a:bodyPr/>
          <a:lstStyle/>
          <a:p>
            <a:r>
              <a:rPr lang="en-US" dirty="0" smtClean="0"/>
              <a:t>Riprap Gradation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778933"/>
                <a:ext cx="4385733" cy="5850467"/>
              </a:xfrm>
            </p:spPr>
            <p:txBody>
              <a:bodyPr>
                <a:normAutofit lnSpcReduction="10000"/>
              </a:bodyPr>
              <a:lstStyle/>
              <a:p>
                <a:r>
                  <a:rPr lang="en-US" dirty="0" smtClean="0"/>
                  <a:t>Once median riprap size is determined, gradation must be determined. </a:t>
                </a:r>
              </a:p>
              <a:p>
                <a:r>
                  <a:rPr lang="en-US" dirty="0" smtClean="0"/>
                  <a:t>Riprap gradation is necessary because a uniformly graded riprap with a median size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50</m:t>
                        </m:r>
                      </m:sub>
                    </m:sSub>
                  </m:oMath>
                </a14:m>
                <a:r>
                  <a:rPr lang="en-US" dirty="0" smtClean="0"/>
                  <a:t> will scour to a greater depth than a well-graded mixture with the same median size (Julien, 2002).</a:t>
                </a:r>
              </a:p>
              <a:p>
                <a:pPr lvl="1"/>
                <a:r>
                  <a:rPr lang="en-US" dirty="0" smtClean="0"/>
                  <a:t>When uniform, scouring occurs at a velocity up to the required velocity for all particles finer than the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50</m:t>
                        </m:r>
                      </m:sub>
                    </m:sSub>
                    <m:r>
                      <a:rPr lang="en-US" b="0" i="0" smtClean="0">
                        <a:latin typeface="Cambria Math" panose="02040503050406030204" pitchFamily="18" charset="0"/>
                      </a:rPr>
                      <m:t>.  </m:t>
                    </m:r>
                  </m:oMath>
                </a14:m>
                <a:r>
                  <a:rPr lang="en-US" dirty="0" smtClean="0"/>
                  <a:t> A well graded mixture will develop an armor plate to protect the fines. </a:t>
                </a:r>
              </a:p>
              <a:p>
                <a:r>
                  <a:rPr lang="en-US" dirty="0" smtClean="0"/>
                  <a:t>The USACE provides suggested riprap size gradation tables. </a:t>
                </a:r>
              </a:p>
              <a:p>
                <a:pPr lvl="1"/>
                <a:r>
                  <a:rPr lang="en-US" dirty="0" smtClean="0"/>
                  <a:t>Table 1 relates stone (and sieve) diameter to percent finer by weight</a:t>
                </a:r>
              </a:p>
              <a:p>
                <a:pPr lvl="1"/>
                <a:r>
                  <a:rPr lang="en-US" dirty="0" smtClean="0"/>
                  <a:t>Table 2 relates stone size to suggested stone weight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778933"/>
                <a:ext cx="4385733" cy="5850467"/>
              </a:xfrm>
              <a:blipFill rotWithShape="0">
                <a:blip r:embed="rId2"/>
                <a:stretch>
                  <a:fillRect l="-278" t="-1146" r="-222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747" y="3362404"/>
            <a:ext cx="6484375" cy="30901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240" y="0"/>
            <a:ext cx="3269176" cy="2846717"/>
          </a:xfrm>
          <a:prstGeom prst="rect">
            <a:avLst/>
          </a:prstGeom>
        </p:spPr>
      </p:pic>
      <p:sp>
        <p:nvSpPr>
          <p:cNvPr id="7" name="TextBox 6"/>
          <p:cNvSpPr txBox="1"/>
          <p:nvPr/>
        </p:nvSpPr>
        <p:spPr>
          <a:xfrm>
            <a:off x="5274893" y="2813490"/>
            <a:ext cx="4064000" cy="276999"/>
          </a:xfrm>
          <a:prstGeom prst="rect">
            <a:avLst/>
          </a:prstGeom>
          <a:noFill/>
        </p:spPr>
        <p:txBody>
          <a:bodyPr wrap="square" rtlCol="0">
            <a:spAutoFit/>
          </a:bodyPr>
          <a:lstStyle/>
          <a:p>
            <a:r>
              <a:rPr lang="en-US" sz="1200" dirty="0" smtClean="0"/>
              <a:t>Table 1</a:t>
            </a:r>
            <a:endParaRPr lang="en-US" sz="1200" dirty="0"/>
          </a:p>
        </p:txBody>
      </p:sp>
      <mc:AlternateContent xmlns:mc="http://schemas.openxmlformats.org/markup-compatibility/2006" xmlns:a14="http://schemas.microsoft.com/office/drawing/2010/main">
        <mc:Choice Requires="a14">
          <p:sp>
            <p:nvSpPr>
              <p:cNvPr id="8" name="TextBox 7"/>
              <p:cNvSpPr txBox="1"/>
              <p:nvPr/>
            </p:nvSpPr>
            <p:spPr>
              <a:xfrm>
                <a:off x="5240388" y="6496969"/>
                <a:ext cx="4064000" cy="276999"/>
              </a:xfrm>
              <a:prstGeom prst="rect">
                <a:avLst/>
              </a:prstGeom>
              <a:noFill/>
            </p:spPr>
            <p:txBody>
              <a:bodyPr wrap="square" rtlCol="0">
                <a:spAutoFit/>
              </a:bodyPr>
              <a:lstStyle/>
              <a:p>
                <a:r>
                  <a:rPr lang="en-US" sz="1200" dirty="0" smtClean="0"/>
                  <a:t>Table 2 – Other tables available for </a:t>
                </a:r>
                <a14:m>
                  <m:oMath xmlns:m="http://schemas.openxmlformats.org/officeDocument/2006/math">
                    <m:r>
                      <a:rPr lang="en-US" sz="1200" b="0" i="1" smtClean="0">
                        <a:latin typeface="Cambria Math" panose="02040503050406030204" pitchFamily="18" charset="0"/>
                      </a:rPr>
                      <m:t>𝐺</m:t>
                    </m:r>
                    <m:r>
                      <a:rPr lang="en-US" sz="1200" b="0" i="1" smtClean="0">
                        <a:latin typeface="Cambria Math" panose="02040503050406030204" pitchFamily="18" charset="0"/>
                        <a:ea typeface="Cambria Math" panose="02040503050406030204" pitchFamily="18" charset="0"/>
                      </a:rPr>
                      <m:t>≠2.65</m:t>
                    </m:r>
                  </m:oMath>
                </a14:m>
                <a:endParaRPr lang="en-US"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5240388" y="6496969"/>
                <a:ext cx="4064000" cy="276999"/>
              </a:xfrm>
              <a:prstGeom prst="rect">
                <a:avLst/>
              </a:prstGeom>
              <a:blipFill rotWithShape="0">
                <a:blip r:embed="rId5"/>
                <a:stretch>
                  <a:fillRect l="-150" t="-2222" b="-17778"/>
                </a:stretch>
              </a:blipFill>
            </p:spPr>
            <p:txBody>
              <a:bodyPr/>
              <a:lstStyle/>
              <a:p>
                <a:r>
                  <a:rPr lang="en-US">
                    <a:noFill/>
                  </a:rPr>
                  <a:t> </a:t>
                </a:r>
              </a:p>
            </p:txBody>
          </p:sp>
        </mc:Fallback>
      </mc:AlternateContent>
    </p:spTree>
    <p:extLst>
      <p:ext uri="{BB962C8B-B14F-4D97-AF65-F5344CB8AC3E}">
        <p14:creationId xmlns:p14="http://schemas.microsoft.com/office/powerpoint/2010/main" val="42974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7000"/>
            <a:ext cx="8596668" cy="702733"/>
          </a:xfrm>
        </p:spPr>
        <p:txBody>
          <a:bodyPr/>
          <a:lstStyle/>
          <a:p>
            <a:r>
              <a:rPr lang="en-US" dirty="0" smtClean="0"/>
              <a:t>Riprap Gradation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268" y="821267"/>
                <a:ext cx="9152466" cy="1337733"/>
              </a:xfrm>
            </p:spPr>
            <p:txBody>
              <a:bodyPr/>
              <a:lstStyle/>
              <a:p>
                <a:r>
                  <a:rPr lang="en-US" dirty="0" smtClean="0"/>
                  <a:t>Below is the standard for the State of Colorado for riprap size. It does not provide a range of weights as the USACE standard does and is based on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50</m:t>
                        </m:r>
                      </m:sub>
                    </m:sSub>
                  </m:oMath>
                </a14:m>
                <a:r>
                  <a:rPr lang="en-US" dirty="0" smtClean="0"/>
                  <a:t> (not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100</m:t>
                        </m:r>
                      </m:sub>
                    </m:sSub>
                  </m:oMath>
                </a14:m>
                <a:r>
                  <a:rPr lang="en-US" dirty="0" smtClean="0"/>
                  <a:t>). However, it follows the USACE standards fairly closely.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268" y="821267"/>
                <a:ext cx="9152466" cy="1337733"/>
              </a:xfrm>
              <a:blipFill rotWithShape="0">
                <a:blip r:embed="rId2"/>
                <a:stretch>
                  <a:fillRect l="-200" t="-3196" r="-1199"/>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372" y="1762178"/>
            <a:ext cx="6992961" cy="4816423"/>
          </a:xfrm>
          <a:prstGeom prst="rect">
            <a:avLst/>
          </a:prstGeom>
        </p:spPr>
      </p:pic>
    </p:spTree>
    <p:extLst>
      <p:ext uri="{BB962C8B-B14F-4D97-AF65-F5344CB8AC3E}">
        <p14:creationId xmlns:p14="http://schemas.microsoft.com/office/powerpoint/2010/main" val="9437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4" y="211667"/>
            <a:ext cx="8596668" cy="812800"/>
          </a:xfrm>
        </p:spPr>
        <p:txBody>
          <a:bodyPr/>
          <a:lstStyle/>
          <a:p>
            <a:r>
              <a:rPr lang="en-US" dirty="0" smtClean="0"/>
              <a:t>Riprap Gradation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22867"/>
                <a:ext cx="8288867" cy="5935133"/>
              </a:xfrm>
            </p:spPr>
            <p:txBody>
              <a:bodyPr>
                <a:normAutofit fontScale="92500" lnSpcReduction="10000"/>
              </a:bodyPr>
              <a:lstStyle/>
              <a:p>
                <a:r>
                  <a:rPr lang="en-US" dirty="0" smtClean="0"/>
                  <a:t>Others USACE gradation recommendations are below (from Julien (2002):</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50</m:t>
                        </m:r>
                      </m:sub>
                    </m:sSub>
                  </m:oMath>
                </a14:m>
                <a:r>
                  <a:rPr lang="en-US" dirty="0"/>
                  <a:t> should not be less than the computed size required for the expected shear stresses.</a:t>
                </a:r>
              </a:p>
              <a:p>
                <a:pPr lvl="1"/>
                <a:r>
                  <a:rPr lang="en-US" dirty="0"/>
                  <a:t>The upper limit of the </a:t>
                </a:r>
                <a14:m>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50</m:t>
                        </m:r>
                      </m:sub>
                    </m:sSub>
                  </m:oMath>
                </a14:m>
                <a:r>
                  <a:rPr lang="en-US" dirty="0"/>
                  <a:t> stone should not be greater than five times the lower limit of the </a:t>
                </a:r>
                <a14:m>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50</m:t>
                        </m:r>
                      </m:sub>
                    </m:sSub>
                  </m:oMath>
                </a14:m>
                <a:r>
                  <a:rPr lang="en-US" dirty="0"/>
                  <a:t> stone. </a:t>
                </a:r>
              </a:p>
              <a:p>
                <a:pPr lvl="1"/>
                <a:r>
                  <a:rPr lang="en-US" dirty="0"/>
                  <a:t>The lower limit of the </a:t>
                </a:r>
                <a14:m>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100</m:t>
                        </m:r>
                      </m:sub>
                    </m:sSub>
                  </m:oMath>
                </a14:m>
                <a:r>
                  <a:rPr lang="en-US" dirty="0"/>
                  <a:t> stone should not be less than two times the lower limit of the </a:t>
                </a:r>
                <a14:m>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50</m:t>
                        </m:r>
                      </m:sub>
                    </m:sSub>
                  </m:oMath>
                </a14:m>
                <a:r>
                  <a:rPr lang="en-US" dirty="0"/>
                  <a:t> stone.</a:t>
                </a:r>
              </a:p>
              <a:p>
                <a:pPr lvl="1"/>
                <a:r>
                  <a:rPr lang="en-US" dirty="0"/>
                  <a:t>The lower limit of the</a:t>
                </a:r>
                <a14:m>
                  <m:oMath xmlns:m="http://schemas.openxmlformats.org/officeDocument/2006/math">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15</m:t>
                        </m:r>
                      </m:sub>
                    </m:sSub>
                    <m:r>
                      <a:rPr lang="en-US">
                        <a:latin typeface="Cambria Math" panose="02040503050406030204" pitchFamily="18" charset="0"/>
                      </a:rPr>
                      <m:t> </m:t>
                    </m:r>
                  </m:oMath>
                </a14:m>
                <a:r>
                  <a:rPr lang="en-US" dirty="0"/>
                  <a:t>stone should not be less than 1/16 the upper limit of the </a:t>
                </a:r>
                <a14:m>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100</m:t>
                        </m:r>
                      </m:sub>
                    </m:sSub>
                  </m:oMath>
                </a14:m>
                <a:r>
                  <a:rPr lang="en-US" dirty="0"/>
                  <a:t> stone. </a:t>
                </a:r>
              </a:p>
              <a:p>
                <a:pPr lvl="1"/>
                <a:r>
                  <a:rPr lang="en-US" dirty="0"/>
                  <a:t>The </a:t>
                </a:r>
                <a:r>
                  <a:rPr lang="en-US" dirty="0" smtClean="0"/>
                  <a:t>bulk volume of stone lighter than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15</m:t>
                        </m:r>
                      </m:sub>
                    </m:sSub>
                  </m:oMath>
                </a14:m>
                <a:r>
                  <a:rPr lang="en-US" dirty="0" smtClean="0"/>
                  <a:t> stone should not exceed the volume of voids in the structure without the lighter stone</a:t>
                </a:r>
              </a:p>
              <a:p>
                <a:pPr lvl="1"/>
                <a:r>
                  <a:rPr lang="en-US" dirty="0" smtClean="0"/>
                  <a:t>Riprap thickness should be at least 1ft but less than the maximum between the upper limit of the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100</m:t>
                        </m:r>
                      </m:sub>
                    </m:sSub>
                    <m:r>
                      <a:rPr lang="en-US" b="0" i="1" smtClean="0">
                        <a:latin typeface="Cambria Math" panose="02040503050406030204" pitchFamily="18" charset="0"/>
                      </a:rPr>
                      <m:t> </m:t>
                    </m:r>
                  </m:oMath>
                </a14:m>
                <a:r>
                  <a:rPr lang="en-US" dirty="0" smtClean="0"/>
                  <a:t>stone and 1.5 times the upper limit of the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100</m:t>
                        </m:r>
                      </m:sub>
                    </m:sSub>
                  </m:oMath>
                </a14:m>
                <a:r>
                  <a:rPr lang="en-US" dirty="0" smtClean="0"/>
                  <a:t> stone. </a:t>
                </a:r>
              </a:p>
              <a:p>
                <a:pPr lvl="1"/>
                <a:r>
                  <a:rPr lang="en-US" dirty="0" smtClean="0"/>
                  <a:t>If the riprap will be primarily underwater the thickness should be increased by 50%.</a:t>
                </a:r>
              </a:p>
              <a:p>
                <a:pPr lvl="1"/>
                <a:r>
                  <a:rPr lang="en-US" dirty="0"/>
                  <a:t>Oversized rock, while maybe tempting, should be used to because it does not lock well with other rocks, inducing particle movement. </a:t>
                </a:r>
              </a:p>
              <a:p>
                <a:pPr lvl="1"/>
                <a:r>
                  <a:rPr lang="en-US" dirty="0"/>
                  <a:t>To induce locking, angular rocks are recommended. </a:t>
                </a:r>
              </a:p>
              <a:p>
                <a:pPr lvl="1"/>
                <a:r>
                  <a:rPr lang="en-US" dirty="0"/>
                  <a:t>However, y/x should not exceed 3.5 </a:t>
                </a:r>
              </a:p>
              <a:p>
                <a:pPr lvl="2"/>
                <a:r>
                  <a:rPr lang="en-US" dirty="0"/>
                  <a:t>Also, no more than 30% of stones should satisfy y/x &lt; 2.5</a:t>
                </a:r>
              </a:p>
              <a:p>
                <a:pPr lvl="2"/>
                <a:r>
                  <a:rPr lang="en-US" dirty="0"/>
                  <a:t>No more than 15% of stones should satisfy y/x &gt; 3.0</a:t>
                </a:r>
              </a:p>
              <a:p>
                <a:pPr lvl="1"/>
                <a:endParaRPr lang="en-US" dirty="0" smtClean="0"/>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22867"/>
                <a:ext cx="8288867" cy="5935133"/>
              </a:xfrm>
              <a:blipFill rotWithShape="0">
                <a:blip r:embed="rId2"/>
                <a:stretch>
                  <a:fillRect l="-74" t="-719" r="-882"/>
                </a:stretch>
              </a:blipFill>
            </p:spPr>
            <p:txBody>
              <a:bodyPr/>
              <a:lstStyle/>
              <a:p>
                <a:r>
                  <a:rPr lang="en-US">
                    <a:noFill/>
                  </a:rPr>
                  <a:t> </a:t>
                </a:r>
              </a:p>
            </p:txBody>
          </p:sp>
        </mc:Fallback>
      </mc:AlternateContent>
      <p:sp>
        <p:nvSpPr>
          <p:cNvPr id="4" name="Oval 3"/>
          <p:cNvSpPr/>
          <p:nvPr/>
        </p:nvSpPr>
        <p:spPr>
          <a:xfrm>
            <a:off x="9194800" y="4080934"/>
            <a:ext cx="1329267" cy="24299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4" idx="0"/>
          </p:cNvCxnSpPr>
          <p:nvPr/>
        </p:nvCxnSpPr>
        <p:spPr>
          <a:xfrm flipH="1">
            <a:off x="8424333" y="4080934"/>
            <a:ext cx="1435101" cy="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8398933" y="6510867"/>
            <a:ext cx="1524002" cy="1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9160933" y="3674534"/>
            <a:ext cx="16935" cy="1727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11266" y="3699934"/>
            <a:ext cx="389467" cy="369332"/>
          </a:xfrm>
          <a:prstGeom prst="rect">
            <a:avLst/>
          </a:prstGeom>
          <a:noFill/>
        </p:spPr>
        <p:txBody>
          <a:bodyPr wrap="square" rtlCol="0">
            <a:spAutoFit/>
          </a:bodyPr>
          <a:lstStyle/>
          <a:p>
            <a:r>
              <a:rPr lang="en-US" dirty="0"/>
              <a:t>x</a:t>
            </a:r>
          </a:p>
        </p:txBody>
      </p:sp>
      <p:sp>
        <p:nvSpPr>
          <p:cNvPr id="9" name="TextBox 8"/>
          <p:cNvSpPr txBox="1"/>
          <p:nvPr/>
        </p:nvSpPr>
        <p:spPr>
          <a:xfrm>
            <a:off x="8602133" y="5105400"/>
            <a:ext cx="389467" cy="369332"/>
          </a:xfrm>
          <a:prstGeom prst="rect">
            <a:avLst/>
          </a:prstGeom>
          <a:noFill/>
        </p:spPr>
        <p:txBody>
          <a:bodyPr wrap="square" rtlCol="0">
            <a:spAutoFit/>
          </a:bodyPr>
          <a:lstStyle/>
          <a:p>
            <a:r>
              <a:rPr lang="en-US" dirty="0" smtClean="0"/>
              <a:t>y</a:t>
            </a:r>
            <a:endParaRPr lang="en-US" dirty="0"/>
          </a:p>
        </p:txBody>
      </p:sp>
      <p:cxnSp>
        <p:nvCxnSpPr>
          <p:cNvPr id="10" name="Straight Arrow Connector 9"/>
          <p:cNvCxnSpPr/>
          <p:nvPr/>
        </p:nvCxnSpPr>
        <p:spPr>
          <a:xfrm flipV="1">
            <a:off x="9965267" y="3877733"/>
            <a:ext cx="541866"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9169399" y="3877734"/>
            <a:ext cx="601134" cy="8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746067" y="4106334"/>
            <a:ext cx="0" cy="1058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720667" y="5503334"/>
            <a:ext cx="16933" cy="1024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0507133" y="3657600"/>
            <a:ext cx="33867" cy="1896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2883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275</TotalTime>
  <Words>1665</Words>
  <Application>Microsoft Office PowerPoint</Application>
  <PresentationFormat>Custom</PresentationFormat>
  <Paragraphs>133</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Facet</vt:lpstr>
      <vt:lpstr>Document</vt:lpstr>
      <vt:lpstr>Riprap Gradation and Filters</vt:lpstr>
      <vt:lpstr>Outline</vt:lpstr>
      <vt:lpstr>Riprap Definition </vt:lpstr>
      <vt:lpstr>Motivation</vt:lpstr>
      <vt:lpstr>Riprap Gradation Theory</vt:lpstr>
      <vt:lpstr>Determination of Representative Rock Size d_m</vt:lpstr>
      <vt:lpstr>Riprap Gradation</vt:lpstr>
      <vt:lpstr>Riprap Gradation</vt:lpstr>
      <vt:lpstr>Riprap Gradation</vt:lpstr>
      <vt:lpstr>Riprap Filters</vt:lpstr>
      <vt:lpstr>Importance of Filters</vt:lpstr>
      <vt:lpstr>Importance of Filters</vt:lpstr>
      <vt:lpstr>Governing Equations (gravel filters)</vt:lpstr>
      <vt:lpstr>Design of Gravel Filters </vt:lpstr>
      <vt:lpstr>Synthetic Filter Cloths</vt:lpstr>
      <vt:lpstr>Design of Filter Cloth</vt:lpstr>
      <vt:lpstr>Design of Geotextile Filter</vt:lpstr>
      <vt:lpstr>Installation Example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Riprap Gradation and Filters</dc:title>
  <dc:creator>Luke Flores</dc:creator>
  <cp:lastModifiedBy>.</cp:lastModifiedBy>
  <cp:revision>32</cp:revision>
  <dcterms:created xsi:type="dcterms:W3CDTF">2018-04-02T02:43:01Z</dcterms:created>
  <dcterms:modified xsi:type="dcterms:W3CDTF">2018-04-04T16:48:19Z</dcterms:modified>
</cp:coreProperties>
</file>