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4" r:id="rId7"/>
    <p:sldId id="281" r:id="rId8"/>
    <p:sldId id="280" r:id="rId9"/>
    <p:sldId id="261" r:id="rId10"/>
    <p:sldId id="263" r:id="rId11"/>
    <p:sldId id="264" r:id="rId12"/>
    <p:sldId id="278" r:id="rId13"/>
    <p:sldId id="275" r:id="rId14"/>
    <p:sldId id="276" r:id="rId15"/>
    <p:sldId id="277" r:id="rId16"/>
    <p:sldId id="265" r:id="rId17"/>
    <p:sldId id="266" r:id="rId18"/>
    <p:sldId id="268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868" autoAdjust="0"/>
  </p:normalViewPr>
  <p:slideViewPr>
    <p:cSldViewPr>
      <p:cViewPr>
        <p:scale>
          <a:sx n="75" d="100"/>
          <a:sy n="75" d="100"/>
        </p:scale>
        <p:origin x="-2664" y="-1002"/>
      </p:cViewPr>
      <p:guideLst>
        <p:guide orient="horz" pos="28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DC4BA-C8D3-4C75-B0CD-82D5BD9B5A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6B7A2-D0E2-4E99-A562-15F347650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5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2DF1-7705-4956-A45E-8AD5A08D9B14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7F0F-0F13-4445-A2BE-12A871A6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59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c.els-cdn.com/S0169555X05003399/1-s2.0-S0169555X05003399-main.pdf?_tid=f2edf93e-da26-11e4-945c-00000aab0f26&amp;acdnat=1428082334_e85fcd02d94ef4cbdf2a1b3015f2a83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wnload-v2.springer.com/static/pdf/402/art:10.1007/s002679900048.pdf?token2=exp=1428084650~acl=/static/pdf/402/art:10.1007/s002679900048.pdf*~hmac=7967b56f422474423ece78b8477f9ce465efef09fe62825a0cd137c78fa5a837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.els-cdn.com/S0169555X05003399/1-s2.0-S0169555X05003399-main.pdf?_tid=f2edf93e-da26-11e4-945c-00000aab0f26&amp;acdnat=1428082334_e85fcd02d94ef4cbdf2a1b3015f2a83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wnload-v2.springer.com/static/pdf/402/art:10.1007/s002679900048.pdf?token2=exp=1428084650~acl=/static/pdf/402/art:10.1007/s002679900048.pdf*~hmac=7967b56f422474423ece78b8477f9ce465efef09fe62825a0cd137c78fa5a83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http://ac.els-cdn.com/S0169555X05003399/1-s2.0-S0169555X05003399-main.pdf?_tid=f2edf93e-da26-11e4-945c-00000aab0f26&amp;acdnat=1428082334_e85fcd02d94ef4cbdf2a1b3015f2a831</a:t>
            </a:r>
            <a:endParaRPr lang="en-US" sz="1200" dirty="0" smtClean="0"/>
          </a:p>
          <a:p>
            <a:endParaRPr lang="en-US" sz="1200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http://download-v2.springer.com/static/pdf/402/art%253A10.1007%252Fs002679900048.pdf?token2=exp=1428084650~acl=%2Fstatic%2Fpdf%2F402%2Fart%25253A10.1007%25252Fs002679900048.pdf*~hmac=7967b56f422474423ece78b8477f9ce465efef09fe62825a0cd137c78fa5a837</a:t>
            </a:r>
            <a:r>
              <a:rPr lang="en-US" sz="1200" dirty="0" smtClean="0"/>
              <a:t>	page 535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8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</a:p>
          <a:p>
            <a:r>
              <a:rPr lang="en-US" dirty="0" smtClean="0"/>
              <a:t>http://nancywagnerphotography.blogspot.com/2011_08_01_archive.html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3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3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http://www.iihr.uiowa.edu/wp-content/uploads/2013/06/TR452-H-G-Controls-Evolution-of-Cluster-1.pdf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http://ascelibrary.org/doi/pdf/10.1061/%28ASCE%29HY.1943-7900.0000810</a:t>
            </a:r>
          </a:p>
          <a:p>
            <a:endParaRPr lang="en-US" dirty="0" smtClean="0"/>
          </a:p>
          <a:p>
            <a:r>
              <a:rPr lang="en-US" dirty="0" smtClean="0"/>
              <a:t>https://researchspace.auckland.ac.nz/handle/2292/13048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5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2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6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6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http://ac.els-cdn.com/S0169555X05003399/1-s2.0-S0169555X05003399-main.pdf?_tid=f2edf93e-da26-11e4-945c-00000aab0f26&amp;acdnat=1428082334_e85fcd02d94ef4cbdf2a1b3015f2a831</a:t>
            </a:r>
            <a:endParaRPr lang="en-US" sz="1200" dirty="0" smtClean="0"/>
          </a:p>
          <a:p>
            <a:endParaRPr lang="en-US" sz="1200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http://download-v2.springer.com/static/pdf/402/art%253A10.1007%252Fs002679900048.pdf?token2=exp=1428084650~acl=%2Fstatic%2Fpdf%2F402%2Fart%25253A10.1007%25252Fs002679900048.pdf*~hmac=7967b56f422474423ece78b8477f9ce465efef09fe62825a0cd137c78fa5a837</a:t>
            </a:r>
            <a:r>
              <a:rPr lang="en-US" sz="1200" dirty="0" smtClean="0"/>
              <a:t>	page 535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5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25A4-58C9-4ECD-A5CD-B9F51B65E846}" type="datetime1">
              <a:rPr lang="en-US" smtClean="0"/>
              <a:t>4/7/2015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E448-BD2A-4BF8-8111-AEBA91DA7495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5A38-7446-4688-B25F-07A7F5659AEA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3400" y="401859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F060-BF58-49CE-A63A-731BCAE26EAE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59AE-A96C-4C98-8CE0-D7CB9739D5BB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C657-D941-4602-8318-B726D54DE8DB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C87-10D7-4060-A373-5398A1B8C4D8}" type="datetime1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8DB-41F0-438B-A322-3EA26EDDB1FA}" type="datetime1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EAA-FB7A-4970-A229-6F19BADB5ED7}" type="datetime1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931-2865-427C-8FD0-49FB21067176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6E7-01F8-4C70-8A4E-344B98EB48BB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EC673-552F-407B-B560-7772329AD2FC}" type="datetime1">
              <a:rPr lang="en-US" smtClean="0"/>
              <a:t>4/7/2015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Hanson &amp; Koutsunis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6C8E5-2A1A-4206-A73D-4607E9CBA1B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2/27/White_River_dry_gravel_b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804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-381000"/>
            <a:ext cx="91440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Armoring in Gravel Bed Streams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1" y="1066800"/>
            <a:ext cx="4191000" cy="2057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+mj-lt"/>
              </a:rPr>
              <a:t>Tess Hanson, Nick </a:t>
            </a:r>
            <a:r>
              <a:rPr lang="en-US" sz="2400" dirty="0" err="1" smtClean="0">
                <a:latin typeface="+mj-lt"/>
              </a:rPr>
              <a:t>Koutsunis</a:t>
            </a:r>
            <a:endParaRPr lang="en-US" sz="2400" dirty="0" smtClean="0">
              <a:latin typeface="+mj-lt"/>
            </a:endParaRPr>
          </a:p>
          <a:p>
            <a:pPr algn="l"/>
            <a:r>
              <a:rPr lang="en-US" sz="1800" dirty="0" smtClean="0">
                <a:latin typeface="+mj-lt"/>
              </a:rPr>
              <a:t>Department of Civil </a:t>
            </a:r>
            <a:r>
              <a:rPr lang="en-US" sz="1800" dirty="0" smtClean="0">
                <a:latin typeface="+mj-lt"/>
              </a:rPr>
              <a:t>&amp; Engineering</a:t>
            </a:r>
            <a:endParaRPr lang="en-US" sz="1800" dirty="0" smtClean="0">
              <a:latin typeface="+mj-lt"/>
            </a:endParaRPr>
          </a:p>
          <a:p>
            <a:pPr algn="l"/>
            <a:r>
              <a:rPr lang="en-US" sz="1800" dirty="0" smtClean="0">
                <a:latin typeface="+mj-lt"/>
              </a:rPr>
              <a:t>Colorado State University</a:t>
            </a:r>
            <a:endParaRPr lang="en-US" sz="1800" dirty="0">
              <a:latin typeface="+mj-lt"/>
            </a:endParaRPr>
          </a:p>
        </p:txBody>
      </p:sp>
      <p:pic>
        <p:nvPicPr>
          <p:cNvPr id="1032" name="Picture 8" descr="http://buildmail.colostate.edu/cvmbs/wp-content/uploads/sites/2/myMail/templates/cvmbs/img/cs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3124200" cy="93726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19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/>
          <a:lstStyle/>
          <a:p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2957"/>
            <a:ext cx="8229600" cy="4389120"/>
          </a:xfrm>
        </p:spPr>
        <p:txBody>
          <a:bodyPr/>
          <a:lstStyle/>
          <a:p>
            <a:r>
              <a:rPr lang="en-US" dirty="0" smtClean="0"/>
              <a:t>Why Difficulties Arise:</a:t>
            </a:r>
          </a:p>
          <a:p>
            <a:pPr lvl="1"/>
            <a:r>
              <a:rPr lang="en-US" dirty="0" smtClean="0"/>
              <a:t>Most transport data provides composition of bed subsurface and not </a:t>
            </a:r>
            <a:r>
              <a:rPr lang="en-US" dirty="0" smtClean="0"/>
              <a:t>surface.</a:t>
            </a:r>
            <a:endParaRPr lang="en-US" dirty="0" smtClean="0"/>
          </a:p>
          <a:p>
            <a:pPr lvl="1"/>
            <a:r>
              <a:rPr lang="en-US" dirty="0" smtClean="0"/>
              <a:t>Bed surface can be measured at low flow but not at flows moving sediment (Wilcock 2010).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18" y="3897517"/>
            <a:ext cx="56939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Governing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Powell, Reid, </a:t>
                </a:r>
                <a:r>
                  <a:rPr lang="en-US" sz="2400" dirty="0" err="1" smtClean="0"/>
                  <a:t>Laronne</a:t>
                </a:r>
                <a:r>
                  <a:rPr lang="en-US" sz="2400" dirty="0" smtClean="0"/>
                  <a:t> (2001)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=11.2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𝑅𝑔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4.5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en-US" sz="2000" dirty="0" smtClean="0"/>
                  <a:t> is the unit </a:t>
                </a:r>
                <a:r>
                  <a:rPr lang="en-US" sz="2000" dirty="0" err="1" smtClean="0"/>
                  <a:t>bedload</a:t>
                </a:r>
                <a:r>
                  <a:rPr lang="en-US" sz="2000" dirty="0" smtClean="0"/>
                  <a:t> transport rate for the </a:t>
                </a:r>
                <a:r>
                  <a:rPr lang="en-US" sz="2000" i="1" dirty="0" err="1" smtClean="0"/>
                  <a:t>i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grain size and the term indicated in red drives armoring.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5089120"/>
                <a:ext cx="1447704" cy="688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89120"/>
                <a:ext cx="1447704" cy="6880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4221315"/>
                <a:ext cx="2385910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50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−0.26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21315"/>
                <a:ext cx="2385910" cy="769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2771" y="4204382"/>
                <a:ext cx="1600200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71" y="4204382"/>
                <a:ext cx="1600200" cy="6967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231230"/>
                <a:ext cx="1449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31230"/>
                <a:ext cx="144937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Physical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4197"/>
            <a:ext cx="8548914" cy="37795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Feed Flume</a:t>
            </a:r>
          </a:p>
          <a:p>
            <a:pPr lvl="1"/>
            <a:r>
              <a:rPr lang="en-US" dirty="0" smtClean="0"/>
              <a:t>Sediment is continually fed into flume</a:t>
            </a:r>
          </a:p>
          <a:p>
            <a:pPr lvl="2"/>
            <a:r>
              <a:rPr lang="en-US" dirty="0" smtClean="0"/>
              <a:t>Armoring in feed flumes diminish with increasing transport rate</a:t>
            </a:r>
          </a:p>
          <a:p>
            <a:r>
              <a:rPr lang="en-US" dirty="0" smtClean="0"/>
              <a:t>Recirculating Flume</a:t>
            </a:r>
          </a:p>
          <a:p>
            <a:pPr lvl="1"/>
            <a:r>
              <a:rPr lang="en-US" dirty="0" smtClean="0"/>
              <a:t>Sediment entrained in flume and recirculated through the system</a:t>
            </a:r>
          </a:p>
          <a:p>
            <a:pPr lvl="2"/>
            <a:r>
              <a:rPr lang="en-US" dirty="0" smtClean="0"/>
              <a:t>Armoring in recirculating flumes is caused by kinetic sieving processes </a:t>
            </a:r>
          </a:p>
          <a:p>
            <a:r>
              <a:rPr lang="en-US" dirty="0" smtClean="0"/>
              <a:t>Neither flume configuration can simulate natural conditions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72268"/>
            <a:ext cx="8077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475971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dirty="0" smtClean="0"/>
              <a:t>Wilcock</a:t>
            </a:r>
            <a:r>
              <a:rPr lang="en-US" sz="1400" dirty="0" smtClean="0"/>
              <a:t>, 2004)</a:t>
            </a:r>
            <a:endParaRPr lang="en-US" sz="1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Dam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Dams disrupt longitudinal continuity of the river system</a:t>
            </a:r>
          </a:p>
          <a:p>
            <a:pPr lvl="1"/>
            <a:r>
              <a:rPr lang="en-US" sz="1600" dirty="0" smtClean="0"/>
              <a:t>Sediment is stored in reservoir</a:t>
            </a:r>
          </a:p>
          <a:p>
            <a:pPr lvl="1"/>
            <a:r>
              <a:rPr lang="en-US" sz="1600" dirty="0" smtClean="0"/>
              <a:t>Clear water released downstream</a:t>
            </a:r>
          </a:p>
          <a:p>
            <a:pPr lvl="1"/>
            <a:r>
              <a:rPr lang="en-US" sz="1600" dirty="0" smtClean="0"/>
              <a:t>Absence of sediment downstream of a dam exemplifies armor layer formation</a:t>
            </a:r>
            <a:endParaRPr lang="en-US" sz="1600" dirty="0"/>
          </a:p>
          <a:p>
            <a:r>
              <a:rPr lang="en-US" sz="2000" dirty="0" smtClean="0"/>
              <a:t>Reduction of flood peak decreases bed mobility in downstream reaches.</a:t>
            </a:r>
          </a:p>
          <a:p>
            <a:r>
              <a:rPr lang="en-US" sz="2000" dirty="0" smtClean="0"/>
              <a:t>Impacts salmonids  that use freshwater gravels to incubate their eggs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1145146"/>
            <a:ext cx="3733800" cy="28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1713" r="506" b="3078"/>
          <a:stretch/>
        </p:blipFill>
        <p:spPr bwMode="auto">
          <a:xfrm>
            <a:off x="5310187" y="4226310"/>
            <a:ext cx="3476625" cy="232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7862"/>
            <a:ext cx="4280464" cy="19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Dam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535093" cy="60854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Process:</a:t>
            </a:r>
          </a:p>
          <a:p>
            <a:pPr lvl="1"/>
            <a:r>
              <a:rPr lang="en-US" sz="1800" dirty="0" smtClean="0"/>
              <a:t>Incision</a:t>
            </a:r>
          </a:p>
          <a:p>
            <a:pPr lvl="1"/>
            <a:r>
              <a:rPr lang="en-US" sz="1800" dirty="0" smtClean="0"/>
              <a:t>Floodplain Formation</a:t>
            </a:r>
          </a:p>
          <a:p>
            <a:pPr lvl="1"/>
            <a:r>
              <a:rPr lang="en-US" sz="1800" dirty="0" smtClean="0"/>
              <a:t>Equilibrium Channel Development</a:t>
            </a:r>
          </a:p>
          <a:p>
            <a:pPr lvl="1"/>
            <a:r>
              <a:rPr lang="en-US" sz="1800" dirty="0" smtClean="0"/>
              <a:t>Increased Sediment Supply</a:t>
            </a:r>
          </a:p>
          <a:p>
            <a:pPr lvl="2"/>
            <a:r>
              <a:rPr lang="en-US" sz="1500" dirty="0" smtClean="0"/>
              <a:t>Covers Armor Layer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2209800"/>
            <a:ext cx="4446791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60716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Pizzuto</a:t>
            </a:r>
            <a:r>
              <a:rPr lang="en-US" dirty="0" smtClean="0"/>
              <a:t>, 2002)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72343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a Sediment Wave</a:t>
            </a:r>
            <a:endParaRPr lang="en-US" dirty="0"/>
          </a:p>
        </p:txBody>
      </p:sp>
      <p:pic>
        <p:nvPicPr>
          <p:cNvPr id="1026" name="Picture 2" descr="http://cdn.coastalcare.org/wp-content/uploads/2012/04/elwha-dam-remov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4900"/>
            <a:ext cx="3806825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97205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Lewiston Dam – Trinity River, California, USA</a:t>
            </a:r>
          </a:p>
          <a:p>
            <a:pPr lvl="1"/>
            <a:r>
              <a:rPr lang="en-US" dirty="0" smtClean="0"/>
              <a:t>Impacts</a:t>
            </a:r>
          </a:p>
          <a:p>
            <a:pPr lvl="2"/>
            <a:r>
              <a:rPr lang="en-US" dirty="0" smtClean="0"/>
              <a:t>Cuts off sediment</a:t>
            </a:r>
          </a:p>
          <a:p>
            <a:pPr lvl="2"/>
            <a:r>
              <a:rPr lang="en-US" dirty="0" smtClean="0"/>
              <a:t>Maintains constant flow, well below bank-full </a:t>
            </a:r>
            <a:r>
              <a:rPr lang="en-US" dirty="0" smtClean="0"/>
              <a:t>flow.</a:t>
            </a:r>
            <a:endParaRPr lang="en-US" dirty="0" smtClean="0"/>
          </a:p>
          <a:p>
            <a:pPr lvl="2"/>
            <a:r>
              <a:rPr lang="en-US" dirty="0" smtClean="0"/>
              <a:t>Impacts from Dam to first major tributary downstream.</a:t>
            </a:r>
          </a:p>
          <a:p>
            <a:pPr lvl="1"/>
            <a:r>
              <a:rPr lang="en-US" dirty="0" smtClean="0"/>
              <a:t>Restoration</a:t>
            </a:r>
          </a:p>
          <a:p>
            <a:pPr lvl="2"/>
            <a:r>
              <a:rPr lang="en-US" dirty="0" smtClean="0"/>
              <a:t>Replenish gravel storage downstream of </a:t>
            </a:r>
            <a:r>
              <a:rPr lang="en-US" dirty="0" smtClean="0"/>
              <a:t>dam.</a:t>
            </a:r>
            <a:endParaRPr lang="en-US" dirty="0" smtClean="0"/>
          </a:p>
          <a:p>
            <a:pPr lvl="2"/>
            <a:r>
              <a:rPr lang="en-US" dirty="0" smtClean="0"/>
              <a:t>Increase discharges to be capable of transporting gravels/cobbles </a:t>
            </a:r>
            <a:r>
              <a:rPr lang="en-US" dirty="0" smtClean="0"/>
              <a:t>downstream </a:t>
            </a:r>
            <a:r>
              <a:rPr lang="en-US" dirty="0" smtClean="0"/>
              <a:t>to promote formation of bars, riffles, and </a:t>
            </a:r>
            <a:r>
              <a:rPr lang="en-US" dirty="0" smtClean="0"/>
              <a:t>floodplains.</a:t>
            </a:r>
            <a:endParaRPr lang="en-US" dirty="0" smtClean="0"/>
          </a:p>
          <a:p>
            <a:pPr lvl="2"/>
            <a:r>
              <a:rPr lang="en-US" dirty="0" smtClean="0"/>
              <a:t>Introduce long-term periodic gravel and cobble </a:t>
            </a:r>
            <a:r>
              <a:rPr lang="en-US" dirty="0" smtClean="0"/>
              <a:t>supply.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6" y="2743200"/>
            <a:ext cx="3924300" cy="2047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9443" y="4884032"/>
            <a:ext cx="3173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Sediment sampling during high flows measure the effectiveness of dam releases in routing gravel and sand through river</a:t>
            </a:r>
            <a:endParaRPr lang="en-US" sz="10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24000"/>
            <a:ext cx="8991600" cy="4389120"/>
          </a:xfrm>
        </p:spPr>
        <p:txBody>
          <a:bodyPr/>
          <a:lstStyle/>
          <a:p>
            <a:r>
              <a:rPr lang="en-US" dirty="0" smtClean="0"/>
              <a:t>Parker &amp; </a:t>
            </a:r>
            <a:r>
              <a:rPr lang="en-US" dirty="0" err="1" smtClean="0"/>
              <a:t>Klingeman</a:t>
            </a:r>
            <a:r>
              <a:rPr lang="en-US" dirty="0" smtClean="0"/>
              <a:t>, 1982</a:t>
            </a:r>
            <a:endParaRPr lang="en-US" dirty="0"/>
          </a:p>
          <a:p>
            <a:pPr lvl="1"/>
            <a:r>
              <a:rPr lang="en-US" dirty="0" err="1" smtClean="0"/>
              <a:t>Bedload</a:t>
            </a:r>
            <a:r>
              <a:rPr lang="en-US" dirty="0" smtClean="0"/>
              <a:t> measurements from Oak Creek, Oregon used to test hypothesis about </a:t>
            </a:r>
            <a:r>
              <a:rPr lang="en-US" dirty="0" smtClean="0"/>
              <a:t>armoring. </a:t>
            </a:r>
            <a:endParaRPr lang="en-US" dirty="0"/>
          </a:p>
          <a:p>
            <a:pPr lvl="1"/>
            <a:r>
              <a:rPr lang="en-US" dirty="0" smtClean="0"/>
              <a:t>“Vertical winnowing” process leads to equal </a:t>
            </a:r>
            <a:r>
              <a:rPr lang="en-US" dirty="0" smtClean="0"/>
              <a:t>mobility.</a:t>
            </a:r>
            <a:endParaRPr lang="en-US" dirty="0" smtClean="0"/>
          </a:p>
          <a:p>
            <a:pPr lvl="1"/>
            <a:r>
              <a:rPr lang="en-US" dirty="0" smtClean="0"/>
              <a:t>Pavement present in gravel bed stream at low flow remains through high flow </a:t>
            </a:r>
            <a:r>
              <a:rPr lang="en-US" dirty="0" smtClean="0"/>
              <a:t>events.</a:t>
            </a:r>
            <a:endParaRPr lang="en-US" dirty="0" smtClean="0"/>
          </a:p>
          <a:p>
            <a:pPr lvl="1"/>
            <a:r>
              <a:rPr lang="en-US" dirty="0" smtClean="0"/>
              <a:t>“Low-stress” range required for pavement layer to </a:t>
            </a:r>
            <a:r>
              <a:rPr lang="en-US" dirty="0" smtClean="0"/>
              <a:t>form.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 descr="http://uniqueplacestosave.org/wp-content/uploads/riverbedhero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724400"/>
            <a:ext cx="752460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Case Study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1" cy="22468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Dietrich et al., 1989</a:t>
            </a:r>
          </a:p>
          <a:p>
            <a:pPr lvl="1"/>
            <a:r>
              <a:rPr lang="en-US" dirty="0" smtClean="0"/>
              <a:t>Flume experiments tested hypothesis that armoring occurs when supply is less than capacity of </a:t>
            </a:r>
            <a:r>
              <a:rPr lang="en-US" dirty="0" smtClean="0"/>
              <a:t>flow.</a:t>
            </a:r>
            <a:endParaRPr lang="en-US" dirty="0" smtClean="0"/>
          </a:p>
          <a:p>
            <a:pPr lvl="1"/>
            <a:r>
              <a:rPr lang="en-US" dirty="0" smtClean="0"/>
              <a:t>Results supported hypothesis and showed that decrease in supply also confined transport to a narrow </a:t>
            </a:r>
            <a:r>
              <a:rPr lang="en-US" dirty="0" smtClean="0"/>
              <a:t>band.</a:t>
            </a:r>
            <a:endParaRPr lang="en-US" dirty="0" smtClean="0"/>
          </a:p>
          <a:p>
            <a:pPr lvl="1"/>
            <a:r>
              <a:rPr lang="en-US" dirty="0" smtClean="0"/>
              <a:t>Propose to connect degree of armoring to sediment supply from land use </a:t>
            </a:r>
            <a:r>
              <a:rPr lang="en-US" dirty="0" smtClean="0"/>
              <a:t>changes.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4" y="3922140"/>
            <a:ext cx="4038600" cy="261677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08584" y="4862123"/>
            <a:ext cx="1714500" cy="2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430784" y="6031914"/>
            <a:ext cx="4343400" cy="2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8197" y="5693360"/>
            <a:ext cx="1391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Armor Layer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817" y="6093827"/>
            <a:ext cx="1821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Subsurface Layer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43484" y="5710993"/>
            <a:ext cx="4343400" cy="2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6911" y="4823290"/>
            <a:ext cx="1617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Flow Direction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Case Study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229600" cy="4389120"/>
          </a:xfrm>
        </p:spPr>
        <p:txBody>
          <a:bodyPr/>
          <a:lstStyle/>
          <a:p>
            <a:r>
              <a:rPr lang="en-US" dirty="0" smtClean="0"/>
              <a:t>Wilcock &amp; </a:t>
            </a:r>
            <a:r>
              <a:rPr lang="en-US" dirty="0" err="1" smtClean="0"/>
              <a:t>DeTemple</a:t>
            </a:r>
            <a:r>
              <a:rPr lang="en-US" dirty="0" smtClean="0"/>
              <a:t>, 2005</a:t>
            </a:r>
          </a:p>
          <a:p>
            <a:pPr lvl="1"/>
            <a:r>
              <a:rPr lang="en-US" dirty="0" smtClean="0"/>
              <a:t>Used a surface-based transport model to explore persistence of armor layers during high flow </a:t>
            </a:r>
            <a:r>
              <a:rPr lang="en-US" dirty="0" smtClean="0"/>
              <a:t>events.</a:t>
            </a:r>
            <a:endParaRPr lang="en-US" dirty="0" smtClean="0"/>
          </a:p>
          <a:p>
            <a:pPr lvl="1"/>
            <a:r>
              <a:rPr lang="en-US" dirty="0" smtClean="0"/>
              <a:t>Model results displayed the persistence of these layers even at large flows. </a:t>
            </a:r>
          </a:p>
          <a:p>
            <a:pPr lvl="1"/>
            <a:r>
              <a:rPr lang="en-US" dirty="0" smtClean="0"/>
              <a:t>This suggests that grain size measured at low flows can be used to make predictions about conditions during large </a:t>
            </a:r>
            <a:r>
              <a:rPr lang="en-US" dirty="0" smtClean="0"/>
              <a:t>flows.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29970"/>
            <a:ext cx="3194261" cy="224663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5440"/>
            <a:ext cx="8229600" cy="4389120"/>
          </a:xfrm>
        </p:spPr>
        <p:txBody>
          <a:bodyPr/>
          <a:lstStyle/>
          <a:p>
            <a:r>
              <a:rPr lang="en-US" dirty="0" smtClean="0"/>
              <a:t>Gravel bed armoring influences instream hydraulics and habitat.</a:t>
            </a:r>
          </a:p>
          <a:p>
            <a:r>
              <a:rPr lang="en-US" dirty="0" smtClean="0"/>
              <a:t>Dams exacerbate gravel bed stream </a:t>
            </a:r>
            <a:r>
              <a:rPr lang="en-US" dirty="0" smtClean="0"/>
              <a:t>armoring. </a:t>
            </a:r>
            <a:endParaRPr lang="en-US" dirty="0" smtClean="0"/>
          </a:p>
          <a:p>
            <a:r>
              <a:rPr lang="en-US" dirty="0" smtClean="0"/>
              <a:t>Patterns of armoring are very distinct, both spatially and </a:t>
            </a:r>
            <a:r>
              <a:rPr lang="en-US" dirty="0" smtClean="0"/>
              <a:t>temporally.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pic>
        <p:nvPicPr>
          <p:cNvPr id="2050" name="Picture 2" descr="http://upload.wikimedia.org/wikipedia/commons/1/1d/Shavers-fork-stream-fall-foliage_-_West_Virginia_-_ForestWan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20129"/>
          <a:stretch/>
        </p:blipFill>
        <p:spPr bwMode="auto">
          <a:xfrm>
            <a:off x="1981200" y="3962400"/>
            <a:ext cx="5257800" cy="25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 /Importance</a:t>
            </a:r>
          </a:p>
          <a:p>
            <a:r>
              <a:rPr lang="en-US" sz="3600" dirty="0" smtClean="0"/>
              <a:t>Process</a:t>
            </a:r>
            <a:r>
              <a:rPr lang="en-US" sz="3600" dirty="0"/>
              <a:t> </a:t>
            </a:r>
            <a:r>
              <a:rPr lang="en-US" sz="3600" dirty="0" smtClean="0"/>
              <a:t>&amp; Patterns</a:t>
            </a:r>
          </a:p>
          <a:p>
            <a:r>
              <a:rPr lang="en-US" sz="3600" dirty="0" smtClean="0"/>
              <a:t>Measurement Techniques</a:t>
            </a:r>
          </a:p>
          <a:p>
            <a:r>
              <a:rPr lang="en-US" sz="3600" dirty="0" smtClean="0"/>
              <a:t>Governing Equations</a:t>
            </a:r>
          </a:p>
          <a:p>
            <a:r>
              <a:rPr lang="en-US" sz="3600" dirty="0" smtClean="0"/>
              <a:t>Influences</a:t>
            </a:r>
          </a:p>
          <a:p>
            <a:r>
              <a:rPr lang="en-US" sz="3600" dirty="0" smtClean="0"/>
              <a:t>Case Studies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Curran, Joanna Crowe, and Lu Tan. “An Investigation of Bed Armoring Process and Formation of </a:t>
            </a:r>
            <a:r>
              <a:rPr lang="en-US" sz="1400" dirty="0" err="1" smtClean="0"/>
              <a:t>Microclusters</a:t>
            </a:r>
            <a:r>
              <a:rPr lang="en-US" sz="1400" dirty="0" smtClean="0"/>
              <a:t>.”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Joint Federal Interagency Conference (2010).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Dietrich, William E., James W. Kirchner, Hiroshi Ikeda, and Fujiko </a:t>
            </a:r>
            <a:r>
              <a:rPr lang="en-US" sz="1400" dirty="0" err="1" smtClean="0"/>
              <a:t>Iseya</a:t>
            </a:r>
            <a:r>
              <a:rPr lang="en-US" sz="1400" dirty="0" smtClean="0"/>
              <a:t>. "Sediment Supply and the Development of the Coarse Surface Layer in Gravel-bedded Rivers." Nature 340.6230 (1989): 215-17.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Julien, Pierre Y. Erosion and Sedimentation. Second ed. Cambridge: Cambridge UP, </a:t>
            </a:r>
            <a:r>
              <a:rPr lang="en-US" sz="1400" dirty="0" smtClean="0"/>
              <a:t>2010. </a:t>
            </a:r>
            <a:r>
              <a:rPr lang="en-US" sz="1400" dirty="0"/>
              <a:t>Print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Parker, Gary, and Peter C. </a:t>
            </a:r>
            <a:r>
              <a:rPr lang="en-US" sz="1400" dirty="0" err="1" smtClean="0"/>
              <a:t>Klingeman</a:t>
            </a:r>
            <a:r>
              <a:rPr lang="en-US" sz="1400" dirty="0" smtClean="0"/>
              <a:t>. "On Why Gravel Bed Streams Are Paved." Water Resources Research 18.5 (1982): 1409.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/>
              <a:t>Pizzuto</a:t>
            </a:r>
            <a:r>
              <a:rPr lang="en-US" sz="1400" dirty="0"/>
              <a:t>, Jim. "Effects of Dam Removal on River Form and Process." </a:t>
            </a:r>
            <a:r>
              <a:rPr lang="en-US" sz="1400" dirty="0" err="1"/>
              <a:t>BioScience</a:t>
            </a:r>
            <a:r>
              <a:rPr lang="en-US" sz="1400" dirty="0"/>
              <a:t> 52.8 (2002): 683. Web.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Wilcock, Peter R. "Persistence of Armor Layers in Gravel-bed Streams." Geophysical Research Letters 32.8 (2005).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76400"/>
                <a:ext cx="54102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Armoring </a:t>
                </a:r>
                <a:r>
                  <a:rPr lang="en-US" dirty="0" smtClean="0"/>
                  <a:t>occurs when the bed surface of gravel-bed rivers is coarsened relative to the sub-surface.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Degree of armoring</a:t>
                </a:r>
                <a:r>
                  <a:rPr lang="en-US" sz="2400" dirty="0" smtClean="0"/>
                  <a:t> can be described by the armor ratio.</a:t>
                </a: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i="1" dirty="0" smtClean="0"/>
                  <a:t>Armor ratio</a:t>
                </a:r>
                <a:r>
                  <a:rPr lang="en-US" sz="2400" b="1" dirty="0" smtClean="0"/>
                  <a:t>=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50,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𝑠𝑢𝑟𝑓𝑎𝑐𝑒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50,  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𝑠𝑢𝑏𝑠𝑢𝑟𝑓𝑎𝑐𝑒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50,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𝑠𝑢𝑟𝑓𝑎𝑐𝑒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50,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𝑠𝑢𝑏𝑠𝑢𝑟𝑓𝑎𝑐𝑒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when armoring present.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5410200" cy="4876800"/>
              </a:xfrm>
              <a:blipFill rotWithShape="1">
                <a:blip r:embed="rId3"/>
                <a:stretch>
                  <a:fillRect l="-2029" t="-1000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Fig3-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1" y="1524000"/>
            <a:ext cx="2897345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604507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(Wilcock, 2005)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4572000" cy="3124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dirty="0" smtClean="0"/>
              <a:t>Channel Hydraulics</a:t>
            </a:r>
          </a:p>
          <a:p>
            <a:pPr lvl="1"/>
            <a:r>
              <a:rPr lang="en-US" sz="3000" dirty="0" smtClean="0"/>
              <a:t>Grains Available for Transport</a:t>
            </a:r>
          </a:p>
          <a:p>
            <a:pPr lvl="1"/>
            <a:r>
              <a:rPr lang="en-US" sz="3000" dirty="0" smtClean="0"/>
              <a:t>Hydraulic Roughness</a:t>
            </a:r>
          </a:p>
          <a:p>
            <a:pPr lvl="1"/>
            <a:r>
              <a:rPr lang="en-US" sz="3000" dirty="0" smtClean="0"/>
              <a:t>Bed Permeability</a:t>
            </a:r>
          </a:p>
          <a:p>
            <a:pPr lvl="1"/>
            <a:r>
              <a:rPr lang="en-US" sz="3000" dirty="0" smtClean="0"/>
              <a:t>Living Conditions for Aquatic Species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images1.friendseat.com/2011/12/Salmon-Spawning-Image-by-David-Saf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38" y="2590800"/>
            <a:ext cx="3883025" cy="259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24600" y="5867400"/>
            <a:ext cx="163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(Wilcock, 2005)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90581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Armoring is important because it </a:t>
            </a:r>
            <a:r>
              <a:rPr lang="en-US" sz="2800" b="1" dirty="0"/>
              <a:t>influences</a:t>
            </a:r>
            <a:r>
              <a:rPr lang="en-US" sz="2800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63" r="3606" b="4831"/>
          <a:stretch/>
        </p:blipFill>
        <p:spPr bwMode="auto">
          <a:xfrm>
            <a:off x="5181600" y="2526032"/>
            <a:ext cx="3937000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Armoring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0500" y="4581848"/>
            <a:ext cx="50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5334000" cy="55626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Flow develops shear stresses less than required to move large particles, but large enough to move fines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Flow entrains fine particles, winnowing them from bed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Coarse layer forms, sheltering fine grains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Coarse layer increases resistance to entrainment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581226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(Curran &amp; Tan, 2010)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Rock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04" y="1463675"/>
            <a:ext cx="4476750" cy="29559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Form as part of the armoring process</a:t>
            </a:r>
          </a:p>
          <a:p>
            <a:pPr lvl="1"/>
            <a:r>
              <a:rPr lang="en-US" sz="1600" dirty="0" smtClean="0"/>
              <a:t>Self Organizing</a:t>
            </a:r>
          </a:p>
          <a:p>
            <a:pPr lvl="1"/>
            <a:r>
              <a:rPr lang="en-US" sz="1600" dirty="0" smtClean="0"/>
              <a:t>Enhanced by presence of stationary objects on bed</a:t>
            </a:r>
          </a:p>
          <a:p>
            <a:pPr lvl="1"/>
            <a:r>
              <a:rPr lang="en-US" sz="1600" dirty="0" smtClean="0"/>
              <a:t>Attenuates the sediment transport of the surrounding bed</a:t>
            </a:r>
          </a:p>
          <a:p>
            <a:r>
              <a:rPr lang="en-US" sz="2000" dirty="0" smtClean="0"/>
              <a:t>Cause flow separation</a:t>
            </a:r>
          </a:p>
          <a:p>
            <a:pPr lvl="1"/>
            <a:r>
              <a:rPr lang="en-US" sz="1600" dirty="0" smtClean="0"/>
              <a:t>Increases turbulent flow properties</a:t>
            </a:r>
          </a:p>
          <a:p>
            <a:pPr lvl="1"/>
            <a:r>
              <a:rPr lang="en-US" sz="1600" dirty="0" smtClean="0"/>
              <a:t>Forms a recirculation zone</a:t>
            </a:r>
          </a:p>
          <a:p>
            <a:pPr lvl="1"/>
            <a:r>
              <a:rPr lang="en-US" sz="1600" dirty="0" smtClean="0"/>
              <a:t>Flow reattaches downstream of cluster</a:t>
            </a:r>
          </a:p>
          <a:p>
            <a:r>
              <a:rPr lang="en-US" sz="2000" dirty="0" smtClean="0"/>
              <a:t>Increase hydraulic roughness of bed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5" y="4419600"/>
            <a:ext cx="38927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4" y="1290638"/>
            <a:ext cx="4046546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41271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278102"/>
            <a:ext cx="38671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Near-Equal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6735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Coarser fractions of bedload mixture are not moving, shielding the finer particles.</a:t>
            </a:r>
          </a:p>
          <a:p>
            <a:r>
              <a:rPr lang="en-US" dirty="0" smtClean="0"/>
              <a:t>Mobilization of all sediment size fractions as shear stress exceeds motion threshold of coarsest particles.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1263" y="4143241"/>
                <a:ext cx="2175211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63" y="4143241"/>
                <a:ext cx="2175211" cy="76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8142" y="5953125"/>
                <a:ext cx="3310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𝑚𝑒𝑑𝑖𝑎𝑛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𝑔𝑟𝑎𝑖𝑛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𝑑𝑖𝑎𝑚𝑒𝑡𝑒𝑟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42" y="5953125"/>
                <a:ext cx="33106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8784" y="5583793"/>
                <a:ext cx="3180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𝑚𝑒𝑑𝑖𝑎𝑛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𝑔𝑟𝑎𝑖𝑛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𝑑𝑖𝑎𝑚𝑒𝑡𝑒𝑟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84" y="5583793"/>
                <a:ext cx="318016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1927" y="5216167"/>
                <a:ext cx="376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𝑆h𝑖𝑒𝑙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𝑝𝑎𝑟𝑎𝑚𝑒𝑡𝑒𝑟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27" y="5216167"/>
                <a:ext cx="376308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534" y="4912041"/>
                <a:ext cx="4540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𝑆h𝑖𝑒𝑙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𝑝𝑎𝑟𝑎𝑚𝑒𝑡𝑒𝑟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𝑓𝑟𝑎𝑐𝑡𝑖𝑜𝑛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4" y="4912041"/>
                <a:ext cx="45406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6600825" y="6154182"/>
            <a:ext cx="2286000" cy="59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(Julien, 2002)</a:t>
            </a:r>
            <a:endParaRPr lang="en-US" sz="18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Armoring Conditions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513926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(Julien, 2002)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98576"/>
                <a:ext cx="8991600" cy="4444523"/>
              </a:xfrm>
            </p:spPr>
            <p:txBody>
              <a:bodyPr>
                <a:normAutofit fontScale="85000" lnSpcReduction="20000"/>
              </a:bodyPr>
              <a:lstStyle/>
              <a:p>
                <a:pPr lvl="1"/>
                <a:r>
                  <a:rPr lang="en-US" sz="3500" dirty="0" smtClean="0"/>
                  <a:t>Degrading stream</a:t>
                </a:r>
              </a:p>
              <a:p>
                <a:pPr lvl="2"/>
                <a:r>
                  <a:rPr lang="en-US" sz="3200" dirty="0" smtClean="0"/>
                  <a:t>Sediment transport capacity must exceed sediment supply</a:t>
                </a:r>
              </a:p>
              <a:p>
                <a:pPr lvl="1"/>
                <a:r>
                  <a:rPr lang="en-US" sz="3500" dirty="0" smtClean="0"/>
                  <a:t>Coarse bed material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h𝑆</m:t>
                    </m:r>
                  </m:oMath>
                </a14:m>
                <a:endParaRPr lang="en-US" sz="3200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2900" dirty="0" smtClean="0"/>
                  <a:t> is grain size at incipient motion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0.047)</m:t>
                    </m:r>
                  </m:oMath>
                </a14:m>
                <a:endParaRPr lang="en-US" sz="2900" b="0" dirty="0" smtClean="0"/>
              </a:p>
              <a:p>
                <a:pPr lvl="1"/>
                <a:r>
                  <a:rPr lang="en-US" sz="3500" dirty="0" smtClean="0"/>
                  <a:t>Sufficient quantity of coarse bed material</a:t>
                </a:r>
              </a:p>
              <a:p>
                <a:pPr lvl="2"/>
                <a:r>
                  <a:rPr lang="en-US" sz="3200" dirty="0" smtClean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32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/>
                  <a:t> decreases, the amount of scour necessary for the armor layer to form increases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900" b="0" dirty="0" smtClean="0"/>
                  <a:t> is the fraction of bed material coarser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2900" b="0" dirty="0" smtClean="0"/>
                  <a:t> 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98576"/>
                <a:ext cx="8991600" cy="4444523"/>
              </a:xfrm>
              <a:blipFill rotWithShape="1">
                <a:blip r:embed="rId4"/>
                <a:stretch>
                  <a:fillRect t="-356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Patterns of Armoring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Most streams display a mobile armor layer, as sediment supply tends towards </a:t>
            </a:r>
            <a:r>
              <a:rPr lang="en-US" sz="2600" dirty="0" smtClean="0"/>
              <a:t>zero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dirty="0" smtClean="0"/>
              <a:t>static armor (Parker, 2004).</a:t>
            </a:r>
          </a:p>
          <a:p>
            <a:r>
              <a:rPr lang="en-US" sz="2600" dirty="0" smtClean="0"/>
              <a:t>The degree of armoring varies inversely with the rate of sediment transport (Wilcock &amp;</a:t>
            </a:r>
            <a:r>
              <a:rPr lang="en-US" sz="2600" dirty="0" err="1" smtClean="0"/>
              <a:t>DeTemple</a:t>
            </a:r>
            <a:r>
              <a:rPr lang="en-US" sz="2600" dirty="0" smtClean="0"/>
              <a:t>, 2004). </a:t>
            </a:r>
          </a:p>
          <a:p>
            <a:r>
              <a:rPr lang="en-US" sz="2600" dirty="0" smtClean="0"/>
              <a:t>Armor Layer usually coarser than mean annual load of transported gravel (Lisle, 1995). </a:t>
            </a:r>
          </a:p>
          <a:p>
            <a:r>
              <a:rPr lang="en-US" sz="2600" dirty="0" smtClean="0"/>
              <a:t>Substrate has a broader distribution of grain sizes, but tend to be closer in size to the average.</a:t>
            </a:r>
          </a:p>
          <a:p>
            <a:r>
              <a:rPr lang="en-US" sz="2600" dirty="0" smtClean="0"/>
              <a:t>Surface grain sizes are strongly and positively correlated to shear stress. </a:t>
            </a:r>
          </a:p>
          <a:p>
            <a:r>
              <a:rPr lang="en-US" sz="2600" dirty="0" smtClean="0"/>
              <a:t>Channels tend to become less armored in downstream </a:t>
            </a:r>
            <a:r>
              <a:rPr lang="en-US" sz="2600" dirty="0" smtClean="0"/>
              <a:t>direction </a:t>
            </a:r>
            <a:r>
              <a:rPr lang="en-US" sz="2600" dirty="0" smtClean="0"/>
              <a:t>(</a:t>
            </a:r>
            <a:r>
              <a:rPr lang="en-US" sz="2600" dirty="0" err="1" smtClean="0"/>
              <a:t>Pitlick</a:t>
            </a:r>
            <a:r>
              <a:rPr lang="en-US" sz="2600" dirty="0" smtClean="0"/>
              <a:t> et al., 2008)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C8E5-2A1A-4206-A73D-4607E9CBA1B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Hanson &amp; Koutsunis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3181</TotalTime>
  <Words>1424</Words>
  <Application>Microsoft Office PowerPoint</Application>
  <PresentationFormat>On-screen Show (4:3)</PresentationFormat>
  <Paragraphs>210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Armoring in Gravel Bed Streams</vt:lpstr>
      <vt:lpstr>PowerPoint Presentation</vt:lpstr>
      <vt:lpstr>Definition</vt:lpstr>
      <vt:lpstr>Importance</vt:lpstr>
      <vt:lpstr>Armoring Process</vt:lpstr>
      <vt:lpstr>Rock Clusters</vt:lpstr>
      <vt:lpstr>Near-Equal Mobility</vt:lpstr>
      <vt:lpstr>Armoring Conditions</vt:lpstr>
      <vt:lpstr>Patterns of Armoring</vt:lpstr>
      <vt:lpstr>Measurement Techniques</vt:lpstr>
      <vt:lpstr>Governing Equations</vt:lpstr>
      <vt:lpstr>Physical Modeling</vt:lpstr>
      <vt:lpstr>Dam Influence</vt:lpstr>
      <vt:lpstr>Dam Removal</vt:lpstr>
      <vt:lpstr>Case Study 1</vt:lpstr>
      <vt:lpstr>Case Study 2</vt:lpstr>
      <vt:lpstr>Case Study 3</vt:lpstr>
      <vt:lpstr>Case Study 4</vt:lpstr>
      <vt:lpstr>Conclusions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Armoring in Gravel Bed Streams</dc:title>
  <dc:creator>Hanson, Tessa,</dc:creator>
  <cp:lastModifiedBy> </cp:lastModifiedBy>
  <cp:revision>87</cp:revision>
  <dcterms:created xsi:type="dcterms:W3CDTF">2015-04-03T15:58:53Z</dcterms:created>
  <dcterms:modified xsi:type="dcterms:W3CDTF">2015-04-07T19:50:32Z</dcterms:modified>
</cp:coreProperties>
</file>