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5"/>
  </p:notesMasterIdLst>
  <p:sldIdLst>
    <p:sldId id="256" r:id="rId2"/>
    <p:sldId id="304" r:id="rId3"/>
    <p:sldId id="261" r:id="rId4"/>
    <p:sldId id="259" r:id="rId5"/>
    <p:sldId id="303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0" r:id="rId14"/>
    <p:sldId id="262" r:id="rId15"/>
    <p:sldId id="279" r:id="rId16"/>
    <p:sldId id="257" r:id="rId17"/>
    <p:sldId id="280" r:id="rId18"/>
    <p:sldId id="281" r:id="rId19"/>
    <p:sldId id="264" r:id="rId20"/>
    <p:sldId id="269" r:id="rId21"/>
    <p:sldId id="270" r:id="rId22"/>
    <p:sldId id="282" r:id="rId23"/>
    <p:sldId id="271" r:id="rId24"/>
    <p:sldId id="30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5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9A469-A468-4EB0-9BAE-93680425CE9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DA8D-7701-4BF6-9E92-3B3BF9D1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0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BAA38-A48C-40CC-B0FA-85CED04D275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5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89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0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6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6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8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4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3BF4EC-FAEB-4B63-994D-51F0951143D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4B2E-A10A-44FD-B24C-8369274A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3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kly.com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524125"/>
          </a:xfrm>
        </p:spPr>
        <p:txBody>
          <a:bodyPr/>
          <a:lstStyle/>
          <a:p>
            <a:pPr algn="ctr"/>
            <a:r>
              <a:rPr lang="en-US" dirty="0" smtClean="0"/>
              <a:t>River Measurement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457700"/>
            <a:ext cx="9027271" cy="152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Haider</a:t>
            </a:r>
            <a:r>
              <a:rPr lang="en-US" b="1" dirty="0" smtClean="0"/>
              <a:t> </a:t>
            </a:r>
            <a:r>
              <a:rPr lang="en-US" b="1" dirty="0" err="1" smtClean="0"/>
              <a:t>Addab</a:t>
            </a:r>
            <a:r>
              <a:rPr lang="en-US" b="1" dirty="0"/>
              <a:t>	</a:t>
            </a:r>
            <a:r>
              <a:rPr lang="en-US" b="1" dirty="0" smtClean="0"/>
              <a:t>		    Neil A. </a:t>
            </a:r>
            <a:r>
              <a:rPr lang="en-US" b="1" dirty="0" err="1" smtClean="0"/>
              <a:t>Hadimoeljono</a:t>
            </a:r>
            <a:r>
              <a:rPr lang="en-US" b="1" dirty="0"/>
              <a:t>	</a:t>
            </a:r>
            <a:r>
              <a:rPr lang="en-US" b="1" dirty="0" smtClean="0"/>
              <a:t>	     Ramsey Pickard</a:t>
            </a:r>
          </a:p>
          <a:p>
            <a:endParaRPr lang="en-US" b="1" dirty="0" smtClean="0"/>
          </a:p>
          <a:p>
            <a:pPr algn="ctr"/>
            <a:r>
              <a:rPr lang="en-US" dirty="0" err="1" smtClean="0"/>
              <a:t>Cive</a:t>
            </a:r>
            <a:r>
              <a:rPr lang="en-US" dirty="0" smtClean="0"/>
              <a:t> 717 – River Mechanics </a:t>
            </a:r>
          </a:p>
          <a:p>
            <a:pPr algn="ctr"/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Velocity Measurements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2" y="2052918"/>
            <a:ext cx="993388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Electromagnetic flow meters are based on Faraday’s induction law stating that voltage is induced by the motion of a conductor perpendicular to a magnetic field.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Hot film and hot wire anemometers are electrically heated sensors being cooled by advection. The heat loss being a function for the flow velocity, this laboratory instrument is calibrated to measure fluctuating velocities with high spatial resolution and high frequency response.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34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Cross Section Geometry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Cross-section geometry can be measured using a steel tape and rod and level.</a:t>
            </a:r>
          </a:p>
          <a:p>
            <a:r>
              <a:rPr lang="en-US" sz="2400" dirty="0" smtClean="0"/>
              <a:t>The steel tape is used to measure the width of the channel.</a:t>
            </a:r>
          </a:p>
          <a:p>
            <a:r>
              <a:rPr lang="en-US" sz="2400" dirty="0" smtClean="0"/>
              <a:t>The rod and level measured relative elevation.</a:t>
            </a:r>
          </a:p>
          <a:p>
            <a:r>
              <a:rPr lang="en-US" sz="2400" dirty="0" smtClean="0"/>
              <a:t>Measurements are taken at a tenth of the stream length.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61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3" y="600074"/>
            <a:ext cx="4481625" cy="1198245"/>
          </a:xfrm>
        </p:spPr>
        <p:txBody>
          <a:bodyPr anchor="t" anchorCtr="0"/>
          <a:lstStyle/>
          <a:p>
            <a:r>
              <a:rPr lang="en-US" sz="4200" b="1" dirty="0" smtClean="0"/>
              <a:t>Bank Stability</a:t>
            </a:r>
            <a:endParaRPr lang="en-US" sz="4200" b="1" dirty="0"/>
          </a:p>
        </p:txBody>
      </p:sp>
      <p:pic>
        <p:nvPicPr>
          <p:cNvPr id="6" name="Content Placeholder 5" descr="sh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527" y="1764702"/>
            <a:ext cx="5689600" cy="4267200"/>
          </a:xfr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874713" y="1764702"/>
            <a:ext cx="5111750" cy="42335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Immediate </a:t>
            </a:r>
            <a:r>
              <a:rPr lang="en-US" dirty="0"/>
              <a:t>results save the owner and engineer time and money, particularly with failed slopes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Measures </a:t>
            </a:r>
            <a:r>
              <a:rPr lang="en-US" dirty="0"/>
              <a:t>the drained shear strength of soils in place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 </a:t>
            </a:r>
            <a:r>
              <a:rPr lang="en-US" dirty="0"/>
              <a:t>new development allows for residual effective shear strength measurements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Used </a:t>
            </a:r>
            <a:r>
              <a:rPr lang="en-US" dirty="0"/>
              <a:t>for designing earth slopes, retaining walls and determining the bearing capacity of foundations</a:t>
            </a:r>
          </a:p>
        </p:txBody>
      </p:sp>
    </p:spTree>
    <p:extLst>
      <p:ext uri="{BB962C8B-B14F-4D97-AF65-F5344CB8AC3E}">
        <p14:creationId xmlns:p14="http://schemas.microsoft.com/office/powerpoint/2010/main" val="408725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River Measurement </a:t>
            </a:r>
            <a:r>
              <a:rPr lang="en-US" b="1" dirty="0" err="1" smtClean="0"/>
              <a:t>Strucuture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>Discharge Measurement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Type of discharge measurement structure:</a:t>
            </a:r>
          </a:p>
          <a:p>
            <a:pPr lvl="1"/>
            <a:r>
              <a:rPr lang="en-US" sz="2200" dirty="0" smtClean="0"/>
              <a:t>Weirs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dirty="0" smtClean="0"/>
              <a:t>Sharp-crested weir</a:t>
            </a:r>
          </a:p>
          <a:p>
            <a:pPr lvl="2"/>
            <a:r>
              <a:rPr lang="en-US" sz="2000" dirty="0" smtClean="0"/>
              <a:t>Broad-crested weir</a:t>
            </a:r>
          </a:p>
          <a:p>
            <a:pPr lvl="1"/>
            <a:r>
              <a:rPr lang="en-US" sz="2200" dirty="0" smtClean="0"/>
              <a:t>Flume</a:t>
            </a:r>
          </a:p>
          <a:p>
            <a:pPr lvl="2"/>
            <a:r>
              <a:rPr lang="en-US" sz="2000" dirty="0"/>
              <a:t>Long-throated flume</a:t>
            </a:r>
          </a:p>
          <a:p>
            <a:pPr lvl="2"/>
            <a:r>
              <a:rPr lang="en-US" sz="2000" dirty="0"/>
              <a:t>Short-throated flume</a:t>
            </a:r>
          </a:p>
          <a:p>
            <a:pPr lvl="2"/>
            <a:r>
              <a:rPr lang="en-US" sz="2000" dirty="0"/>
              <a:t>Special </a:t>
            </a:r>
            <a:r>
              <a:rPr lang="en-US" sz="2000" dirty="0" smtClean="0"/>
              <a:t>flume</a:t>
            </a:r>
            <a:endParaRPr lang="en-US" sz="2800" dirty="0" smtClean="0"/>
          </a:p>
        </p:txBody>
      </p:sp>
      <p:pic>
        <p:nvPicPr>
          <p:cNvPr id="1026" name="Picture 2" descr="http://www.usbr.gov/pmts/hydraulics_lab/pubs/wmm/fig/F07_1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51" y="2757572"/>
            <a:ext cx="4963229" cy="327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8750" y="6035040"/>
            <a:ext cx="496322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dirty="0" smtClean="0"/>
              <a:t>Source: http://www.usbr.gov/pmts/hydraulics_lab/pubs/wmm/chap07_13.html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50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 Measurement </a:t>
            </a:r>
            <a:r>
              <a:rPr lang="en-US" b="1" dirty="0" err="1"/>
              <a:t>Strucuture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dirty="0"/>
              <a:t>Discharge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Main consideration to select a measuring structure:</a:t>
            </a:r>
          </a:p>
          <a:p>
            <a:pPr lvl="1"/>
            <a:r>
              <a:rPr lang="en-US" sz="2000" dirty="0" smtClean="0"/>
              <a:t>Accuracy requirements</a:t>
            </a:r>
          </a:p>
          <a:p>
            <a:pPr lvl="1"/>
            <a:r>
              <a:rPr lang="en-US" sz="2000" dirty="0" smtClean="0"/>
              <a:t>Cost (construction, operation and maintenance)</a:t>
            </a:r>
          </a:p>
          <a:p>
            <a:pPr lvl="1"/>
            <a:r>
              <a:rPr lang="en-US" sz="2000" dirty="0" smtClean="0"/>
              <a:t>Range of flow rates</a:t>
            </a:r>
          </a:p>
          <a:p>
            <a:pPr lvl="1"/>
            <a:r>
              <a:rPr lang="en-US" sz="2000" dirty="0" smtClean="0"/>
              <a:t>Head loss</a:t>
            </a:r>
          </a:p>
          <a:p>
            <a:pPr lvl="1"/>
            <a:r>
              <a:rPr lang="en-US" sz="2000" dirty="0" smtClean="0"/>
              <a:t>Ability to pass sediment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36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 Measurement </a:t>
            </a:r>
            <a:r>
              <a:rPr lang="en-US" b="1" dirty="0" err="1"/>
              <a:t>Strucuture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dirty="0"/>
              <a:t>Discharge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55213" cy="43907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Site selection consideration:</a:t>
            </a:r>
          </a:p>
          <a:p>
            <a:pPr lvl="1"/>
            <a:r>
              <a:rPr lang="en-US" sz="2000" b="1" dirty="0" smtClean="0"/>
              <a:t>To prevent excessive curvature of streamlines</a:t>
            </a:r>
            <a:r>
              <a:rPr lang="en-US" sz="2000" dirty="0" smtClean="0"/>
              <a:t>, channel reach upstream should be relatively straight and uniform for a distance about 10 times average channel width</a:t>
            </a:r>
          </a:p>
          <a:p>
            <a:pPr lvl="1"/>
            <a:r>
              <a:rPr lang="en-US" sz="2000" b="1" dirty="0" smtClean="0"/>
              <a:t>To ensure relatively smooth surface</a:t>
            </a:r>
            <a:r>
              <a:rPr lang="en-US" sz="2000" dirty="0" smtClean="0"/>
              <a:t>, Froude number upstream should be less than 0.5 for a distance of 30 yards</a:t>
            </a:r>
          </a:p>
          <a:p>
            <a:pPr lvl="1"/>
            <a:r>
              <a:rPr lang="en-US" sz="2000" b="1" dirty="0" smtClean="0"/>
              <a:t>To prevent water surface fluctuation</a:t>
            </a:r>
            <a:r>
              <a:rPr lang="en-US" sz="2000" dirty="0" smtClean="0"/>
              <a:t>, the minimum distance from any upstream structure should be 20 times water surface width at maximum flow</a:t>
            </a:r>
          </a:p>
          <a:p>
            <a:pPr lvl="1"/>
            <a:r>
              <a:rPr lang="en-US" sz="2000" dirty="0" smtClean="0"/>
              <a:t>Avoid placing structure in location where the soil characteristics are unsuitable.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2378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Weir</a:t>
            </a:r>
            <a:br>
              <a:rPr lang="en-US" b="1" dirty="0" smtClean="0"/>
            </a:br>
            <a:r>
              <a:rPr lang="en-US" sz="3200" dirty="0" smtClean="0"/>
              <a:t>Discharge measurement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7199483" cy="447647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Sharp crested weir (when H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/</a:t>
                </a:r>
                <a:r>
                  <a:rPr lang="en-US" sz="2400" dirty="0" smtClean="0">
                    <a:latin typeface="Brush Script MT" panose="03060802040406070304" pitchFamily="66" charset="0"/>
                  </a:rPr>
                  <a:t>l</a:t>
                </a:r>
                <a:r>
                  <a:rPr lang="en-US" sz="2400" dirty="0" smtClean="0"/>
                  <a:t> ≥ 15).</a:t>
                </a:r>
              </a:p>
              <a:p>
                <a:r>
                  <a:rPr lang="en-US" sz="2400" dirty="0" smtClean="0"/>
                  <a:t>There are 2 condition:</a:t>
                </a:r>
              </a:p>
              <a:p>
                <a:pPr lvl="1"/>
                <a:r>
                  <a:rPr lang="en-US" sz="2000" dirty="0" smtClean="0"/>
                  <a:t>Free flow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sz="2000" dirty="0" smtClean="0"/>
                  <a:t>Submerge flow, when the submergence (S) is bigger than critical factor (</a:t>
                </a:r>
                <a:r>
                  <a:rPr lang="en-US" sz="2000" dirty="0" err="1" smtClean="0"/>
                  <a:t>S</a:t>
                </a:r>
                <a:r>
                  <a:rPr lang="en-US" sz="2000" baseline="-25000" dirty="0" err="1" smtClean="0"/>
                  <a:t>c</a:t>
                </a:r>
                <a:r>
                  <a:rPr lang="en-US" sz="2000" dirty="0" smtClean="0"/>
                  <a:t>). Thus </a:t>
                </a:r>
                <a:r>
                  <a:rPr lang="en-US" sz="2000" dirty="0" err="1" smtClean="0"/>
                  <a:t>Q</a:t>
                </a:r>
                <a:r>
                  <a:rPr lang="en-US" sz="2000" baseline="-25000" dirty="0" err="1" smtClean="0"/>
                  <a:t>sw</a:t>
                </a:r>
                <a:r>
                  <a:rPr lang="en-US" sz="2000" dirty="0" smtClean="0"/>
                  <a:t> should be multiplied by submergence factor (f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)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=0.15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0.385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7199483" cy="4476470"/>
              </a:xfrm>
              <a:blipFill rotWithShape="0">
                <a:blip r:embed="rId2"/>
                <a:stretch>
                  <a:fillRect l="-677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neilah\Desktop\wei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9899" r="65383" b="73449"/>
          <a:stretch/>
        </p:blipFill>
        <p:spPr bwMode="auto">
          <a:xfrm>
            <a:off x="8831433" y="2352955"/>
            <a:ext cx="2853055" cy="2428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5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Weir</a:t>
            </a:r>
            <a:br>
              <a:rPr lang="en-US" b="1" dirty="0" smtClean="0"/>
            </a:br>
            <a:r>
              <a:rPr lang="en-US" sz="3200" dirty="0" smtClean="0"/>
              <a:t>Discharge measurement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7554913" cy="450504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Broad crested weir (when </a:t>
                </a:r>
                <a:r>
                  <a:rPr lang="en-US" sz="2400" dirty="0"/>
                  <a:t>0.70 ≥ H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/</a:t>
                </a:r>
                <a:r>
                  <a:rPr lang="en-US" sz="2400" dirty="0" smtClean="0">
                    <a:latin typeface="Brush Script MT" panose="03060802040406070304" pitchFamily="66" charset="0"/>
                  </a:rPr>
                  <a:t>l</a:t>
                </a:r>
                <a:r>
                  <a:rPr lang="en-US" sz="2400" dirty="0" smtClean="0"/>
                  <a:t> ≥ 0.07).</a:t>
                </a:r>
              </a:p>
              <a:p>
                <a:r>
                  <a:rPr lang="en-US" sz="2400" dirty="0" smtClean="0"/>
                  <a:t>There are 2 condition:</a:t>
                </a:r>
              </a:p>
              <a:p>
                <a:pPr lvl="1"/>
                <a:r>
                  <a:rPr lang="en-US" sz="2000" dirty="0" smtClean="0"/>
                  <a:t>Free flow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sz="2000" dirty="0" smtClean="0"/>
                  <a:t>Submerge flow, when the submergence (S) is bigger than critical factor (</a:t>
                </a:r>
                <a:r>
                  <a:rPr lang="en-US" sz="2000" dirty="0" err="1" smtClean="0"/>
                  <a:t>S</a:t>
                </a:r>
                <a:r>
                  <a:rPr lang="en-US" sz="2000" baseline="-25000" dirty="0" err="1" smtClean="0"/>
                  <a:t>c</a:t>
                </a:r>
                <a:r>
                  <a:rPr lang="en-US" sz="2000" dirty="0" smtClean="0"/>
                  <a:t>). Thus </a:t>
                </a:r>
                <a:r>
                  <a:rPr lang="en-US" sz="2000" dirty="0" err="1" smtClean="0"/>
                  <a:t>Q</a:t>
                </a:r>
                <a:r>
                  <a:rPr lang="en-US" sz="2000" baseline="-25000" dirty="0" err="1" smtClean="0"/>
                  <a:t>bw</a:t>
                </a:r>
                <a:r>
                  <a:rPr lang="en-US" sz="2000" dirty="0" smtClean="0"/>
                  <a:t> should be multiplied </a:t>
                </a:r>
                <a:r>
                  <a:rPr lang="en-US" sz="2000" dirty="0"/>
                  <a:t>by submergence factor (f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) </a:t>
                </a:r>
                <a:endParaRPr lang="en-US" sz="2000" dirty="0" smtClean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=0.65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9.81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−7.55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−2.26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7554913" cy="4505045"/>
              </a:xfrm>
              <a:blipFill rotWithShape="0">
                <a:blip r:embed="rId2"/>
                <a:stretch>
                  <a:fillRect l="-646" t="-2300"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neilah\Desktop\wei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47860" r="63620" b="37816"/>
          <a:stretch/>
        </p:blipFill>
        <p:spPr bwMode="auto">
          <a:xfrm>
            <a:off x="8921887" y="2052918"/>
            <a:ext cx="2858770" cy="194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23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Weir</a:t>
            </a:r>
            <a:br>
              <a:rPr lang="en-US" b="1" dirty="0" smtClean="0"/>
            </a:br>
            <a:r>
              <a:rPr lang="en-US" sz="3200" dirty="0" smtClean="0"/>
              <a:t>Discharge measurement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12376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Free flow is </a:t>
            </a:r>
            <a:r>
              <a:rPr lang="en-US" sz="2400" b="1" dirty="0" smtClean="0"/>
              <a:t>preferred </a:t>
            </a:r>
            <a:r>
              <a:rPr lang="en-US" sz="2400" dirty="0" smtClean="0"/>
              <a:t>than submerge flow,</a:t>
            </a:r>
          </a:p>
          <a:p>
            <a:pPr lvl="1"/>
            <a:r>
              <a:rPr lang="en-US" sz="2000" dirty="0" smtClean="0"/>
              <a:t>Submerge flow tends to be more inaccurate than free flow, because submergence </a:t>
            </a:r>
            <a:r>
              <a:rPr lang="en-US" sz="2000" dirty="0"/>
              <a:t>factor (f</a:t>
            </a:r>
            <a:r>
              <a:rPr lang="en-US" sz="2000" baseline="-25000" dirty="0"/>
              <a:t>s</a:t>
            </a:r>
            <a:r>
              <a:rPr lang="en-US" sz="2000" dirty="0" smtClean="0"/>
              <a:t>) only predict the value of submerge flow.</a:t>
            </a:r>
          </a:p>
          <a:p>
            <a:pPr lvl="1"/>
            <a:r>
              <a:rPr lang="en-US" sz="2000" dirty="0" smtClean="0"/>
              <a:t>Submerge flow needs 2 field data (y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baseline="-25000" dirty="0" smtClean="0"/>
          </a:p>
          <a:p>
            <a:r>
              <a:rPr lang="en-US" sz="2400" dirty="0" smtClean="0"/>
              <a:t>Broad crested is </a:t>
            </a:r>
            <a:r>
              <a:rPr lang="en-US" sz="2400" b="1" dirty="0" smtClean="0"/>
              <a:t>preferred </a:t>
            </a:r>
            <a:r>
              <a:rPr lang="en-US" sz="2400" dirty="0" smtClean="0"/>
              <a:t>than sharp crested</a:t>
            </a:r>
            <a:r>
              <a:rPr lang="en-US" dirty="0" smtClean="0"/>
              <a:t>,</a:t>
            </a:r>
          </a:p>
          <a:p>
            <a:pPr lvl="1"/>
            <a:r>
              <a:rPr lang="en-US" sz="2000" dirty="0" smtClean="0"/>
              <a:t>Because broad crested weir has a bigger critical submergence (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), so the probability of submerge flow in broad crested weir is less than in sharp crested weir</a:t>
            </a:r>
            <a:endParaRPr lang="en-US" sz="2000" baseline="-25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48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Flume</a:t>
            </a:r>
            <a:br>
              <a:rPr lang="en-US" b="1" dirty="0" smtClean="0"/>
            </a:br>
            <a:r>
              <a:rPr lang="en-US" sz="3200" dirty="0"/>
              <a:t>Discharge Measurement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83788" cy="4195481"/>
          </a:xfrm>
        </p:spPr>
        <p:txBody>
          <a:bodyPr/>
          <a:lstStyle/>
          <a:p>
            <a:r>
              <a:rPr lang="en-US" sz="2400" dirty="0" smtClean="0"/>
              <a:t>Structure that cause a critical flow in a channel by either a width contraction or a combination of width and relatively small bottom contraction</a:t>
            </a:r>
          </a:p>
          <a:p>
            <a:r>
              <a:rPr lang="en-US" sz="2400" dirty="0" smtClean="0"/>
              <a:t>Classes:</a:t>
            </a:r>
          </a:p>
          <a:p>
            <a:pPr lvl="1"/>
            <a:r>
              <a:rPr lang="en-US" sz="2000" dirty="0" smtClean="0"/>
              <a:t>Long-Throated Flumes</a:t>
            </a:r>
          </a:p>
          <a:p>
            <a:pPr lvl="1"/>
            <a:r>
              <a:rPr lang="en-US" sz="2000" dirty="0" smtClean="0"/>
              <a:t>Short-Throated Flumes</a:t>
            </a:r>
          </a:p>
          <a:p>
            <a:pPr lvl="1"/>
            <a:r>
              <a:rPr lang="en-US" sz="2000" dirty="0" smtClean="0"/>
              <a:t>Special Flumes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9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1228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Objectives</a:t>
            </a:r>
          </a:p>
          <a:p>
            <a:r>
              <a:rPr lang="en-US" sz="2400" dirty="0" smtClean="0"/>
              <a:t>Basic Principles</a:t>
            </a:r>
          </a:p>
          <a:p>
            <a:r>
              <a:rPr lang="en-US" sz="2400" dirty="0" smtClean="0"/>
              <a:t>Accuracy</a:t>
            </a:r>
          </a:p>
          <a:p>
            <a:r>
              <a:rPr lang="en-US" sz="2400" dirty="0" smtClean="0"/>
              <a:t>River Measurement Techniques</a:t>
            </a:r>
          </a:p>
          <a:p>
            <a:pPr lvl="1"/>
            <a:r>
              <a:rPr lang="en-US" sz="2000" dirty="0" smtClean="0"/>
              <a:t>Stage Measurements</a:t>
            </a:r>
            <a:endParaRPr lang="en-US" sz="2000" dirty="0"/>
          </a:p>
          <a:p>
            <a:pPr lvl="1"/>
            <a:r>
              <a:rPr lang="en-US" sz="2000" dirty="0" smtClean="0"/>
              <a:t>Velocity Measurements</a:t>
            </a:r>
          </a:p>
          <a:p>
            <a:pPr lvl="1"/>
            <a:r>
              <a:rPr lang="en-US" sz="2000" dirty="0" smtClean="0"/>
              <a:t>Discharge Measurement Structures</a:t>
            </a:r>
          </a:p>
          <a:p>
            <a:pPr lvl="1"/>
            <a:r>
              <a:rPr lang="en-US" sz="2000" dirty="0" smtClean="0"/>
              <a:t>Sediment Sampling Techniques</a:t>
            </a:r>
          </a:p>
        </p:txBody>
      </p:sp>
    </p:spTree>
    <p:extLst>
      <p:ext uri="{BB962C8B-B14F-4D97-AF65-F5344CB8AC3E}">
        <p14:creationId xmlns:p14="http://schemas.microsoft.com/office/powerpoint/2010/main" val="4250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Flume</a:t>
            </a:r>
            <a:br>
              <a:rPr lang="en-US" b="1" dirty="0" smtClean="0"/>
            </a:br>
            <a:r>
              <a:rPr lang="en-US" sz="3200" dirty="0"/>
              <a:t>Discharge Measurement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Long-Throated Flumes, have a throat that long enough to cause nearly parallel flow line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r="11579"/>
          <a:stretch/>
        </p:blipFill>
        <p:spPr>
          <a:xfrm rot="5400000">
            <a:off x="4144815" y="1383478"/>
            <a:ext cx="3657599" cy="6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Flume</a:t>
            </a:r>
            <a:br>
              <a:rPr lang="en-US" b="1" dirty="0" smtClean="0"/>
            </a:br>
            <a:r>
              <a:rPr lang="en-US" sz="3200" dirty="0"/>
              <a:t>Discharge Measurement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59140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Short-Throated Flume (</a:t>
            </a:r>
            <a:r>
              <a:rPr lang="en-US" sz="2400" dirty="0" err="1" smtClean="0"/>
              <a:t>Parshall</a:t>
            </a:r>
            <a:r>
              <a:rPr lang="en-US" sz="2400" dirty="0" smtClean="0"/>
              <a:t> Flume), which control flow in a region that produces curvilinear flow.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1799" r="10598" b="12684"/>
          <a:stretch/>
        </p:blipFill>
        <p:spPr>
          <a:xfrm>
            <a:off x="6926783" y="1327094"/>
            <a:ext cx="4029833" cy="51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Flume</a:t>
            </a:r>
            <a:br>
              <a:rPr lang="en-US" b="1" dirty="0" smtClean="0"/>
            </a:br>
            <a:r>
              <a:rPr lang="en-US" sz="3200" dirty="0"/>
              <a:t>Discharge Measurement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591402" cy="4195481"/>
          </a:xfrm>
        </p:spPr>
        <p:txBody>
          <a:bodyPr/>
          <a:lstStyle/>
          <a:p>
            <a:r>
              <a:rPr lang="en-US" sz="2400" dirty="0" smtClean="0"/>
              <a:t>Special Flumes</a:t>
            </a:r>
          </a:p>
          <a:p>
            <a:pPr lvl="1"/>
            <a:r>
              <a:rPr lang="en-US" sz="2000" dirty="0" smtClean="0"/>
              <a:t>Cutthroat Flume, resembles </a:t>
            </a:r>
            <a:r>
              <a:rPr lang="en-US" sz="2000" dirty="0" err="1" smtClean="0"/>
              <a:t>Parshall</a:t>
            </a:r>
            <a:r>
              <a:rPr lang="en-US" sz="2000" dirty="0" smtClean="0"/>
              <a:t> Flume </a:t>
            </a:r>
            <a:r>
              <a:rPr lang="en-US" sz="2000" dirty="0"/>
              <a:t>w</a:t>
            </a:r>
            <a:r>
              <a:rPr lang="en-US" sz="2000" dirty="0" smtClean="0"/>
              <a:t>ith the throat “cut out”.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7669" r="14171" b="15752"/>
          <a:stretch/>
        </p:blipFill>
        <p:spPr>
          <a:xfrm>
            <a:off x="7437591" y="1360473"/>
            <a:ext cx="3681876" cy="52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Auxiliary Equipment</a:t>
            </a:r>
            <a:br>
              <a:rPr lang="en-US" b="1" dirty="0" smtClean="0"/>
            </a:br>
            <a:r>
              <a:rPr lang="en-US" sz="3600" dirty="0" smtClean="0"/>
              <a:t>Discharge measurement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Head measurement station</a:t>
            </a:r>
          </a:p>
          <a:p>
            <a:r>
              <a:rPr lang="en-US" sz="2400" dirty="0" smtClean="0"/>
              <a:t>Staff gage</a:t>
            </a:r>
          </a:p>
          <a:p>
            <a:r>
              <a:rPr lang="en-US" sz="2400" dirty="0" smtClean="0"/>
              <a:t>Recording gage</a:t>
            </a:r>
          </a:p>
          <a:p>
            <a:r>
              <a:rPr lang="en-US" sz="2400" dirty="0" smtClean="0"/>
              <a:t>Stilling well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596" t="14353" r="37067" b="50406"/>
          <a:stretch/>
        </p:blipFill>
        <p:spPr>
          <a:xfrm>
            <a:off x="8981330" y="2582027"/>
            <a:ext cx="2298138" cy="3177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436" t="37853" r="46957" b="15893"/>
          <a:stretch/>
        </p:blipFill>
        <p:spPr>
          <a:xfrm>
            <a:off x="6352247" y="2052918"/>
            <a:ext cx="1238376" cy="4235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2247" y="6288805"/>
            <a:ext cx="134871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dirty="0" smtClean="0"/>
              <a:t>Staff gage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81330" y="5759696"/>
            <a:ext cx="229813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dirty="0" smtClean="0"/>
              <a:t>Continuous water gage recorder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Sampling Techniques for Sediment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728788"/>
            <a:ext cx="10069513" cy="492918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Sampling the water-sediment mixture </a:t>
            </a:r>
            <a:r>
              <a:rPr lang="en-US" sz="2600" dirty="0" smtClean="0"/>
              <a:t>for</a:t>
            </a:r>
          </a:p>
          <a:p>
            <a:pPr lvl="1"/>
            <a:r>
              <a:rPr lang="en-US" sz="2200" dirty="0" smtClean="0"/>
              <a:t>Determine t</a:t>
            </a:r>
            <a:r>
              <a:rPr lang="en-US" sz="2200" dirty="0"/>
              <a:t>he mean suspended sediment concentration,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200" dirty="0"/>
              <a:t>Particle size distribution,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200" dirty="0"/>
              <a:t>Specific </a:t>
            </a:r>
            <a:r>
              <a:rPr lang="en-US" sz="2200" dirty="0" smtClean="0"/>
              <a:t>gravity,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200" dirty="0" smtClean="0"/>
              <a:t>Temperature </a:t>
            </a:r>
            <a:r>
              <a:rPr lang="en-US" sz="2200" dirty="0"/>
              <a:t>of the water sediment mixture, </a:t>
            </a:r>
            <a:endParaRPr lang="en-US" sz="2200" dirty="0" smtClean="0"/>
          </a:p>
          <a:p>
            <a:pPr lvl="1" fontAlgn="base">
              <a:spcAft>
                <a:spcPct val="0"/>
              </a:spcAft>
              <a:defRPr/>
            </a:pPr>
            <a:r>
              <a:rPr lang="en-US" sz="2200" dirty="0" smtClean="0"/>
              <a:t>Other </a:t>
            </a:r>
            <a:r>
              <a:rPr lang="en-US" sz="2200" dirty="0"/>
              <a:t>physical and chemical properties of the transported solids. </a:t>
            </a:r>
            <a:endParaRPr lang="en-US" sz="2200" dirty="0" smtClean="0"/>
          </a:p>
          <a:p>
            <a:pPr fontAlgn="base">
              <a:spcAft>
                <a:spcPct val="0"/>
              </a:spcAft>
              <a:defRPr/>
            </a:pPr>
            <a:r>
              <a:rPr lang="en-US" sz="2600" dirty="0" smtClean="0"/>
              <a:t>Sampling frequency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200" dirty="0" smtClean="0"/>
              <a:t>Generally </a:t>
            </a:r>
            <a:r>
              <a:rPr lang="en-US" sz="2200" dirty="0"/>
              <a:t>dictated by the study approach and level of </a:t>
            </a:r>
            <a:r>
              <a:rPr lang="en-US" sz="2200" dirty="0" smtClean="0"/>
              <a:t>funding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2600" dirty="0" smtClean="0"/>
              <a:t>Types of sediment samplers: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200" dirty="0" smtClean="0"/>
              <a:t>Bed Sediment Samplers.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200" dirty="0" smtClean="0"/>
              <a:t>Suspended Sediment Samplers.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200" dirty="0" smtClean="0"/>
              <a:t>Bed load samplers.</a:t>
            </a:r>
          </a:p>
          <a:p>
            <a:pPr fontAlgn="base">
              <a:spcAft>
                <a:spcPct val="0"/>
              </a:spcAft>
              <a:defRPr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0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Bed sediment sampling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2400" dirty="0" smtClean="0"/>
              <a:t>Shallow Samplers: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Drag </a:t>
            </a:r>
            <a:r>
              <a:rPr lang="en-US" sz="2000" dirty="0"/>
              <a:t>bucket </a:t>
            </a:r>
            <a:r>
              <a:rPr lang="en-US" sz="2000" dirty="0" smtClean="0"/>
              <a:t>samplers.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Scoop samplers.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Grab </a:t>
            </a:r>
            <a:r>
              <a:rPr lang="en-US" sz="2000" dirty="0"/>
              <a:t>bucket or clamshell </a:t>
            </a:r>
            <a:r>
              <a:rPr lang="en-US" sz="2000" dirty="0" smtClean="0"/>
              <a:t>samplers.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Vertical </a:t>
            </a:r>
            <a:r>
              <a:rPr lang="en-US" sz="2000" dirty="0"/>
              <a:t>pipe or core </a:t>
            </a:r>
            <a:r>
              <a:rPr lang="en-US" sz="2000" dirty="0" smtClean="0"/>
              <a:t>samplers.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Piston </a:t>
            </a:r>
            <a:r>
              <a:rPr lang="en-US" sz="2000" dirty="0"/>
              <a:t>core </a:t>
            </a:r>
            <a:r>
              <a:rPr lang="en-US" sz="2000" dirty="0" smtClean="0"/>
              <a:t>samplers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Rotating </a:t>
            </a:r>
            <a:r>
              <a:rPr lang="en-US" sz="2000" dirty="0"/>
              <a:t>bucket samplers.</a:t>
            </a:r>
          </a:p>
        </p:txBody>
      </p:sp>
    </p:spTree>
    <p:extLst>
      <p:ext uri="{BB962C8B-B14F-4D97-AF65-F5344CB8AC3E}">
        <p14:creationId xmlns:p14="http://schemas.microsoft.com/office/powerpoint/2010/main" val="127051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Bed sediment sampling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37634" y="1625959"/>
            <a:ext cx="5562600" cy="4525963"/>
          </a:xfrm>
        </p:spPr>
        <p:txBody>
          <a:bodyPr/>
          <a:lstStyle/>
          <a:p>
            <a:r>
              <a:rPr lang="en-US" sz="2400" dirty="0" smtClean="0"/>
              <a:t>Benefits:</a:t>
            </a:r>
          </a:p>
          <a:p>
            <a:pPr lvl="1"/>
            <a:r>
              <a:rPr lang="en-US" sz="2000" dirty="0" smtClean="0"/>
              <a:t>Particle </a:t>
            </a:r>
            <a:r>
              <a:rPr lang="en-US" sz="2000" dirty="0"/>
              <a:t>size </a:t>
            </a:r>
            <a:r>
              <a:rPr lang="en-US" sz="2000" dirty="0" smtClean="0"/>
              <a:t>distribution</a:t>
            </a:r>
          </a:p>
          <a:p>
            <a:pPr lvl="1"/>
            <a:r>
              <a:rPr lang="en-US" sz="2000" dirty="0" smtClean="0"/>
              <a:t>Density </a:t>
            </a:r>
            <a:r>
              <a:rPr lang="en-US" sz="2000" dirty="0"/>
              <a:t>of sediment </a:t>
            </a:r>
            <a:r>
              <a:rPr lang="en-US" sz="2000" dirty="0" smtClean="0"/>
              <a:t>particles</a:t>
            </a:r>
          </a:p>
          <a:p>
            <a:pPr lvl="1"/>
            <a:r>
              <a:rPr lang="en-US" sz="2000" dirty="0" smtClean="0"/>
              <a:t>Discharge </a:t>
            </a:r>
            <a:r>
              <a:rPr lang="en-US" sz="2000" dirty="0"/>
              <a:t>of bed material by analytical method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32" y="3888940"/>
            <a:ext cx="3429000" cy="26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I0058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23" y="3888940"/>
            <a:ext cx="3429000" cy="27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37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Bed sediment sampling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99525" y="1504952"/>
            <a:ext cx="5524509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Drag </a:t>
            </a:r>
            <a:r>
              <a:rPr lang="en-US" sz="2400" dirty="0"/>
              <a:t>bucket Sampler 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Consist </a:t>
            </a:r>
            <a:r>
              <a:rPr lang="en-US" sz="2000" dirty="0"/>
              <a:t>of weighted bucket with a cutting </a:t>
            </a:r>
            <a:r>
              <a:rPr lang="en-US" sz="2000" dirty="0" smtClean="0"/>
              <a:t>edge.</a:t>
            </a:r>
          </a:p>
          <a:p>
            <a:pPr lvl="1"/>
            <a:r>
              <a:rPr lang="en-US" sz="2000" dirty="0" smtClean="0"/>
              <a:t>Lowered </a:t>
            </a:r>
            <a:r>
              <a:rPr lang="en-US" sz="2000" dirty="0"/>
              <a:t>to the bed &amp; dragged in the upstream direction by a tow line operated from boat.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8" y="1524001"/>
            <a:ext cx="40798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1099525" y="4640746"/>
            <a:ext cx="9252323" cy="194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smtClean="0"/>
              <a:t>They </a:t>
            </a:r>
            <a:r>
              <a:rPr lang="en-US" sz="2400" dirty="0"/>
              <a:t>are  not taking a sample from a single spot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Mix </a:t>
            </a:r>
            <a:r>
              <a:rPr lang="en-US" sz="2400" dirty="0"/>
              <a:t>the material scooped from the different depths penetrated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054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Bed sediment sampling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82" y="1853248"/>
            <a:ext cx="381716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828172" y="1637764"/>
            <a:ext cx="581551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2400" dirty="0" smtClean="0"/>
              <a:t>Scoop Samplers: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One </a:t>
            </a:r>
            <a:r>
              <a:rPr lang="en-US" sz="2000" dirty="0"/>
              <a:t>end is </a:t>
            </a:r>
            <a:r>
              <a:rPr lang="en-US" sz="2000" dirty="0" smtClean="0"/>
              <a:t>closed.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Other </a:t>
            </a:r>
            <a:r>
              <a:rPr lang="en-US" sz="2000" dirty="0"/>
              <a:t>end  </a:t>
            </a:r>
            <a:r>
              <a:rPr lang="en-US" sz="2000" dirty="0" smtClean="0"/>
              <a:t>beveled </a:t>
            </a:r>
            <a:r>
              <a:rPr lang="en-US" sz="2000" dirty="0"/>
              <a:t>to provide cutting </a:t>
            </a:r>
            <a:r>
              <a:rPr lang="en-US" sz="2000" dirty="0" smtClean="0"/>
              <a:t>edge.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Used up to 6 m depth.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Could </a:t>
            </a:r>
            <a:r>
              <a:rPr lang="en-US" sz="2000" dirty="0"/>
              <a:t>collect samples from top 60 mm of the </a:t>
            </a:r>
            <a:r>
              <a:rPr lang="en-US" sz="2000" dirty="0" smtClean="0"/>
              <a:t>bed.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2000" dirty="0" smtClean="0"/>
              <a:t>A </a:t>
            </a:r>
            <a:r>
              <a:rPr lang="en-US" sz="2000" dirty="0"/>
              <a:t>hinged cover plate may be placed over the cutting edge of the sampler.</a:t>
            </a:r>
          </a:p>
        </p:txBody>
      </p:sp>
    </p:spTree>
    <p:extLst>
      <p:ext uri="{BB962C8B-B14F-4D97-AF65-F5344CB8AC3E}">
        <p14:creationId xmlns:p14="http://schemas.microsoft.com/office/powerpoint/2010/main" val="3620452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Bed sediment sampling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30310" y="1600200"/>
            <a:ext cx="590389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Grab bucket sampler:</a:t>
            </a:r>
          </a:p>
          <a:p>
            <a:pPr lvl="1"/>
            <a:r>
              <a:rPr lang="en-US" sz="2000" dirty="0" smtClean="0"/>
              <a:t>Work </a:t>
            </a:r>
            <a:r>
              <a:rPr lang="en-US" sz="2000" dirty="0"/>
              <a:t>very good in sandy </a:t>
            </a:r>
            <a:r>
              <a:rPr lang="en-US" sz="2000" dirty="0" smtClean="0"/>
              <a:t>stream.</a:t>
            </a:r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not close properly if the sample contains gravels or </a:t>
            </a:r>
            <a:r>
              <a:rPr lang="en-US" sz="2000" dirty="0" smtClean="0"/>
              <a:t>clay.</a:t>
            </a:r>
          </a:p>
          <a:p>
            <a:pPr lvl="1"/>
            <a:r>
              <a:rPr lang="en-US" sz="2000" dirty="0" smtClean="0"/>
              <a:t>Consist </a:t>
            </a:r>
            <a:r>
              <a:rPr lang="en-US" sz="2000" dirty="0"/>
              <a:t>of cupped jaws which are closed at the bed to trap the </a:t>
            </a:r>
            <a:r>
              <a:rPr lang="en-US" sz="2000" dirty="0" smtClean="0"/>
              <a:t>sample.</a:t>
            </a:r>
          </a:p>
          <a:p>
            <a:pPr lvl="1"/>
            <a:r>
              <a:rPr lang="en-US" sz="2000" dirty="0" smtClean="0"/>
              <a:t>Could </a:t>
            </a:r>
            <a:r>
              <a:rPr lang="en-US" sz="2000" dirty="0"/>
              <a:t>collect samples from top 125 mm of the </a:t>
            </a:r>
            <a:r>
              <a:rPr lang="en-US" sz="2000" dirty="0" smtClean="0"/>
              <a:t>bed.</a:t>
            </a:r>
          </a:p>
          <a:p>
            <a:pPr lvl="1"/>
            <a:r>
              <a:rPr lang="en-US" sz="2000" dirty="0" smtClean="0"/>
              <a:t>Special </a:t>
            </a:r>
            <a:r>
              <a:rPr lang="en-US" sz="2000" dirty="0"/>
              <a:t>control is  required to ensure the representative of the bed material.</a:t>
            </a:r>
          </a:p>
          <a:p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4" y="1600200"/>
            <a:ext cx="34956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38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1228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Understand some basic principles of river measurement techniques</a:t>
            </a:r>
          </a:p>
          <a:p>
            <a:r>
              <a:rPr lang="en-US" sz="2400" dirty="0" smtClean="0"/>
              <a:t>Present several river measurement techniques for:</a:t>
            </a:r>
          </a:p>
          <a:p>
            <a:pPr lvl="1">
              <a:buFont typeface="Wingdings 3" panose="05040102010807070707" pitchFamily="18" charset="2"/>
              <a:buChar char=""/>
            </a:pPr>
            <a:r>
              <a:rPr lang="en-US" sz="2000" dirty="0" smtClean="0"/>
              <a:t>Discharge / flow measurements</a:t>
            </a:r>
          </a:p>
          <a:p>
            <a:pPr lvl="1">
              <a:buFont typeface="Wingdings 3" panose="05040102010807070707" pitchFamily="18" charset="2"/>
              <a:buChar char=""/>
            </a:pPr>
            <a:r>
              <a:rPr lang="en-US" sz="2000" dirty="0" smtClean="0"/>
              <a:t>Sediment measurements</a:t>
            </a:r>
          </a:p>
          <a:p>
            <a:r>
              <a:rPr lang="en-US" sz="2400" dirty="0" smtClean="0"/>
              <a:t>Provide some information about the accuracy of river measurement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7889" y="38100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Bed sediment sampling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93045" y="1398431"/>
            <a:ext cx="60198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Vertical </a:t>
            </a:r>
            <a:r>
              <a:rPr lang="en-US" sz="2400" dirty="0"/>
              <a:t>pipe or core:</a:t>
            </a:r>
          </a:p>
          <a:p>
            <a:pPr lvl="1"/>
            <a:r>
              <a:rPr lang="en-US" sz="2000" dirty="0" smtClean="0"/>
              <a:t>Consist </a:t>
            </a:r>
            <a:r>
              <a:rPr lang="en-US" sz="2000" dirty="0"/>
              <a:t>of tube forced into the stream bed.</a:t>
            </a:r>
          </a:p>
          <a:p>
            <a:pPr lvl="1"/>
            <a:r>
              <a:rPr lang="en-US" sz="2000" dirty="0"/>
              <a:t>Good quality sample.</a:t>
            </a:r>
          </a:p>
          <a:p>
            <a:pPr lvl="1"/>
            <a:r>
              <a:rPr lang="en-US" sz="2000" dirty="0"/>
              <a:t>less disruptive than dredge or grab samplers.</a:t>
            </a:r>
          </a:p>
          <a:p>
            <a:pPr lvl="1"/>
            <a:r>
              <a:rPr lang="en-US" sz="2000" dirty="0"/>
              <a:t>Easy to use in fine grained bed but its hard to use in sand bed.</a:t>
            </a:r>
          </a:p>
          <a:p>
            <a:pPr lvl="1"/>
            <a:r>
              <a:rPr lang="en-US" sz="2000" dirty="0"/>
              <a:t>Inexpensive samples &amp;simple to maintain.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524000"/>
            <a:ext cx="3048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Bed sediment sampling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9289" y="1727916"/>
            <a:ext cx="6019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Piston core </a:t>
            </a:r>
            <a:r>
              <a:rPr lang="en-US" sz="2400" dirty="0"/>
              <a:t>sampler: (US BMH-53)</a:t>
            </a:r>
          </a:p>
          <a:p>
            <a:pPr lvl="1"/>
            <a:r>
              <a:rPr lang="en-US" sz="2000" dirty="0" smtClean="0"/>
              <a:t>Consist </a:t>
            </a:r>
            <a:r>
              <a:rPr lang="en-US" sz="2000" dirty="0"/>
              <a:t>of (9x2)in pipe with cutting edge and suction piston 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piston is retracted as the cutting cylinder is forced into the streambed.</a:t>
            </a:r>
          </a:p>
          <a:p>
            <a:pPr lvl="1"/>
            <a:r>
              <a:rPr lang="en-US" sz="2000" dirty="0" smtClean="0"/>
              <a:t>Used </a:t>
            </a:r>
            <a:r>
              <a:rPr lang="en-US" sz="2000" dirty="0"/>
              <a:t>in shallow streams.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14" y="1727916"/>
            <a:ext cx="2881745" cy="296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07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467821"/>
            <a:ext cx="8229600" cy="639762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700" b="1" dirty="0">
                <a:solidFill>
                  <a:schemeClr val="tx1"/>
                </a:solidFill>
              </a:rPr>
              <a:t>Bed</a:t>
            </a:r>
            <a:r>
              <a:rPr lang="en-US" b="1" dirty="0">
                <a:solidFill>
                  <a:schemeClr val="tx1"/>
                </a:solidFill>
              </a:rPr>
              <a:t> sediment sampling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23925" y="1617305"/>
            <a:ext cx="61722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Deep sampler:</a:t>
            </a:r>
          </a:p>
          <a:p>
            <a:pPr lvl="1"/>
            <a:r>
              <a:rPr lang="en-US" sz="2200" dirty="0" smtClean="0"/>
              <a:t>Rotating bucket sampler: (US BM 60)</a:t>
            </a:r>
          </a:p>
          <a:p>
            <a:pPr lvl="2"/>
            <a:r>
              <a:rPr lang="en-US" sz="2000" dirty="0" smtClean="0"/>
              <a:t>Designed </a:t>
            </a:r>
            <a:r>
              <a:rPr lang="en-US" sz="2000" dirty="0"/>
              <a:t>for sand-bed streams.</a:t>
            </a:r>
          </a:p>
          <a:p>
            <a:pPr lvl="2"/>
            <a:r>
              <a:rPr lang="en-US" sz="2000" dirty="0"/>
              <a:t>The sampler can be suspended from a </a:t>
            </a:r>
            <a:r>
              <a:rPr lang="en-US" sz="2000" dirty="0" err="1"/>
              <a:t>handline</a:t>
            </a:r>
            <a:r>
              <a:rPr lang="en-US" sz="2000" dirty="0"/>
              <a:t> or sounding reel. </a:t>
            </a:r>
          </a:p>
          <a:p>
            <a:pPr lvl="2"/>
            <a:r>
              <a:rPr lang="en-US" sz="2000" dirty="0"/>
              <a:t>The bucket, in closing, penetrates the streambed and completely encloses a sample of material. </a:t>
            </a:r>
          </a:p>
          <a:p>
            <a:pPr lvl="2"/>
            <a:r>
              <a:rPr lang="en-US" sz="2000" dirty="0"/>
              <a:t>30 IB weight.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99" y="1994078"/>
            <a:ext cx="2882900" cy="29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10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7251" y="206062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Bed </a:t>
            </a:r>
            <a:r>
              <a:rPr lang="en-US" b="1" dirty="0">
                <a:solidFill>
                  <a:schemeClr val="tx1"/>
                </a:solidFill>
              </a:rPr>
              <a:t>sediment</a:t>
            </a:r>
            <a:r>
              <a:rPr lang="en-US" sz="4000" b="1" dirty="0">
                <a:solidFill>
                  <a:schemeClr val="tx1"/>
                </a:solidFill>
              </a:rPr>
              <a:t> sampling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45590" y="1455112"/>
            <a:ext cx="6529589" cy="51418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Deep </a:t>
            </a:r>
            <a:r>
              <a:rPr lang="en-US" sz="2400" dirty="0"/>
              <a:t>sampler:</a:t>
            </a:r>
          </a:p>
          <a:p>
            <a:pPr lvl="1"/>
            <a:r>
              <a:rPr lang="en-US" sz="2200" dirty="0"/>
              <a:t>Rotating bucket sampler: (US BM </a:t>
            </a:r>
            <a:r>
              <a:rPr lang="en-US" sz="2200" dirty="0" smtClean="0"/>
              <a:t>54)</a:t>
            </a:r>
            <a:endParaRPr lang="en-US" sz="2200" dirty="0"/>
          </a:p>
          <a:p>
            <a:pPr lvl="2"/>
            <a:r>
              <a:rPr lang="en-US" sz="2000" dirty="0" smtClean="0"/>
              <a:t>Designed </a:t>
            </a:r>
            <a:r>
              <a:rPr lang="en-US" sz="2000" dirty="0"/>
              <a:t>to be suspended from a cable and to scoop up  a sample of the bed sediment that is 3 in width and 2 in  max depth.</a:t>
            </a:r>
          </a:p>
          <a:p>
            <a:pPr lvl="2"/>
            <a:r>
              <a:rPr lang="en-US" sz="2000" dirty="0"/>
              <a:t>When the sampler contacts the stream bed with the bucket completely retracted , the tension  in the suspension cable is released  &amp; heavy coil spring quickly rotates the bucket through 180 degree to scoop up the sample.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49" y="1885682"/>
            <a:ext cx="307327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38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6250" y="457201"/>
            <a:ext cx="822960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Bed </a:t>
            </a:r>
            <a:r>
              <a:rPr lang="en-US" b="1" dirty="0">
                <a:solidFill>
                  <a:schemeClr val="tx1"/>
                </a:solidFill>
              </a:rPr>
              <a:t>sediment</a:t>
            </a:r>
            <a:r>
              <a:rPr lang="en-US" sz="4000" b="1" dirty="0">
                <a:solidFill>
                  <a:schemeClr val="tx1"/>
                </a:solidFill>
              </a:rPr>
              <a:t> sampling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5125" y="1600201"/>
            <a:ext cx="5791200" cy="49672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Rotary-bucket bed material sampler</a:t>
            </a:r>
            <a:r>
              <a:rPr lang="en-US" sz="2400" dirty="0"/>
              <a:t>: (US </a:t>
            </a:r>
            <a:r>
              <a:rPr lang="en-US" sz="2400" dirty="0" smtClean="0"/>
              <a:t>RBMH-80)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hand-operated </a:t>
            </a:r>
            <a:r>
              <a:rPr lang="en-US" sz="2000" dirty="0"/>
              <a:t>sampler that has a semi-cylindrical bucket for collecting the bed material samples.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 is constructed from lightweight aluminum and uses a BM-54 sample bucket.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Operation is simple: the lever on the handle opens and closes the bucket.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00" y="457201"/>
            <a:ext cx="23368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661155"/>
            <a:ext cx="28678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68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7742" y="541249"/>
            <a:ext cx="8229600" cy="147796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chemeClr val="tx1"/>
                </a:solidFill>
              </a:rPr>
              <a:t>2</a:t>
            </a:r>
            <a:r>
              <a:rPr lang="en-US" sz="4000" b="1" dirty="0" smtClean="0">
                <a:solidFill>
                  <a:schemeClr val="tx1"/>
                </a:solidFill>
              </a:rPr>
              <a:t>. Suspended </a:t>
            </a:r>
            <a:r>
              <a:rPr lang="en-US" sz="4000" b="1" dirty="0">
                <a:solidFill>
                  <a:schemeClr val="tx1"/>
                </a:solidFill>
              </a:rPr>
              <a:t>Sediment </a:t>
            </a:r>
            <a:r>
              <a:rPr lang="en-US" b="1" dirty="0">
                <a:solidFill>
                  <a:schemeClr val="tx1"/>
                </a:solidFill>
              </a:rPr>
              <a:t>Sampler</a:t>
            </a: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7804" y="1809796"/>
            <a:ext cx="5562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Instantaneous </a:t>
            </a:r>
            <a:r>
              <a:rPr lang="en-US" sz="2400" dirty="0"/>
              <a:t>suspended sediment samplers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Trap </a:t>
            </a:r>
            <a:r>
              <a:rPr lang="en-US" sz="2000" dirty="0"/>
              <a:t>a volume of suspension flowing through a cylindrical tube by simultaneously closing off both ends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Bucket sampling from the free surface  also considered as instantaneous sampler.</a:t>
            </a:r>
          </a:p>
          <a:p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62" y="1778358"/>
            <a:ext cx="35052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76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28" y="422857"/>
            <a:ext cx="7903335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chemeClr val="tx1"/>
                </a:solidFill>
              </a:rPr>
              <a:t>2. Suspended</a:t>
            </a:r>
            <a:r>
              <a:rPr lang="en-US" sz="4000" b="1" dirty="0" smtClean="0">
                <a:solidFill>
                  <a:schemeClr val="tx1"/>
                </a:solidFill>
              </a:rPr>
              <a:t> Sediment Sampler</a:t>
            </a:r>
            <a:r>
              <a:rPr lang="en-US" sz="2800" b="1" dirty="0" smtClean="0">
                <a:solidFill>
                  <a:prstClr val="black"/>
                </a:solidFill>
              </a:rPr>
              <a:t/>
            </a:r>
            <a:br>
              <a:rPr lang="en-US" sz="2800" b="1" dirty="0" smtClean="0">
                <a:solidFill>
                  <a:prstClr val="black"/>
                </a:solidFill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34" y="1565857"/>
            <a:ext cx="7313121" cy="4611710"/>
          </a:xfrm>
        </p:spPr>
        <p:txBody>
          <a:bodyPr>
            <a:noAutofit/>
          </a:bodyPr>
          <a:lstStyle/>
          <a:p>
            <a:r>
              <a:rPr lang="en-US" sz="2400" dirty="0" smtClean="0"/>
              <a:t>Point </a:t>
            </a:r>
            <a:r>
              <a:rPr lang="en-US" sz="2400" dirty="0"/>
              <a:t>Integrating </a:t>
            </a:r>
            <a:r>
              <a:rPr lang="en-US" sz="2400" dirty="0" smtClean="0"/>
              <a:t>Samplers: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point-integrating sampler remains at a fixed point in the stream and samples continuously during the time it takes for the bottle to fill. </a:t>
            </a:r>
          </a:p>
          <a:p>
            <a:pPr lvl="1"/>
            <a:r>
              <a:rPr lang="en-US" sz="2000" dirty="0"/>
              <a:t>The dried sample measures the time average d sediment concentration</a:t>
            </a:r>
          </a:p>
          <a:p>
            <a:pPr lvl="1"/>
            <a:r>
              <a:rPr lang="en-US" sz="2000" dirty="0"/>
              <a:t>During  the sampling period , the valve  is opened  and the air escapes the  sampler  at a nozzle intake velocity  nearly equal  to the local stream velocity.</a:t>
            </a:r>
          </a:p>
          <a:p>
            <a:pPr lvl="1"/>
            <a:r>
              <a:rPr lang="en-US" sz="2000" dirty="0"/>
              <a:t>The  body of  the sampler contains air  which is compressed   by the inflowing  liquid .</a:t>
            </a:r>
          </a:p>
          <a:p>
            <a:pPr lvl="1"/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37" y="3700529"/>
            <a:ext cx="286566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613893"/>
            <a:ext cx="2238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946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Suspended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Sediment Samplers</a:t>
            </a:r>
            <a:r>
              <a:rPr lang="en-US" sz="2500" b="1" dirty="0">
                <a:solidFill>
                  <a:prstClr val="black"/>
                </a:solidFill>
              </a:rPr>
              <a:t/>
            </a:r>
            <a:br>
              <a:rPr lang="en-US" sz="2500" b="1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89228"/>
            <a:ext cx="8229600" cy="394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483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22" y="528105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Suspended </a:t>
            </a:r>
            <a:r>
              <a:rPr lang="en-US" b="1" dirty="0">
                <a:solidFill>
                  <a:schemeClr val="tx1"/>
                </a:solidFill>
              </a:rPr>
              <a:t>Sediment Samplers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671" y="1504267"/>
            <a:ext cx="6282723" cy="5090506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Depth Integrating Samplers:</a:t>
            </a:r>
          </a:p>
          <a:p>
            <a:pPr lvl="1"/>
            <a:r>
              <a:rPr lang="en-US" sz="2200" dirty="0" smtClean="0"/>
              <a:t>Gives a single sample combined from small sub-samples taken from different points.</a:t>
            </a:r>
          </a:p>
          <a:p>
            <a:pPr lvl="1"/>
            <a:r>
              <a:rPr lang="en-US" sz="2200" dirty="0" smtClean="0"/>
              <a:t>Lowered from the water surface to the streambed and returned at a constant rate of travel.</a:t>
            </a:r>
            <a:endParaRPr lang="ar-IQ" sz="2200" dirty="0" smtClean="0"/>
          </a:p>
          <a:p>
            <a:pPr lvl="1"/>
            <a:r>
              <a:rPr lang="en-US" sz="2200" dirty="0" smtClean="0"/>
              <a:t>Ascending and descending speeds need not be the same, but the rate of travel must be constant in each direction.</a:t>
            </a:r>
            <a:endParaRPr lang="ar-IQ" sz="2200" dirty="0" smtClean="0"/>
          </a:p>
          <a:p>
            <a:pPr lvl="1"/>
            <a:r>
              <a:rPr lang="en-US" sz="2200" dirty="0" smtClean="0"/>
              <a:t>Air in the container is compressed so that the pressure balances the hydrostatic pressure at the air exhaust </a:t>
            </a:r>
            <a:endParaRPr lang="ar-IQ" sz="2200" dirty="0" smtClean="0"/>
          </a:p>
          <a:p>
            <a:pPr lvl="1"/>
            <a:r>
              <a:rPr lang="en-US" sz="2200" dirty="0" smtClean="0"/>
              <a:t>The inflow velocity is approximately equal to the stream velocity.</a:t>
            </a:r>
            <a:endParaRPr lang="en-US" sz="2200" dirty="0"/>
          </a:p>
        </p:txBody>
      </p:sp>
      <p:pic>
        <p:nvPicPr>
          <p:cNvPr id="1026" name="Picture 2" descr="http://pubs.usgs.gov/wri/wri974061/graphics/samp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45" y="1468582"/>
            <a:ext cx="2819400" cy="21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62400"/>
            <a:ext cx="3929062" cy="270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62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1748" y="517233"/>
            <a:ext cx="9658115" cy="1143000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90000"/>
              </a:lnSpc>
              <a:spcBef>
                <a:spcPct val="20000"/>
              </a:spcBef>
            </a:pPr>
            <a:r>
              <a:rPr lang="en-US" sz="4700" b="1" dirty="0" smtClean="0">
                <a:solidFill>
                  <a:schemeClr val="tx1"/>
                </a:solidFill>
              </a:rPr>
              <a:t>2. Suspended </a:t>
            </a:r>
            <a:r>
              <a:rPr lang="en-US" sz="4700" b="1" dirty="0">
                <a:solidFill>
                  <a:schemeClr val="tx1"/>
                </a:solidFill>
              </a:rPr>
              <a:t>Sediment Samplers</a:t>
            </a:r>
            <a:r>
              <a:rPr lang="en-US" sz="3200" b="1" dirty="0">
                <a:solidFill>
                  <a:prstClr val="black"/>
                </a:solidFill>
              </a:rPr>
              <a:t/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3900" dirty="0"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42504"/>
            <a:ext cx="593159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247718" y="1889002"/>
            <a:ext cx="42530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Depth Integrating </a:t>
            </a:r>
            <a:r>
              <a:rPr lang="en-US" sz="2400" dirty="0" smtClean="0"/>
              <a:t>Samplers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35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Principles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Critical Flow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211120" cy="4195481"/>
              </a:xfrm>
            </p:spPr>
            <p:txBody>
              <a:bodyPr/>
              <a:lstStyle/>
              <a:p>
                <a:r>
                  <a:rPr lang="en-US" dirty="0" smtClean="0"/>
                  <a:t>Downstream wave or pressure disturbance cannot travel to upstream</a:t>
                </a:r>
              </a:p>
              <a:p>
                <a:r>
                  <a:rPr lang="en-US" dirty="0" smtClean="0"/>
                  <a:t>Froude number = 1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𝑔𝐷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a given discharge, it produces a minimum specific energy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211120" cy="4195481"/>
              </a:xfrm>
              <a:blipFill rotWithShape="0">
                <a:blip r:embed="rId2"/>
                <a:stretch>
                  <a:fillRect l="-33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719684" y="2655233"/>
            <a:ext cx="3248026" cy="1495425"/>
            <a:chOff x="7719684" y="2655233"/>
            <a:chExt cx="3248026" cy="1495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7563" t="31044" r="38631" b="57656"/>
            <a:stretch/>
          </p:blipFill>
          <p:spPr>
            <a:xfrm>
              <a:off x="7719685" y="2655233"/>
              <a:ext cx="3248025" cy="14954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776836" y="3047753"/>
              <a:ext cx="17145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D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02004" y="3415137"/>
              <a:ext cx="251596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 smtClean="0"/>
                <a:t>D</a:t>
              </a:r>
              <a:endParaRPr lang="en-US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9684" y="3690352"/>
              <a:ext cx="3248025" cy="4572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Equivalent section in terms of hydraulic mean depth (D))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3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31821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Bed </a:t>
            </a:r>
            <a:r>
              <a:rPr lang="en-US" b="1" dirty="0">
                <a:solidFill>
                  <a:schemeClr val="tx1"/>
                </a:solidFill>
              </a:rPr>
              <a:t>load Measurements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4416" y="1655450"/>
            <a:ext cx="5211923" cy="503081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Bed load traps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Sampling </a:t>
            </a:r>
            <a:r>
              <a:rPr lang="en-US" sz="2000" dirty="0"/>
              <a:t>initiation of gravel motion and coarse bed load transport rates in wadable gravel and cobble bed mountain streams.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trap is temporarily fastened onto ground plates anchored into the stream bottom.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This </a:t>
            </a:r>
            <a:r>
              <a:rPr lang="en-US" sz="2000" dirty="0"/>
              <a:t>capability for representative sampling provides valuable bedload data-sets suitable for performing initial motion </a:t>
            </a:r>
            <a:r>
              <a:rPr lang="en-US" sz="2000" dirty="0" smtClean="0"/>
              <a:t>computations.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55" y="1196662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46" y="3962400"/>
            <a:ext cx="3862804" cy="272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Bed </a:t>
            </a:r>
            <a:r>
              <a:rPr lang="en-US" b="1" dirty="0">
                <a:solidFill>
                  <a:schemeClr val="tx1"/>
                </a:solidFill>
              </a:rPr>
              <a:t>load Measurements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28554" y="1677475"/>
            <a:ext cx="4614997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Tracer Techniques: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Coarse </a:t>
            </a:r>
            <a:r>
              <a:rPr lang="en-US" sz="2000" dirty="0"/>
              <a:t>bed material.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Painting, staining </a:t>
            </a:r>
            <a:r>
              <a:rPr lang="en-US" sz="2000" dirty="0"/>
              <a:t>or radio tracking coarse particles from the bed.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Positions of particles  indicates the distance traveled during the flood and reflect sediment transport 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93" y="1677475"/>
            <a:ext cx="6055714" cy="351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3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8186" y="54091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Bed </a:t>
            </a:r>
            <a:r>
              <a:rPr lang="en-US" b="1" dirty="0">
                <a:solidFill>
                  <a:schemeClr val="tx1"/>
                </a:solidFill>
              </a:rPr>
              <a:t>load Measurements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25510" y="1939344"/>
            <a:ext cx="5661003" cy="34470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Haley-Smith sampler: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Suited  to coarse sand to fine gravel bed  streams.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Long period of sampling could clog the sample bag.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Very coarse material(ds&gt;80 mm) will not enter the sampler &amp; very fine material(ds&lt;0.5 mm) will be washed.</a:t>
            </a:r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3" y="1939344"/>
            <a:ext cx="4642269" cy="304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636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Geol</a:t>
            </a:r>
            <a:r>
              <a:rPr lang="en-US" sz="2400" dirty="0"/>
              <a:t> 642. Fluvial Geomorphology – Field Trip Manual.</a:t>
            </a:r>
          </a:p>
          <a:p>
            <a:r>
              <a:rPr lang="en-US" sz="2400" dirty="0" smtClean="0"/>
              <a:t>Julien P. Y., (2010). </a:t>
            </a:r>
            <a:r>
              <a:rPr lang="en-US" sz="2400" i="1" dirty="0" smtClean="0"/>
              <a:t>Erosion and Sedimentation</a:t>
            </a:r>
            <a:r>
              <a:rPr lang="en-US" sz="2400" dirty="0" smtClean="0"/>
              <a:t>. Cambridge University Press, Cambridge, UK.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www.rickly.com/index.htm</a:t>
            </a:r>
            <a:endParaRPr lang="en-US" sz="2400" dirty="0" smtClean="0"/>
          </a:p>
          <a:p>
            <a:r>
              <a:rPr lang="en-US" sz="2400" dirty="0"/>
              <a:t>U.S. Bureau of Reclamation, (2001). </a:t>
            </a:r>
            <a:r>
              <a:rPr lang="en-US" sz="2400" i="1" dirty="0"/>
              <a:t>Water Measurement Manual. U.S. Government Printing Office, </a:t>
            </a:r>
            <a:r>
              <a:rPr lang="en-US" sz="2400" dirty="0"/>
              <a:t>Washington, DC</a:t>
            </a:r>
            <a:r>
              <a:rPr lang="en-US" sz="2400" i="1" dirty="0"/>
              <a:t>.</a:t>
            </a:r>
          </a:p>
          <a:p>
            <a:r>
              <a:rPr lang="en-US" sz="2400" dirty="0" err="1" smtClean="0"/>
              <a:t>Voltman</a:t>
            </a:r>
            <a:r>
              <a:rPr lang="en-US" sz="2400" dirty="0" smtClean="0"/>
              <a:t> W. F., (1989). </a:t>
            </a:r>
            <a:r>
              <a:rPr lang="en-US" sz="2400" i="1" dirty="0" smtClean="0"/>
              <a:t>Discharge Measurement Structures 3</a:t>
            </a:r>
            <a:r>
              <a:rPr lang="en-US" sz="2400" i="1" baseline="30000" dirty="0" smtClean="0"/>
              <a:t>rd</a:t>
            </a:r>
            <a:r>
              <a:rPr lang="en-US" sz="2400" i="1" dirty="0" smtClean="0"/>
              <a:t> ed. </a:t>
            </a:r>
            <a:r>
              <a:rPr lang="en-US" sz="2400" dirty="0" smtClean="0"/>
              <a:t>International Institute for Land Reclamation and Improvement, </a:t>
            </a:r>
            <a:r>
              <a:rPr lang="en-US" sz="2400" dirty="0" err="1" smtClean="0"/>
              <a:t>Wageningen</a:t>
            </a:r>
            <a:r>
              <a:rPr lang="en-US" sz="2400" dirty="0" smtClean="0"/>
              <a:t>, The Netherlands.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1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93931" cy="4195481"/>
          </a:xfrm>
        </p:spPr>
        <p:txBody>
          <a:bodyPr/>
          <a:lstStyle/>
          <a:p>
            <a:r>
              <a:rPr lang="en-US" sz="2400" dirty="0" smtClean="0"/>
              <a:t>Errors and uncertainties classification:</a:t>
            </a:r>
          </a:p>
          <a:p>
            <a:pPr lvl="1"/>
            <a:r>
              <a:rPr lang="en-US" sz="2000" b="1" dirty="0" smtClean="0"/>
              <a:t>Spurious errors</a:t>
            </a:r>
            <a:r>
              <a:rPr lang="en-US" sz="2000" dirty="0" smtClean="0"/>
              <a:t>, caused by accident and resulting in false data like misreading and intermittent mechanical malfunction. Can be minimize by maintenance, inspection and training.</a:t>
            </a:r>
          </a:p>
          <a:p>
            <a:pPr lvl="1"/>
            <a:r>
              <a:rPr lang="en-US" sz="2000" b="1" dirty="0" smtClean="0"/>
              <a:t>Systematic errors</a:t>
            </a:r>
            <a:r>
              <a:rPr lang="en-US" sz="2000" dirty="0" smtClean="0"/>
              <a:t>, caused by deviations from standard devices dimensions. Can be corrected by maintenance, adjusting to accurate dimensional measurements or replacement of the device.</a:t>
            </a:r>
          </a:p>
          <a:p>
            <a:pPr lvl="1"/>
            <a:r>
              <a:rPr lang="en-US" sz="2000" b="1" dirty="0" smtClean="0"/>
              <a:t>Random errors</a:t>
            </a:r>
            <a:r>
              <a:rPr lang="en-US" sz="2000" dirty="0" smtClean="0"/>
              <a:t>, for example, when estimating required between the smallest division of head measurement device and water surface waves. Can be decreases with repeating readings</a:t>
            </a:r>
          </a:p>
          <a:p>
            <a:pPr lvl="1"/>
            <a:r>
              <a:rPr lang="en-US" sz="2000" b="1" dirty="0" smtClean="0"/>
              <a:t>Total errors</a:t>
            </a:r>
            <a:r>
              <a:rPr lang="en-US" sz="2000" dirty="0" smtClean="0"/>
              <a:t>, result of systematic and random errors.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9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Stage Measurements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13833" y="1752600"/>
            <a:ext cx="5386917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Stage gages are vertical boards or rods precisely graduated with reference to a datum</a:t>
            </a:r>
          </a:p>
        </p:txBody>
      </p:sp>
      <p:pic>
        <p:nvPicPr>
          <p:cNvPr id="8" name="Content Placeholder 7" descr="staff ga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88564" y="3890493"/>
            <a:ext cx="3048000" cy="200025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193366" y="1853248"/>
            <a:ext cx="5389033" cy="160686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Point gages consist of mechanical or electromagnetic devices to locate and measure the water surface elevation. </a:t>
            </a:r>
            <a:r>
              <a:rPr lang="en-US" sz="2000" dirty="0" err="1" smtClean="0">
                <a:solidFill>
                  <a:schemeClr val="tx1"/>
                </a:solidFill>
              </a:rPr>
              <a:t>Lidars</a:t>
            </a:r>
            <a:r>
              <a:rPr lang="en-US" sz="2000" dirty="0" smtClean="0">
                <a:solidFill>
                  <a:schemeClr val="tx1"/>
                </a:solidFill>
              </a:rPr>
              <a:t> can be used for field measurements.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 descr="point gag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24233" y="3890493"/>
            <a:ext cx="2527300" cy="2409825"/>
          </a:xfrm>
        </p:spPr>
      </p:pic>
      <p:sp>
        <p:nvSpPr>
          <p:cNvPr id="11266" name="AutoShape 2" descr="Image result for staff ga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98" y="385685"/>
            <a:ext cx="8051314" cy="1447800"/>
          </a:xfrm>
        </p:spPr>
        <p:txBody>
          <a:bodyPr anchor="t" anchorCtr="0"/>
          <a:lstStyle/>
          <a:p>
            <a:r>
              <a:rPr lang="en-US" sz="4200" b="1" dirty="0" smtClean="0"/>
              <a:t>Velocity Measurement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3200" dirty="0" smtClean="0"/>
              <a:t>Rotating Current Meters</a:t>
            </a:r>
            <a:endParaRPr lang="en-US" sz="4200" dirty="0"/>
          </a:p>
        </p:txBody>
      </p:sp>
      <p:pic>
        <p:nvPicPr>
          <p:cNvPr id="5" name="Content Placeholder 4" descr="curr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0436" y="4222750"/>
            <a:ext cx="5596417" cy="241061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0410" y="3208221"/>
            <a:ext cx="5624653" cy="2219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Horizontal-axis </a:t>
            </a:r>
            <a:r>
              <a:rPr lang="en-US" dirty="0"/>
              <a:t>meters act as a propellers in a moving fluid. Common meters included the </a:t>
            </a:r>
            <a:r>
              <a:rPr lang="en-US" dirty="0" err="1"/>
              <a:t>Ott</a:t>
            </a:r>
            <a:r>
              <a:rPr lang="en-US" dirty="0"/>
              <a:t> and the </a:t>
            </a:r>
            <a:r>
              <a:rPr lang="en-US" dirty="0" err="1"/>
              <a:t>Neyrpic</a:t>
            </a:r>
            <a:r>
              <a:rPr lang="en-US" dirty="0"/>
              <a:t> current meters.</a:t>
            </a:r>
          </a:p>
          <a:p>
            <a:pPr>
              <a:spcBef>
                <a:spcPts val="600"/>
              </a:spcBef>
            </a:pPr>
            <a:r>
              <a:rPr lang="en-US" dirty="0"/>
              <a:t>Rotating current meters are useful to determine time-averaged flow velocity.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0410" y="2160790"/>
            <a:ext cx="11125340" cy="209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Rotating current meters are based on the proportionality between the angular velocity of the rotating device and the flow velocity.  By counting the number of revolution of the rotor in a measured tie interval, point velocity is determined.</a:t>
            </a:r>
          </a:p>
        </p:txBody>
      </p:sp>
    </p:spTree>
    <p:extLst>
      <p:ext uri="{BB962C8B-B14F-4D97-AF65-F5344CB8AC3E}">
        <p14:creationId xmlns:p14="http://schemas.microsoft.com/office/powerpoint/2010/main" val="285091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99430"/>
            <a:ext cx="10972800" cy="50013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depth-averaged velocity is normally obtained from a time-averaged velocity profile. The following approximate methods for turbulent flows can be used to determine the depth-averaged flow velocity from point velocity measurements:</a:t>
            </a:r>
          </a:p>
          <a:p>
            <a:pPr lvl="1"/>
            <a:r>
              <a:rPr lang="en-US" sz="1800" dirty="0" smtClean="0"/>
              <a:t>The one point method (at 60% of the total depth measured down from the water surface) uses the observed time-averaged velocity at 0.6 h as the mean velocity in the vertical. This method gives reliable results in uniform cross-sections.</a:t>
            </a:r>
          </a:p>
          <a:p>
            <a:pPr lvl="1"/>
            <a:r>
              <a:rPr lang="en-US" sz="2000" dirty="0" smtClean="0"/>
              <a:t>The two point method (at 20% and 80% of the total depth measured down from the water surface) averages the two velocity measurements.</a:t>
            </a:r>
          </a:p>
          <a:p>
            <a:pPr lvl="1"/>
            <a:r>
              <a:rPr lang="en-US" sz="2000" dirty="0" smtClean="0"/>
              <a:t>The three point method (at 20%, 60%, and 80% of the total depth measured down from the water surface) averages the one point and two point methods.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694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coust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7652" y="1694506"/>
            <a:ext cx="4562825" cy="475137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0410" y="442835"/>
            <a:ext cx="8051314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b="1" dirty="0" smtClean="0"/>
              <a:t>Velocity Measurement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3200" dirty="0" smtClean="0"/>
              <a:t>Acoustic (ultrasound)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71487" y="2240925"/>
            <a:ext cx="5887663" cy="327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Acoustic </a:t>
            </a:r>
            <a:r>
              <a:rPr lang="en-US" dirty="0"/>
              <a:t>velocity meters measure velocity by determining  the travel time of sound pulses transmitted and back scattered from small articles moving with the fluid.</a:t>
            </a:r>
          </a:p>
          <a:p>
            <a:r>
              <a:rPr lang="en-US" dirty="0"/>
              <a:t>Acoustic Doppler Current Profilers (ADCP) provide instantaneous velocity profiles in a cone from the point of measurement.</a:t>
            </a:r>
          </a:p>
          <a:p>
            <a:r>
              <a:rPr lang="en-US" dirty="0"/>
              <a:t>The measurement is not as good very near or vary far from the instrument.</a:t>
            </a:r>
          </a:p>
        </p:txBody>
      </p:sp>
    </p:spTree>
    <p:extLst>
      <p:ext uri="{BB962C8B-B14F-4D97-AF65-F5344CB8AC3E}">
        <p14:creationId xmlns:p14="http://schemas.microsoft.com/office/powerpoint/2010/main" val="386545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</TotalTime>
  <Words>2160</Words>
  <Application>Microsoft Office PowerPoint</Application>
  <PresentationFormat>Custom</PresentationFormat>
  <Paragraphs>258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Ion</vt:lpstr>
      <vt:lpstr>River Measurement Techniques</vt:lpstr>
      <vt:lpstr>Outline</vt:lpstr>
      <vt:lpstr>Objectives</vt:lpstr>
      <vt:lpstr>Basic Principles Critical Flow</vt:lpstr>
      <vt:lpstr>Accuracy</vt:lpstr>
      <vt:lpstr>Stage Measurements</vt:lpstr>
      <vt:lpstr>Velocity Measurement Rotating Current Meters</vt:lpstr>
      <vt:lpstr>PowerPoint Presentation</vt:lpstr>
      <vt:lpstr>PowerPoint Presentation</vt:lpstr>
      <vt:lpstr>Velocity Measurements</vt:lpstr>
      <vt:lpstr>Cross Section Geometry </vt:lpstr>
      <vt:lpstr>Bank Stability</vt:lpstr>
      <vt:lpstr>River Measurement Strucuture Discharge Measurement</vt:lpstr>
      <vt:lpstr>River Measurement Strucuture Discharge Measurement</vt:lpstr>
      <vt:lpstr>River Measurement Strucuture Discharge Measurement</vt:lpstr>
      <vt:lpstr>Weir Discharge measurement</vt:lpstr>
      <vt:lpstr>Weir Discharge measurement</vt:lpstr>
      <vt:lpstr>Weir Discharge measurement</vt:lpstr>
      <vt:lpstr>Flume Discharge Measurement</vt:lpstr>
      <vt:lpstr>Flume Discharge Measurement</vt:lpstr>
      <vt:lpstr>Flume Discharge Measurement</vt:lpstr>
      <vt:lpstr>Flume Discharge Measurement</vt:lpstr>
      <vt:lpstr>Auxiliary Equipment Discharge measurement structures</vt:lpstr>
      <vt:lpstr>Sampling Techniques for Sediment</vt:lpstr>
      <vt:lpstr>Bed sediment sampling</vt:lpstr>
      <vt:lpstr>Bed sediment sampling</vt:lpstr>
      <vt:lpstr>Bed sediment sampling</vt:lpstr>
      <vt:lpstr>Bed sediment sampling</vt:lpstr>
      <vt:lpstr>Bed sediment sampling</vt:lpstr>
      <vt:lpstr>Bed sediment sampling</vt:lpstr>
      <vt:lpstr>Bed sediment sampling</vt:lpstr>
      <vt:lpstr>Bed sediment sampling</vt:lpstr>
      <vt:lpstr>Bed sediment sampling</vt:lpstr>
      <vt:lpstr>Bed sediment sampling</vt:lpstr>
      <vt:lpstr>2. Suspended Sediment Sampler </vt:lpstr>
      <vt:lpstr>2. Suspended Sediment Sampler </vt:lpstr>
      <vt:lpstr>2. Suspended Sediment Samplers </vt:lpstr>
      <vt:lpstr>2. Suspended Sediment Samplers</vt:lpstr>
      <vt:lpstr>2. Suspended Sediment Samplers  </vt:lpstr>
      <vt:lpstr>3. Bed load Measurements</vt:lpstr>
      <vt:lpstr>3. Bed load Measurements</vt:lpstr>
      <vt:lpstr>3. Bed load Measurements</vt:lpstr>
      <vt:lpstr>References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Disharge Measurement Structure</dc:title>
  <dc:creator>Hadimoeljono,Neil (EID)</dc:creator>
  <cp:lastModifiedBy>.</cp:lastModifiedBy>
  <cp:revision>36</cp:revision>
  <dcterms:created xsi:type="dcterms:W3CDTF">2015-04-05T21:00:58Z</dcterms:created>
  <dcterms:modified xsi:type="dcterms:W3CDTF">2015-04-08T15:55:57Z</dcterms:modified>
</cp:coreProperties>
</file>