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50" r:id="rId3"/>
    <p:sldMasterId id="2147483651" r:id="rId4"/>
  </p:sldMasterIdLst>
  <p:notesMasterIdLst>
    <p:notesMasterId r:id="rId31"/>
  </p:notesMasterIdLst>
  <p:handoutMasterIdLst>
    <p:handoutMasterId r:id="rId32"/>
  </p:handoutMasterIdLst>
  <p:sldIdLst>
    <p:sldId id="256" r:id="rId5"/>
    <p:sldId id="288" r:id="rId6"/>
    <p:sldId id="289" r:id="rId7"/>
    <p:sldId id="292" r:id="rId8"/>
    <p:sldId id="290" r:id="rId9"/>
    <p:sldId id="283" r:id="rId10"/>
    <p:sldId id="295" r:id="rId11"/>
    <p:sldId id="291" r:id="rId12"/>
    <p:sldId id="294" r:id="rId13"/>
    <p:sldId id="299" r:id="rId14"/>
    <p:sldId id="300" r:id="rId15"/>
    <p:sldId id="298" r:id="rId16"/>
    <p:sldId id="306" r:id="rId17"/>
    <p:sldId id="296" r:id="rId18"/>
    <p:sldId id="302" r:id="rId19"/>
    <p:sldId id="304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285" r:id="rId30"/>
  </p:sldIdLst>
  <p:sldSz cx="9144000" cy="6858000" type="screen4x3"/>
  <p:notesSz cx="7004050" cy="929005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B3"/>
    <a:srgbClr val="B2CABB"/>
    <a:srgbClr val="B4C8C2"/>
    <a:srgbClr val="81B182"/>
    <a:srgbClr val="465186"/>
    <a:srgbClr val="DED07C"/>
    <a:srgbClr val="FFD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322" autoAdjust="0"/>
    <p:restoredTop sz="94706" autoAdjust="0"/>
  </p:normalViewPr>
  <p:slideViewPr>
    <p:cSldViewPr snapToGrid="0">
      <p:cViewPr>
        <p:scale>
          <a:sx n="100" d="100"/>
          <a:sy n="100" d="100"/>
        </p:scale>
        <p:origin x="-456" y="504"/>
      </p:cViewPr>
      <p:guideLst>
        <p:guide orient="horz" pos="739"/>
        <p:guide orient="horz" pos="3756"/>
        <p:guide orient="horz" pos="451"/>
        <p:guide pos="457"/>
        <p:guide pos="5362"/>
        <p:guide pos="337"/>
        <p:guide pos="2545"/>
      </p:guideLst>
    </p:cSldViewPr>
  </p:slideViewPr>
  <p:outlineViewPr>
    <p:cViewPr>
      <p:scale>
        <a:sx n="33" d="100"/>
        <a:sy n="33" d="100"/>
      </p:scale>
      <p:origin x="0" y="19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6840" y="0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4595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6840" y="8824595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A611E30A-B05B-44E3-B780-973B58E5F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20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8" tIns="46550" rIns="93098" bIns="46550" numCol="1" anchor="t" anchorCtr="0" compatLnSpc="1">
            <a:prstTxWarp prst="textNoShape">
              <a:avLst/>
            </a:prstTxWarp>
          </a:bodyPr>
          <a:lstStyle>
            <a:lvl1pPr algn="l" defTabSz="931670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6840" y="0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8" tIns="46550" rIns="93098" bIns="46550" numCol="1" anchor="t" anchorCtr="0" compatLnSpc="1">
            <a:prstTxWarp prst="textNoShape">
              <a:avLst/>
            </a:prstTxWarp>
          </a:bodyPr>
          <a:lstStyle>
            <a:lvl1pPr defTabSz="931670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405" y="4413092"/>
            <a:ext cx="5603240" cy="417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8" tIns="46550" rIns="93098" bIns="46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4595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8" tIns="46550" rIns="93098" bIns="46550" numCol="1" anchor="b" anchorCtr="0" compatLnSpc="1">
            <a:prstTxWarp prst="textNoShape">
              <a:avLst/>
            </a:prstTxWarp>
          </a:bodyPr>
          <a:lstStyle>
            <a:lvl1pPr algn="l" defTabSz="931670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6840" y="8824595"/>
            <a:ext cx="3035619" cy="46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8" tIns="46550" rIns="93098" bIns="46550" numCol="1" anchor="b" anchorCtr="0" compatLnSpc="1">
            <a:prstTxWarp prst="textNoShape">
              <a:avLst/>
            </a:prstTxWarp>
          </a:bodyPr>
          <a:lstStyle>
            <a:lvl1pPr defTabSz="931670">
              <a:defRPr sz="1300"/>
            </a:lvl1pPr>
          </a:lstStyle>
          <a:p>
            <a:pPr>
              <a:defRPr/>
            </a:pPr>
            <a:fld id="{FED7D205-AB95-4230-B1CA-A4B83626C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732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35D782-7883-4674-B703-4BD2CB52A2B1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D7D205-AB95-4230-B1CA-A4B83626C63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titl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838" y="958850"/>
            <a:ext cx="8223250" cy="898525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7838" y="2516188"/>
            <a:ext cx="4999037" cy="1042987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F4B3-2936-4C3F-BF0B-B3897D3ED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82563"/>
            <a:ext cx="2054225" cy="5780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250" y="182563"/>
            <a:ext cx="6013450" cy="5780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30B9-2F03-4010-8E9D-8C60EB5E4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78730-E251-4A3C-8A69-A40D90F21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FC10-1BFA-4FE0-BBC2-AEC06E592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085E7-8ABE-43D3-808F-8C612E28B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488" y="1173163"/>
            <a:ext cx="381635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4238" y="1173163"/>
            <a:ext cx="3817937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2CF82-BB28-49BB-B5E6-C72342382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5D639-54FD-45B0-B447-EA2C8AE409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C7F34-FE16-40F5-9D70-692ADCAF7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7C0C1-958D-4473-A478-ECCE4E889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0CDA7-EC94-434B-B12E-2FA70F3DBC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DC93B-74B3-41E4-944C-B3A48B6B5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15FE0-79EF-4739-A032-3DD58BD82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289FD-A6EE-4089-97BF-65FB83235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82563"/>
            <a:ext cx="2054225" cy="5780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250" y="182563"/>
            <a:ext cx="6013450" cy="5780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CB344-0F7C-4041-8CBB-947347B0C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DAF32-2FFA-4EE0-B18A-1C422CA8AA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75A8C-D6B1-44EC-9133-7179A8844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99FDF-5086-4E09-88E0-30621CCF46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900" y="2198688"/>
            <a:ext cx="1481138" cy="4043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3438" y="2198688"/>
            <a:ext cx="1481137" cy="4043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4C9C4-1EBE-4046-AFF3-2EC548FBF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13B6-4777-4C30-9053-44F5DE159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44F14-2CAF-414F-AA26-438117D75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D1380-F04D-4CB8-A211-FE3563EA3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2E61D-0AD3-4974-A217-3426E1D75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AD111-D68D-43D4-8329-EEC8066521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002C6-59EC-46F8-B824-5CD0EEBD3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2D7D-F28B-4B3A-9070-31126390D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06700" y="363538"/>
            <a:ext cx="777875" cy="5878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9900" y="363538"/>
            <a:ext cx="2184400" cy="5878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1C1B-CC20-4467-A6B9-3F800478F9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FC58A-E01A-42A8-BEF6-0478040280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0DC45-3D22-41B7-8E0F-E52683EDD9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092A-1F2E-4C5C-8FE1-40BD338DF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4489450"/>
            <a:ext cx="4016375" cy="117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4489450"/>
            <a:ext cx="4016375" cy="117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F5E6A-6FD6-4ED0-8ED6-5AB9F63B15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19FA5-A000-4156-B054-A03722A63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B89D1-7A3B-4E90-8659-1D455C6A7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488" y="1173163"/>
            <a:ext cx="381635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4238" y="1173163"/>
            <a:ext cx="3817937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D973E-7076-441F-A3F6-FFD83ACB2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632E-3011-4FB0-A306-225EC45D3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4A558-886C-408A-8EB7-34224A31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CC4D6-9333-45C8-81EC-397106FEE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0D04-86E8-483F-B108-CD278D6993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5275" y="171450"/>
            <a:ext cx="2054225" cy="5494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7838" y="171450"/>
            <a:ext cx="6015037" cy="5494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8AEA-C2D3-4F0D-9434-DCAA37817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03520-27AD-4C42-AF9E-ECEB8E8107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CD3F-C50B-4B73-8D4A-867C241C5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C3C00-3AFC-4FC2-9A16-B17166BBC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06A76-2E47-4E20-A0AF-42C279A46B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EAA6F-08D9-467A-9B85-A3ED90C72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tex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0" y="182563"/>
            <a:ext cx="8220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5488" y="1173163"/>
            <a:ext cx="7786687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8" y="6594475"/>
            <a:ext cx="3048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461963" indent="-173038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2pPr>
      <a:lvl3pPr marL="739775" indent="-163513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3pPr>
      <a:lvl4pPr marL="1027113" indent="-173038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4pPr>
      <a:lvl5pPr marL="1314450" indent="-173038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5pPr>
      <a:lvl6pPr marL="17716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6pPr>
      <a:lvl7pPr marL="22288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7pPr>
      <a:lvl8pPr marL="26860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8pPr>
      <a:lvl9pPr marL="31432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text-ligh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6250" y="182563"/>
            <a:ext cx="8220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5488" y="1173163"/>
            <a:ext cx="7786687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8" y="6594475"/>
            <a:ext cx="3048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8A38F1-6EFA-4CF4-96AE-3035809B3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Font typeface="Wingdings" pitchFamily="2" charset="2"/>
        <a:buChar char="§"/>
        <a:defRPr sz="2400">
          <a:solidFill>
            <a:srgbClr val="465186"/>
          </a:solidFill>
          <a:latin typeface="+mn-lt"/>
          <a:ea typeface="+mn-ea"/>
          <a:cs typeface="+mn-cs"/>
        </a:defRPr>
      </a:lvl1pPr>
      <a:lvl2pPr marL="461963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2pPr>
      <a:lvl3pPr marL="739775" indent="-163513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3pPr>
      <a:lvl4pPr marL="1027113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4pPr>
      <a:lvl5pPr marL="1314450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5pPr>
      <a:lvl6pPr marL="17716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6pPr>
      <a:lvl7pPr marL="22288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7pPr>
      <a:lvl8pPr marL="26860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8pPr>
      <a:lvl9pPr marL="31432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400">
          <a:solidFill>
            <a:srgbClr val="46518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7" descr="alternativ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363538"/>
            <a:ext cx="31019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2198688"/>
            <a:ext cx="3114675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8" y="6594475"/>
            <a:ext cx="3048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0D66848-D3F2-4956-8849-EB04BBED9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461963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2pPr>
      <a:lvl3pPr marL="739775" indent="-163513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3pPr>
      <a:lvl4pPr marL="1027113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4pPr>
      <a:lvl5pPr marL="1314450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5pPr>
      <a:lvl6pPr marL="17716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6pPr>
      <a:lvl7pPr marL="22288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7pPr>
      <a:lvl8pPr marL="26860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8pPr>
      <a:lvl9pPr marL="31432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 sz="2000">
          <a:solidFill>
            <a:srgbClr val="DED07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5" descr="subtitl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171450"/>
            <a:ext cx="8220075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4489450"/>
            <a:ext cx="8185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747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8" y="6594475"/>
            <a:ext cx="3048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884A49-E559-4A98-BE34-8E987B22C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DED07C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Font typeface="Wingdings" pitchFamily="2" charset="2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461963" indent="-173038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2pPr>
      <a:lvl3pPr marL="739775" indent="-163513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3pPr>
      <a:lvl4pPr marL="1027113" indent="-173038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4pPr>
      <a:lvl5pPr marL="1314450" indent="-173038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5pPr>
      <a:lvl6pPr marL="17716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6pPr>
      <a:lvl7pPr marL="22288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7pPr>
      <a:lvl8pPr marL="26860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8pPr>
      <a:lvl9pPr marL="31432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i.com/services/disaster-response/floods/colorado-flooding-assess-your-community-ma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thedenverchannel.com/traffic/traffic-news/road-closures-due-to-flooding-mud-rock-slides-includes-us-36-us-34-co-14-co-7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River Engineering</a:t>
            </a:r>
          </a:p>
        </p:txBody>
      </p:sp>
      <p:sp>
        <p:nvSpPr>
          <p:cNvPr id="16387" name="Rectangle 45"/>
          <p:cNvSpPr>
            <a:spLocks noGrp="1" noChangeArrowheads="1"/>
          </p:cNvSpPr>
          <p:nvPr>
            <p:ph type="subTitle" idx="1"/>
          </p:nvPr>
        </p:nvSpPr>
        <p:spPr>
          <a:xfrm>
            <a:off x="477838" y="2516188"/>
            <a:ext cx="6894512" cy="3360737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CIVE 717 River Mechanics Team Presentation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Prepared by</a:t>
            </a:r>
          </a:p>
          <a:p>
            <a:pPr eaLnBrk="1" hangingPunct="1"/>
            <a:r>
              <a:rPr lang="en-US" altLang="en-US" dirty="0" smtClean="0"/>
              <a:t>Aaron </a:t>
            </a:r>
            <a:r>
              <a:rPr lang="en-US" altLang="en-US" dirty="0" err="1" smtClean="0"/>
              <a:t>Orechwa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Miles Yaw</a:t>
            </a:r>
          </a:p>
          <a:p>
            <a:pPr eaLnBrk="1" hangingPunct="1"/>
            <a:r>
              <a:rPr lang="en-US" altLang="en-US" dirty="0" smtClean="0"/>
              <a:t>Jacob Morgan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530" name="Rectangle 7"/>
          <p:cNvSpPr>
            <a:spLocks noGrp="1" noChangeArrowheads="1"/>
          </p:cNvSpPr>
          <p:nvPr>
            <p:ph type="title"/>
          </p:nvPr>
        </p:nvSpPr>
        <p:spPr>
          <a:xfrm>
            <a:off x="477838" y="352905"/>
            <a:ext cx="3101975" cy="837941"/>
          </a:xfrm>
        </p:spPr>
        <p:txBody>
          <a:bodyPr/>
          <a:lstStyle/>
          <a:p>
            <a:pPr eaLnBrk="1" hangingPunct="1"/>
            <a:r>
              <a:rPr lang="en-US" dirty="0" smtClean="0"/>
              <a:t>Buckhorn Creek – High Park Fire</a:t>
            </a:r>
            <a:endParaRPr lang="en-US" altLang="en-US" dirty="0" smtClean="0"/>
          </a:p>
        </p:txBody>
      </p:sp>
      <p:sp>
        <p:nvSpPr>
          <p:cNvPr id="2253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040188" y="715963"/>
            <a:ext cx="4471987" cy="5246687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National Resource Conservation Service (NRCS)</a:t>
            </a:r>
          </a:p>
          <a:p>
            <a:pPr lvl="1"/>
            <a:r>
              <a:rPr lang="en-US" sz="2400" dirty="0" smtClean="0"/>
              <a:t>Flood Hazard Assessment Report (NRCS 2013a)</a:t>
            </a:r>
          </a:p>
          <a:p>
            <a:pPr lvl="1"/>
            <a:r>
              <a:rPr lang="en-US" sz="2400" dirty="0" smtClean="0"/>
              <a:t>Response to High Park Fire in June 2012</a:t>
            </a:r>
          </a:p>
          <a:p>
            <a:pPr lvl="2"/>
            <a:r>
              <a:rPr lang="en-US" sz="2400" dirty="0" smtClean="0"/>
              <a:t>87,000 acres of forest land burned</a:t>
            </a:r>
          </a:p>
          <a:p>
            <a:pPr lvl="2"/>
            <a:r>
              <a:rPr lang="en-US" sz="2400" dirty="0" smtClean="0"/>
              <a:t>Increased flow volume x2 from northern watershed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305" y="4724400"/>
            <a:ext cx="171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Larimer County (2012)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2346" y="2114550"/>
            <a:ext cx="3398579" cy="2608171"/>
            <a:chOff x="192346" y="2114550"/>
            <a:chExt cx="3398579" cy="2608171"/>
          </a:xfrm>
        </p:grpSpPr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1433" t="2778" r="10271" b="1085"/>
            <a:stretch>
              <a:fillRect/>
            </a:stretch>
          </p:blipFill>
          <p:spPr bwMode="auto">
            <a:xfrm>
              <a:off x="192346" y="2114550"/>
              <a:ext cx="3398579" cy="2608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560" dir="2700000" algn="ctr" rotWithShape="0">
                <a:schemeClr val="tx1"/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103278" y="3938863"/>
              <a:ext cx="497047" cy="4426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2346" y="1143000"/>
            <a:ext cx="7399079" cy="5678274"/>
            <a:chOff x="192346" y="2114550"/>
            <a:chExt cx="3398579" cy="260817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1433" t="2778" r="10271" b="1085"/>
            <a:stretch>
              <a:fillRect/>
            </a:stretch>
          </p:blipFill>
          <p:spPr bwMode="auto">
            <a:xfrm>
              <a:off x="192346" y="2114550"/>
              <a:ext cx="3398579" cy="2608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560" dir="2700000" algn="ctr" rotWithShape="0">
                <a:schemeClr val="tx1"/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2103278" y="3938863"/>
              <a:ext cx="497047" cy="4426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21458 -0.09445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530" name="Rectangle 7"/>
          <p:cNvSpPr>
            <a:spLocks noGrp="1" noChangeArrowheads="1"/>
          </p:cNvSpPr>
          <p:nvPr>
            <p:ph type="title"/>
          </p:nvPr>
        </p:nvSpPr>
        <p:spPr>
          <a:xfrm>
            <a:off x="477838" y="352905"/>
            <a:ext cx="3101975" cy="1228245"/>
          </a:xfrm>
        </p:spPr>
        <p:txBody>
          <a:bodyPr/>
          <a:lstStyle/>
          <a:p>
            <a:pPr eaLnBrk="1" hangingPunct="1"/>
            <a:r>
              <a:rPr lang="en-US" dirty="0" smtClean="0"/>
              <a:t>Buckhorn Creek – Flood Hazard Assessment Report</a:t>
            </a:r>
            <a:endParaRPr lang="en-US" altLang="en-US" dirty="0" smtClean="0"/>
          </a:p>
        </p:txBody>
      </p:sp>
      <p:sp>
        <p:nvSpPr>
          <p:cNvPr id="2253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040188" y="715963"/>
            <a:ext cx="4471987" cy="5246687"/>
          </a:xfrm>
        </p:spPr>
        <p:txBody>
          <a:bodyPr/>
          <a:lstStyle/>
          <a:p>
            <a:r>
              <a:rPr lang="en-US" sz="2400" dirty="0" smtClean="0"/>
              <a:t>“Rainfall in excess of a 25yr-1hr event of 1.8 in/hour”</a:t>
            </a:r>
          </a:p>
          <a:p>
            <a:pPr lvl="1"/>
            <a:r>
              <a:rPr lang="en-US" sz="2400" dirty="0" smtClean="0"/>
              <a:t>Hazardous travel “with up to 4 ft of flow over and down… the roadway”</a:t>
            </a:r>
          </a:p>
          <a:p>
            <a:pPr lvl="1"/>
            <a:r>
              <a:rPr lang="en-US" sz="2400" dirty="0" smtClean="0"/>
              <a:t>“Culverts… have the potential to be washed out and/or plugged with debris”</a:t>
            </a:r>
          </a:p>
          <a:p>
            <a:r>
              <a:rPr lang="en-US" sz="2400" dirty="0" smtClean="0"/>
              <a:t>Recommendations</a:t>
            </a:r>
          </a:p>
          <a:p>
            <a:pPr lvl="1"/>
            <a:r>
              <a:rPr lang="en-US" sz="2400" dirty="0" smtClean="0"/>
              <a:t>Debris control structures</a:t>
            </a:r>
          </a:p>
          <a:p>
            <a:pPr lvl="1"/>
            <a:r>
              <a:rPr lang="en-US" sz="2400" dirty="0" smtClean="0"/>
              <a:t>Debris removal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6424" t="3333" r="3125" b="1944"/>
          <a:stretch>
            <a:fillRect/>
          </a:stretch>
        </p:blipFill>
        <p:spPr bwMode="auto">
          <a:xfrm>
            <a:off x="142876" y="2238376"/>
            <a:ext cx="3562350" cy="233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1596" y="4572000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NRCS (2013a)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424" t="3333" r="3125" b="1944"/>
          <a:stretch>
            <a:fillRect/>
          </a:stretch>
        </p:blipFill>
        <p:spPr bwMode="auto">
          <a:xfrm>
            <a:off x="142874" y="1577621"/>
            <a:ext cx="8067675" cy="528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25937 -0.12917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0" y="-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Buckhorn Creek – September Flood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25488" y="1106488"/>
            <a:ext cx="7786687" cy="4789487"/>
          </a:xfrm>
        </p:spPr>
        <p:txBody>
          <a:bodyPr/>
          <a:lstStyle/>
          <a:p>
            <a:r>
              <a:rPr lang="en-US" sz="2000" dirty="0" smtClean="0"/>
              <a:t>3 months following Flood Hazard Assessment Report</a:t>
            </a:r>
          </a:p>
          <a:p>
            <a:r>
              <a:rPr lang="en-US" sz="2000" dirty="0" smtClean="0"/>
              <a:t>NRCS Peak Flow Estimates (NRCS 2013b)</a:t>
            </a:r>
          </a:p>
          <a:p>
            <a:pPr lvl="1"/>
            <a:r>
              <a:rPr lang="en-US" sz="2000" dirty="0" smtClean="0"/>
              <a:t>Average peaks</a:t>
            </a:r>
          </a:p>
          <a:p>
            <a:pPr lvl="2"/>
            <a:r>
              <a:rPr lang="en-US" sz="2000" dirty="0" smtClean="0"/>
              <a:t>Flow: ~11,000 </a:t>
            </a:r>
            <a:r>
              <a:rPr lang="en-US" sz="2000" dirty="0" err="1" smtClean="0"/>
              <a:t>cfs</a:t>
            </a:r>
            <a:r>
              <a:rPr lang="en-US" sz="2000" dirty="0" smtClean="0"/>
              <a:t> (b/t 50 &amp; 100-yr flood)</a:t>
            </a:r>
          </a:p>
          <a:p>
            <a:pPr lvl="2"/>
            <a:r>
              <a:rPr lang="en-US" sz="2000" dirty="0" smtClean="0"/>
              <a:t>Velocity: ~11.4 fps</a:t>
            </a:r>
          </a:p>
          <a:p>
            <a:pPr lvl="1"/>
            <a:r>
              <a:rPr lang="en-US" sz="2000" dirty="0" smtClean="0"/>
              <a:t>Channel width increased from ~25 ft to &gt;200 ft downstream of canyon</a:t>
            </a:r>
          </a:p>
          <a:p>
            <a:endParaRPr lang="en-US" sz="2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349711" y="4109408"/>
            <a:ext cx="8457303" cy="2079441"/>
            <a:chOff x="349711" y="4109408"/>
            <a:chExt cx="8457303" cy="2079441"/>
          </a:xfrm>
        </p:grpSpPr>
        <p:sp>
          <p:nvSpPr>
            <p:cNvPr id="6" name="TextBox 5"/>
            <p:cNvSpPr txBox="1"/>
            <p:nvPr/>
          </p:nvSpPr>
          <p:spPr>
            <a:xfrm>
              <a:off x="7499521" y="5911850"/>
              <a:ext cx="11897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NRCS (2013b)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49711" y="4109408"/>
              <a:ext cx="8457303" cy="1819656"/>
              <a:chOff x="225886" y="4052258"/>
              <a:chExt cx="8457303" cy="1819656"/>
            </a:xfrm>
          </p:grpSpPr>
          <p:pic>
            <p:nvPicPr>
              <p:cNvPr id="7885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1134" t="24559" r="49984" b="46621"/>
              <a:stretch>
                <a:fillRect/>
              </a:stretch>
            </p:blipFill>
            <p:spPr bwMode="auto">
              <a:xfrm>
                <a:off x="4755241" y="4052258"/>
                <a:ext cx="3927948" cy="181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5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519" t="36426" r="15193" b="17569"/>
              <a:stretch>
                <a:fillRect/>
              </a:stretch>
            </p:blipFill>
            <p:spPr bwMode="auto">
              <a:xfrm>
                <a:off x="225886" y="4053419"/>
                <a:ext cx="4630058" cy="1816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dev.femadata.com/CAPUploadHandler/Files/22/3a63a4a0-3216-4ee1-8bf7-abc072ae790d.jpg"/>
          <p:cNvPicPr>
            <a:picLocks noChangeAspect="1" noChangeArrowheads="1"/>
          </p:cNvPicPr>
          <p:nvPr/>
        </p:nvPicPr>
        <p:blipFill>
          <a:blip r:embed="rId4" cstate="print"/>
          <a:srcRect r="3811" b="32113"/>
          <a:stretch>
            <a:fillRect/>
          </a:stretch>
        </p:blipFill>
        <p:spPr bwMode="auto">
          <a:xfrm>
            <a:off x="3922939" y="589641"/>
            <a:ext cx="4659086" cy="2201184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Grp="1" noChangeArrowheads="1"/>
          </p:cNvSpPr>
          <p:nvPr>
            <p:ph type="title"/>
          </p:nvPr>
        </p:nvSpPr>
        <p:spPr>
          <a:xfrm>
            <a:off x="477838" y="352905"/>
            <a:ext cx="3101975" cy="122824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Buckhorn Creek – September Flood</a:t>
            </a:r>
            <a:endParaRPr lang="en-US" altLang="en-US" sz="2400" dirty="0" smtClean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704975"/>
            <a:ext cx="3008313" cy="4421188"/>
          </a:xfrm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2200" dirty="0" smtClean="0"/>
              <a:t>Narrow canyon for 1.6 miles downstream of </a:t>
            </a:r>
            <a:r>
              <a:rPr lang="en-US" sz="2200" dirty="0" err="1" smtClean="0"/>
              <a:t>Ohana</a:t>
            </a:r>
            <a:r>
              <a:rPr lang="en-US" sz="2200" dirty="0" smtClean="0"/>
              <a:t> way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200" dirty="0" smtClean="0"/>
              <a:t>4 culverts/stream crossings in canyon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2200" dirty="0" smtClean="0"/>
              <a:t>All culverts overtopped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2200" dirty="0" smtClean="0"/>
              <a:t>All culverts washed out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2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1075" r:id="rId2" imgW="5772956" imgH="3790476"/>
        </mc:Choice>
        <mc:Fallback>
          <p:control r:id="rId2" imgW="5772956" imgH="37904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3188" y="2971800"/>
                  <a:ext cx="4670425" cy="3067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Buckhorn Creek – Too Late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53886" y="986971"/>
            <a:ext cx="6836229" cy="5127170"/>
            <a:chOff x="1" y="1"/>
            <a:chExt cx="4826001" cy="395077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16667" b="1786"/>
            <a:stretch>
              <a:fillRect/>
            </a:stretch>
          </p:blipFill>
          <p:spPr bwMode="auto">
            <a:xfrm>
              <a:off x="1" y="1"/>
              <a:ext cx="4826001" cy="3950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03909" y="1295400"/>
              <a:ext cx="658091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42401" y="933920"/>
            <a:ext cx="7459198" cy="5185120"/>
            <a:chOff x="-9525" y="228600"/>
            <a:chExt cx="9172575" cy="6376141"/>
          </a:xfrm>
        </p:grpSpPr>
        <p:grpSp>
          <p:nvGrpSpPr>
            <p:cNvPr id="7" name="Group 21"/>
            <p:cNvGrpSpPr/>
            <p:nvPr/>
          </p:nvGrpSpPr>
          <p:grpSpPr>
            <a:xfrm>
              <a:off x="-9525" y="253260"/>
              <a:ext cx="9172575" cy="6351481"/>
              <a:chOff x="-9525" y="253260"/>
              <a:chExt cx="9172575" cy="6351481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53260"/>
                <a:ext cx="9144000" cy="6351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Group 20"/>
              <p:cNvGrpSpPr/>
              <p:nvPr/>
            </p:nvGrpSpPr>
            <p:grpSpPr>
              <a:xfrm>
                <a:off x="-9525" y="657225"/>
                <a:ext cx="9172575" cy="5667375"/>
                <a:chOff x="-9525" y="657225"/>
                <a:chExt cx="9172575" cy="5667375"/>
              </a:xfrm>
            </p:grpSpPr>
            <p:sp>
              <p:nvSpPr>
                <p:cNvPr id="20" name="Freeform 11"/>
                <p:cNvSpPr/>
                <p:nvPr/>
              </p:nvSpPr>
              <p:spPr>
                <a:xfrm>
                  <a:off x="0" y="790575"/>
                  <a:ext cx="9163050" cy="5334000"/>
                </a:xfrm>
                <a:custGeom>
                  <a:avLst/>
                  <a:gdLst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2133600 w 9163050"/>
                    <a:gd name="connsiteY14" fmla="*/ 239077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20574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53000 w 9163050"/>
                    <a:gd name="connsiteY30" fmla="*/ 1952625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530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867025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8670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15000 w 9163050"/>
                    <a:gd name="connsiteY36" fmla="*/ 3324225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562600 w 9163050"/>
                    <a:gd name="connsiteY36" fmla="*/ 3171825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9163050" h="5334000">
                      <a:moveTo>
                        <a:pt x="0" y="0"/>
                      </a:moveTo>
                      <a:cubicBezTo>
                        <a:pt x="224631" y="53975"/>
                        <a:pt x="449263" y="107950"/>
                        <a:pt x="619125" y="190500"/>
                      </a:cubicBezTo>
                      <a:cubicBezTo>
                        <a:pt x="788987" y="273050"/>
                        <a:pt x="887413" y="390525"/>
                        <a:pt x="1019175" y="495300"/>
                      </a:cubicBezTo>
                      <a:cubicBezTo>
                        <a:pt x="1150937" y="600075"/>
                        <a:pt x="1290638" y="719138"/>
                        <a:pt x="1409700" y="819150"/>
                      </a:cubicBezTo>
                      <a:cubicBezTo>
                        <a:pt x="1528763" y="919163"/>
                        <a:pt x="1663700" y="990600"/>
                        <a:pt x="1733550" y="1095375"/>
                      </a:cubicBezTo>
                      <a:cubicBezTo>
                        <a:pt x="1803400" y="1200150"/>
                        <a:pt x="1812925" y="1333500"/>
                        <a:pt x="1828800" y="1447800"/>
                      </a:cubicBezTo>
                      <a:cubicBezTo>
                        <a:pt x="1844675" y="1562100"/>
                        <a:pt x="1852612" y="1700213"/>
                        <a:pt x="1828800" y="1781175"/>
                      </a:cubicBezTo>
                      <a:cubicBezTo>
                        <a:pt x="1804988" y="1862137"/>
                        <a:pt x="1751012" y="1890713"/>
                        <a:pt x="1685925" y="1933575"/>
                      </a:cubicBezTo>
                      <a:cubicBezTo>
                        <a:pt x="1620838" y="1976437"/>
                        <a:pt x="1560512" y="2009775"/>
                        <a:pt x="1438275" y="2038350"/>
                      </a:cubicBezTo>
                      <a:cubicBezTo>
                        <a:pt x="1316038" y="2066925"/>
                        <a:pt x="1050925" y="2047875"/>
                        <a:pt x="952500" y="2105025"/>
                      </a:cubicBezTo>
                      <a:cubicBezTo>
                        <a:pt x="854075" y="2162175"/>
                        <a:pt x="835025" y="2295525"/>
                        <a:pt x="847725" y="2381250"/>
                      </a:cubicBezTo>
                      <a:cubicBezTo>
                        <a:pt x="860425" y="2466975"/>
                        <a:pt x="955675" y="2570163"/>
                        <a:pt x="1028700" y="2619375"/>
                      </a:cubicBezTo>
                      <a:cubicBezTo>
                        <a:pt x="1101725" y="2668587"/>
                        <a:pt x="1168400" y="2687637"/>
                        <a:pt x="1285875" y="2676525"/>
                      </a:cubicBezTo>
                      <a:cubicBezTo>
                        <a:pt x="1403350" y="2665413"/>
                        <a:pt x="1617663" y="2597150"/>
                        <a:pt x="1733550" y="2552700"/>
                      </a:cubicBezTo>
                      <a:cubicBezTo>
                        <a:pt x="1849438" y="2508250"/>
                        <a:pt x="1885950" y="2457450"/>
                        <a:pt x="1981200" y="2409825"/>
                      </a:cubicBezTo>
                      <a:cubicBezTo>
                        <a:pt x="2076450" y="2362200"/>
                        <a:pt x="2189163" y="2290762"/>
                        <a:pt x="2305050" y="2266950"/>
                      </a:cubicBezTo>
                      <a:cubicBezTo>
                        <a:pt x="2420937" y="2243138"/>
                        <a:pt x="2573338" y="2224088"/>
                        <a:pt x="2676525" y="2266950"/>
                      </a:cubicBezTo>
                      <a:cubicBezTo>
                        <a:pt x="2779712" y="2309812"/>
                        <a:pt x="2847975" y="2476500"/>
                        <a:pt x="2924175" y="2524125"/>
                      </a:cubicBezTo>
                      <a:cubicBezTo>
                        <a:pt x="3000375" y="2571750"/>
                        <a:pt x="3062288" y="2598737"/>
                        <a:pt x="3133725" y="2552700"/>
                      </a:cubicBezTo>
                      <a:cubicBezTo>
                        <a:pt x="3205162" y="2506663"/>
                        <a:pt x="3278188" y="2344738"/>
                        <a:pt x="3352800" y="2247900"/>
                      </a:cubicBezTo>
                      <a:cubicBezTo>
                        <a:pt x="3427413" y="2151063"/>
                        <a:pt x="3522663" y="2012950"/>
                        <a:pt x="3581400" y="1971675"/>
                      </a:cubicBezTo>
                      <a:cubicBezTo>
                        <a:pt x="3640137" y="1930400"/>
                        <a:pt x="3684588" y="1966913"/>
                        <a:pt x="3705225" y="2000250"/>
                      </a:cubicBezTo>
                      <a:cubicBezTo>
                        <a:pt x="3725863" y="2033588"/>
                        <a:pt x="3722687" y="2071688"/>
                        <a:pt x="3705225" y="2171700"/>
                      </a:cubicBezTo>
                      <a:cubicBezTo>
                        <a:pt x="3687763" y="2271712"/>
                        <a:pt x="3598863" y="2468563"/>
                        <a:pt x="3600450" y="2600325"/>
                      </a:cubicBezTo>
                      <a:cubicBezTo>
                        <a:pt x="3602037" y="2732087"/>
                        <a:pt x="3625850" y="2873375"/>
                        <a:pt x="3714750" y="2962275"/>
                      </a:cubicBezTo>
                      <a:cubicBezTo>
                        <a:pt x="3803650" y="3051175"/>
                        <a:pt x="4021138" y="3124200"/>
                        <a:pt x="4133850" y="3133725"/>
                      </a:cubicBezTo>
                      <a:cubicBezTo>
                        <a:pt x="4246563" y="3143250"/>
                        <a:pt x="4330700" y="3101975"/>
                        <a:pt x="4391025" y="3019425"/>
                      </a:cubicBezTo>
                      <a:cubicBezTo>
                        <a:pt x="4451350" y="2936875"/>
                        <a:pt x="4462463" y="2789238"/>
                        <a:pt x="4495800" y="2638425"/>
                      </a:cubicBezTo>
                      <a:cubicBezTo>
                        <a:pt x="4529138" y="2487613"/>
                        <a:pt x="4546600" y="2244725"/>
                        <a:pt x="4591050" y="2114550"/>
                      </a:cubicBezTo>
                      <a:cubicBezTo>
                        <a:pt x="4635500" y="1984375"/>
                        <a:pt x="4714875" y="1884362"/>
                        <a:pt x="4762500" y="1857375"/>
                      </a:cubicBezTo>
                      <a:cubicBezTo>
                        <a:pt x="4810125" y="1830388"/>
                        <a:pt x="4857750" y="1911350"/>
                        <a:pt x="4876800" y="1952625"/>
                      </a:cubicBezTo>
                      <a:cubicBezTo>
                        <a:pt x="4895850" y="1993900"/>
                        <a:pt x="4875213" y="2039938"/>
                        <a:pt x="4876800" y="2105025"/>
                      </a:cubicBezTo>
                      <a:cubicBezTo>
                        <a:pt x="4878387" y="2170112"/>
                        <a:pt x="4848225" y="2259013"/>
                        <a:pt x="4886325" y="2343150"/>
                      </a:cubicBezTo>
                      <a:cubicBezTo>
                        <a:pt x="4924425" y="2427288"/>
                        <a:pt x="5030788" y="2535238"/>
                        <a:pt x="5105400" y="2609850"/>
                      </a:cubicBezTo>
                      <a:cubicBezTo>
                        <a:pt x="5180012" y="2684462"/>
                        <a:pt x="5283200" y="2722563"/>
                        <a:pt x="5334000" y="2790825"/>
                      </a:cubicBezTo>
                      <a:cubicBezTo>
                        <a:pt x="5384800" y="2859088"/>
                        <a:pt x="5372100" y="2955925"/>
                        <a:pt x="5410200" y="3019425"/>
                      </a:cubicBezTo>
                      <a:cubicBezTo>
                        <a:pt x="5448300" y="3082925"/>
                        <a:pt x="5475288" y="3111500"/>
                        <a:pt x="5562600" y="3171825"/>
                      </a:cubicBezTo>
                      <a:cubicBezTo>
                        <a:pt x="5649912" y="3232150"/>
                        <a:pt x="5788025" y="3286125"/>
                        <a:pt x="5934075" y="3381375"/>
                      </a:cubicBezTo>
                      <a:cubicBezTo>
                        <a:pt x="6080125" y="3476625"/>
                        <a:pt x="6311900" y="3654425"/>
                        <a:pt x="6438900" y="3743325"/>
                      </a:cubicBezTo>
                      <a:cubicBezTo>
                        <a:pt x="6565900" y="3832225"/>
                        <a:pt x="6550025" y="3863975"/>
                        <a:pt x="6696075" y="3914775"/>
                      </a:cubicBezTo>
                      <a:cubicBezTo>
                        <a:pt x="6842125" y="3965575"/>
                        <a:pt x="7110413" y="4049712"/>
                        <a:pt x="7315200" y="4048125"/>
                      </a:cubicBezTo>
                      <a:cubicBezTo>
                        <a:pt x="7519987" y="4046538"/>
                        <a:pt x="7762875" y="3897313"/>
                        <a:pt x="7924800" y="3905250"/>
                      </a:cubicBezTo>
                      <a:cubicBezTo>
                        <a:pt x="8086725" y="3913187"/>
                        <a:pt x="8161338" y="4013200"/>
                        <a:pt x="8286750" y="4095750"/>
                      </a:cubicBezTo>
                      <a:cubicBezTo>
                        <a:pt x="8412163" y="4178300"/>
                        <a:pt x="8575675" y="4278313"/>
                        <a:pt x="8677275" y="4400550"/>
                      </a:cubicBezTo>
                      <a:cubicBezTo>
                        <a:pt x="8778875" y="4522788"/>
                        <a:pt x="8837613" y="4697413"/>
                        <a:pt x="8896350" y="4829175"/>
                      </a:cubicBezTo>
                      <a:cubicBezTo>
                        <a:pt x="8955087" y="4960937"/>
                        <a:pt x="8985250" y="5106988"/>
                        <a:pt x="9029700" y="5191125"/>
                      </a:cubicBezTo>
                      <a:cubicBezTo>
                        <a:pt x="9074150" y="5275263"/>
                        <a:pt x="9118600" y="5304631"/>
                        <a:pt x="9163050" y="5334000"/>
                      </a:cubicBezTo>
                    </a:path>
                  </a:pathLst>
                </a:cu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-9525" y="657225"/>
                  <a:ext cx="9163050" cy="5667375"/>
                </a:xfrm>
                <a:custGeom>
                  <a:avLst/>
                  <a:gdLst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676275 w 9163050"/>
                    <a:gd name="connsiteY2" fmla="*/ 209550 h 5667375"/>
                    <a:gd name="connsiteX3" fmla="*/ 695325 w 9163050"/>
                    <a:gd name="connsiteY3" fmla="*/ 219075 h 5667375"/>
                    <a:gd name="connsiteX4" fmla="*/ 1276350 w 9163050"/>
                    <a:gd name="connsiteY4" fmla="*/ 714375 h 5667375"/>
                    <a:gd name="connsiteX5" fmla="*/ 1533525 w 9163050"/>
                    <a:gd name="connsiteY5" fmla="*/ 96202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676275 w 9163050"/>
                    <a:gd name="connsiteY2" fmla="*/ 209550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986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4573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4573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621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621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457325 w 9163050"/>
                    <a:gd name="connsiteY9" fmla="*/ 2085975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163050" h="5667375">
                      <a:moveTo>
                        <a:pt x="0" y="0"/>
                      </a:moveTo>
                      <a:cubicBezTo>
                        <a:pt x="153194" y="53975"/>
                        <a:pt x="277813" y="87313"/>
                        <a:pt x="419100" y="142875"/>
                      </a:cubicBezTo>
                      <a:cubicBezTo>
                        <a:pt x="560387" y="198437"/>
                        <a:pt x="635000" y="161925"/>
                        <a:pt x="847725" y="333375"/>
                      </a:cubicBezTo>
                      <a:cubicBezTo>
                        <a:pt x="984250" y="473075"/>
                        <a:pt x="1162050" y="609600"/>
                        <a:pt x="1276350" y="714375"/>
                      </a:cubicBezTo>
                      <a:cubicBezTo>
                        <a:pt x="1390650" y="819150"/>
                        <a:pt x="1465263" y="847725"/>
                        <a:pt x="1533525" y="962025"/>
                      </a:cubicBezTo>
                      <a:cubicBezTo>
                        <a:pt x="1601787" y="1076325"/>
                        <a:pt x="1647825" y="1276350"/>
                        <a:pt x="1685925" y="1400175"/>
                      </a:cubicBezTo>
                      <a:cubicBezTo>
                        <a:pt x="1724025" y="1524000"/>
                        <a:pt x="1744663" y="1628775"/>
                        <a:pt x="1762125" y="1704975"/>
                      </a:cubicBezTo>
                      <a:cubicBezTo>
                        <a:pt x="1779588" y="1781175"/>
                        <a:pt x="1801813" y="1812925"/>
                        <a:pt x="1790700" y="1857375"/>
                      </a:cubicBezTo>
                      <a:cubicBezTo>
                        <a:pt x="1779587" y="1901825"/>
                        <a:pt x="1751012" y="1933575"/>
                        <a:pt x="1695450" y="1971675"/>
                      </a:cubicBezTo>
                      <a:cubicBezTo>
                        <a:pt x="1639888" y="2009775"/>
                        <a:pt x="1574800" y="2057400"/>
                        <a:pt x="1457325" y="2085975"/>
                      </a:cubicBezTo>
                      <a:cubicBezTo>
                        <a:pt x="1339850" y="2114550"/>
                        <a:pt x="1112837" y="2101850"/>
                        <a:pt x="990600" y="2143125"/>
                      </a:cubicBezTo>
                      <a:cubicBezTo>
                        <a:pt x="868363" y="2184400"/>
                        <a:pt x="765175" y="2241550"/>
                        <a:pt x="723900" y="2333625"/>
                      </a:cubicBezTo>
                      <a:cubicBezTo>
                        <a:pt x="682625" y="2425700"/>
                        <a:pt x="677863" y="2592388"/>
                        <a:pt x="742950" y="2695575"/>
                      </a:cubicBezTo>
                      <a:cubicBezTo>
                        <a:pt x="808037" y="2798762"/>
                        <a:pt x="982663" y="2916238"/>
                        <a:pt x="1114425" y="2952750"/>
                      </a:cubicBezTo>
                      <a:cubicBezTo>
                        <a:pt x="1246187" y="2989262"/>
                        <a:pt x="1347788" y="2986087"/>
                        <a:pt x="1533525" y="2914650"/>
                      </a:cubicBezTo>
                      <a:cubicBezTo>
                        <a:pt x="1719262" y="2843213"/>
                        <a:pt x="2078038" y="2603500"/>
                        <a:pt x="2228850" y="2524125"/>
                      </a:cubicBezTo>
                      <a:cubicBezTo>
                        <a:pt x="2379662" y="2444750"/>
                        <a:pt x="2357438" y="2441575"/>
                        <a:pt x="2438400" y="2438400"/>
                      </a:cubicBezTo>
                      <a:cubicBezTo>
                        <a:pt x="2519362" y="2435225"/>
                        <a:pt x="2624138" y="2481263"/>
                        <a:pt x="2714625" y="2505075"/>
                      </a:cubicBezTo>
                      <a:cubicBezTo>
                        <a:pt x="2805112" y="2528887"/>
                        <a:pt x="2909888" y="2576513"/>
                        <a:pt x="2981325" y="2581275"/>
                      </a:cubicBezTo>
                      <a:cubicBezTo>
                        <a:pt x="3052763" y="2586038"/>
                        <a:pt x="3073400" y="2595562"/>
                        <a:pt x="3143250" y="2533650"/>
                      </a:cubicBezTo>
                      <a:cubicBezTo>
                        <a:pt x="3213100" y="2471738"/>
                        <a:pt x="3321050" y="2292350"/>
                        <a:pt x="3400425" y="2209800"/>
                      </a:cubicBezTo>
                      <a:cubicBezTo>
                        <a:pt x="3479800" y="2127250"/>
                        <a:pt x="3549650" y="2060575"/>
                        <a:pt x="3619500" y="2038350"/>
                      </a:cubicBezTo>
                      <a:cubicBezTo>
                        <a:pt x="3689350" y="2016125"/>
                        <a:pt x="3783013" y="2047875"/>
                        <a:pt x="3819525" y="2076450"/>
                      </a:cubicBezTo>
                      <a:cubicBezTo>
                        <a:pt x="3856037" y="2105025"/>
                        <a:pt x="3857625" y="2143125"/>
                        <a:pt x="3838575" y="2209800"/>
                      </a:cubicBezTo>
                      <a:cubicBezTo>
                        <a:pt x="3819525" y="2276475"/>
                        <a:pt x="3727450" y="2387600"/>
                        <a:pt x="3705225" y="2476500"/>
                      </a:cubicBezTo>
                      <a:cubicBezTo>
                        <a:pt x="3683000" y="2565400"/>
                        <a:pt x="3697288" y="2660650"/>
                        <a:pt x="3705225" y="2743200"/>
                      </a:cubicBezTo>
                      <a:cubicBezTo>
                        <a:pt x="3713163" y="2825750"/>
                        <a:pt x="3721100" y="2914650"/>
                        <a:pt x="3752850" y="2971800"/>
                      </a:cubicBezTo>
                      <a:cubicBezTo>
                        <a:pt x="3784600" y="3028950"/>
                        <a:pt x="3816350" y="3054350"/>
                        <a:pt x="3895725" y="3086100"/>
                      </a:cubicBezTo>
                      <a:cubicBezTo>
                        <a:pt x="3975100" y="3117850"/>
                        <a:pt x="4137025" y="3201988"/>
                        <a:pt x="4229100" y="3162300"/>
                      </a:cubicBezTo>
                      <a:cubicBezTo>
                        <a:pt x="4321175" y="3122613"/>
                        <a:pt x="4383087" y="2965450"/>
                        <a:pt x="4448175" y="2847975"/>
                      </a:cubicBezTo>
                      <a:cubicBezTo>
                        <a:pt x="4513263" y="2730500"/>
                        <a:pt x="4572000" y="2576512"/>
                        <a:pt x="4619625" y="2457450"/>
                      </a:cubicBezTo>
                      <a:cubicBezTo>
                        <a:pt x="4667250" y="2338388"/>
                        <a:pt x="4683125" y="2193925"/>
                        <a:pt x="4733925" y="2133600"/>
                      </a:cubicBezTo>
                      <a:cubicBezTo>
                        <a:pt x="4784725" y="2073275"/>
                        <a:pt x="4886325" y="2066925"/>
                        <a:pt x="4924425" y="2095500"/>
                      </a:cubicBezTo>
                      <a:cubicBezTo>
                        <a:pt x="4962525" y="2124075"/>
                        <a:pt x="4949825" y="2239963"/>
                        <a:pt x="4962525" y="2305050"/>
                      </a:cubicBezTo>
                      <a:cubicBezTo>
                        <a:pt x="4975225" y="2370137"/>
                        <a:pt x="4962525" y="2424112"/>
                        <a:pt x="5000625" y="2486025"/>
                      </a:cubicBezTo>
                      <a:cubicBezTo>
                        <a:pt x="5038725" y="2547938"/>
                        <a:pt x="5113338" y="2608263"/>
                        <a:pt x="5191125" y="2676525"/>
                      </a:cubicBezTo>
                      <a:cubicBezTo>
                        <a:pt x="5268912" y="2744787"/>
                        <a:pt x="5416550" y="2840038"/>
                        <a:pt x="5467350" y="2895600"/>
                      </a:cubicBezTo>
                      <a:cubicBezTo>
                        <a:pt x="5518150" y="2951162"/>
                        <a:pt x="5484813" y="2971800"/>
                        <a:pt x="5495925" y="3009900"/>
                      </a:cubicBezTo>
                      <a:cubicBezTo>
                        <a:pt x="5507037" y="3048000"/>
                        <a:pt x="5492750" y="3071813"/>
                        <a:pt x="5534025" y="3124200"/>
                      </a:cubicBezTo>
                      <a:cubicBezTo>
                        <a:pt x="5575300" y="3176587"/>
                        <a:pt x="5662613" y="3265488"/>
                        <a:pt x="5743575" y="3324225"/>
                      </a:cubicBezTo>
                      <a:cubicBezTo>
                        <a:pt x="5824538" y="3382963"/>
                        <a:pt x="5910262" y="3400425"/>
                        <a:pt x="6019800" y="3476625"/>
                      </a:cubicBezTo>
                      <a:cubicBezTo>
                        <a:pt x="6129338" y="3552825"/>
                        <a:pt x="6289675" y="3705225"/>
                        <a:pt x="6400800" y="3781425"/>
                      </a:cubicBezTo>
                      <a:cubicBezTo>
                        <a:pt x="6511925" y="3857625"/>
                        <a:pt x="6583363" y="3887788"/>
                        <a:pt x="6686550" y="3933825"/>
                      </a:cubicBezTo>
                      <a:cubicBezTo>
                        <a:pt x="6789738" y="3979863"/>
                        <a:pt x="6837362" y="4043362"/>
                        <a:pt x="7019925" y="4057650"/>
                      </a:cubicBezTo>
                      <a:cubicBezTo>
                        <a:pt x="7202488" y="4071938"/>
                        <a:pt x="7600950" y="3989388"/>
                        <a:pt x="7781925" y="4019550"/>
                      </a:cubicBezTo>
                      <a:cubicBezTo>
                        <a:pt x="7962900" y="4049712"/>
                        <a:pt x="7972425" y="4140200"/>
                        <a:pt x="8105775" y="4238625"/>
                      </a:cubicBezTo>
                      <a:cubicBezTo>
                        <a:pt x="8239125" y="4337050"/>
                        <a:pt x="8448675" y="4421188"/>
                        <a:pt x="8582025" y="4610100"/>
                      </a:cubicBezTo>
                      <a:cubicBezTo>
                        <a:pt x="8715375" y="4799012"/>
                        <a:pt x="8824913" y="5203825"/>
                        <a:pt x="8905875" y="5372100"/>
                      </a:cubicBezTo>
                      <a:cubicBezTo>
                        <a:pt x="8986837" y="5540375"/>
                        <a:pt x="9024938" y="5572125"/>
                        <a:pt x="9067800" y="5619750"/>
                      </a:cubicBezTo>
                      <a:cubicBezTo>
                        <a:pt x="9110662" y="5667375"/>
                        <a:pt x="9136856" y="5662612"/>
                        <a:pt x="9163050" y="565785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838200" y="13469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2"/>
              <p:cNvSpPr/>
              <p:nvPr/>
            </p:nvSpPr>
            <p:spPr>
              <a:xfrm>
                <a:off x="4114800" y="24899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3"/>
              <p:cNvSpPr/>
              <p:nvPr/>
            </p:nvSpPr>
            <p:spPr>
              <a:xfrm>
                <a:off x="7162800" y="43187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19"/>
            <p:cNvGrpSpPr/>
            <p:nvPr/>
          </p:nvGrpSpPr>
          <p:grpSpPr>
            <a:xfrm>
              <a:off x="6400800" y="228600"/>
              <a:ext cx="2743200" cy="1219200"/>
              <a:chOff x="6400800" y="228600"/>
              <a:chExt cx="2743200" cy="1219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400800" y="228600"/>
                <a:ext cx="2743200" cy="121920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17"/>
              <p:cNvGrpSpPr/>
              <p:nvPr/>
            </p:nvGrpSpPr>
            <p:grpSpPr>
              <a:xfrm>
                <a:off x="6629400" y="304800"/>
                <a:ext cx="2514600" cy="962067"/>
                <a:chOff x="5715000" y="304800"/>
                <a:chExt cx="2514600" cy="962067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715000" y="484632"/>
                  <a:ext cx="838200" cy="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5715000" y="1097280"/>
                  <a:ext cx="8382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6553200" y="304800"/>
                  <a:ext cx="1676400" cy="352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200" dirty="0" smtClean="0"/>
                    <a:t>Buckhorn Creek</a:t>
                  </a:r>
                  <a:endParaRPr lang="en-US" sz="12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6553200" y="914400"/>
                  <a:ext cx="1676400" cy="352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200" dirty="0" smtClean="0"/>
                    <a:t>Buckhorn Road</a:t>
                  </a:r>
                  <a:endParaRPr lang="en-US" sz="1200" dirty="0"/>
                </a:p>
              </p:txBody>
            </p:sp>
          </p:grpSp>
        </p:grpSp>
      </p:grpSp>
      <p:grpSp>
        <p:nvGrpSpPr>
          <p:cNvPr id="24" name="Group 23"/>
          <p:cNvGrpSpPr/>
          <p:nvPr/>
        </p:nvGrpSpPr>
        <p:grpSpPr>
          <a:xfrm>
            <a:off x="661988" y="925772"/>
            <a:ext cx="7820025" cy="5510727"/>
            <a:chOff x="661988" y="925772"/>
            <a:chExt cx="7820025" cy="5510727"/>
          </a:xfrm>
        </p:grpSpPr>
        <p:pic>
          <p:nvPicPr>
            <p:cNvPr id="22" name="Picture 2" descr="http://dev.femadata.com/CAPUploadHandler/Files/22/ead8b931-6eda-4d11-986f-c0111da80b1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1988" y="925772"/>
              <a:ext cx="7820025" cy="5193897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7440747" y="6159500"/>
              <a:ext cx="10294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ESRI (2013)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6821E-7 L -0.30556 -0.08971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27396 -0.21805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0" y="-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Buckhorn Creek – Too Late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842401" y="933920"/>
            <a:ext cx="7459198" cy="5185120"/>
            <a:chOff x="-9525" y="228600"/>
            <a:chExt cx="9172575" cy="6376141"/>
          </a:xfrm>
        </p:grpSpPr>
        <p:grpSp>
          <p:nvGrpSpPr>
            <p:cNvPr id="4" name="Group 21"/>
            <p:cNvGrpSpPr/>
            <p:nvPr/>
          </p:nvGrpSpPr>
          <p:grpSpPr>
            <a:xfrm>
              <a:off x="-9525" y="253260"/>
              <a:ext cx="9172575" cy="6351481"/>
              <a:chOff x="-9525" y="253260"/>
              <a:chExt cx="9172575" cy="6351481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253260"/>
                <a:ext cx="9144000" cy="6351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0"/>
              <p:cNvGrpSpPr/>
              <p:nvPr/>
            </p:nvGrpSpPr>
            <p:grpSpPr>
              <a:xfrm>
                <a:off x="-9525" y="657225"/>
                <a:ext cx="9172575" cy="5667375"/>
                <a:chOff x="-9525" y="657225"/>
                <a:chExt cx="9172575" cy="5667375"/>
              </a:xfrm>
            </p:grpSpPr>
            <p:sp>
              <p:nvSpPr>
                <p:cNvPr id="20" name="Freeform 11"/>
                <p:cNvSpPr/>
                <p:nvPr/>
              </p:nvSpPr>
              <p:spPr>
                <a:xfrm>
                  <a:off x="0" y="790575"/>
                  <a:ext cx="9163050" cy="5334000"/>
                </a:xfrm>
                <a:custGeom>
                  <a:avLst/>
                  <a:gdLst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2133600 w 9163050"/>
                    <a:gd name="connsiteY14" fmla="*/ 239077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20574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53000 w 9163050"/>
                    <a:gd name="connsiteY30" fmla="*/ 1952625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530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867025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8670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15000 w 9163050"/>
                    <a:gd name="connsiteY36" fmla="*/ 3324225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562600 w 9163050"/>
                    <a:gd name="connsiteY36" fmla="*/ 3171825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9163050" h="5334000">
                      <a:moveTo>
                        <a:pt x="0" y="0"/>
                      </a:moveTo>
                      <a:cubicBezTo>
                        <a:pt x="224631" y="53975"/>
                        <a:pt x="449263" y="107950"/>
                        <a:pt x="619125" y="190500"/>
                      </a:cubicBezTo>
                      <a:cubicBezTo>
                        <a:pt x="788987" y="273050"/>
                        <a:pt x="887413" y="390525"/>
                        <a:pt x="1019175" y="495300"/>
                      </a:cubicBezTo>
                      <a:cubicBezTo>
                        <a:pt x="1150937" y="600075"/>
                        <a:pt x="1290638" y="719138"/>
                        <a:pt x="1409700" y="819150"/>
                      </a:cubicBezTo>
                      <a:cubicBezTo>
                        <a:pt x="1528763" y="919163"/>
                        <a:pt x="1663700" y="990600"/>
                        <a:pt x="1733550" y="1095375"/>
                      </a:cubicBezTo>
                      <a:cubicBezTo>
                        <a:pt x="1803400" y="1200150"/>
                        <a:pt x="1812925" y="1333500"/>
                        <a:pt x="1828800" y="1447800"/>
                      </a:cubicBezTo>
                      <a:cubicBezTo>
                        <a:pt x="1844675" y="1562100"/>
                        <a:pt x="1852612" y="1700213"/>
                        <a:pt x="1828800" y="1781175"/>
                      </a:cubicBezTo>
                      <a:cubicBezTo>
                        <a:pt x="1804988" y="1862137"/>
                        <a:pt x="1751012" y="1890713"/>
                        <a:pt x="1685925" y="1933575"/>
                      </a:cubicBezTo>
                      <a:cubicBezTo>
                        <a:pt x="1620838" y="1976437"/>
                        <a:pt x="1560512" y="2009775"/>
                        <a:pt x="1438275" y="2038350"/>
                      </a:cubicBezTo>
                      <a:cubicBezTo>
                        <a:pt x="1316038" y="2066925"/>
                        <a:pt x="1050925" y="2047875"/>
                        <a:pt x="952500" y="2105025"/>
                      </a:cubicBezTo>
                      <a:cubicBezTo>
                        <a:pt x="854075" y="2162175"/>
                        <a:pt x="835025" y="2295525"/>
                        <a:pt x="847725" y="2381250"/>
                      </a:cubicBezTo>
                      <a:cubicBezTo>
                        <a:pt x="860425" y="2466975"/>
                        <a:pt x="955675" y="2570163"/>
                        <a:pt x="1028700" y="2619375"/>
                      </a:cubicBezTo>
                      <a:cubicBezTo>
                        <a:pt x="1101725" y="2668587"/>
                        <a:pt x="1168400" y="2687637"/>
                        <a:pt x="1285875" y="2676525"/>
                      </a:cubicBezTo>
                      <a:cubicBezTo>
                        <a:pt x="1403350" y="2665413"/>
                        <a:pt x="1617663" y="2597150"/>
                        <a:pt x="1733550" y="2552700"/>
                      </a:cubicBezTo>
                      <a:cubicBezTo>
                        <a:pt x="1849438" y="2508250"/>
                        <a:pt x="1885950" y="2457450"/>
                        <a:pt x="1981200" y="2409825"/>
                      </a:cubicBezTo>
                      <a:cubicBezTo>
                        <a:pt x="2076450" y="2362200"/>
                        <a:pt x="2189163" y="2290762"/>
                        <a:pt x="2305050" y="2266950"/>
                      </a:cubicBezTo>
                      <a:cubicBezTo>
                        <a:pt x="2420937" y="2243138"/>
                        <a:pt x="2573338" y="2224088"/>
                        <a:pt x="2676525" y="2266950"/>
                      </a:cubicBezTo>
                      <a:cubicBezTo>
                        <a:pt x="2779712" y="2309812"/>
                        <a:pt x="2847975" y="2476500"/>
                        <a:pt x="2924175" y="2524125"/>
                      </a:cubicBezTo>
                      <a:cubicBezTo>
                        <a:pt x="3000375" y="2571750"/>
                        <a:pt x="3062288" y="2598737"/>
                        <a:pt x="3133725" y="2552700"/>
                      </a:cubicBezTo>
                      <a:cubicBezTo>
                        <a:pt x="3205162" y="2506663"/>
                        <a:pt x="3278188" y="2344738"/>
                        <a:pt x="3352800" y="2247900"/>
                      </a:cubicBezTo>
                      <a:cubicBezTo>
                        <a:pt x="3427413" y="2151063"/>
                        <a:pt x="3522663" y="2012950"/>
                        <a:pt x="3581400" y="1971675"/>
                      </a:cubicBezTo>
                      <a:cubicBezTo>
                        <a:pt x="3640137" y="1930400"/>
                        <a:pt x="3684588" y="1966913"/>
                        <a:pt x="3705225" y="2000250"/>
                      </a:cubicBezTo>
                      <a:cubicBezTo>
                        <a:pt x="3725863" y="2033588"/>
                        <a:pt x="3722687" y="2071688"/>
                        <a:pt x="3705225" y="2171700"/>
                      </a:cubicBezTo>
                      <a:cubicBezTo>
                        <a:pt x="3687763" y="2271712"/>
                        <a:pt x="3598863" y="2468563"/>
                        <a:pt x="3600450" y="2600325"/>
                      </a:cubicBezTo>
                      <a:cubicBezTo>
                        <a:pt x="3602037" y="2732087"/>
                        <a:pt x="3625850" y="2873375"/>
                        <a:pt x="3714750" y="2962275"/>
                      </a:cubicBezTo>
                      <a:cubicBezTo>
                        <a:pt x="3803650" y="3051175"/>
                        <a:pt x="4021138" y="3124200"/>
                        <a:pt x="4133850" y="3133725"/>
                      </a:cubicBezTo>
                      <a:cubicBezTo>
                        <a:pt x="4246563" y="3143250"/>
                        <a:pt x="4330700" y="3101975"/>
                        <a:pt x="4391025" y="3019425"/>
                      </a:cubicBezTo>
                      <a:cubicBezTo>
                        <a:pt x="4451350" y="2936875"/>
                        <a:pt x="4462463" y="2789238"/>
                        <a:pt x="4495800" y="2638425"/>
                      </a:cubicBezTo>
                      <a:cubicBezTo>
                        <a:pt x="4529138" y="2487613"/>
                        <a:pt x="4546600" y="2244725"/>
                        <a:pt x="4591050" y="2114550"/>
                      </a:cubicBezTo>
                      <a:cubicBezTo>
                        <a:pt x="4635500" y="1984375"/>
                        <a:pt x="4714875" y="1884362"/>
                        <a:pt x="4762500" y="1857375"/>
                      </a:cubicBezTo>
                      <a:cubicBezTo>
                        <a:pt x="4810125" y="1830388"/>
                        <a:pt x="4857750" y="1911350"/>
                        <a:pt x="4876800" y="1952625"/>
                      </a:cubicBezTo>
                      <a:cubicBezTo>
                        <a:pt x="4895850" y="1993900"/>
                        <a:pt x="4875213" y="2039938"/>
                        <a:pt x="4876800" y="2105025"/>
                      </a:cubicBezTo>
                      <a:cubicBezTo>
                        <a:pt x="4878387" y="2170112"/>
                        <a:pt x="4848225" y="2259013"/>
                        <a:pt x="4886325" y="2343150"/>
                      </a:cubicBezTo>
                      <a:cubicBezTo>
                        <a:pt x="4924425" y="2427288"/>
                        <a:pt x="5030788" y="2535238"/>
                        <a:pt x="5105400" y="2609850"/>
                      </a:cubicBezTo>
                      <a:cubicBezTo>
                        <a:pt x="5180012" y="2684462"/>
                        <a:pt x="5283200" y="2722563"/>
                        <a:pt x="5334000" y="2790825"/>
                      </a:cubicBezTo>
                      <a:cubicBezTo>
                        <a:pt x="5384800" y="2859088"/>
                        <a:pt x="5372100" y="2955925"/>
                        <a:pt x="5410200" y="3019425"/>
                      </a:cubicBezTo>
                      <a:cubicBezTo>
                        <a:pt x="5448300" y="3082925"/>
                        <a:pt x="5475288" y="3111500"/>
                        <a:pt x="5562600" y="3171825"/>
                      </a:cubicBezTo>
                      <a:cubicBezTo>
                        <a:pt x="5649912" y="3232150"/>
                        <a:pt x="5788025" y="3286125"/>
                        <a:pt x="5934075" y="3381375"/>
                      </a:cubicBezTo>
                      <a:cubicBezTo>
                        <a:pt x="6080125" y="3476625"/>
                        <a:pt x="6311900" y="3654425"/>
                        <a:pt x="6438900" y="3743325"/>
                      </a:cubicBezTo>
                      <a:cubicBezTo>
                        <a:pt x="6565900" y="3832225"/>
                        <a:pt x="6550025" y="3863975"/>
                        <a:pt x="6696075" y="3914775"/>
                      </a:cubicBezTo>
                      <a:cubicBezTo>
                        <a:pt x="6842125" y="3965575"/>
                        <a:pt x="7110413" y="4049712"/>
                        <a:pt x="7315200" y="4048125"/>
                      </a:cubicBezTo>
                      <a:cubicBezTo>
                        <a:pt x="7519987" y="4046538"/>
                        <a:pt x="7762875" y="3897313"/>
                        <a:pt x="7924800" y="3905250"/>
                      </a:cubicBezTo>
                      <a:cubicBezTo>
                        <a:pt x="8086725" y="3913187"/>
                        <a:pt x="8161338" y="4013200"/>
                        <a:pt x="8286750" y="4095750"/>
                      </a:cubicBezTo>
                      <a:cubicBezTo>
                        <a:pt x="8412163" y="4178300"/>
                        <a:pt x="8575675" y="4278313"/>
                        <a:pt x="8677275" y="4400550"/>
                      </a:cubicBezTo>
                      <a:cubicBezTo>
                        <a:pt x="8778875" y="4522788"/>
                        <a:pt x="8837613" y="4697413"/>
                        <a:pt x="8896350" y="4829175"/>
                      </a:cubicBezTo>
                      <a:cubicBezTo>
                        <a:pt x="8955087" y="4960937"/>
                        <a:pt x="8985250" y="5106988"/>
                        <a:pt x="9029700" y="5191125"/>
                      </a:cubicBezTo>
                      <a:cubicBezTo>
                        <a:pt x="9074150" y="5275263"/>
                        <a:pt x="9118600" y="5304631"/>
                        <a:pt x="9163050" y="5334000"/>
                      </a:cubicBezTo>
                    </a:path>
                  </a:pathLst>
                </a:cu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-9525" y="657225"/>
                  <a:ext cx="9163050" cy="5667375"/>
                </a:xfrm>
                <a:custGeom>
                  <a:avLst/>
                  <a:gdLst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676275 w 9163050"/>
                    <a:gd name="connsiteY2" fmla="*/ 209550 h 5667375"/>
                    <a:gd name="connsiteX3" fmla="*/ 695325 w 9163050"/>
                    <a:gd name="connsiteY3" fmla="*/ 219075 h 5667375"/>
                    <a:gd name="connsiteX4" fmla="*/ 1276350 w 9163050"/>
                    <a:gd name="connsiteY4" fmla="*/ 714375 h 5667375"/>
                    <a:gd name="connsiteX5" fmla="*/ 1533525 w 9163050"/>
                    <a:gd name="connsiteY5" fmla="*/ 96202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676275 w 9163050"/>
                    <a:gd name="connsiteY2" fmla="*/ 209550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986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4573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4573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621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621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457325 w 9163050"/>
                    <a:gd name="connsiteY9" fmla="*/ 2085975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163050" h="5667375">
                      <a:moveTo>
                        <a:pt x="0" y="0"/>
                      </a:moveTo>
                      <a:cubicBezTo>
                        <a:pt x="153194" y="53975"/>
                        <a:pt x="277813" y="87313"/>
                        <a:pt x="419100" y="142875"/>
                      </a:cubicBezTo>
                      <a:cubicBezTo>
                        <a:pt x="560387" y="198437"/>
                        <a:pt x="635000" y="161925"/>
                        <a:pt x="847725" y="333375"/>
                      </a:cubicBezTo>
                      <a:cubicBezTo>
                        <a:pt x="984250" y="473075"/>
                        <a:pt x="1162050" y="609600"/>
                        <a:pt x="1276350" y="714375"/>
                      </a:cubicBezTo>
                      <a:cubicBezTo>
                        <a:pt x="1390650" y="819150"/>
                        <a:pt x="1465263" y="847725"/>
                        <a:pt x="1533525" y="962025"/>
                      </a:cubicBezTo>
                      <a:cubicBezTo>
                        <a:pt x="1601787" y="1076325"/>
                        <a:pt x="1647825" y="1276350"/>
                        <a:pt x="1685925" y="1400175"/>
                      </a:cubicBezTo>
                      <a:cubicBezTo>
                        <a:pt x="1724025" y="1524000"/>
                        <a:pt x="1744663" y="1628775"/>
                        <a:pt x="1762125" y="1704975"/>
                      </a:cubicBezTo>
                      <a:cubicBezTo>
                        <a:pt x="1779588" y="1781175"/>
                        <a:pt x="1801813" y="1812925"/>
                        <a:pt x="1790700" y="1857375"/>
                      </a:cubicBezTo>
                      <a:cubicBezTo>
                        <a:pt x="1779587" y="1901825"/>
                        <a:pt x="1751012" y="1933575"/>
                        <a:pt x="1695450" y="1971675"/>
                      </a:cubicBezTo>
                      <a:cubicBezTo>
                        <a:pt x="1639888" y="2009775"/>
                        <a:pt x="1574800" y="2057400"/>
                        <a:pt x="1457325" y="2085975"/>
                      </a:cubicBezTo>
                      <a:cubicBezTo>
                        <a:pt x="1339850" y="2114550"/>
                        <a:pt x="1112837" y="2101850"/>
                        <a:pt x="990600" y="2143125"/>
                      </a:cubicBezTo>
                      <a:cubicBezTo>
                        <a:pt x="868363" y="2184400"/>
                        <a:pt x="765175" y="2241550"/>
                        <a:pt x="723900" y="2333625"/>
                      </a:cubicBezTo>
                      <a:cubicBezTo>
                        <a:pt x="682625" y="2425700"/>
                        <a:pt x="677863" y="2592388"/>
                        <a:pt x="742950" y="2695575"/>
                      </a:cubicBezTo>
                      <a:cubicBezTo>
                        <a:pt x="808037" y="2798762"/>
                        <a:pt x="982663" y="2916238"/>
                        <a:pt x="1114425" y="2952750"/>
                      </a:cubicBezTo>
                      <a:cubicBezTo>
                        <a:pt x="1246187" y="2989262"/>
                        <a:pt x="1347788" y="2986087"/>
                        <a:pt x="1533525" y="2914650"/>
                      </a:cubicBezTo>
                      <a:cubicBezTo>
                        <a:pt x="1719262" y="2843213"/>
                        <a:pt x="2078038" y="2603500"/>
                        <a:pt x="2228850" y="2524125"/>
                      </a:cubicBezTo>
                      <a:cubicBezTo>
                        <a:pt x="2379662" y="2444750"/>
                        <a:pt x="2357438" y="2441575"/>
                        <a:pt x="2438400" y="2438400"/>
                      </a:cubicBezTo>
                      <a:cubicBezTo>
                        <a:pt x="2519362" y="2435225"/>
                        <a:pt x="2624138" y="2481263"/>
                        <a:pt x="2714625" y="2505075"/>
                      </a:cubicBezTo>
                      <a:cubicBezTo>
                        <a:pt x="2805112" y="2528887"/>
                        <a:pt x="2909888" y="2576513"/>
                        <a:pt x="2981325" y="2581275"/>
                      </a:cubicBezTo>
                      <a:cubicBezTo>
                        <a:pt x="3052763" y="2586038"/>
                        <a:pt x="3073400" y="2595562"/>
                        <a:pt x="3143250" y="2533650"/>
                      </a:cubicBezTo>
                      <a:cubicBezTo>
                        <a:pt x="3213100" y="2471738"/>
                        <a:pt x="3321050" y="2292350"/>
                        <a:pt x="3400425" y="2209800"/>
                      </a:cubicBezTo>
                      <a:cubicBezTo>
                        <a:pt x="3479800" y="2127250"/>
                        <a:pt x="3549650" y="2060575"/>
                        <a:pt x="3619500" y="2038350"/>
                      </a:cubicBezTo>
                      <a:cubicBezTo>
                        <a:pt x="3689350" y="2016125"/>
                        <a:pt x="3783013" y="2047875"/>
                        <a:pt x="3819525" y="2076450"/>
                      </a:cubicBezTo>
                      <a:cubicBezTo>
                        <a:pt x="3856037" y="2105025"/>
                        <a:pt x="3857625" y="2143125"/>
                        <a:pt x="3838575" y="2209800"/>
                      </a:cubicBezTo>
                      <a:cubicBezTo>
                        <a:pt x="3819525" y="2276475"/>
                        <a:pt x="3727450" y="2387600"/>
                        <a:pt x="3705225" y="2476500"/>
                      </a:cubicBezTo>
                      <a:cubicBezTo>
                        <a:pt x="3683000" y="2565400"/>
                        <a:pt x="3697288" y="2660650"/>
                        <a:pt x="3705225" y="2743200"/>
                      </a:cubicBezTo>
                      <a:cubicBezTo>
                        <a:pt x="3713163" y="2825750"/>
                        <a:pt x="3721100" y="2914650"/>
                        <a:pt x="3752850" y="2971800"/>
                      </a:cubicBezTo>
                      <a:cubicBezTo>
                        <a:pt x="3784600" y="3028950"/>
                        <a:pt x="3816350" y="3054350"/>
                        <a:pt x="3895725" y="3086100"/>
                      </a:cubicBezTo>
                      <a:cubicBezTo>
                        <a:pt x="3975100" y="3117850"/>
                        <a:pt x="4137025" y="3201988"/>
                        <a:pt x="4229100" y="3162300"/>
                      </a:cubicBezTo>
                      <a:cubicBezTo>
                        <a:pt x="4321175" y="3122613"/>
                        <a:pt x="4383087" y="2965450"/>
                        <a:pt x="4448175" y="2847975"/>
                      </a:cubicBezTo>
                      <a:cubicBezTo>
                        <a:pt x="4513263" y="2730500"/>
                        <a:pt x="4572000" y="2576512"/>
                        <a:pt x="4619625" y="2457450"/>
                      </a:cubicBezTo>
                      <a:cubicBezTo>
                        <a:pt x="4667250" y="2338388"/>
                        <a:pt x="4683125" y="2193925"/>
                        <a:pt x="4733925" y="2133600"/>
                      </a:cubicBezTo>
                      <a:cubicBezTo>
                        <a:pt x="4784725" y="2073275"/>
                        <a:pt x="4886325" y="2066925"/>
                        <a:pt x="4924425" y="2095500"/>
                      </a:cubicBezTo>
                      <a:cubicBezTo>
                        <a:pt x="4962525" y="2124075"/>
                        <a:pt x="4949825" y="2239963"/>
                        <a:pt x="4962525" y="2305050"/>
                      </a:cubicBezTo>
                      <a:cubicBezTo>
                        <a:pt x="4975225" y="2370137"/>
                        <a:pt x="4962525" y="2424112"/>
                        <a:pt x="5000625" y="2486025"/>
                      </a:cubicBezTo>
                      <a:cubicBezTo>
                        <a:pt x="5038725" y="2547938"/>
                        <a:pt x="5113338" y="2608263"/>
                        <a:pt x="5191125" y="2676525"/>
                      </a:cubicBezTo>
                      <a:cubicBezTo>
                        <a:pt x="5268912" y="2744787"/>
                        <a:pt x="5416550" y="2840038"/>
                        <a:pt x="5467350" y="2895600"/>
                      </a:cubicBezTo>
                      <a:cubicBezTo>
                        <a:pt x="5518150" y="2951162"/>
                        <a:pt x="5484813" y="2971800"/>
                        <a:pt x="5495925" y="3009900"/>
                      </a:cubicBezTo>
                      <a:cubicBezTo>
                        <a:pt x="5507037" y="3048000"/>
                        <a:pt x="5492750" y="3071813"/>
                        <a:pt x="5534025" y="3124200"/>
                      </a:cubicBezTo>
                      <a:cubicBezTo>
                        <a:pt x="5575300" y="3176587"/>
                        <a:pt x="5662613" y="3265488"/>
                        <a:pt x="5743575" y="3324225"/>
                      </a:cubicBezTo>
                      <a:cubicBezTo>
                        <a:pt x="5824538" y="3382963"/>
                        <a:pt x="5910262" y="3400425"/>
                        <a:pt x="6019800" y="3476625"/>
                      </a:cubicBezTo>
                      <a:cubicBezTo>
                        <a:pt x="6129338" y="3552825"/>
                        <a:pt x="6289675" y="3705225"/>
                        <a:pt x="6400800" y="3781425"/>
                      </a:cubicBezTo>
                      <a:cubicBezTo>
                        <a:pt x="6511925" y="3857625"/>
                        <a:pt x="6583363" y="3887788"/>
                        <a:pt x="6686550" y="3933825"/>
                      </a:cubicBezTo>
                      <a:cubicBezTo>
                        <a:pt x="6789738" y="3979863"/>
                        <a:pt x="6837362" y="4043362"/>
                        <a:pt x="7019925" y="4057650"/>
                      </a:cubicBezTo>
                      <a:cubicBezTo>
                        <a:pt x="7202488" y="4071938"/>
                        <a:pt x="7600950" y="3989388"/>
                        <a:pt x="7781925" y="4019550"/>
                      </a:cubicBezTo>
                      <a:cubicBezTo>
                        <a:pt x="7962900" y="4049712"/>
                        <a:pt x="7972425" y="4140200"/>
                        <a:pt x="8105775" y="4238625"/>
                      </a:cubicBezTo>
                      <a:cubicBezTo>
                        <a:pt x="8239125" y="4337050"/>
                        <a:pt x="8448675" y="4421188"/>
                        <a:pt x="8582025" y="4610100"/>
                      </a:cubicBezTo>
                      <a:cubicBezTo>
                        <a:pt x="8715375" y="4799012"/>
                        <a:pt x="8824913" y="5203825"/>
                        <a:pt x="8905875" y="5372100"/>
                      </a:cubicBezTo>
                      <a:cubicBezTo>
                        <a:pt x="8986837" y="5540375"/>
                        <a:pt x="9024938" y="5572125"/>
                        <a:pt x="9067800" y="5619750"/>
                      </a:cubicBezTo>
                      <a:cubicBezTo>
                        <a:pt x="9110662" y="5667375"/>
                        <a:pt x="9136856" y="5662612"/>
                        <a:pt x="9163050" y="565785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838200" y="13469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2"/>
              <p:cNvSpPr/>
              <p:nvPr/>
            </p:nvSpPr>
            <p:spPr>
              <a:xfrm>
                <a:off x="4114800" y="24899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3"/>
              <p:cNvSpPr/>
              <p:nvPr/>
            </p:nvSpPr>
            <p:spPr>
              <a:xfrm>
                <a:off x="7162800" y="43187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19"/>
            <p:cNvGrpSpPr/>
            <p:nvPr/>
          </p:nvGrpSpPr>
          <p:grpSpPr>
            <a:xfrm>
              <a:off x="6400800" y="228600"/>
              <a:ext cx="2743200" cy="1219200"/>
              <a:chOff x="6400800" y="228600"/>
              <a:chExt cx="2743200" cy="1219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400800" y="228600"/>
                <a:ext cx="2743200" cy="121920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17"/>
              <p:cNvGrpSpPr/>
              <p:nvPr/>
            </p:nvGrpSpPr>
            <p:grpSpPr>
              <a:xfrm>
                <a:off x="6629400" y="304800"/>
                <a:ext cx="2514600" cy="962067"/>
                <a:chOff x="5715000" y="304800"/>
                <a:chExt cx="2514600" cy="962067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715000" y="484632"/>
                  <a:ext cx="838200" cy="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5715000" y="1097280"/>
                  <a:ext cx="8382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6553200" y="304800"/>
                  <a:ext cx="1676400" cy="352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200" dirty="0" smtClean="0"/>
                    <a:t>Buckhorn Creek</a:t>
                  </a:r>
                  <a:endParaRPr lang="en-US" sz="12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6553200" y="914400"/>
                  <a:ext cx="1676400" cy="352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200" dirty="0" smtClean="0"/>
                    <a:t>Buckhorn Road</a:t>
                  </a:r>
                  <a:endParaRPr lang="en-US" sz="1200" dirty="0"/>
                </a:p>
              </p:txBody>
            </p:sp>
          </p:grpSp>
        </p:grpSp>
      </p:grpSp>
      <p:pic>
        <p:nvPicPr>
          <p:cNvPr id="22" name="Picture 2" descr="http://dev.femadata.com/CAPUploadHandler/Files/22/18cdea38-8f22-4879-b33f-9cec45084c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57" y="920855"/>
            <a:ext cx="7772287" cy="5202936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440747" y="6159500"/>
            <a:ext cx="1029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ESRI (2013)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07917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Buckhorn Creek – Too Late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842401" y="933920"/>
            <a:ext cx="7459198" cy="5185120"/>
            <a:chOff x="-9525" y="228600"/>
            <a:chExt cx="9172575" cy="6376141"/>
          </a:xfrm>
        </p:grpSpPr>
        <p:grpSp>
          <p:nvGrpSpPr>
            <p:cNvPr id="4" name="Group 21"/>
            <p:cNvGrpSpPr/>
            <p:nvPr/>
          </p:nvGrpSpPr>
          <p:grpSpPr>
            <a:xfrm>
              <a:off x="-9525" y="253260"/>
              <a:ext cx="9172575" cy="6351481"/>
              <a:chOff x="-9525" y="253260"/>
              <a:chExt cx="9172575" cy="6351481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253260"/>
                <a:ext cx="9144000" cy="6351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0"/>
              <p:cNvGrpSpPr/>
              <p:nvPr/>
            </p:nvGrpSpPr>
            <p:grpSpPr>
              <a:xfrm>
                <a:off x="-9525" y="657225"/>
                <a:ext cx="9172575" cy="5667375"/>
                <a:chOff x="-9525" y="657225"/>
                <a:chExt cx="9172575" cy="5667375"/>
              </a:xfrm>
            </p:grpSpPr>
            <p:sp>
              <p:nvSpPr>
                <p:cNvPr id="20" name="Freeform 11"/>
                <p:cNvSpPr/>
                <p:nvPr/>
              </p:nvSpPr>
              <p:spPr>
                <a:xfrm>
                  <a:off x="0" y="790575"/>
                  <a:ext cx="9163050" cy="5334000"/>
                </a:xfrm>
                <a:custGeom>
                  <a:avLst/>
                  <a:gdLst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2133600 w 9163050"/>
                    <a:gd name="connsiteY14" fmla="*/ 239077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20574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572000 w 9163050"/>
                    <a:gd name="connsiteY27" fmla="*/ 25241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91100 w 9163050"/>
                    <a:gd name="connsiteY30" fmla="*/ 1885950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53000 w 9163050"/>
                    <a:gd name="connsiteY30" fmla="*/ 1952625 h 5334000"/>
                    <a:gd name="connsiteX31" fmla="*/ 4972050 w 9163050"/>
                    <a:gd name="connsiteY31" fmla="*/ 208597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9530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429250 w 9163050"/>
                    <a:gd name="connsiteY34" fmla="*/ 2971800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867025 h 5334000"/>
                    <a:gd name="connsiteX35" fmla="*/ 5762625 w 9163050"/>
                    <a:gd name="connsiteY35" fmla="*/ 3276600 h 5334000"/>
                    <a:gd name="connsiteX36" fmla="*/ 5934075 w 9163050"/>
                    <a:gd name="connsiteY36" fmla="*/ 3381375 h 5334000"/>
                    <a:gd name="connsiteX37" fmla="*/ 6438900 w 9163050"/>
                    <a:gd name="connsiteY37" fmla="*/ 3743325 h 5334000"/>
                    <a:gd name="connsiteX38" fmla="*/ 6696075 w 9163050"/>
                    <a:gd name="connsiteY38" fmla="*/ 3914775 h 5334000"/>
                    <a:gd name="connsiteX39" fmla="*/ 7315200 w 9163050"/>
                    <a:gd name="connsiteY39" fmla="*/ 4048125 h 5334000"/>
                    <a:gd name="connsiteX40" fmla="*/ 7924800 w 9163050"/>
                    <a:gd name="connsiteY40" fmla="*/ 3905250 h 5334000"/>
                    <a:gd name="connsiteX41" fmla="*/ 8286750 w 9163050"/>
                    <a:gd name="connsiteY41" fmla="*/ 4095750 h 5334000"/>
                    <a:gd name="connsiteX42" fmla="*/ 8677275 w 9163050"/>
                    <a:gd name="connsiteY42" fmla="*/ 4400550 h 5334000"/>
                    <a:gd name="connsiteX43" fmla="*/ 8896350 w 9163050"/>
                    <a:gd name="connsiteY43" fmla="*/ 4829175 h 5334000"/>
                    <a:gd name="connsiteX44" fmla="*/ 9029700 w 9163050"/>
                    <a:gd name="connsiteY44" fmla="*/ 5191125 h 5334000"/>
                    <a:gd name="connsiteX45" fmla="*/ 9163050 w 9163050"/>
                    <a:gd name="connsiteY45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8670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62625 w 9163050"/>
                    <a:gd name="connsiteY36" fmla="*/ 3276600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715000 w 9163050"/>
                    <a:gd name="connsiteY36" fmla="*/ 3324225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  <a:gd name="connsiteX0" fmla="*/ 0 w 9163050"/>
                    <a:gd name="connsiteY0" fmla="*/ 0 h 5334000"/>
                    <a:gd name="connsiteX1" fmla="*/ 619125 w 9163050"/>
                    <a:gd name="connsiteY1" fmla="*/ 190500 h 5334000"/>
                    <a:gd name="connsiteX2" fmla="*/ 1019175 w 9163050"/>
                    <a:gd name="connsiteY2" fmla="*/ 495300 h 5334000"/>
                    <a:gd name="connsiteX3" fmla="*/ 1409700 w 9163050"/>
                    <a:gd name="connsiteY3" fmla="*/ 819150 h 5334000"/>
                    <a:gd name="connsiteX4" fmla="*/ 1733550 w 9163050"/>
                    <a:gd name="connsiteY4" fmla="*/ 1095375 h 5334000"/>
                    <a:gd name="connsiteX5" fmla="*/ 1828800 w 9163050"/>
                    <a:gd name="connsiteY5" fmla="*/ 1447800 h 5334000"/>
                    <a:gd name="connsiteX6" fmla="*/ 1828800 w 9163050"/>
                    <a:gd name="connsiteY6" fmla="*/ 1781175 h 5334000"/>
                    <a:gd name="connsiteX7" fmla="*/ 1685925 w 9163050"/>
                    <a:gd name="connsiteY7" fmla="*/ 1933575 h 5334000"/>
                    <a:gd name="connsiteX8" fmla="*/ 1438275 w 9163050"/>
                    <a:gd name="connsiteY8" fmla="*/ 2038350 h 5334000"/>
                    <a:gd name="connsiteX9" fmla="*/ 952500 w 9163050"/>
                    <a:gd name="connsiteY9" fmla="*/ 2105025 h 5334000"/>
                    <a:gd name="connsiteX10" fmla="*/ 847725 w 9163050"/>
                    <a:gd name="connsiteY10" fmla="*/ 2381250 h 5334000"/>
                    <a:gd name="connsiteX11" fmla="*/ 1028700 w 9163050"/>
                    <a:gd name="connsiteY11" fmla="*/ 2619375 h 5334000"/>
                    <a:gd name="connsiteX12" fmla="*/ 1285875 w 9163050"/>
                    <a:gd name="connsiteY12" fmla="*/ 2676525 h 5334000"/>
                    <a:gd name="connsiteX13" fmla="*/ 1733550 w 9163050"/>
                    <a:gd name="connsiteY13" fmla="*/ 2552700 h 5334000"/>
                    <a:gd name="connsiteX14" fmla="*/ 1981200 w 9163050"/>
                    <a:gd name="connsiteY14" fmla="*/ 2409825 h 5334000"/>
                    <a:gd name="connsiteX15" fmla="*/ 2305050 w 9163050"/>
                    <a:gd name="connsiteY15" fmla="*/ 2266950 h 5334000"/>
                    <a:gd name="connsiteX16" fmla="*/ 2676525 w 9163050"/>
                    <a:gd name="connsiteY16" fmla="*/ 2266950 h 5334000"/>
                    <a:gd name="connsiteX17" fmla="*/ 2924175 w 9163050"/>
                    <a:gd name="connsiteY17" fmla="*/ 2524125 h 5334000"/>
                    <a:gd name="connsiteX18" fmla="*/ 3133725 w 9163050"/>
                    <a:gd name="connsiteY18" fmla="*/ 2552700 h 5334000"/>
                    <a:gd name="connsiteX19" fmla="*/ 3352800 w 9163050"/>
                    <a:gd name="connsiteY19" fmla="*/ 2247900 h 5334000"/>
                    <a:gd name="connsiteX20" fmla="*/ 3581400 w 9163050"/>
                    <a:gd name="connsiteY20" fmla="*/ 1971675 h 5334000"/>
                    <a:gd name="connsiteX21" fmla="*/ 3705225 w 9163050"/>
                    <a:gd name="connsiteY21" fmla="*/ 2000250 h 5334000"/>
                    <a:gd name="connsiteX22" fmla="*/ 3705225 w 9163050"/>
                    <a:gd name="connsiteY22" fmla="*/ 2171700 h 5334000"/>
                    <a:gd name="connsiteX23" fmla="*/ 3600450 w 9163050"/>
                    <a:gd name="connsiteY23" fmla="*/ 2600325 h 5334000"/>
                    <a:gd name="connsiteX24" fmla="*/ 3714750 w 9163050"/>
                    <a:gd name="connsiteY24" fmla="*/ 2962275 h 5334000"/>
                    <a:gd name="connsiteX25" fmla="*/ 4133850 w 9163050"/>
                    <a:gd name="connsiteY25" fmla="*/ 3133725 h 5334000"/>
                    <a:gd name="connsiteX26" fmla="*/ 4391025 w 9163050"/>
                    <a:gd name="connsiteY26" fmla="*/ 3019425 h 5334000"/>
                    <a:gd name="connsiteX27" fmla="*/ 4495800 w 9163050"/>
                    <a:gd name="connsiteY27" fmla="*/ 2638425 h 5334000"/>
                    <a:gd name="connsiteX28" fmla="*/ 4591050 w 9163050"/>
                    <a:gd name="connsiteY28" fmla="*/ 2114550 h 5334000"/>
                    <a:gd name="connsiteX29" fmla="*/ 4762500 w 9163050"/>
                    <a:gd name="connsiteY29" fmla="*/ 1857375 h 5334000"/>
                    <a:gd name="connsiteX30" fmla="*/ 4876800 w 9163050"/>
                    <a:gd name="connsiteY30" fmla="*/ 1952625 h 5334000"/>
                    <a:gd name="connsiteX31" fmla="*/ 4876800 w 9163050"/>
                    <a:gd name="connsiteY31" fmla="*/ 2105025 h 5334000"/>
                    <a:gd name="connsiteX32" fmla="*/ 4886325 w 9163050"/>
                    <a:gd name="connsiteY32" fmla="*/ 2343150 h 5334000"/>
                    <a:gd name="connsiteX33" fmla="*/ 5105400 w 9163050"/>
                    <a:gd name="connsiteY33" fmla="*/ 2609850 h 5334000"/>
                    <a:gd name="connsiteX34" fmla="*/ 5334000 w 9163050"/>
                    <a:gd name="connsiteY34" fmla="*/ 2790825 h 5334000"/>
                    <a:gd name="connsiteX35" fmla="*/ 5410200 w 9163050"/>
                    <a:gd name="connsiteY35" fmla="*/ 3019425 h 5334000"/>
                    <a:gd name="connsiteX36" fmla="*/ 5562600 w 9163050"/>
                    <a:gd name="connsiteY36" fmla="*/ 3171825 h 5334000"/>
                    <a:gd name="connsiteX37" fmla="*/ 5934075 w 9163050"/>
                    <a:gd name="connsiteY37" fmla="*/ 3381375 h 5334000"/>
                    <a:gd name="connsiteX38" fmla="*/ 6438900 w 9163050"/>
                    <a:gd name="connsiteY38" fmla="*/ 3743325 h 5334000"/>
                    <a:gd name="connsiteX39" fmla="*/ 6696075 w 9163050"/>
                    <a:gd name="connsiteY39" fmla="*/ 3914775 h 5334000"/>
                    <a:gd name="connsiteX40" fmla="*/ 7315200 w 9163050"/>
                    <a:gd name="connsiteY40" fmla="*/ 4048125 h 5334000"/>
                    <a:gd name="connsiteX41" fmla="*/ 7924800 w 9163050"/>
                    <a:gd name="connsiteY41" fmla="*/ 3905250 h 5334000"/>
                    <a:gd name="connsiteX42" fmla="*/ 8286750 w 9163050"/>
                    <a:gd name="connsiteY42" fmla="*/ 4095750 h 5334000"/>
                    <a:gd name="connsiteX43" fmla="*/ 8677275 w 9163050"/>
                    <a:gd name="connsiteY43" fmla="*/ 4400550 h 5334000"/>
                    <a:gd name="connsiteX44" fmla="*/ 8896350 w 9163050"/>
                    <a:gd name="connsiteY44" fmla="*/ 4829175 h 5334000"/>
                    <a:gd name="connsiteX45" fmla="*/ 9029700 w 9163050"/>
                    <a:gd name="connsiteY45" fmla="*/ 5191125 h 5334000"/>
                    <a:gd name="connsiteX46" fmla="*/ 9163050 w 9163050"/>
                    <a:gd name="connsiteY46" fmla="*/ 5334000 h 533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9163050" h="5334000">
                      <a:moveTo>
                        <a:pt x="0" y="0"/>
                      </a:moveTo>
                      <a:cubicBezTo>
                        <a:pt x="224631" y="53975"/>
                        <a:pt x="449263" y="107950"/>
                        <a:pt x="619125" y="190500"/>
                      </a:cubicBezTo>
                      <a:cubicBezTo>
                        <a:pt x="788987" y="273050"/>
                        <a:pt x="887413" y="390525"/>
                        <a:pt x="1019175" y="495300"/>
                      </a:cubicBezTo>
                      <a:cubicBezTo>
                        <a:pt x="1150937" y="600075"/>
                        <a:pt x="1290638" y="719138"/>
                        <a:pt x="1409700" y="819150"/>
                      </a:cubicBezTo>
                      <a:cubicBezTo>
                        <a:pt x="1528763" y="919163"/>
                        <a:pt x="1663700" y="990600"/>
                        <a:pt x="1733550" y="1095375"/>
                      </a:cubicBezTo>
                      <a:cubicBezTo>
                        <a:pt x="1803400" y="1200150"/>
                        <a:pt x="1812925" y="1333500"/>
                        <a:pt x="1828800" y="1447800"/>
                      </a:cubicBezTo>
                      <a:cubicBezTo>
                        <a:pt x="1844675" y="1562100"/>
                        <a:pt x="1852612" y="1700213"/>
                        <a:pt x="1828800" y="1781175"/>
                      </a:cubicBezTo>
                      <a:cubicBezTo>
                        <a:pt x="1804988" y="1862137"/>
                        <a:pt x="1751012" y="1890713"/>
                        <a:pt x="1685925" y="1933575"/>
                      </a:cubicBezTo>
                      <a:cubicBezTo>
                        <a:pt x="1620838" y="1976437"/>
                        <a:pt x="1560512" y="2009775"/>
                        <a:pt x="1438275" y="2038350"/>
                      </a:cubicBezTo>
                      <a:cubicBezTo>
                        <a:pt x="1316038" y="2066925"/>
                        <a:pt x="1050925" y="2047875"/>
                        <a:pt x="952500" y="2105025"/>
                      </a:cubicBezTo>
                      <a:cubicBezTo>
                        <a:pt x="854075" y="2162175"/>
                        <a:pt x="835025" y="2295525"/>
                        <a:pt x="847725" y="2381250"/>
                      </a:cubicBezTo>
                      <a:cubicBezTo>
                        <a:pt x="860425" y="2466975"/>
                        <a:pt x="955675" y="2570163"/>
                        <a:pt x="1028700" y="2619375"/>
                      </a:cubicBezTo>
                      <a:cubicBezTo>
                        <a:pt x="1101725" y="2668587"/>
                        <a:pt x="1168400" y="2687637"/>
                        <a:pt x="1285875" y="2676525"/>
                      </a:cubicBezTo>
                      <a:cubicBezTo>
                        <a:pt x="1403350" y="2665413"/>
                        <a:pt x="1617663" y="2597150"/>
                        <a:pt x="1733550" y="2552700"/>
                      </a:cubicBezTo>
                      <a:cubicBezTo>
                        <a:pt x="1849438" y="2508250"/>
                        <a:pt x="1885950" y="2457450"/>
                        <a:pt x="1981200" y="2409825"/>
                      </a:cubicBezTo>
                      <a:cubicBezTo>
                        <a:pt x="2076450" y="2362200"/>
                        <a:pt x="2189163" y="2290762"/>
                        <a:pt x="2305050" y="2266950"/>
                      </a:cubicBezTo>
                      <a:cubicBezTo>
                        <a:pt x="2420937" y="2243138"/>
                        <a:pt x="2573338" y="2224088"/>
                        <a:pt x="2676525" y="2266950"/>
                      </a:cubicBezTo>
                      <a:cubicBezTo>
                        <a:pt x="2779712" y="2309812"/>
                        <a:pt x="2847975" y="2476500"/>
                        <a:pt x="2924175" y="2524125"/>
                      </a:cubicBezTo>
                      <a:cubicBezTo>
                        <a:pt x="3000375" y="2571750"/>
                        <a:pt x="3062288" y="2598737"/>
                        <a:pt x="3133725" y="2552700"/>
                      </a:cubicBezTo>
                      <a:cubicBezTo>
                        <a:pt x="3205162" y="2506663"/>
                        <a:pt x="3278188" y="2344738"/>
                        <a:pt x="3352800" y="2247900"/>
                      </a:cubicBezTo>
                      <a:cubicBezTo>
                        <a:pt x="3427413" y="2151063"/>
                        <a:pt x="3522663" y="2012950"/>
                        <a:pt x="3581400" y="1971675"/>
                      </a:cubicBezTo>
                      <a:cubicBezTo>
                        <a:pt x="3640137" y="1930400"/>
                        <a:pt x="3684588" y="1966913"/>
                        <a:pt x="3705225" y="2000250"/>
                      </a:cubicBezTo>
                      <a:cubicBezTo>
                        <a:pt x="3725863" y="2033588"/>
                        <a:pt x="3722687" y="2071688"/>
                        <a:pt x="3705225" y="2171700"/>
                      </a:cubicBezTo>
                      <a:cubicBezTo>
                        <a:pt x="3687763" y="2271712"/>
                        <a:pt x="3598863" y="2468563"/>
                        <a:pt x="3600450" y="2600325"/>
                      </a:cubicBezTo>
                      <a:cubicBezTo>
                        <a:pt x="3602037" y="2732087"/>
                        <a:pt x="3625850" y="2873375"/>
                        <a:pt x="3714750" y="2962275"/>
                      </a:cubicBezTo>
                      <a:cubicBezTo>
                        <a:pt x="3803650" y="3051175"/>
                        <a:pt x="4021138" y="3124200"/>
                        <a:pt x="4133850" y="3133725"/>
                      </a:cubicBezTo>
                      <a:cubicBezTo>
                        <a:pt x="4246563" y="3143250"/>
                        <a:pt x="4330700" y="3101975"/>
                        <a:pt x="4391025" y="3019425"/>
                      </a:cubicBezTo>
                      <a:cubicBezTo>
                        <a:pt x="4451350" y="2936875"/>
                        <a:pt x="4462463" y="2789238"/>
                        <a:pt x="4495800" y="2638425"/>
                      </a:cubicBezTo>
                      <a:cubicBezTo>
                        <a:pt x="4529138" y="2487613"/>
                        <a:pt x="4546600" y="2244725"/>
                        <a:pt x="4591050" y="2114550"/>
                      </a:cubicBezTo>
                      <a:cubicBezTo>
                        <a:pt x="4635500" y="1984375"/>
                        <a:pt x="4714875" y="1884362"/>
                        <a:pt x="4762500" y="1857375"/>
                      </a:cubicBezTo>
                      <a:cubicBezTo>
                        <a:pt x="4810125" y="1830388"/>
                        <a:pt x="4857750" y="1911350"/>
                        <a:pt x="4876800" y="1952625"/>
                      </a:cubicBezTo>
                      <a:cubicBezTo>
                        <a:pt x="4895850" y="1993900"/>
                        <a:pt x="4875213" y="2039938"/>
                        <a:pt x="4876800" y="2105025"/>
                      </a:cubicBezTo>
                      <a:cubicBezTo>
                        <a:pt x="4878387" y="2170112"/>
                        <a:pt x="4848225" y="2259013"/>
                        <a:pt x="4886325" y="2343150"/>
                      </a:cubicBezTo>
                      <a:cubicBezTo>
                        <a:pt x="4924425" y="2427288"/>
                        <a:pt x="5030788" y="2535238"/>
                        <a:pt x="5105400" y="2609850"/>
                      </a:cubicBezTo>
                      <a:cubicBezTo>
                        <a:pt x="5180012" y="2684462"/>
                        <a:pt x="5283200" y="2722563"/>
                        <a:pt x="5334000" y="2790825"/>
                      </a:cubicBezTo>
                      <a:cubicBezTo>
                        <a:pt x="5384800" y="2859088"/>
                        <a:pt x="5372100" y="2955925"/>
                        <a:pt x="5410200" y="3019425"/>
                      </a:cubicBezTo>
                      <a:cubicBezTo>
                        <a:pt x="5448300" y="3082925"/>
                        <a:pt x="5475288" y="3111500"/>
                        <a:pt x="5562600" y="3171825"/>
                      </a:cubicBezTo>
                      <a:cubicBezTo>
                        <a:pt x="5649912" y="3232150"/>
                        <a:pt x="5788025" y="3286125"/>
                        <a:pt x="5934075" y="3381375"/>
                      </a:cubicBezTo>
                      <a:cubicBezTo>
                        <a:pt x="6080125" y="3476625"/>
                        <a:pt x="6311900" y="3654425"/>
                        <a:pt x="6438900" y="3743325"/>
                      </a:cubicBezTo>
                      <a:cubicBezTo>
                        <a:pt x="6565900" y="3832225"/>
                        <a:pt x="6550025" y="3863975"/>
                        <a:pt x="6696075" y="3914775"/>
                      </a:cubicBezTo>
                      <a:cubicBezTo>
                        <a:pt x="6842125" y="3965575"/>
                        <a:pt x="7110413" y="4049712"/>
                        <a:pt x="7315200" y="4048125"/>
                      </a:cubicBezTo>
                      <a:cubicBezTo>
                        <a:pt x="7519987" y="4046538"/>
                        <a:pt x="7762875" y="3897313"/>
                        <a:pt x="7924800" y="3905250"/>
                      </a:cubicBezTo>
                      <a:cubicBezTo>
                        <a:pt x="8086725" y="3913187"/>
                        <a:pt x="8161338" y="4013200"/>
                        <a:pt x="8286750" y="4095750"/>
                      </a:cubicBezTo>
                      <a:cubicBezTo>
                        <a:pt x="8412163" y="4178300"/>
                        <a:pt x="8575675" y="4278313"/>
                        <a:pt x="8677275" y="4400550"/>
                      </a:cubicBezTo>
                      <a:cubicBezTo>
                        <a:pt x="8778875" y="4522788"/>
                        <a:pt x="8837613" y="4697413"/>
                        <a:pt x="8896350" y="4829175"/>
                      </a:cubicBezTo>
                      <a:cubicBezTo>
                        <a:pt x="8955087" y="4960937"/>
                        <a:pt x="8985250" y="5106988"/>
                        <a:pt x="9029700" y="5191125"/>
                      </a:cubicBezTo>
                      <a:cubicBezTo>
                        <a:pt x="9074150" y="5275263"/>
                        <a:pt x="9118600" y="5304631"/>
                        <a:pt x="9163050" y="5334000"/>
                      </a:cubicBezTo>
                    </a:path>
                  </a:pathLst>
                </a:cu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-9525" y="657225"/>
                  <a:ext cx="9163050" cy="5667375"/>
                </a:xfrm>
                <a:custGeom>
                  <a:avLst/>
                  <a:gdLst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676275 w 9163050"/>
                    <a:gd name="connsiteY2" fmla="*/ 209550 h 5667375"/>
                    <a:gd name="connsiteX3" fmla="*/ 695325 w 9163050"/>
                    <a:gd name="connsiteY3" fmla="*/ 219075 h 5667375"/>
                    <a:gd name="connsiteX4" fmla="*/ 1276350 w 9163050"/>
                    <a:gd name="connsiteY4" fmla="*/ 714375 h 5667375"/>
                    <a:gd name="connsiteX5" fmla="*/ 1533525 w 9163050"/>
                    <a:gd name="connsiteY5" fmla="*/ 96202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676275 w 9163050"/>
                    <a:gd name="connsiteY2" fmla="*/ 209550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781175 w 9163050"/>
                    <a:gd name="connsiteY5" fmla="*/ 1666875 h 5667375"/>
                    <a:gd name="connsiteX6" fmla="*/ 1790700 w 9163050"/>
                    <a:gd name="connsiteY6" fmla="*/ 1857375 h 5667375"/>
                    <a:gd name="connsiteX7" fmla="*/ 1695450 w 9163050"/>
                    <a:gd name="connsiteY7" fmla="*/ 1971675 h 5667375"/>
                    <a:gd name="connsiteX8" fmla="*/ 1619250 w 9163050"/>
                    <a:gd name="connsiteY8" fmla="*/ 2019300 h 5667375"/>
                    <a:gd name="connsiteX9" fmla="*/ 990600 w 9163050"/>
                    <a:gd name="connsiteY9" fmla="*/ 2143125 h 5667375"/>
                    <a:gd name="connsiteX10" fmla="*/ 723900 w 9163050"/>
                    <a:gd name="connsiteY10" fmla="*/ 2333625 h 5667375"/>
                    <a:gd name="connsiteX11" fmla="*/ 742950 w 9163050"/>
                    <a:gd name="connsiteY11" fmla="*/ 2695575 h 5667375"/>
                    <a:gd name="connsiteX12" fmla="*/ 1114425 w 9163050"/>
                    <a:gd name="connsiteY12" fmla="*/ 2952750 h 5667375"/>
                    <a:gd name="connsiteX13" fmla="*/ 1533525 w 9163050"/>
                    <a:gd name="connsiteY13" fmla="*/ 2914650 h 5667375"/>
                    <a:gd name="connsiteX14" fmla="*/ 2228850 w 9163050"/>
                    <a:gd name="connsiteY14" fmla="*/ 2524125 h 5667375"/>
                    <a:gd name="connsiteX15" fmla="*/ 2438400 w 9163050"/>
                    <a:gd name="connsiteY15" fmla="*/ 2438400 h 5667375"/>
                    <a:gd name="connsiteX16" fmla="*/ 2714625 w 9163050"/>
                    <a:gd name="connsiteY16" fmla="*/ 2505075 h 5667375"/>
                    <a:gd name="connsiteX17" fmla="*/ 2981325 w 9163050"/>
                    <a:gd name="connsiteY17" fmla="*/ 2581275 h 5667375"/>
                    <a:gd name="connsiteX18" fmla="*/ 3143250 w 9163050"/>
                    <a:gd name="connsiteY18" fmla="*/ 2533650 h 5667375"/>
                    <a:gd name="connsiteX19" fmla="*/ 3400425 w 9163050"/>
                    <a:gd name="connsiteY19" fmla="*/ 2209800 h 5667375"/>
                    <a:gd name="connsiteX20" fmla="*/ 3619500 w 9163050"/>
                    <a:gd name="connsiteY20" fmla="*/ 2038350 h 5667375"/>
                    <a:gd name="connsiteX21" fmla="*/ 3819525 w 9163050"/>
                    <a:gd name="connsiteY21" fmla="*/ 2076450 h 5667375"/>
                    <a:gd name="connsiteX22" fmla="*/ 3838575 w 9163050"/>
                    <a:gd name="connsiteY22" fmla="*/ 2209800 h 5667375"/>
                    <a:gd name="connsiteX23" fmla="*/ 3705225 w 9163050"/>
                    <a:gd name="connsiteY23" fmla="*/ 2476500 h 5667375"/>
                    <a:gd name="connsiteX24" fmla="*/ 3705225 w 9163050"/>
                    <a:gd name="connsiteY24" fmla="*/ 2743200 h 5667375"/>
                    <a:gd name="connsiteX25" fmla="*/ 3752850 w 9163050"/>
                    <a:gd name="connsiteY25" fmla="*/ 2971800 h 5667375"/>
                    <a:gd name="connsiteX26" fmla="*/ 3895725 w 9163050"/>
                    <a:gd name="connsiteY26" fmla="*/ 3086100 h 5667375"/>
                    <a:gd name="connsiteX27" fmla="*/ 4229100 w 9163050"/>
                    <a:gd name="connsiteY27" fmla="*/ 3162300 h 5667375"/>
                    <a:gd name="connsiteX28" fmla="*/ 4448175 w 9163050"/>
                    <a:gd name="connsiteY28" fmla="*/ 2847975 h 5667375"/>
                    <a:gd name="connsiteX29" fmla="*/ 4619625 w 9163050"/>
                    <a:gd name="connsiteY29" fmla="*/ 2457450 h 5667375"/>
                    <a:gd name="connsiteX30" fmla="*/ 4733925 w 9163050"/>
                    <a:gd name="connsiteY30" fmla="*/ 2133600 h 5667375"/>
                    <a:gd name="connsiteX31" fmla="*/ 4924425 w 9163050"/>
                    <a:gd name="connsiteY31" fmla="*/ 2095500 h 5667375"/>
                    <a:gd name="connsiteX32" fmla="*/ 4962525 w 9163050"/>
                    <a:gd name="connsiteY32" fmla="*/ 2305050 h 5667375"/>
                    <a:gd name="connsiteX33" fmla="*/ 5000625 w 9163050"/>
                    <a:gd name="connsiteY33" fmla="*/ 2486025 h 5667375"/>
                    <a:gd name="connsiteX34" fmla="*/ 5191125 w 9163050"/>
                    <a:gd name="connsiteY34" fmla="*/ 2676525 h 5667375"/>
                    <a:gd name="connsiteX35" fmla="*/ 5467350 w 9163050"/>
                    <a:gd name="connsiteY35" fmla="*/ 2895600 h 5667375"/>
                    <a:gd name="connsiteX36" fmla="*/ 5495925 w 9163050"/>
                    <a:gd name="connsiteY36" fmla="*/ 3009900 h 5667375"/>
                    <a:gd name="connsiteX37" fmla="*/ 5534025 w 9163050"/>
                    <a:gd name="connsiteY37" fmla="*/ 3124200 h 5667375"/>
                    <a:gd name="connsiteX38" fmla="*/ 5743575 w 9163050"/>
                    <a:gd name="connsiteY38" fmla="*/ 3324225 h 5667375"/>
                    <a:gd name="connsiteX39" fmla="*/ 6019800 w 9163050"/>
                    <a:gd name="connsiteY39" fmla="*/ 3476625 h 5667375"/>
                    <a:gd name="connsiteX40" fmla="*/ 6400800 w 9163050"/>
                    <a:gd name="connsiteY40" fmla="*/ 3781425 h 5667375"/>
                    <a:gd name="connsiteX41" fmla="*/ 6686550 w 9163050"/>
                    <a:gd name="connsiteY41" fmla="*/ 3933825 h 5667375"/>
                    <a:gd name="connsiteX42" fmla="*/ 7019925 w 9163050"/>
                    <a:gd name="connsiteY42" fmla="*/ 4057650 h 5667375"/>
                    <a:gd name="connsiteX43" fmla="*/ 7781925 w 9163050"/>
                    <a:gd name="connsiteY43" fmla="*/ 4019550 h 5667375"/>
                    <a:gd name="connsiteX44" fmla="*/ 8105775 w 9163050"/>
                    <a:gd name="connsiteY44" fmla="*/ 4238625 h 5667375"/>
                    <a:gd name="connsiteX45" fmla="*/ 8582025 w 9163050"/>
                    <a:gd name="connsiteY45" fmla="*/ 4610100 h 5667375"/>
                    <a:gd name="connsiteX46" fmla="*/ 8905875 w 9163050"/>
                    <a:gd name="connsiteY46" fmla="*/ 5372100 h 5667375"/>
                    <a:gd name="connsiteX47" fmla="*/ 9067800 w 9163050"/>
                    <a:gd name="connsiteY47" fmla="*/ 5619750 h 5667375"/>
                    <a:gd name="connsiteX48" fmla="*/ 9163050 w 9163050"/>
                    <a:gd name="connsiteY48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986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4573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81175 w 9163050"/>
                    <a:gd name="connsiteY6" fmla="*/ 16668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4573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8383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621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619250 w 9163050"/>
                    <a:gd name="connsiteY9" fmla="*/ 2019300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  <a:gd name="connsiteX0" fmla="*/ 0 w 9163050"/>
                    <a:gd name="connsiteY0" fmla="*/ 0 h 5667375"/>
                    <a:gd name="connsiteX1" fmla="*/ 419100 w 9163050"/>
                    <a:gd name="connsiteY1" fmla="*/ 142875 h 5667375"/>
                    <a:gd name="connsiteX2" fmla="*/ 847725 w 9163050"/>
                    <a:gd name="connsiteY2" fmla="*/ 333375 h 5667375"/>
                    <a:gd name="connsiteX3" fmla="*/ 1276350 w 9163050"/>
                    <a:gd name="connsiteY3" fmla="*/ 714375 h 5667375"/>
                    <a:gd name="connsiteX4" fmla="*/ 1533525 w 9163050"/>
                    <a:gd name="connsiteY4" fmla="*/ 962025 h 5667375"/>
                    <a:gd name="connsiteX5" fmla="*/ 1685925 w 9163050"/>
                    <a:gd name="connsiteY5" fmla="*/ 1400175 h 5667375"/>
                    <a:gd name="connsiteX6" fmla="*/ 1762125 w 9163050"/>
                    <a:gd name="connsiteY6" fmla="*/ 1704975 h 5667375"/>
                    <a:gd name="connsiteX7" fmla="*/ 1790700 w 9163050"/>
                    <a:gd name="connsiteY7" fmla="*/ 1857375 h 5667375"/>
                    <a:gd name="connsiteX8" fmla="*/ 1695450 w 9163050"/>
                    <a:gd name="connsiteY8" fmla="*/ 1971675 h 5667375"/>
                    <a:gd name="connsiteX9" fmla="*/ 1457325 w 9163050"/>
                    <a:gd name="connsiteY9" fmla="*/ 2085975 h 5667375"/>
                    <a:gd name="connsiteX10" fmla="*/ 990600 w 9163050"/>
                    <a:gd name="connsiteY10" fmla="*/ 2143125 h 5667375"/>
                    <a:gd name="connsiteX11" fmla="*/ 723900 w 9163050"/>
                    <a:gd name="connsiteY11" fmla="*/ 2333625 h 5667375"/>
                    <a:gd name="connsiteX12" fmla="*/ 742950 w 9163050"/>
                    <a:gd name="connsiteY12" fmla="*/ 2695575 h 5667375"/>
                    <a:gd name="connsiteX13" fmla="*/ 1114425 w 9163050"/>
                    <a:gd name="connsiteY13" fmla="*/ 2952750 h 5667375"/>
                    <a:gd name="connsiteX14" fmla="*/ 1533525 w 9163050"/>
                    <a:gd name="connsiteY14" fmla="*/ 2914650 h 5667375"/>
                    <a:gd name="connsiteX15" fmla="*/ 2228850 w 9163050"/>
                    <a:gd name="connsiteY15" fmla="*/ 2524125 h 5667375"/>
                    <a:gd name="connsiteX16" fmla="*/ 2438400 w 9163050"/>
                    <a:gd name="connsiteY16" fmla="*/ 2438400 h 5667375"/>
                    <a:gd name="connsiteX17" fmla="*/ 2714625 w 9163050"/>
                    <a:gd name="connsiteY17" fmla="*/ 2505075 h 5667375"/>
                    <a:gd name="connsiteX18" fmla="*/ 2981325 w 9163050"/>
                    <a:gd name="connsiteY18" fmla="*/ 2581275 h 5667375"/>
                    <a:gd name="connsiteX19" fmla="*/ 3143250 w 9163050"/>
                    <a:gd name="connsiteY19" fmla="*/ 2533650 h 5667375"/>
                    <a:gd name="connsiteX20" fmla="*/ 3400425 w 9163050"/>
                    <a:gd name="connsiteY20" fmla="*/ 2209800 h 5667375"/>
                    <a:gd name="connsiteX21" fmla="*/ 3619500 w 9163050"/>
                    <a:gd name="connsiteY21" fmla="*/ 2038350 h 5667375"/>
                    <a:gd name="connsiteX22" fmla="*/ 3819525 w 9163050"/>
                    <a:gd name="connsiteY22" fmla="*/ 2076450 h 5667375"/>
                    <a:gd name="connsiteX23" fmla="*/ 3838575 w 9163050"/>
                    <a:gd name="connsiteY23" fmla="*/ 2209800 h 5667375"/>
                    <a:gd name="connsiteX24" fmla="*/ 3705225 w 9163050"/>
                    <a:gd name="connsiteY24" fmla="*/ 2476500 h 5667375"/>
                    <a:gd name="connsiteX25" fmla="*/ 3705225 w 9163050"/>
                    <a:gd name="connsiteY25" fmla="*/ 2743200 h 5667375"/>
                    <a:gd name="connsiteX26" fmla="*/ 3752850 w 9163050"/>
                    <a:gd name="connsiteY26" fmla="*/ 2971800 h 5667375"/>
                    <a:gd name="connsiteX27" fmla="*/ 3895725 w 9163050"/>
                    <a:gd name="connsiteY27" fmla="*/ 3086100 h 5667375"/>
                    <a:gd name="connsiteX28" fmla="*/ 4229100 w 9163050"/>
                    <a:gd name="connsiteY28" fmla="*/ 3162300 h 5667375"/>
                    <a:gd name="connsiteX29" fmla="*/ 4448175 w 9163050"/>
                    <a:gd name="connsiteY29" fmla="*/ 2847975 h 5667375"/>
                    <a:gd name="connsiteX30" fmla="*/ 4619625 w 9163050"/>
                    <a:gd name="connsiteY30" fmla="*/ 2457450 h 5667375"/>
                    <a:gd name="connsiteX31" fmla="*/ 4733925 w 9163050"/>
                    <a:gd name="connsiteY31" fmla="*/ 2133600 h 5667375"/>
                    <a:gd name="connsiteX32" fmla="*/ 4924425 w 9163050"/>
                    <a:gd name="connsiteY32" fmla="*/ 2095500 h 5667375"/>
                    <a:gd name="connsiteX33" fmla="*/ 4962525 w 9163050"/>
                    <a:gd name="connsiteY33" fmla="*/ 2305050 h 5667375"/>
                    <a:gd name="connsiteX34" fmla="*/ 5000625 w 9163050"/>
                    <a:gd name="connsiteY34" fmla="*/ 2486025 h 5667375"/>
                    <a:gd name="connsiteX35" fmla="*/ 5191125 w 9163050"/>
                    <a:gd name="connsiteY35" fmla="*/ 2676525 h 5667375"/>
                    <a:gd name="connsiteX36" fmla="*/ 5467350 w 9163050"/>
                    <a:gd name="connsiteY36" fmla="*/ 2895600 h 5667375"/>
                    <a:gd name="connsiteX37" fmla="*/ 5495925 w 9163050"/>
                    <a:gd name="connsiteY37" fmla="*/ 3009900 h 5667375"/>
                    <a:gd name="connsiteX38" fmla="*/ 5534025 w 9163050"/>
                    <a:gd name="connsiteY38" fmla="*/ 3124200 h 5667375"/>
                    <a:gd name="connsiteX39" fmla="*/ 5743575 w 9163050"/>
                    <a:gd name="connsiteY39" fmla="*/ 3324225 h 5667375"/>
                    <a:gd name="connsiteX40" fmla="*/ 6019800 w 9163050"/>
                    <a:gd name="connsiteY40" fmla="*/ 3476625 h 5667375"/>
                    <a:gd name="connsiteX41" fmla="*/ 6400800 w 9163050"/>
                    <a:gd name="connsiteY41" fmla="*/ 3781425 h 5667375"/>
                    <a:gd name="connsiteX42" fmla="*/ 6686550 w 9163050"/>
                    <a:gd name="connsiteY42" fmla="*/ 3933825 h 5667375"/>
                    <a:gd name="connsiteX43" fmla="*/ 7019925 w 9163050"/>
                    <a:gd name="connsiteY43" fmla="*/ 4057650 h 5667375"/>
                    <a:gd name="connsiteX44" fmla="*/ 7781925 w 9163050"/>
                    <a:gd name="connsiteY44" fmla="*/ 4019550 h 5667375"/>
                    <a:gd name="connsiteX45" fmla="*/ 8105775 w 9163050"/>
                    <a:gd name="connsiteY45" fmla="*/ 4238625 h 5667375"/>
                    <a:gd name="connsiteX46" fmla="*/ 8582025 w 9163050"/>
                    <a:gd name="connsiteY46" fmla="*/ 4610100 h 5667375"/>
                    <a:gd name="connsiteX47" fmla="*/ 8905875 w 9163050"/>
                    <a:gd name="connsiteY47" fmla="*/ 5372100 h 5667375"/>
                    <a:gd name="connsiteX48" fmla="*/ 9067800 w 9163050"/>
                    <a:gd name="connsiteY48" fmla="*/ 5619750 h 5667375"/>
                    <a:gd name="connsiteX49" fmla="*/ 9163050 w 9163050"/>
                    <a:gd name="connsiteY49" fmla="*/ 5657850 h 5667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163050" h="5667375">
                      <a:moveTo>
                        <a:pt x="0" y="0"/>
                      </a:moveTo>
                      <a:cubicBezTo>
                        <a:pt x="153194" y="53975"/>
                        <a:pt x="277813" y="87313"/>
                        <a:pt x="419100" y="142875"/>
                      </a:cubicBezTo>
                      <a:cubicBezTo>
                        <a:pt x="560387" y="198437"/>
                        <a:pt x="635000" y="161925"/>
                        <a:pt x="847725" y="333375"/>
                      </a:cubicBezTo>
                      <a:cubicBezTo>
                        <a:pt x="984250" y="473075"/>
                        <a:pt x="1162050" y="609600"/>
                        <a:pt x="1276350" y="714375"/>
                      </a:cubicBezTo>
                      <a:cubicBezTo>
                        <a:pt x="1390650" y="819150"/>
                        <a:pt x="1465263" y="847725"/>
                        <a:pt x="1533525" y="962025"/>
                      </a:cubicBezTo>
                      <a:cubicBezTo>
                        <a:pt x="1601787" y="1076325"/>
                        <a:pt x="1647825" y="1276350"/>
                        <a:pt x="1685925" y="1400175"/>
                      </a:cubicBezTo>
                      <a:cubicBezTo>
                        <a:pt x="1724025" y="1524000"/>
                        <a:pt x="1744663" y="1628775"/>
                        <a:pt x="1762125" y="1704975"/>
                      </a:cubicBezTo>
                      <a:cubicBezTo>
                        <a:pt x="1779588" y="1781175"/>
                        <a:pt x="1801813" y="1812925"/>
                        <a:pt x="1790700" y="1857375"/>
                      </a:cubicBezTo>
                      <a:cubicBezTo>
                        <a:pt x="1779587" y="1901825"/>
                        <a:pt x="1751012" y="1933575"/>
                        <a:pt x="1695450" y="1971675"/>
                      </a:cubicBezTo>
                      <a:cubicBezTo>
                        <a:pt x="1639888" y="2009775"/>
                        <a:pt x="1574800" y="2057400"/>
                        <a:pt x="1457325" y="2085975"/>
                      </a:cubicBezTo>
                      <a:cubicBezTo>
                        <a:pt x="1339850" y="2114550"/>
                        <a:pt x="1112837" y="2101850"/>
                        <a:pt x="990600" y="2143125"/>
                      </a:cubicBezTo>
                      <a:cubicBezTo>
                        <a:pt x="868363" y="2184400"/>
                        <a:pt x="765175" y="2241550"/>
                        <a:pt x="723900" y="2333625"/>
                      </a:cubicBezTo>
                      <a:cubicBezTo>
                        <a:pt x="682625" y="2425700"/>
                        <a:pt x="677863" y="2592388"/>
                        <a:pt x="742950" y="2695575"/>
                      </a:cubicBezTo>
                      <a:cubicBezTo>
                        <a:pt x="808037" y="2798762"/>
                        <a:pt x="982663" y="2916238"/>
                        <a:pt x="1114425" y="2952750"/>
                      </a:cubicBezTo>
                      <a:cubicBezTo>
                        <a:pt x="1246187" y="2989262"/>
                        <a:pt x="1347788" y="2986087"/>
                        <a:pt x="1533525" y="2914650"/>
                      </a:cubicBezTo>
                      <a:cubicBezTo>
                        <a:pt x="1719262" y="2843213"/>
                        <a:pt x="2078038" y="2603500"/>
                        <a:pt x="2228850" y="2524125"/>
                      </a:cubicBezTo>
                      <a:cubicBezTo>
                        <a:pt x="2379662" y="2444750"/>
                        <a:pt x="2357438" y="2441575"/>
                        <a:pt x="2438400" y="2438400"/>
                      </a:cubicBezTo>
                      <a:cubicBezTo>
                        <a:pt x="2519362" y="2435225"/>
                        <a:pt x="2624138" y="2481263"/>
                        <a:pt x="2714625" y="2505075"/>
                      </a:cubicBezTo>
                      <a:cubicBezTo>
                        <a:pt x="2805112" y="2528887"/>
                        <a:pt x="2909888" y="2576513"/>
                        <a:pt x="2981325" y="2581275"/>
                      </a:cubicBezTo>
                      <a:cubicBezTo>
                        <a:pt x="3052763" y="2586038"/>
                        <a:pt x="3073400" y="2595562"/>
                        <a:pt x="3143250" y="2533650"/>
                      </a:cubicBezTo>
                      <a:cubicBezTo>
                        <a:pt x="3213100" y="2471738"/>
                        <a:pt x="3321050" y="2292350"/>
                        <a:pt x="3400425" y="2209800"/>
                      </a:cubicBezTo>
                      <a:cubicBezTo>
                        <a:pt x="3479800" y="2127250"/>
                        <a:pt x="3549650" y="2060575"/>
                        <a:pt x="3619500" y="2038350"/>
                      </a:cubicBezTo>
                      <a:cubicBezTo>
                        <a:pt x="3689350" y="2016125"/>
                        <a:pt x="3783013" y="2047875"/>
                        <a:pt x="3819525" y="2076450"/>
                      </a:cubicBezTo>
                      <a:cubicBezTo>
                        <a:pt x="3856037" y="2105025"/>
                        <a:pt x="3857625" y="2143125"/>
                        <a:pt x="3838575" y="2209800"/>
                      </a:cubicBezTo>
                      <a:cubicBezTo>
                        <a:pt x="3819525" y="2276475"/>
                        <a:pt x="3727450" y="2387600"/>
                        <a:pt x="3705225" y="2476500"/>
                      </a:cubicBezTo>
                      <a:cubicBezTo>
                        <a:pt x="3683000" y="2565400"/>
                        <a:pt x="3697288" y="2660650"/>
                        <a:pt x="3705225" y="2743200"/>
                      </a:cubicBezTo>
                      <a:cubicBezTo>
                        <a:pt x="3713163" y="2825750"/>
                        <a:pt x="3721100" y="2914650"/>
                        <a:pt x="3752850" y="2971800"/>
                      </a:cubicBezTo>
                      <a:cubicBezTo>
                        <a:pt x="3784600" y="3028950"/>
                        <a:pt x="3816350" y="3054350"/>
                        <a:pt x="3895725" y="3086100"/>
                      </a:cubicBezTo>
                      <a:cubicBezTo>
                        <a:pt x="3975100" y="3117850"/>
                        <a:pt x="4137025" y="3201988"/>
                        <a:pt x="4229100" y="3162300"/>
                      </a:cubicBezTo>
                      <a:cubicBezTo>
                        <a:pt x="4321175" y="3122613"/>
                        <a:pt x="4383087" y="2965450"/>
                        <a:pt x="4448175" y="2847975"/>
                      </a:cubicBezTo>
                      <a:cubicBezTo>
                        <a:pt x="4513263" y="2730500"/>
                        <a:pt x="4572000" y="2576512"/>
                        <a:pt x="4619625" y="2457450"/>
                      </a:cubicBezTo>
                      <a:cubicBezTo>
                        <a:pt x="4667250" y="2338388"/>
                        <a:pt x="4683125" y="2193925"/>
                        <a:pt x="4733925" y="2133600"/>
                      </a:cubicBezTo>
                      <a:cubicBezTo>
                        <a:pt x="4784725" y="2073275"/>
                        <a:pt x="4886325" y="2066925"/>
                        <a:pt x="4924425" y="2095500"/>
                      </a:cubicBezTo>
                      <a:cubicBezTo>
                        <a:pt x="4962525" y="2124075"/>
                        <a:pt x="4949825" y="2239963"/>
                        <a:pt x="4962525" y="2305050"/>
                      </a:cubicBezTo>
                      <a:cubicBezTo>
                        <a:pt x="4975225" y="2370137"/>
                        <a:pt x="4962525" y="2424112"/>
                        <a:pt x="5000625" y="2486025"/>
                      </a:cubicBezTo>
                      <a:cubicBezTo>
                        <a:pt x="5038725" y="2547938"/>
                        <a:pt x="5113338" y="2608263"/>
                        <a:pt x="5191125" y="2676525"/>
                      </a:cubicBezTo>
                      <a:cubicBezTo>
                        <a:pt x="5268912" y="2744787"/>
                        <a:pt x="5416550" y="2840038"/>
                        <a:pt x="5467350" y="2895600"/>
                      </a:cubicBezTo>
                      <a:cubicBezTo>
                        <a:pt x="5518150" y="2951162"/>
                        <a:pt x="5484813" y="2971800"/>
                        <a:pt x="5495925" y="3009900"/>
                      </a:cubicBezTo>
                      <a:cubicBezTo>
                        <a:pt x="5507037" y="3048000"/>
                        <a:pt x="5492750" y="3071813"/>
                        <a:pt x="5534025" y="3124200"/>
                      </a:cubicBezTo>
                      <a:cubicBezTo>
                        <a:pt x="5575300" y="3176587"/>
                        <a:pt x="5662613" y="3265488"/>
                        <a:pt x="5743575" y="3324225"/>
                      </a:cubicBezTo>
                      <a:cubicBezTo>
                        <a:pt x="5824538" y="3382963"/>
                        <a:pt x="5910262" y="3400425"/>
                        <a:pt x="6019800" y="3476625"/>
                      </a:cubicBezTo>
                      <a:cubicBezTo>
                        <a:pt x="6129338" y="3552825"/>
                        <a:pt x="6289675" y="3705225"/>
                        <a:pt x="6400800" y="3781425"/>
                      </a:cubicBezTo>
                      <a:cubicBezTo>
                        <a:pt x="6511925" y="3857625"/>
                        <a:pt x="6583363" y="3887788"/>
                        <a:pt x="6686550" y="3933825"/>
                      </a:cubicBezTo>
                      <a:cubicBezTo>
                        <a:pt x="6789738" y="3979863"/>
                        <a:pt x="6837362" y="4043362"/>
                        <a:pt x="7019925" y="4057650"/>
                      </a:cubicBezTo>
                      <a:cubicBezTo>
                        <a:pt x="7202488" y="4071938"/>
                        <a:pt x="7600950" y="3989388"/>
                        <a:pt x="7781925" y="4019550"/>
                      </a:cubicBezTo>
                      <a:cubicBezTo>
                        <a:pt x="7962900" y="4049712"/>
                        <a:pt x="7972425" y="4140200"/>
                        <a:pt x="8105775" y="4238625"/>
                      </a:cubicBezTo>
                      <a:cubicBezTo>
                        <a:pt x="8239125" y="4337050"/>
                        <a:pt x="8448675" y="4421188"/>
                        <a:pt x="8582025" y="4610100"/>
                      </a:cubicBezTo>
                      <a:cubicBezTo>
                        <a:pt x="8715375" y="4799012"/>
                        <a:pt x="8824913" y="5203825"/>
                        <a:pt x="8905875" y="5372100"/>
                      </a:cubicBezTo>
                      <a:cubicBezTo>
                        <a:pt x="8986837" y="5540375"/>
                        <a:pt x="9024938" y="5572125"/>
                        <a:pt x="9067800" y="5619750"/>
                      </a:cubicBezTo>
                      <a:cubicBezTo>
                        <a:pt x="9110662" y="5667375"/>
                        <a:pt x="9136856" y="5662612"/>
                        <a:pt x="9163050" y="565785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838200" y="13469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2"/>
              <p:cNvSpPr/>
              <p:nvPr/>
            </p:nvSpPr>
            <p:spPr>
              <a:xfrm>
                <a:off x="4114800" y="24899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3"/>
              <p:cNvSpPr/>
              <p:nvPr/>
            </p:nvSpPr>
            <p:spPr>
              <a:xfrm>
                <a:off x="7162800" y="4318741"/>
                <a:ext cx="1246909" cy="793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19"/>
            <p:cNvGrpSpPr/>
            <p:nvPr/>
          </p:nvGrpSpPr>
          <p:grpSpPr>
            <a:xfrm>
              <a:off x="6400800" y="228600"/>
              <a:ext cx="2743200" cy="1219200"/>
              <a:chOff x="6400800" y="228600"/>
              <a:chExt cx="2743200" cy="1219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400800" y="228600"/>
                <a:ext cx="2743200" cy="121920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17"/>
              <p:cNvGrpSpPr/>
              <p:nvPr/>
            </p:nvGrpSpPr>
            <p:grpSpPr>
              <a:xfrm>
                <a:off x="6629400" y="304800"/>
                <a:ext cx="2514600" cy="962067"/>
                <a:chOff x="5715000" y="304800"/>
                <a:chExt cx="2514600" cy="962067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715000" y="484632"/>
                  <a:ext cx="838200" cy="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5715000" y="1097280"/>
                  <a:ext cx="8382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6553200" y="304800"/>
                  <a:ext cx="1676400" cy="352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200" dirty="0" smtClean="0"/>
                    <a:t>Buckhorn Creek</a:t>
                  </a:r>
                  <a:endParaRPr lang="en-US" sz="12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6553200" y="914400"/>
                  <a:ext cx="1676400" cy="352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200" dirty="0" smtClean="0"/>
                    <a:t>Buckhorn Road</a:t>
                  </a:r>
                  <a:endParaRPr lang="en-US" sz="1200" dirty="0"/>
                </a:p>
              </p:txBody>
            </p:sp>
          </p:grpSp>
        </p:grpSp>
      </p:grpSp>
      <p:pic>
        <p:nvPicPr>
          <p:cNvPr id="23" name="Picture 2" descr="http://dev.femadata.com/CAPUploadHandler/Files/22/8f2fbeb1-1e5e-4dea-adc6-f8c253eb9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57" y="922782"/>
            <a:ext cx="7772287" cy="5202936"/>
          </a:xfrm>
          <a:prstGeom prst="rect">
            <a:avLst/>
          </a:prstGeom>
          <a:noFill/>
        </p:spPr>
      </p:pic>
      <p:grpSp>
        <p:nvGrpSpPr>
          <p:cNvPr id="27" name="Group 26"/>
          <p:cNvGrpSpPr/>
          <p:nvPr/>
        </p:nvGrpSpPr>
        <p:grpSpPr>
          <a:xfrm>
            <a:off x="523875" y="901700"/>
            <a:ext cx="6096000" cy="4839474"/>
            <a:chOff x="523875" y="901700"/>
            <a:chExt cx="6096000" cy="4839474"/>
          </a:xfrm>
        </p:grpSpPr>
        <p:pic>
          <p:nvPicPr>
            <p:cNvPr id="24" name="Picture 2" descr="http://media.thedenverchannel.com/photo/2013/09/15/buckhorncanyon_1379306646387_921423_ver1.0_640_48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3875" y="901700"/>
              <a:ext cx="6096000" cy="4572000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4091233" y="5464175"/>
              <a:ext cx="23310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TheDenverChannel.com (2013)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3" descr="C:\Users\I012719\Desktop\New Folder (2)\IMG_0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4698" y="1943100"/>
            <a:ext cx="5604951" cy="418641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7440747" y="6159500"/>
            <a:ext cx="1029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ESRI (2013)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9167 0.15278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33334 0.0597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0" y="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14375 0.012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Buckhorn Creek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/>
            <a:r>
              <a:rPr lang="en-US" dirty="0" smtClean="0"/>
              <a:t>Flow/sediment regime changing events (e.g. forest fires in a watershed) can make once sufficiently designed </a:t>
            </a:r>
            <a:r>
              <a:rPr lang="en-US" dirty="0" err="1" smtClean="0"/>
              <a:t>riverine</a:t>
            </a:r>
            <a:r>
              <a:rPr lang="en-US" dirty="0" smtClean="0"/>
              <a:t> structures inadequate</a:t>
            </a:r>
          </a:p>
          <a:p>
            <a:pPr marL="228600" indent="-228600"/>
            <a:r>
              <a:rPr lang="en-US" dirty="0" smtClean="0"/>
              <a:t>It is best, if possible, to update structures or take other protective measures before a significant event proves the structures inadequate</a:t>
            </a:r>
            <a:endParaRPr lang="en-US" dirty="0"/>
          </a:p>
        </p:txBody>
      </p:sp>
      <p:pic>
        <p:nvPicPr>
          <p:cNvPr id="133122" name="Picture 2" descr="http://dev.femadata.com/CAPUploadHandler/Files/22/10808fef-a3cf-42ff-ad28-b4b8e554ff0f.jpg"/>
          <p:cNvPicPr>
            <a:picLocks noChangeAspect="1" noChangeArrowheads="1"/>
          </p:cNvPicPr>
          <p:nvPr/>
        </p:nvPicPr>
        <p:blipFill>
          <a:blip r:embed="rId2" cstate="print"/>
          <a:srcRect t="14445" b="42218"/>
          <a:stretch>
            <a:fillRect/>
          </a:stretch>
        </p:blipFill>
        <p:spPr bwMode="auto">
          <a:xfrm>
            <a:off x="730250" y="3705225"/>
            <a:ext cx="7781508" cy="22574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88372" y="5930900"/>
            <a:ext cx="1029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ESRI (2013)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J. Morgan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Santa Ana River Bank Protection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3841750"/>
            <a:ext cx="8185150" cy="23304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FFFFFF"/>
                </a:solidFill>
              </a:rPr>
              <a:t>Santa Ana River (SAR) downstream of Prado dam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FFFFFF"/>
                </a:solidFill>
              </a:rPr>
              <a:t>River threatens Hwy 91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FFFFFF"/>
                </a:solidFill>
              </a:rPr>
              <a:t>USACE existing bank protection analysis</a:t>
            </a:r>
          </a:p>
          <a:p>
            <a:pPr lvl="1" indent="-179388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Top of protection elevation</a:t>
            </a:r>
          </a:p>
          <a:p>
            <a:pPr lvl="1" indent="-179388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Bottom-line toe depth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452563"/>
            <a:ext cx="7940675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Erosion Risk at SAR Sheet Pile Wall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096963"/>
            <a:ext cx="3295650" cy="4789487"/>
          </a:xfrm>
        </p:spPr>
        <p:txBody>
          <a:bodyPr/>
          <a:lstStyle/>
          <a:p>
            <a:pPr eaLnBrk="1" hangingPunct="1"/>
            <a:r>
              <a:rPr lang="en-US" altLang="en-US" smtClean="0"/>
              <a:t>Hwy 91 built through historical channel path</a:t>
            </a:r>
          </a:p>
          <a:p>
            <a:pPr lvl="1" eaLnBrk="1" hangingPunct="1"/>
            <a:r>
              <a:rPr lang="en-US" altLang="en-US" sz="1600" smtClean="0"/>
              <a:t>1929 – red</a:t>
            </a:r>
          </a:p>
          <a:p>
            <a:pPr lvl="1" eaLnBrk="1" hangingPunct="1"/>
            <a:r>
              <a:rPr lang="en-US" altLang="en-US" sz="1600" smtClean="0"/>
              <a:t>1968 – orange</a:t>
            </a:r>
          </a:p>
          <a:p>
            <a:pPr lvl="1" eaLnBrk="1" hangingPunct="1"/>
            <a:r>
              <a:rPr lang="en-US" altLang="en-US" sz="1600" smtClean="0"/>
              <a:t>2007 – dark blue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Wall built on the outside of a river bend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417" r="12653" b="-417"/>
          <a:stretch>
            <a:fillRect/>
          </a:stretch>
        </p:blipFill>
        <p:spPr bwMode="auto">
          <a:xfrm>
            <a:off x="4586288" y="1096963"/>
            <a:ext cx="371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490913"/>
            <a:ext cx="3692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Emergency River Engineering Case Study- Big Thompson River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 some situations a rare flood event can cause severe damage to critical resources.</a:t>
            </a:r>
          </a:p>
          <a:p>
            <a:pPr eaLnBrk="1" hangingPunct="1"/>
            <a:r>
              <a:rPr lang="en-US" altLang="en-US" smtClean="0"/>
              <a:t>Such was the flood event that occurred in September 2013 in the Big Thompson River.</a:t>
            </a:r>
          </a:p>
          <a:p>
            <a:pPr eaLnBrk="1" hangingPunct="1"/>
            <a:r>
              <a:rPr lang="en-US" altLang="en-US" smtClean="0"/>
              <a:t>In this particular case, the river changed paths due to excessive debris flow; this caused major erosion on the new path and the backwater effects eroded away two major pipelines for the drinking water delivery to the City of Loveland.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Determination of Maximum Possible Scour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096963"/>
            <a:ext cx="7694612" cy="4789487"/>
          </a:xfrm>
        </p:spPr>
        <p:txBody>
          <a:bodyPr/>
          <a:lstStyle/>
          <a:p>
            <a:pPr eaLnBrk="1" hangingPunct="1"/>
            <a:r>
              <a:rPr lang="en-US" altLang="en-US" smtClean="0"/>
              <a:t>2 sources of erosion applied at sheet pile wall:</a:t>
            </a:r>
          </a:p>
          <a:p>
            <a:pPr lvl="1" eaLnBrk="1" hangingPunct="1"/>
            <a:r>
              <a:rPr lang="en-US" altLang="en-US" smtClean="0"/>
              <a:t>General bed degradation</a:t>
            </a:r>
          </a:p>
          <a:p>
            <a:pPr lvl="1" eaLnBrk="1" hangingPunct="1"/>
            <a:r>
              <a:rPr lang="en-US" altLang="en-US" smtClean="0"/>
              <a:t>Bend Scour</a:t>
            </a:r>
          </a:p>
          <a:p>
            <a:pPr eaLnBrk="1" hangingPunct="1"/>
            <a:r>
              <a:rPr lang="en-US" altLang="en-US" smtClean="0"/>
              <a:t>Contraction, drop, and bedform scour were also considered, but did not apply to the sheet pile wall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Determination of Maximum Possible Scour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096963"/>
            <a:ext cx="7694612" cy="47894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General Bed Degradation</a:t>
            </a:r>
          </a:p>
          <a:p>
            <a:pPr lvl="1" eaLnBrk="1" hangingPunct="1">
              <a:defRPr/>
            </a:pPr>
            <a:r>
              <a:rPr lang="en-US" altLang="en-US" dirty="0" smtClean="0"/>
              <a:t>Computed by HEC-6T using long-series flood hydrograph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</p:txBody>
      </p:sp>
      <p:pic>
        <p:nvPicPr>
          <p:cNvPr id="11268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633663"/>
            <a:ext cx="36877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633663"/>
            <a:ext cx="3865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5"/>
          <p:cNvSpPr txBox="1">
            <a:spLocks noChangeArrowheads="1"/>
          </p:cNvSpPr>
          <p:nvPr/>
        </p:nvSpPr>
        <p:spPr bwMode="auto">
          <a:xfrm>
            <a:off x="635000" y="5376863"/>
            <a:ext cx="3636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DED07C"/>
                </a:solidFill>
              </a:rPr>
              <a:t>Long-series flood hydrograph</a:t>
            </a:r>
          </a:p>
        </p:txBody>
      </p:sp>
      <p:sp>
        <p:nvSpPr>
          <p:cNvPr id="11271" name="TextBox 18"/>
          <p:cNvSpPr txBox="1">
            <a:spLocks noChangeArrowheads="1"/>
          </p:cNvSpPr>
          <p:nvPr/>
        </p:nvSpPr>
        <p:spPr bwMode="auto">
          <a:xfrm>
            <a:off x="4692650" y="5376863"/>
            <a:ext cx="3636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DED07C"/>
                </a:solidFill>
              </a:rPr>
              <a:t>HEC-6T model calibration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Determination of Maximum Possible Scour</a:t>
            </a:r>
          </a:p>
        </p:txBody>
      </p:sp>
      <p:sp>
        <p:nvSpPr>
          <p:cNvPr id="172035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xfrm>
            <a:off x="677863" y="1096963"/>
            <a:ext cx="7694612" cy="4789487"/>
          </a:xfrm>
          <a:blipFill rotWithShape="0">
            <a:blip r:embed="rId2" cstate="print"/>
            <a:stretch>
              <a:fillRect l="-310" t="-624"/>
            </a:stretch>
          </a:blipFill>
          <a:ex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260475" y="2882900"/>
            <a:ext cx="163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u/s Bankfull Depth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5664200" y="1416050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Radius of curvature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5664200" y="2873375"/>
            <a:ext cx="186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u/s Bankfull Topwidth</a:t>
            </a:r>
          </a:p>
        </p:txBody>
      </p:sp>
      <p:cxnSp>
        <p:nvCxnSpPr>
          <p:cNvPr id="12295" name="Straight Arrow Connector 6"/>
          <p:cNvCxnSpPr>
            <a:cxnSpLocks noChangeShapeType="1"/>
          </p:cNvCxnSpPr>
          <p:nvPr/>
        </p:nvCxnSpPr>
        <p:spPr bwMode="auto">
          <a:xfrm flipH="1">
            <a:off x="5762625" y="1724025"/>
            <a:ext cx="762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6" name="Straight Arrow Connector 7"/>
          <p:cNvCxnSpPr>
            <a:cxnSpLocks noChangeShapeType="1"/>
          </p:cNvCxnSpPr>
          <p:nvPr/>
        </p:nvCxnSpPr>
        <p:spPr bwMode="auto">
          <a:xfrm flipH="1" flipV="1">
            <a:off x="5800725" y="2714625"/>
            <a:ext cx="38100" cy="158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7" name="Straight Arrow Connector 8"/>
          <p:cNvCxnSpPr>
            <a:cxnSpLocks noChangeShapeType="1"/>
          </p:cNvCxnSpPr>
          <p:nvPr/>
        </p:nvCxnSpPr>
        <p:spPr bwMode="auto">
          <a:xfrm flipV="1">
            <a:off x="2466975" y="2520950"/>
            <a:ext cx="342900" cy="352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466975" y="4057650"/>
          <a:ext cx="4089399" cy="1402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133"/>
                <a:gridCol w="1363133"/>
                <a:gridCol w="1363133"/>
              </a:tblGrid>
              <a:tr h="5791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 Section</a:t>
                      </a:r>
                      <a:r>
                        <a:rPr lang="en-US" sz="1200" baseline="0" dirty="0" smtClean="0"/>
                        <a:t> ID</a:t>
                      </a:r>
                      <a:endParaRPr lang="en-US" sz="1200" dirty="0"/>
                    </a:p>
                  </a:txBody>
                  <a:tcPr marL="91449" marR="91449" marT="45699" marB="45699" anchor="ctr">
                    <a:solidFill>
                      <a:srgbClr val="DED0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Max.</a:t>
                      </a:r>
                      <a:r>
                        <a:rPr lang="en-US" sz="1200" baseline="0" dirty="0" smtClean="0"/>
                        <a:t> General Degradation (</a:t>
                      </a:r>
                      <a:r>
                        <a:rPr lang="en-US" sz="1200" baseline="0" dirty="0" err="1" smtClean="0"/>
                        <a:t>ft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 marL="91449" marR="91449" marT="45699" marB="45699" anchor="ctr">
                    <a:solidFill>
                      <a:srgbClr val="DED0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Max. Bend Scour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ft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 marL="91449" marR="91449" marT="45699" marB="45699" anchor="ctr">
                    <a:solidFill>
                      <a:srgbClr val="DED07C"/>
                    </a:solidFill>
                  </a:tcPr>
                </a:tc>
              </a:tr>
              <a:tr h="2741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19,180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4.6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</a:tr>
              <a:tr h="2741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19,700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</a:tr>
              <a:tr h="2741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20,240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1.6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/>
                    </a:p>
                  </a:txBody>
                  <a:tcPr marL="91449" marR="91449" marT="45699" marB="45699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Bottom Line Depth Design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096963"/>
            <a:ext cx="7694612" cy="4789487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104900"/>
            <a:ext cx="6713538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Peralta Canyon, NM Road Protection</a:t>
            </a:r>
          </a:p>
        </p:txBody>
      </p:sp>
      <p:sp>
        <p:nvSpPr>
          <p:cNvPr id="1433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9900" y="1192213"/>
            <a:ext cx="3109913" cy="3959225"/>
          </a:xfrm>
        </p:spPr>
        <p:txBody>
          <a:bodyPr/>
          <a:lstStyle/>
          <a:p>
            <a:pPr eaLnBrk="1" hangingPunct="1"/>
            <a:r>
              <a:rPr lang="en-US" altLang="en-US" smtClean="0"/>
              <a:t>Headcut advancing upstream</a:t>
            </a:r>
          </a:p>
          <a:p>
            <a:pPr eaLnBrk="1" hangingPunct="1"/>
            <a:r>
              <a:rPr lang="en-US" altLang="en-US" smtClean="0"/>
              <a:t>2x 6’ CMP Culverts pass flow under road</a:t>
            </a:r>
          </a:p>
          <a:p>
            <a:pPr eaLnBrk="1" hangingPunct="1"/>
            <a:r>
              <a:rPr lang="en-US" altLang="en-US" smtClean="0"/>
              <a:t>Gabion wall to protect embankment</a:t>
            </a:r>
          </a:p>
          <a:p>
            <a:pPr lvl="1" eaLnBrk="1" hangingPunct="1"/>
            <a:r>
              <a:rPr lang="en-US" altLang="en-US" smtClean="0"/>
              <a:t>March 2012 - photos show sloughing at wall base</a:t>
            </a:r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722313"/>
            <a:ext cx="3200400" cy="2400300"/>
          </a:xfrm>
          <a:prstGeom prst="rect">
            <a:avLst/>
          </a:prstGeom>
          <a:noFill/>
          <a:ln w="9525">
            <a:solidFill>
              <a:srgbClr val="FFD3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338513"/>
            <a:ext cx="3200400" cy="2400300"/>
          </a:xfrm>
          <a:prstGeom prst="rect">
            <a:avLst/>
          </a:prstGeom>
          <a:noFill/>
          <a:ln w="9525">
            <a:solidFill>
              <a:srgbClr val="FFD3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42" name="Straight Arrow Connector 2"/>
          <p:cNvCxnSpPr>
            <a:cxnSpLocks noChangeShapeType="1"/>
          </p:cNvCxnSpPr>
          <p:nvPr/>
        </p:nvCxnSpPr>
        <p:spPr bwMode="auto">
          <a:xfrm>
            <a:off x="6621463" y="4467225"/>
            <a:ext cx="19050" cy="1055688"/>
          </a:xfrm>
          <a:prstGeom prst="straightConnector1">
            <a:avLst/>
          </a:prstGeom>
          <a:noFill/>
          <a:ln w="9525" algn="ctr">
            <a:solidFill>
              <a:srgbClr val="FFD32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6640513" y="4781550"/>
            <a:ext cx="476250" cy="3079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latin typeface="+mn-lt"/>
              </a:rPr>
              <a:t>14’</a:t>
            </a:r>
            <a:r>
              <a:rPr lang="en-US" sz="12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188" y="3062288"/>
            <a:ext cx="3200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DED07C"/>
                </a:solidFill>
                <a:latin typeface="+mn-lt"/>
              </a:rPr>
              <a:t>Downstream of crossing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5188" y="5738813"/>
            <a:ext cx="3200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DED07C"/>
                </a:solidFill>
                <a:latin typeface="+mn-lt"/>
              </a:rPr>
              <a:t>Downstream side of embankment, note sloughing at toe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Peralta Canyon Debris Flow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Summer 2012 – flood in canyon, culverts destroyed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>
                <a:solidFill>
                  <a:srgbClr val="FFFFFF"/>
                </a:solidFill>
              </a:rPr>
              <a:t>August 2012 – Debris flow from Las </a:t>
            </a:r>
            <a:r>
              <a:rPr lang="en-US" altLang="en-US" dirty="0" err="1" smtClean="0">
                <a:solidFill>
                  <a:srgbClr val="FFFFFF"/>
                </a:solidFill>
              </a:rPr>
              <a:t>Conchas</a:t>
            </a:r>
            <a:r>
              <a:rPr lang="en-US" altLang="en-US" dirty="0" smtClean="0">
                <a:solidFill>
                  <a:srgbClr val="FFFFFF"/>
                </a:solidFill>
              </a:rPr>
              <a:t> fire</a:t>
            </a:r>
          </a:p>
          <a:p>
            <a:pPr marL="0" indent="0" eaLnBrk="1" hangingPunct="1">
              <a:defRPr/>
            </a:pPr>
            <a:endParaRPr lang="en-US" altLang="en-US" sz="1600" dirty="0" smtClean="0"/>
          </a:p>
        </p:txBody>
      </p:sp>
      <p:pic>
        <p:nvPicPr>
          <p:cNvPr id="2" name="Peralta Canyon Debr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88749" y="2723985"/>
            <a:ext cx="5601426" cy="3148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M. Yaw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References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None/>
              <a:defRPr/>
            </a:pPr>
            <a:r>
              <a:rPr lang="en-US" sz="1600" dirty="0" smtClean="0"/>
              <a:t>Copeland, R. R., “Bank Protection Techniques Using Spur Dikes,” </a:t>
            </a:r>
            <a:r>
              <a:rPr lang="en-US" sz="1600" i="1" dirty="0" smtClean="0"/>
              <a:t>Miscellaneous Paper HL-83-1</a:t>
            </a:r>
            <a:r>
              <a:rPr lang="en-US" sz="1600" dirty="0" smtClean="0"/>
              <a:t>, US Army Corps of Engineers Hydraulics Laboratory, 1983.</a:t>
            </a:r>
          </a:p>
          <a:p>
            <a:pPr marL="457200" indent="-457200" eaLnBrk="1" hangingPunct="1">
              <a:buNone/>
              <a:defRPr/>
            </a:pPr>
            <a:r>
              <a:rPr lang="en-US" sz="1600" dirty="0" smtClean="0"/>
              <a:t>ESRI, “Colorado Flooding: Assess Your Community Map &amp; Satellite Images,” </a:t>
            </a:r>
            <a:r>
              <a:rPr lang="en-US" sz="1600" dirty="0" smtClean="0">
                <a:hlinkClick r:id="rId3"/>
              </a:rPr>
              <a:t>http://www.esri.com/services/disaster-response/floods/colorado-flooding-assess-your-community-map</a:t>
            </a:r>
            <a:r>
              <a:rPr lang="en-US" sz="1600" dirty="0" smtClean="0"/>
              <a:t>, 2013.</a:t>
            </a:r>
          </a:p>
          <a:p>
            <a:pPr marL="457200" indent="-457200" eaLnBrk="1" hangingPunct="1">
              <a:buNone/>
              <a:defRPr/>
            </a:pPr>
            <a:r>
              <a:rPr lang="en-US" sz="1600" dirty="0" err="1" smtClean="0"/>
              <a:t>Julien</a:t>
            </a:r>
            <a:r>
              <a:rPr lang="en-US" sz="1600" dirty="0"/>
              <a:t>, P. Y., </a:t>
            </a:r>
            <a:r>
              <a:rPr lang="en-US" sz="1600" i="1" dirty="0" smtClean="0"/>
              <a:t>Erosion </a:t>
            </a:r>
            <a:r>
              <a:rPr lang="en-US" sz="1600" i="1" dirty="0"/>
              <a:t>and </a:t>
            </a:r>
            <a:r>
              <a:rPr lang="en-US" sz="1600" i="1" dirty="0" smtClean="0"/>
              <a:t>Sedimentation</a:t>
            </a:r>
            <a:r>
              <a:rPr lang="en-US" sz="1600" dirty="0" smtClean="0"/>
              <a:t>, </a:t>
            </a:r>
            <a:r>
              <a:rPr lang="en-US" sz="1600" dirty="0"/>
              <a:t>Cambridge </a:t>
            </a:r>
            <a:r>
              <a:rPr lang="en-US" sz="1600" dirty="0" smtClean="0"/>
              <a:t>University Press</a:t>
            </a:r>
            <a:r>
              <a:rPr lang="en-US" sz="1600" dirty="0"/>
              <a:t>, </a:t>
            </a:r>
            <a:r>
              <a:rPr lang="en-US" sz="1600" dirty="0" smtClean="0"/>
              <a:t>2010.</a:t>
            </a:r>
            <a:endParaRPr lang="en-US" sz="1600" dirty="0"/>
          </a:p>
          <a:p>
            <a:pPr marL="457200" indent="-457200" eaLnBrk="1" hangingPunct="1">
              <a:buNone/>
              <a:defRPr/>
            </a:pPr>
            <a:r>
              <a:rPr lang="en-US" sz="1600" dirty="0"/>
              <a:t>Julien, P. Y., </a:t>
            </a:r>
            <a:r>
              <a:rPr lang="en-US" sz="1600" i="1" dirty="0" smtClean="0"/>
              <a:t>River Mechanics</a:t>
            </a:r>
            <a:r>
              <a:rPr lang="en-US" sz="1600" dirty="0" smtClean="0"/>
              <a:t>, </a:t>
            </a:r>
            <a:r>
              <a:rPr lang="en-US" sz="1600" dirty="0"/>
              <a:t>Cambridge </a:t>
            </a:r>
            <a:r>
              <a:rPr lang="en-US" sz="1600" dirty="0" smtClean="0"/>
              <a:t>University Press</a:t>
            </a:r>
            <a:r>
              <a:rPr lang="en-US" sz="1600" dirty="0"/>
              <a:t>, </a:t>
            </a:r>
            <a:r>
              <a:rPr lang="en-US" sz="1600" dirty="0" smtClean="0"/>
              <a:t>2002.</a:t>
            </a:r>
          </a:p>
          <a:p>
            <a:pPr marL="457200" indent="-457200" eaLnBrk="1" hangingPunct="1">
              <a:buNone/>
              <a:defRPr/>
            </a:pPr>
            <a:r>
              <a:rPr lang="en-US" sz="1600" dirty="0" smtClean="0"/>
              <a:t>Larimer County, “High Park Fire Burned Area Emergency Response Report”, </a:t>
            </a:r>
            <a:r>
              <a:rPr lang="en-US" sz="1600" i="1" dirty="0" smtClean="0"/>
              <a:t>High Park Fire Emergency Stabilization Plan</a:t>
            </a:r>
            <a:r>
              <a:rPr lang="en-US" sz="1600" dirty="0" smtClean="0"/>
              <a:t>, Larimer County, CO, 2012.</a:t>
            </a:r>
          </a:p>
          <a:p>
            <a:pPr marL="457200" indent="-457200" eaLnBrk="1" hangingPunct="1">
              <a:buNone/>
              <a:defRPr/>
            </a:pPr>
            <a:r>
              <a:rPr lang="en-US" sz="1600" dirty="0" smtClean="0"/>
              <a:t>NRCS, “Flood Hazard Assessment Report, Buckhorn Creek, Larimer County, Colorado,” US Dept of Agriculture, 2013a.</a:t>
            </a:r>
          </a:p>
          <a:p>
            <a:pPr marL="457200" indent="-457200" eaLnBrk="1" hangingPunct="1">
              <a:buNone/>
              <a:defRPr/>
            </a:pPr>
            <a:r>
              <a:rPr lang="en-US" sz="1600" dirty="0" smtClean="0"/>
              <a:t>NRCS, “Peak Flow Estimates at Selected Mountain Stream Locations,” </a:t>
            </a:r>
            <a:r>
              <a:rPr lang="en-US" sz="1600" i="1" dirty="0" smtClean="0"/>
              <a:t>Colorado Front Range Flood of 2013</a:t>
            </a:r>
            <a:r>
              <a:rPr lang="en-US" sz="1600" dirty="0" smtClean="0"/>
              <a:t>, US Dept of Agriculture, 2013b.</a:t>
            </a:r>
          </a:p>
          <a:p>
            <a:pPr marL="457200" indent="-457200" eaLnBrk="1" hangingPunct="1">
              <a:buNone/>
              <a:defRPr/>
            </a:pPr>
            <a:r>
              <a:rPr lang="en-US" sz="1600" dirty="0" smtClean="0"/>
              <a:t>TheDenverChannel.com, “Latest Colorado road closures caused by historic September flood,” </a:t>
            </a:r>
            <a:r>
              <a:rPr lang="en-US" sz="1600" dirty="0" smtClean="0">
                <a:hlinkClick r:id="rId4"/>
              </a:rPr>
              <a:t>http://www.thedenverchannel.com/traffic/traffic-news/road-closures-due-to-flooding-mud-rock-slides-includes-us-36-us-34-co-14-co-72</a:t>
            </a:r>
            <a:r>
              <a:rPr lang="en-US" sz="1600" dirty="0" smtClean="0"/>
              <a:t>, 7News Denver, 2013.</a:t>
            </a:r>
            <a:endParaRPr lang="en-US" sz="16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Big Thompson Flood 2013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mtClean="0"/>
              <a:t>September 9</a:t>
            </a:r>
            <a:r>
              <a:rPr lang="en-US" sz="2000" baseline="30000" smtClean="0"/>
              <a:t>th</a:t>
            </a:r>
            <a:r>
              <a:rPr lang="en-US" sz="2000" smtClean="0"/>
              <a:t> – Started to Rain</a:t>
            </a:r>
          </a:p>
          <a:p>
            <a:r>
              <a:rPr lang="en-US" sz="2000" smtClean="0"/>
              <a:t>September 12</a:t>
            </a:r>
            <a:r>
              <a:rPr lang="en-US" sz="2000" baseline="30000" smtClean="0"/>
              <a:t>th</a:t>
            </a:r>
            <a:r>
              <a:rPr lang="en-US" sz="2000" smtClean="0"/>
              <a:t> – Heavy Rain fell in Boulder, Aurora and Estes Park</a:t>
            </a:r>
          </a:p>
          <a:p>
            <a:r>
              <a:rPr lang="en-US" sz="2000" smtClean="0"/>
              <a:t>September 13</a:t>
            </a:r>
            <a:r>
              <a:rPr lang="en-US" sz="2000" baseline="30000" smtClean="0"/>
              <a:t>th</a:t>
            </a:r>
            <a:r>
              <a:rPr lang="en-US" sz="2000" smtClean="0"/>
              <a:t> – Big Thompson River peaks at 4 am, stream gages wiped out.</a:t>
            </a:r>
          </a:p>
          <a:p>
            <a:r>
              <a:rPr lang="en-US" sz="2000" smtClean="0"/>
              <a:t>September 14</a:t>
            </a:r>
            <a:r>
              <a:rPr lang="en-US" sz="2000" baseline="30000" smtClean="0"/>
              <a:t>th</a:t>
            </a:r>
            <a:r>
              <a:rPr lang="en-US" sz="2000" smtClean="0"/>
              <a:t> –We helped Loveland GPS survey the flood inundation limits</a:t>
            </a:r>
          </a:p>
          <a:p>
            <a:r>
              <a:rPr lang="en-US" sz="2000" smtClean="0"/>
              <a:t>September 15</a:t>
            </a:r>
            <a:r>
              <a:rPr lang="en-US" sz="2000" baseline="30000" smtClean="0"/>
              <a:t>th</a:t>
            </a:r>
            <a:r>
              <a:rPr lang="en-US" sz="2000" smtClean="0"/>
              <a:t> – Emergency call from the Water Dept to come up to the WTP as they have lost 2 of their 3 water supply lines to the City.  Emergency mtgs with Water Dept, Public Works, and Ayres to come up with a plan to reroute river back to its original course.</a:t>
            </a:r>
          </a:p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Flooding Damage Example Photos Around Northern Colorado</a:t>
            </a:r>
          </a:p>
        </p:txBody>
      </p:sp>
      <p:pic>
        <p:nvPicPr>
          <p:cNvPr id="2048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4988" y="935038"/>
            <a:ext cx="3732212" cy="2786062"/>
          </a:xfrm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871538"/>
            <a:ext cx="37528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563" y="3836988"/>
            <a:ext cx="3209925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3050" y="3905250"/>
            <a:ext cx="26670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Exposed Water Mains – From Debris Flow and Backwater Effect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1012825"/>
            <a:ext cx="364172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288" y="1012825"/>
            <a:ext cx="36242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Bank Protection Using Spur Dikes</a:t>
            </a:r>
          </a:p>
        </p:txBody>
      </p:sp>
      <p:sp>
        <p:nvSpPr>
          <p:cNvPr id="2253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040188" y="715963"/>
            <a:ext cx="4471987" cy="5246687"/>
          </a:xfrm>
        </p:spPr>
        <p:txBody>
          <a:bodyPr/>
          <a:lstStyle/>
          <a:p>
            <a:pPr eaLnBrk="1" hangingPunct="1"/>
            <a:r>
              <a:rPr lang="en-US" altLang="en-US" smtClean="0"/>
              <a:t>The effect of the spur dikes is to reduce the current along the streambank, thereby reducing the erosive capability of the stream and in some cases inducing sedimentation.</a:t>
            </a:r>
          </a:p>
          <a:p>
            <a:pPr eaLnBrk="1" hangingPunct="1"/>
            <a:r>
              <a:rPr lang="en-US" altLang="en-US" smtClean="0"/>
              <a:t>The purpose of these spur dikes is to redirect the flow back into the original flow path and protect the pipelines from further damage.</a:t>
            </a:r>
          </a:p>
        </p:txBody>
      </p:sp>
      <p:pic>
        <p:nvPicPr>
          <p:cNvPr id="22532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3" y="2286000"/>
            <a:ext cx="3408362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 l="50291" t="21446" r="25661" b="49348"/>
          <a:stretch>
            <a:fillRect/>
          </a:stretch>
        </p:blipFill>
        <p:spPr bwMode="auto">
          <a:xfrm>
            <a:off x="215900" y="396875"/>
            <a:ext cx="8767763" cy="598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Install Spur Dikes and Re-Direct River</a:t>
            </a:r>
          </a:p>
        </p:txBody>
      </p:sp>
      <p:pic>
        <p:nvPicPr>
          <p:cNvPr id="2457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49838" y="1058863"/>
            <a:ext cx="3109912" cy="2332037"/>
          </a:xfrm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413" y="1084263"/>
            <a:ext cx="296227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6050" y="3708400"/>
            <a:ext cx="2814638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621088"/>
            <a:ext cx="2932113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925513"/>
            <a:ext cx="399891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17316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50" y="3721100"/>
            <a:ext cx="298926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1813" y="4056063"/>
            <a:ext cx="2541587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Slide Prepared by A. </a:t>
            </a:r>
            <a:r>
              <a:rPr lang="en-US" sz="1000" dirty="0" err="1" smtClean="0">
                <a:solidFill>
                  <a:schemeClr val="bg1"/>
                </a:solidFill>
              </a:rPr>
              <a:t>Orechwa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">
  <a:themeElements>
    <a:clrScheme name="wor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r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or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orld">
  <a:themeElements>
    <a:clrScheme name="1_wor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or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or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or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or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or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or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or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or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or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or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or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or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or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2559</TotalTime>
  <Words>1136</Words>
  <Application>Microsoft Office PowerPoint</Application>
  <PresentationFormat>On-screen Show (4:3)</PresentationFormat>
  <Paragraphs>156</Paragraphs>
  <Slides>26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world</vt:lpstr>
      <vt:lpstr>1_world</vt:lpstr>
      <vt:lpstr>Custom Design</vt:lpstr>
      <vt:lpstr>1_Custom Design</vt:lpstr>
      <vt:lpstr>River Engineering</vt:lpstr>
      <vt:lpstr>Emergency River Engineering Case Study- Big Thompson River</vt:lpstr>
      <vt:lpstr>Timeline of Big Thompson Flood 2013</vt:lpstr>
      <vt:lpstr>Flooding Damage Example Photos Around Northern Colorado</vt:lpstr>
      <vt:lpstr>Exposed Water Mains – From Debris Flow and Backwater Effect</vt:lpstr>
      <vt:lpstr>Bank Protection Using Spur Dikes</vt:lpstr>
      <vt:lpstr>PowerPoint Presentation</vt:lpstr>
      <vt:lpstr>Install Spur Dikes and Re-Direct River</vt:lpstr>
      <vt:lpstr>PowerPoint Presentation</vt:lpstr>
      <vt:lpstr>Buckhorn Creek – High Park Fire</vt:lpstr>
      <vt:lpstr>Buckhorn Creek – Flood Hazard Assessment Report</vt:lpstr>
      <vt:lpstr>Buckhorn Creek – September Flood</vt:lpstr>
      <vt:lpstr>Buckhorn Creek – September Flood</vt:lpstr>
      <vt:lpstr>Buckhorn Creek – Too Late</vt:lpstr>
      <vt:lpstr>Buckhorn Creek – Too Late</vt:lpstr>
      <vt:lpstr>Buckhorn Creek – Too Late</vt:lpstr>
      <vt:lpstr>Buckhorn Creek</vt:lpstr>
      <vt:lpstr>Santa Ana River Bank Protection</vt:lpstr>
      <vt:lpstr>Erosion Risk at SAR Sheet Pile Wall</vt:lpstr>
      <vt:lpstr>Determination of Maximum Possible Scour</vt:lpstr>
      <vt:lpstr>Determination of Maximum Possible Scour</vt:lpstr>
      <vt:lpstr>Determination of Maximum Possible Scour</vt:lpstr>
      <vt:lpstr>Bottom Line Depth Design</vt:lpstr>
      <vt:lpstr>Peralta Canyon, NM Road Protection</vt:lpstr>
      <vt:lpstr>Peralta Canyon Debris Flow</vt:lpstr>
      <vt:lpstr>References</vt:lpstr>
    </vt:vector>
  </TitlesOfParts>
  <Company>Tt 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&amp; Laura</dc:creator>
  <cp:lastModifiedBy>.</cp:lastModifiedBy>
  <cp:revision>60</cp:revision>
  <cp:lastPrinted>2014-04-14T19:44:55Z</cp:lastPrinted>
  <dcterms:created xsi:type="dcterms:W3CDTF">2006-03-02T22:07:07Z</dcterms:created>
  <dcterms:modified xsi:type="dcterms:W3CDTF">2014-04-14T22:25:48Z</dcterms:modified>
</cp:coreProperties>
</file>