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72" r:id="rId16"/>
    <p:sldId id="273" r:id="rId17"/>
    <p:sldId id="274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BA0"/>
    <a:srgbClr val="132DAD"/>
    <a:srgbClr val="0810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2D76-2BFA-4138-A558-6987FE72A1AB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B5201-563C-4B80-A62B-159D1B3BF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4017A-057D-4141-83A7-4920EEB8C631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FBEF9-85F7-4960-A05F-ABBEA5956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BC531-E446-4539-8E68-4155E867FC8F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C55A5-37C4-4156-997F-ED608BD52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AAE3-1374-482F-8A6E-4584222FE717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7E115-2000-4984-A390-DB56B663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43100-D524-4240-BA71-9FA078AF61B4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527B-A0CA-4AC8-92AA-3BDFABC8C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F0AF-F826-4D25-87D5-C578612F13FA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A565C-EFDB-40CA-B00E-1102EED8D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DCA3C-103B-4A58-86B6-BB64BAD03D41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749B6-FB58-4A10-A4C1-BC977BDBC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67089-DAF5-485C-A5C2-9B0D4762B715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6127B-1CC5-4A48-84BB-C7BB0EEF6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129A6-28A4-4C40-AEFB-8ECFA69F053D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87FE9-79FC-4ACD-BD78-AD9B3E60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0E1F8-7E7C-4B9A-86E7-C794A3CD0E02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63ED-0C3F-4EE7-A4BC-F14746E88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AA4B5-716F-4DB1-8766-1794784D169D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0131F-5D02-45D9-A787-C27898151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E9C8DA-47E1-4070-854B-A7FD4E0C9FCA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CBA4C3-A19D-44FB-8ACA-F063EA2AA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www.udfcd.org/" TargetMode="External"/><Relationship Id="rId5" Type="http://schemas.openxmlformats.org/officeDocument/2006/relationships/hyperlink" Target="http://www.nrcs.usda.gov/" TargetMode="External"/><Relationship Id="rId4" Type="http://schemas.openxmlformats.org/officeDocument/2006/relationships/hyperlink" Target="http://www.alluvium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/>
          <a:lstStyle/>
          <a:p>
            <a:r>
              <a:rPr lang="en-US" b="1" smtClean="0">
                <a:solidFill>
                  <a:srgbClr val="204BA0"/>
                </a:solidFill>
              </a:rPr>
              <a:t>Grade Control Structures</a:t>
            </a: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990600" y="4730750"/>
            <a:ext cx="7010400" cy="1752600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Chris Shrimpton and Jonathan McIntosh</a:t>
            </a:r>
          </a:p>
          <a:p>
            <a:r>
              <a:rPr lang="en-US" smtClean="0">
                <a:solidFill>
                  <a:srgbClr val="0070C0"/>
                </a:solidFill>
              </a:rPr>
              <a:t>CIVE 717 River Mechanics</a:t>
            </a:r>
          </a:p>
          <a:p>
            <a:r>
              <a:rPr lang="en-US" smtClean="0">
                <a:solidFill>
                  <a:srgbClr val="0070C0"/>
                </a:solidFill>
              </a:rPr>
              <a:t>Spring 2012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 t="2309" b="7442"/>
          <a:stretch>
            <a:fillRect/>
          </a:stretch>
        </p:blipFill>
        <p:spPr bwMode="auto">
          <a:xfrm>
            <a:off x="2286000" y="1600200"/>
            <a:ext cx="45720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Primary Design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Considerations</a:t>
            </a:r>
            <a:endParaRPr lang="en-US" dirty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Special attention where design intersects channel bed/soil</a:t>
            </a:r>
          </a:p>
          <a:p>
            <a:r>
              <a:rPr lang="en-US" smtClean="0">
                <a:solidFill>
                  <a:srgbClr val="0070C0"/>
                </a:solidFill>
              </a:rPr>
              <a:t>Sufficient excavation and soil compaction to prevent undercutting by the flow</a:t>
            </a:r>
          </a:p>
          <a:p>
            <a:r>
              <a:rPr lang="en-US" smtClean="0">
                <a:solidFill>
                  <a:srgbClr val="0070C0"/>
                </a:solidFill>
              </a:rPr>
              <a:t>Utilize filters to prevent erosion of underlying material</a:t>
            </a:r>
          </a:p>
          <a:p>
            <a:r>
              <a:rPr lang="en-US" smtClean="0">
                <a:solidFill>
                  <a:srgbClr val="0070C0"/>
                </a:solidFill>
              </a:rPr>
              <a:t>Armor channel on downstream end to prevent scour</a:t>
            </a:r>
          </a:p>
          <a:p>
            <a:endParaRPr lang="en-US" smtClean="0">
              <a:solidFill>
                <a:srgbClr val="0070C0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Types of Sloping Sills</a:t>
            </a:r>
            <a:endParaRPr lang="en-US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Sloping Riprap Drop:</a:t>
            </a:r>
          </a:p>
          <a:p>
            <a:endParaRPr lang="en-US" smtClean="0">
              <a:solidFill>
                <a:srgbClr val="0070C0"/>
              </a:solidFill>
            </a:endParaRPr>
          </a:p>
          <a:p>
            <a:endParaRPr lang="en-US" smtClean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 b="10117"/>
          <a:stretch>
            <a:fillRect/>
          </a:stretch>
        </p:blipFill>
        <p:spPr bwMode="auto">
          <a:xfrm rot="10800000">
            <a:off x="896938" y="2286000"/>
            <a:ext cx="7696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Types of Sloping Sills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Grouted Sloping Boulder </a:t>
            </a:r>
            <a:r>
              <a:rPr lang="en-US" dirty="0" smtClean="0">
                <a:solidFill>
                  <a:srgbClr val="0070C0"/>
                </a:solidFill>
              </a:rPr>
              <a:t>Drop:</a:t>
            </a:r>
            <a:endParaRPr lang="en-US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43138"/>
            <a:ext cx="7005638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Types of Sloping Sills</a:t>
            </a:r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Baffle Shoot Drop Structure:</a:t>
            </a:r>
          </a:p>
          <a:p>
            <a:endParaRPr lang="en-US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362200"/>
            <a:ext cx="720725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Comparison of Sloping Sill Types</a:t>
            </a:r>
            <a:endParaRPr lang="en-US" dirty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Study by Urban Drainage and Flood Control District in Denver area </a:t>
            </a:r>
          </a:p>
          <a:p>
            <a:r>
              <a:rPr lang="en-US" smtClean="0">
                <a:solidFill>
                  <a:srgbClr val="0070C0"/>
                </a:solidFill>
              </a:rPr>
              <a:t>Grouted sloping boulder drops more effective than traditional sloping riprap structures.</a:t>
            </a:r>
            <a:endParaRPr lang="en-US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 t="16763" b="21774"/>
          <a:stretch>
            <a:fillRect/>
          </a:stretch>
        </p:blipFill>
        <p:spPr bwMode="auto">
          <a:xfrm>
            <a:off x="1676400" y="3884613"/>
            <a:ext cx="53816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Weirs - Sheet pile</a:t>
            </a:r>
          </a:p>
        </p:txBody>
      </p:sp>
      <p:sp>
        <p:nvSpPr>
          <p:cNvPr id="27650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Advantages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Simple to design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Inexpensive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Good for wide rivers</a:t>
            </a:r>
          </a:p>
          <a:p>
            <a:endParaRPr lang="en-US" sz="2400" smtClean="0"/>
          </a:p>
          <a:p>
            <a:r>
              <a:rPr lang="en-US" smtClean="0">
                <a:solidFill>
                  <a:srgbClr val="0070C0"/>
                </a:solidFill>
              </a:rPr>
              <a:t>Disadvantages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Bad for deep rivers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Poor aesthetic quality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l="22496" t="19731" r="14880" b="5490"/>
          <a:stretch>
            <a:fillRect/>
          </a:stretch>
        </p:blipFill>
        <p:spPr bwMode="auto">
          <a:xfrm>
            <a:off x="4191000" y="1484313"/>
            <a:ext cx="4375150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Weirs - Concrete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Advantages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Durable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Can be used for flow </a:t>
            </a:r>
            <a:r>
              <a:rPr lang="en-US" sz="2400" dirty="0">
                <a:solidFill>
                  <a:srgbClr val="0070C0"/>
                </a:solidFill>
              </a:rPr>
              <a:t>measurement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Disadvantages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Expensive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Cost prohibitive for large rivers</a:t>
            </a:r>
            <a:endParaRPr lang="en-US" sz="2400" dirty="0">
              <a:solidFill>
                <a:srgbClr val="0070C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Prevent fish </a:t>
            </a:r>
            <a:r>
              <a:rPr lang="en-US" sz="2400" dirty="0">
                <a:solidFill>
                  <a:srgbClr val="0070C0"/>
                </a:solidFill>
              </a:rPr>
              <a:t>passage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654175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Weirs - Rock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Advantages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“Natural” appearance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Inexpensive to construct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Allow fish passage</a:t>
            </a:r>
          </a:p>
          <a:p>
            <a:endParaRPr lang="en-US" sz="2400" smtClean="0"/>
          </a:p>
          <a:p>
            <a:r>
              <a:rPr lang="en-US" smtClean="0">
                <a:solidFill>
                  <a:srgbClr val="0070C0"/>
                </a:solidFill>
              </a:rPr>
              <a:t>Disadvantages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Only for small streams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Easily mobilized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Large boulders may not be available</a:t>
            </a:r>
          </a:p>
          <a:p>
            <a:pPr lvl="1"/>
            <a:endParaRPr lang="en-US" sz="2000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 l="25325" t="23244" r="17854" b="8498"/>
          <a:stretch>
            <a:fillRect/>
          </a:stretch>
        </p:blipFill>
        <p:spPr bwMode="auto">
          <a:xfrm>
            <a:off x="4495800" y="1600200"/>
            <a:ext cx="428783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Prevent Structural Failure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Size appropriately</a:t>
            </a:r>
          </a:p>
          <a:p>
            <a:r>
              <a:rPr lang="en-US" smtClean="0">
                <a:solidFill>
                  <a:srgbClr val="0070C0"/>
                </a:solidFill>
              </a:rPr>
              <a:t>Dissipate energy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Riprap upstream and downstream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Concrete slab</a:t>
            </a:r>
          </a:p>
          <a:p>
            <a:r>
              <a:rPr lang="en-US" smtClean="0">
                <a:solidFill>
                  <a:srgbClr val="0070C0"/>
                </a:solidFill>
              </a:rPr>
              <a:t>Tie into banks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Prevent flow from flanking</a:t>
            </a:r>
          </a:p>
          <a:p>
            <a:r>
              <a:rPr lang="en-US" smtClean="0">
                <a:solidFill>
                  <a:srgbClr val="0070C0"/>
                </a:solidFill>
              </a:rPr>
              <a:t>Use filters</a:t>
            </a:r>
          </a:p>
          <a:p>
            <a:endParaRPr lang="en-US" sz="2400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 l="22923" t="19446" r="14989" b="5215"/>
          <a:stretch>
            <a:fillRect/>
          </a:stretch>
        </p:blipFill>
        <p:spPr bwMode="auto">
          <a:xfrm>
            <a:off x="4419600" y="2209800"/>
            <a:ext cx="43211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Conclusions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Objectives: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Reduce channel slope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Stabilize banks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Energy dissipation</a:t>
            </a:r>
          </a:p>
          <a:p>
            <a:r>
              <a:rPr lang="en-US" smtClean="0">
                <a:solidFill>
                  <a:srgbClr val="0070C0"/>
                </a:solidFill>
              </a:rPr>
              <a:t>Constraints: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Consider size/depth of river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Cost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Available materials</a:t>
            </a:r>
          </a:p>
          <a:p>
            <a:r>
              <a:rPr lang="en-US" smtClean="0">
                <a:solidFill>
                  <a:srgbClr val="0070C0"/>
                </a:solidFill>
              </a:rPr>
              <a:t>Design: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Tie into banks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Maintain conveyance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Objectives</a:t>
            </a:r>
            <a:endParaRPr lang="en-US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General objectives are to stabilize channel banks and bed by:</a:t>
            </a:r>
          </a:p>
          <a:p>
            <a:pPr lvl="1"/>
            <a:r>
              <a:rPr lang="en-US" smtClean="0">
                <a:solidFill>
                  <a:srgbClr val="0070C0"/>
                </a:solidFill>
              </a:rPr>
              <a:t>Reducing the slope of the channel</a:t>
            </a:r>
          </a:p>
          <a:p>
            <a:pPr lvl="1"/>
            <a:r>
              <a:rPr lang="en-US" smtClean="0">
                <a:solidFill>
                  <a:srgbClr val="0070C0"/>
                </a:solidFill>
              </a:rPr>
              <a:t>Reducing flow velocity</a:t>
            </a:r>
          </a:p>
          <a:p>
            <a:pPr lvl="1"/>
            <a:r>
              <a:rPr lang="en-US" smtClean="0">
                <a:solidFill>
                  <a:srgbClr val="0070C0"/>
                </a:solidFill>
              </a:rPr>
              <a:t>Dissipating energy from the flow</a:t>
            </a:r>
          </a:p>
          <a:p>
            <a:pPr lvl="1"/>
            <a:r>
              <a:rPr lang="en-US" smtClean="0">
                <a:solidFill>
                  <a:srgbClr val="0070C0"/>
                </a:solidFill>
              </a:rPr>
              <a:t>Reducing bank height</a:t>
            </a:r>
            <a:endParaRPr lang="en-US" smtClean="0"/>
          </a:p>
          <a:p>
            <a:r>
              <a:rPr lang="en-US" smtClean="0">
                <a:solidFill>
                  <a:srgbClr val="0070C0"/>
                </a:solidFill>
              </a:rPr>
              <a:t>Best for smaller rivers and streams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Questions?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 l="22517" t="19614" r="14804" b="5266"/>
          <a:stretch>
            <a:fillRect/>
          </a:stretch>
        </p:blipFill>
        <p:spPr bwMode="auto">
          <a:xfrm>
            <a:off x="1544638" y="1600200"/>
            <a:ext cx="6075362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References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0070C0"/>
                </a:solidFill>
              </a:rPr>
              <a:t>Introduction to Grade Control Structures by Chester Watson</a:t>
            </a:r>
          </a:p>
          <a:p>
            <a:r>
              <a:rPr lang="en-US" sz="2400" smtClean="0">
                <a:solidFill>
                  <a:srgbClr val="0070C0"/>
                </a:solidFill>
              </a:rPr>
              <a:t>River Mechanics by Pierre Y. Julien, Ph.D.</a:t>
            </a:r>
          </a:p>
          <a:p>
            <a:r>
              <a:rPr lang="en-US" sz="2400" smtClean="0">
                <a:solidFill>
                  <a:srgbClr val="0070C0"/>
                </a:solidFill>
                <a:hlinkClick r:id="rId4"/>
              </a:rPr>
              <a:t>http://www.alluvium.com</a:t>
            </a:r>
            <a:endParaRPr lang="en-US" sz="2400" smtClean="0">
              <a:solidFill>
                <a:srgbClr val="0070C0"/>
              </a:solidFill>
            </a:endParaRPr>
          </a:p>
          <a:p>
            <a:r>
              <a:rPr lang="en-US" sz="2400" smtClean="0">
                <a:solidFill>
                  <a:srgbClr val="0070C0"/>
                </a:solidFill>
                <a:hlinkClick r:id="rId5"/>
              </a:rPr>
              <a:t>http://www.nrcs.usda.gov</a:t>
            </a:r>
            <a:endParaRPr lang="en-US" sz="2400" smtClean="0">
              <a:solidFill>
                <a:srgbClr val="0070C0"/>
              </a:solidFill>
            </a:endParaRPr>
          </a:p>
          <a:p>
            <a:r>
              <a:rPr lang="en-US" sz="2400" smtClean="0">
                <a:solidFill>
                  <a:srgbClr val="0070C0"/>
                </a:solidFill>
                <a:hlinkClick r:id="rId6"/>
              </a:rPr>
              <a:t>http://www.udfcd.org</a:t>
            </a:r>
            <a:endParaRPr lang="en-US" sz="2400" smtClean="0">
              <a:solidFill>
                <a:srgbClr val="0070C0"/>
              </a:solidFill>
            </a:endParaRPr>
          </a:p>
          <a:p>
            <a:endParaRPr lang="en-US" smtClean="0">
              <a:solidFill>
                <a:srgbClr val="0070C0"/>
              </a:solidFill>
            </a:endParaRPr>
          </a:p>
          <a:p>
            <a:endParaRPr lang="en-US" smtClean="0"/>
          </a:p>
          <a:p>
            <a:endParaRPr lang="en-US" i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Channelization</a:t>
            </a:r>
          </a:p>
        </p:txBody>
      </p:sp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2055813" y="4591050"/>
            <a:ext cx="5487987" cy="1271588"/>
            <a:chOff x="2055511" y="3757136"/>
            <a:chExt cx="5488289" cy="127206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055511" y="4050934"/>
              <a:ext cx="1754284" cy="76229"/>
            </a:xfrm>
            <a:prstGeom prst="line">
              <a:avLst/>
            </a:prstGeom>
            <a:ln w="285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09795" y="4127162"/>
              <a:ext cx="906513" cy="532011"/>
            </a:xfrm>
            <a:prstGeom prst="line">
              <a:avLst/>
            </a:prstGeom>
            <a:ln w="285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716307" y="4659174"/>
              <a:ext cx="2827493" cy="152457"/>
            </a:xfrm>
            <a:prstGeom prst="line">
              <a:avLst/>
            </a:prstGeom>
            <a:ln w="285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6" name="TextBox 9"/>
            <p:cNvSpPr txBox="1">
              <a:spLocks noChangeArrowheads="1"/>
            </p:cNvSpPr>
            <p:nvPr/>
          </p:nvSpPr>
          <p:spPr bwMode="auto">
            <a:xfrm>
              <a:off x="3658860" y="3757136"/>
              <a:ext cx="304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A</a:t>
              </a:r>
            </a:p>
          </p:txBody>
        </p:sp>
        <p:sp>
          <p:nvSpPr>
            <p:cNvPr id="15377" name="TextBox 11"/>
            <p:cNvSpPr txBox="1">
              <a:spLocks noChangeArrowheads="1"/>
            </p:cNvSpPr>
            <p:nvPr/>
          </p:nvSpPr>
          <p:spPr bwMode="auto">
            <a:xfrm>
              <a:off x="4572000" y="4659868"/>
              <a:ext cx="304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B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678205" y="4621059"/>
              <a:ext cx="76204" cy="762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81218" y="4089048"/>
              <a:ext cx="76204" cy="762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1600200" y="2362200"/>
            <a:ext cx="5926138" cy="1371600"/>
            <a:chOff x="1600200" y="1752600"/>
            <a:chExt cx="5926597" cy="1371600"/>
          </a:xfrm>
        </p:grpSpPr>
        <p:sp>
          <p:nvSpPr>
            <p:cNvPr id="13" name="Freeform 12"/>
            <p:cNvSpPr/>
            <p:nvPr/>
          </p:nvSpPr>
          <p:spPr>
            <a:xfrm>
              <a:off x="2055848" y="2028825"/>
              <a:ext cx="5470949" cy="1050925"/>
            </a:xfrm>
            <a:custGeom>
              <a:avLst/>
              <a:gdLst>
                <a:gd name="connsiteX0" fmla="*/ 0 w 5471286"/>
                <a:gd name="connsiteY0" fmla="*/ 200182 h 1050993"/>
                <a:gd name="connsiteX1" fmla="*/ 808601 w 5471286"/>
                <a:gd name="connsiteY1" fmla="*/ 834972 h 1050993"/>
                <a:gd name="connsiteX2" fmla="*/ 1586975 w 5471286"/>
                <a:gd name="connsiteY2" fmla="*/ 275753 h 1050993"/>
                <a:gd name="connsiteX3" fmla="*/ 2251993 w 5471286"/>
                <a:gd name="connsiteY3" fmla="*/ 819858 h 1050993"/>
                <a:gd name="connsiteX4" fmla="*/ 3136165 w 5471286"/>
                <a:gd name="connsiteY4" fmla="*/ 177511 h 1050993"/>
                <a:gd name="connsiteX5" fmla="*/ 3672714 w 5471286"/>
                <a:gd name="connsiteY5" fmla="*/ 615819 h 1050993"/>
                <a:gd name="connsiteX6" fmla="*/ 4292390 w 5471286"/>
                <a:gd name="connsiteY6" fmla="*/ 3700 h 1050993"/>
                <a:gd name="connsiteX7" fmla="*/ 4912066 w 5471286"/>
                <a:gd name="connsiteY7" fmla="*/ 963442 h 1050993"/>
                <a:gd name="connsiteX8" fmla="*/ 5471286 w 5471286"/>
                <a:gd name="connsiteY8" fmla="*/ 948328 h 105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71286" h="1050993">
                  <a:moveTo>
                    <a:pt x="0" y="200182"/>
                  </a:moveTo>
                  <a:cubicBezTo>
                    <a:pt x="272052" y="511279"/>
                    <a:pt x="544105" y="822377"/>
                    <a:pt x="808601" y="834972"/>
                  </a:cubicBezTo>
                  <a:cubicBezTo>
                    <a:pt x="1073097" y="847567"/>
                    <a:pt x="1346410" y="278272"/>
                    <a:pt x="1586975" y="275753"/>
                  </a:cubicBezTo>
                  <a:cubicBezTo>
                    <a:pt x="1827540" y="273234"/>
                    <a:pt x="1993795" y="836232"/>
                    <a:pt x="2251993" y="819858"/>
                  </a:cubicBezTo>
                  <a:cubicBezTo>
                    <a:pt x="2510191" y="803484"/>
                    <a:pt x="2899378" y="211517"/>
                    <a:pt x="3136165" y="177511"/>
                  </a:cubicBezTo>
                  <a:cubicBezTo>
                    <a:pt x="3372952" y="143505"/>
                    <a:pt x="3480010" y="644788"/>
                    <a:pt x="3672714" y="615819"/>
                  </a:cubicBezTo>
                  <a:cubicBezTo>
                    <a:pt x="3865418" y="586851"/>
                    <a:pt x="4085831" y="-54237"/>
                    <a:pt x="4292390" y="3700"/>
                  </a:cubicBezTo>
                  <a:cubicBezTo>
                    <a:pt x="4498949" y="61637"/>
                    <a:pt x="4715583" y="806004"/>
                    <a:pt x="4912066" y="963442"/>
                  </a:cubicBezTo>
                  <a:cubicBezTo>
                    <a:pt x="5108549" y="1120880"/>
                    <a:pt x="5289917" y="1034604"/>
                    <a:pt x="5471286" y="948328"/>
                  </a:cubicBezTo>
                </a:path>
              </a:pathLst>
            </a:custGeom>
            <a:noFill/>
            <a:ln w="666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614894" y="2259013"/>
              <a:ext cx="104783" cy="1031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906036" y="2944813"/>
              <a:ext cx="104783" cy="1031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659347" y="2209800"/>
              <a:ext cx="3380049" cy="685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675224" y="2438400"/>
              <a:ext cx="3380049" cy="685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600200" y="1752600"/>
              <a:ext cx="304824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4" name="TextBox 18"/>
          <p:cNvSpPr txBox="1">
            <a:spLocks noChangeArrowheads="1"/>
          </p:cNvSpPr>
          <p:nvPr/>
        </p:nvSpPr>
        <p:spPr bwMode="auto">
          <a:xfrm>
            <a:off x="1647825" y="1300163"/>
            <a:ext cx="574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Lane’s relationship: QS+ </a:t>
            </a:r>
            <a:r>
              <a:rPr lang="el-GR" sz="3200">
                <a:solidFill>
                  <a:srgbClr val="0070C0"/>
                </a:solidFill>
                <a:latin typeface="Calibri" pitchFamily="34" charset="0"/>
              </a:rPr>
              <a:t>α</a:t>
            </a: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 Qs+Ds</a:t>
            </a:r>
          </a:p>
        </p:txBody>
      </p:sp>
      <p:sp>
        <p:nvSpPr>
          <p:cNvPr id="15365" name="TextBox 22"/>
          <p:cNvSpPr txBox="1">
            <a:spLocks noChangeArrowheads="1"/>
          </p:cNvSpPr>
          <p:nvPr/>
        </p:nvSpPr>
        <p:spPr bwMode="auto">
          <a:xfrm>
            <a:off x="2362200" y="37338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Plan View</a:t>
            </a:r>
          </a:p>
        </p:txBody>
      </p:sp>
      <p:sp>
        <p:nvSpPr>
          <p:cNvPr id="15366" name="TextBox 23"/>
          <p:cNvSpPr txBox="1">
            <a:spLocks noChangeArrowheads="1"/>
          </p:cNvSpPr>
          <p:nvPr/>
        </p:nvSpPr>
        <p:spPr bwMode="auto">
          <a:xfrm>
            <a:off x="2471738" y="5786438"/>
            <a:ext cx="426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Profile 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76400" y="1219200"/>
            <a:ext cx="1371600" cy="205740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3276600"/>
            <a:ext cx="2895600" cy="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943600" y="1219200"/>
            <a:ext cx="1295400" cy="205740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0600" y="1219200"/>
            <a:ext cx="685800" cy="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239000" y="1219200"/>
            <a:ext cx="685800" cy="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76400" y="1219200"/>
            <a:ext cx="1219200" cy="914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95600" y="2133600"/>
            <a:ext cx="3048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943600" y="1219200"/>
            <a:ext cx="1295400" cy="914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76400" y="1219200"/>
            <a:ext cx="0" cy="205740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467600" y="1219200"/>
            <a:ext cx="0" cy="91440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TextBox 26"/>
          <p:cNvSpPr txBox="1">
            <a:spLocks noChangeArrowheads="1"/>
          </p:cNvSpPr>
          <p:nvPr/>
        </p:nvSpPr>
        <p:spPr bwMode="auto">
          <a:xfrm>
            <a:off x="990600" y="19050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 &gt; h</a:t>
            </a:r>
            <a:r>
              <a:rPr lang="en-US" baseline="-25000">
                <a:latin typeface="Calibri" pitchFamily="34" charset="0"/>
              </a:rPr>
              <a:t>c</a:t>
            </a:r>
          </a:p>
        </p:txBody>
      </p:sp>
      <p:sp>
        <p:nvSpPr>
          <p:cNvPr id="16396" name="TextBox 27"/>
          <p:cNvSpPr txBox="1">
            <a:spLocks noChangeArrowheads="1"/>
          </p:cNvSpPr>
          <p:nvPr/>
        </p:nvSpPr>
        <p:spPr bwMode="auto">
          <a:xfrm>
            <a:off x="7543800" y="14922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 &lt; h</a:t>
            </a:r>
            <a:r>
              <a:rPr lang="en-US" baseline="-25000">
                <a:latin typeface="Calibri" pitchFamily="34" charset="0"/>
              </a:rPr>
              <a:t>c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419600" y="2133600"/>
            <a:ext cx="0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19200" y="4572000"/>
            <a:ext cx="6400800" cy="152400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19200" y="4572000"/>
            <a:ext cx="3057525" cy="230188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447800" y="3276600"/>
            <a:ext cx="16002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867400" y="2133600"/>
            <a:ext cx="19812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267200" y="4800600"/>
            <a:ext cx="76200" cy="533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038600" y="4802188"/>
            <a:ext cx="0" cy="455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64038" y="5334000"/>
            <a:ext cx="3179762" cy="22860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550150" y="5562600"/>
            <a:ext cx="76200" cy="533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406" name="TextBox 46"/>
          <p:cNvSpPr txBox="1">
            <a:spLocks noChangeArrowheads="1"/>
          </p:cNvSpPr>
          <p:nvPr/>
        </p:nvSpPr>
        <p:spPr bwMode="auto">
          <a:xfrm>
            <a:off x="2590800" y="457200"/>
            <a:ext cx="373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Reduce bank height</a:t>
            </a:r>
          </a:p>
        </p:txBody>
      </p:sp>
      <p:sp>
        <p:nvSpPr>
          <p:cNvPr id="16407" name="TextBox 47"/>
          <p:cNvSpPr txBox="1">
            <a:spLocks noChangeArrowheads="1"/>
          </p:cNvSpPr>
          <p:nvPr/>
        </p:nvSpPr>
        <p:spPr bwMode="auto">
          <a:xfrm>
            <a:off x="1905000" y="3886200"/>
            <a:ext cx="548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Reduce bed slope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Grade</a:t>
            </a:r>
            <a:r>
              <a:rPr lang="en-US" sz="3600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Control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prstDash val="dash"/>
          </a:ln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Upstream of </a:t>
            </a:r>
            <a:r>
              <a:rPr lang="en-US" dirty="0" err="1">
                <a:solidFill>
                  <a:srgbClr val="0070C0"/>
                </a:solidFill>
              </a:rPr>
              <a:t>headcut</a:t>
            </a:r>
            <a:endParaRPr lang="en-US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Downstream of </a:t>
            </a:r>
            <a:r>
              <a:rPr lang="en-US" dirty="0" err="1">
                <a:solidFill>
                  <a:srgbClr val="0070C0"/>
                </a:solidFill>
              </a:rPr>
              <a:t>headcut</a:t>
            </a:r>
            <a:endParaRPr lang="en-US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 rot="21418205">
            <a:off x="1119188" y="2833688"/>
            <a:ext cx="3444875" cy="461962"/>
          </a:xfrm>
          <a:custGeom>
            <a:avLst/>
            <a:gdLst>
              <a:gd name="connsiteX0" fmla="*/ 0 w 3446003"/>
              <a:gd name="connsiteY0" fmla="*/ 460979 h 460979"/>
              <a:gd name="connsiteX1" fmla="*/ 513877 w 3446003"/>
              <a:gd name="connsiteY1" fmla="*/ 445865 h 460979"/>
              <a:gd name="connsiteX2" fmla="*/ 748145 w 3446003"/>
              <a:gd name="connsiteY2" fmla="*/ 453422 h 460979"/>
              <a:gd name="connsiteX3" fmla="*/ 1216681 w 3446003"/>
              <a:gd name="connsiteY3" fmla="*/ 423194 h 460979"/>
              <a:gd name="connsiteX4" fmla="*/ 1624760 w 3446003"/>
              <a:gd name="connsiteY4" fmla="*/ 453422 h 460979"/>
              <a:gd name="connsiteX5" fmla="*/ 2070624 w 3446003"/>
              <a:gd name="connsiteY5" fmla="*/ 400523 h 460979"/>
              <a:gd name="connsiteX6" fmla="*/ 2327563 w 3446003"/>
              <a:gd name="connsiteY6" fmla="*/ 377852 h 460979"/>
              <a:gd name="connsiteX7" fmla="*/ 2554274 w 3446003"/>
              <a:gd name="connsiteY7" fmla="*/ 355180 h 460979"/>
              <a:gd name="connsiteX8" fmla="*/ 2886783 w 3446003"/>
              <a:gd name="connsiteY8" fmla="*/ 370295 h 460979"/>
              <a:gd name="connsiteX9" fmla="*/ 3294862 w 3446003"/>
              <a:gd name="connsiteY9" fmla="*/ 355180 h 460979"/>
              <a:gd name="connsiteX10" fmla="*/ 3446003 w 3446003"/>
              <a:gd name="connsiteY10" fmla="*/ 0 h 46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6003" h="460979">
                <a:moveTo>
                  <a:pt x="0" y="460979"/>
                </a:moveTo>
                <a:lnTo>
                  <a:pt x="513877" y="445865"/>
                </a:lnTo>
                <a:cubicBezTo>
                  <a:pt x="638568" y="444606"/>
                  <a:pt x="631011" y="457200"/>
                  <a:pt x="748145" y="453422"/>
                </a:cubicBezTo>
                <a:cubicBezTo>
                  <a:pt x="865279" y="449644"/>
                  <a:pt x="1070579" y="423194"/>
                  <a:pt x="1216681" y="423194"/>
                </a:cubicBezTo>
                <a:cubicBezTo>
                  <a:pt x="1362783" y="423194"/>
                  <a:pt x="1482436" y="457200"/>
                  <a:pt x="1624760" y="453422"/>
                </a:cubicBezTo>
                <a:cubicBezTo>
                  <a:pt x="1767084" y="449644"/>
                  <a:pt x="1953490" y="413118"/>
                  <a:pt x="2070624" y="400523"/>
                </a:cubicBezTo>
                <a:cubicBezTo>
                  <a:pt x="2187758" y="387928"/>
                  <a:pt x="2327563" y="377852"/>
                  <a:pt x="2327563" y="377852"/>
                </a:cubicBezTo>
                <a:cubicBezTo>
                  <a:pt x="2408171" y="370295"/>
                  <a:pt x="2461071" y="356439"/>
                  <a:pt x="2554274" y="355180"/>
                </a:cubicBezTo>
                <a:cubicBezTo>
                  <a:pt x="2647477" y="353921"/>
                  <a:pt x="2763352" y="370295"/>
                  <a:pt x="2886783" y="370295"/>
                </a:cubicBezTo>
                <a:cubicBezTo>
                  <a:pt x="3010214" y="370295"/>
                  <a:pt x="3201659" y="416896"/>
                  <a:pt x="3294862" y="355180"/>
                </a:cubicBezTo>
                <a:cubicBezTo>
                  <a:pt x="3388065" y="293464"/>
                  <a:pt x="3417034" y="146732"/>
                  <a:pt x="3446003" y="0"/>
                </a:cubicBez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 rot="21388063">
            <a:off x="4529138" y="2347913"/>
            <a:ext cx="3008312" cy="303212"/>
          </a:xfrm>
          <a:custGeom>
            <a:avLst/>
            <a:gdLst>
              <a:gd name="connsiteX0" fmla="*/ 0 w 3007696"/>
              <a:gd name="connsiteY0" fmla="*/ 302281 h 302281"/>
              <a:gd name="connsiteX1" fmla="*/ 506321 w 3007696"/>
              <a:gd name="connsiteY1" fmla="*/ 211597 h 302281"/>
              <a:gd name="connsiteX2" fmla="*/ 1027755 w 3007696"/>
              <a:gd name="connsiteY2" fmla="*/ 204040 h 302281"/>
              <a:gd name="connsiteX3" fmla="*/ 1556747 w 3007696"/>
              <a:gd name="connsiteY3" fmla="*/ 181369 h 302281"/>
              <a:gd name="connsiteX4" fmla="*/ 1934598 w 3007696"/>
              <a:gd name="connsiteY4" fmla="*/ 120913 h 302281"/>
              <a:gd name="connsiteX5" fmla="*/ 2297336 w 3007696"/>
              <a:gd name="connsiteY5" fmla="*/ 90685 h 302281"/>
              <a:gd name="connsiteX6" fmla="*/ 2667630 w 3007696"/>
              <a:gd name="connsiteY6" fmla="*/ 37785 h 302281"/>
              <a:gd name="connsiteX7" fmla="*/ 3007696 w 3007696"/>
              <a:gd name="connsiteY7" fmla="*/ 0 h 3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7696" h="302281">
                <a:moveTo>
                  <a:pt x="0" y="302281"/>
                </a:moveTo>
                <a:cubicBezTo>
                  <a:pt x="167514" y="265125"/>
                  <a:pt x="335029" y="227970"/>
                  <a:pt x="506321" y="211597"/>
                </a:cubicBezTo>
                <a:cubicBezTo>
                  <a:pt x="677613" y="195224"/>
                  <a:pt x="852684" y="209078"/>
                  <a:pt x="1027755" y="204040"/>
                </a:cubicBezTo>
                <a:cubicBezTo>
                  <a:pt x="1202826" y="199002"/>
                  <a:pt x="1405607" y="195223"/>
                  <a:pt x="1556747" y="181369"/>
                </a:cubicBezTo>
                <a:cubicBezTo>
                  <a:pt x="1707888" y="167514"/>
                  <a:pt x="1811167" y="136027"/>
                  <a:pt x="1934598" y="120913"/>
                </a:cubicBezTo>
                <a:cubicBezTo>
                  <a:pt x="2058030" y="105799"/>
                  <a:pt x="2175164" y="104540"/>
                  <a:pt x="2297336" y="90685"/>
                </a:cubicBezTo>
                <a:cubicBezTo>
                  <a:pt x="2419508" y="76830"/>
                  <a:pt x="2549237" y="52899"/>
                  <a:pt x="2667630" y="37785"/>
                </a:cubicBezTo>
                <a:cubicBezTo>
                  <a:pt x="2786023" y="22671"/>
                  <a:pt x="2896859" y="11335"/>
                  <a:pt x="3007696" y="0"/>
                </a:cubicBez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 rot="21433951">
            <a:off x="2176463" y="2800350"/>
            <a:ext cx="2403475" cy="427038"/>
          </a:xfrm>
          <a:custGeom>
            <a:avLst/>
            <a:gdLst>
              <a:gd name="connsiteX0" fmla="*/ 2403134 w 2403134"/>
              <a:gd name="connsiteY0" fmla="*/ 11361 h 426998"/>
              <a:gd name="connsiteX1" fmla="*/ 1979941 w 2403134"/>
              <a:gd name="connsiteY1" fmla="*/ 3804 h 426998"/>
              <a:gd name="connsiteX2" fmla="*/ 1473620 w 2403134"/>
              <a:gd name="connsiteY2" fmla="*/ 64260 h 426998"/>
              <a:gd name="connsiteX3" fmla="*/ 1125997 w 2403134"/>
              <a:gd name="connsiteY3" fmla="*/ 49146 h 426998"/>
              <a:gd name="connsiteX4" fmla="*/ 725475 w 2403134"/>
              <a:gd name="connsiteY4" fmla="*/ 49146 h 426998"/>
              <a:gd name="connsiteX5" fmla="*/ 309838 w 2403134"/>
              <a:gd name="connsiteY5" fmla="*/ 94489 h 426998"/>
              <a:gd name="connsiteX6" fmla="*/ 128470 w 2403134"/>
              <a:gd name="connsiteY6" fmla="*/ 117160 h 426998"/>
              <a:gd name="connsiteX7" fmla="*/ 105798 w 2403134"/>
              <a:gd name="connsiteY7" fmla="*/ 268300 h 426998"/>
              <a:gd name="connsiteX8" fmla="*/ 0 w 2403134"/>
              <a:gd name="connsiteY8" fmla="*/ 426998 h 42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3134" h="426998">
                <a:moveTo>
                  <a:pt x="2403134" y="11361"/>
                </a:moveTo>
                <a:cubicBezTo>
                  <a:pt x="2268997" y="3174"/>
                  <a:pt x="2134860" y="-5012"/>
                  <a:pt x="1979941" y="3804"/>
                </a:cubicBezTo>
                <a:cubicBezTo>
                  <a:pt x="1825022" y="12620"/>
                  <a:pt x="1615944" y="56703"/>
                  <a:pt x="1473620" y="64260"/>
                </a:cubicBezTo>
                <a:cubicBezTo>
                  <a:pt x="1331296" y="71817"/>
                  <a:pt x="1250688" y="51665"/>
                  <a:pt x="1125997" y="49146"/>
                </a:cubicBezTo>
                <a:cubicBezTo>
                  <a:pt x="1001306" y="46627"/>
                  <a:pt x="861501" y="41589"/>
                  <a:pt x="725475" y="49146"/>
                </a:cubicBezTo>
                <a:cubicBezTo>
                  <a:pt x="589449" y="56703"/>
                  <a:pt x="409339" y="83153"/>
                  <a:pt x="309838" y="94489"/>
                </a:cubicBezTo>
                <a:cubicBezTo>
                  <a:pt x="210337" y="105825"/>
                  <a:pt x="162477" y="88192"/>
                  <a:pt x="128470" y="117160"/>
                </a:cubicBezTo>
                <a:cubicBezTo>
                  <a:pt x="94463" y="146128"/>
                  <a:pt x="127210" y="216660"/>
                  <a:pt x="105798" y="268300"/>
                </a:cubicBezTo>
                <a:cubicBezTo>
                  <a:pt x="84386" y="319940"/>
                  <a:pt x="42193" y="373469"/>
                  <a:pt x="0" y="426998"/>
                </a:cubicBez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38413" y="2909888"/>
            <a:ext cx="155575" cy="400050"/>
          </a:xfrm>
          <a:custGeom>
            <a:avLst/>
            <a:gdLst>
              <a:gd name="connsiteX0" fmla="*/ 151140 w 155253"/>
              <a:gd name="connsiteY0" fmla="*/ 0 h 400523"/>
              <a:gd name="connsiteX1" fmla="*/ 136026 w 155253"/>
              <a:gd name="connsiteY1" fmla="*/ 211597 h 400523"/>
              <a:gd name="connsiteX2" fmla="*/ 0 w 155253"/>
              <a:gd name="connsiteY2" fmla="*/ 400523 h 40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53" h="400523">
                <a:moveTo>
                  <a:pt x="151140" y="0"/>
                </a:moveTo>
                <a:cubicBezTo>
                  <a:pt x="156178" y="72421"/>
                  <a:pt x="161216" y="144843"/>
                  <a:pt x="136026" y="211597"/>
                </a:cubicBezTo>
                <a:cubicBezTo>
                  <a:pt x="110836" y="278351"/>
                  <a:pt x="55418" y="339437"/>
                  <a:pt x="0" y="400523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233738" y="2849563"/>
            <a:ext cx="115887" cy="347662"/>
          </a:xfrm>
          <a:custGeom>
            <a:avLst/>
            <a:gdLst>
              <a:gd name="connsiteX0" fmla="*/ 105798 w 115978"/>
              <a:gd name="connsiteY0" fmla="*/ 0 h 347624"/>
              <a:gd name="connsiteX1" fmla="*/ 105798 w 115978"/>
              <a:gd name="connsiteY1" fmla="*/ 204040 h 347624"/>
              <a:gd name="connsiteX2" fmla="*/ 0 w 115978"/>
              <a:gd name="connsiteY2" fmla="*/ 347624 h 34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78" h="347624">
                <a:moveTo>
                  <a:pt x="105798" y="0"/>
                </a:moveTo>
                <a:cubicBezTo>
                  <a:pt x="114614" y="73051"/>
                  <a:pt x="123431" y="146103"/>
                  <a:pt x="105798" y="204040"/>
                </a:cubicBezTo>
                <a:cubicBezTo>
                  <a:pt x="88165" y="261977"/>
                  <a:pt x="44082" y="304800"/>
                  <a:pt x="0" y="347624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57650" y="2773363"/>
            <a:ext cx="103188" cy="355600"/>
          </a:xfrm>
          <a:custGeom>
            <a:avLst/>
            <a:gdLst>
              <a:gd name="connsiteX0" fmla="*/ 75570 w 102504"/>
              <a:gd name="connsiteY0" fmla="*/ 0 h 355181"/>
              <a:gd name="connsiteX1" fmla="*/ 98241 w 102504"/>
              <a:gd name="connsiteY1" fmla="*/ 181369 h 355181"/>
              <a:gd name="connsiteX2" fmla="*/ 0 w 102504"/>
              <a:gd name="connsiteY2" fmla="*/ 355181 h 35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04" h="355181">
                <a:moveTo>
                  <a:pt x="75570" y="0"/>
                </a:moveTo>
                <a:cubicBezTo>
                  <a:pt x="93203" y="61086"/>
                  <a:pt x="110836" y="122172"/>
                  <a:pt x="98241" y="181369"/>
                </a:cubicBezTo>
                <a:cubicBezTo>
                  <a:pt x="85646" y="240566"/>
                  <a:pt x="42823" y="297873"/>
                  <a:pt x="0" y="355181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5800" y="2667000"/>
            <a:ext cx="84138" cy="6746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 rot="21418205">
            <a:off x="1076325" y="5086350"/>
            <a:ext cx="3446463" cy="461963"/>
          </a:xfrm>
          <a:custGeom>
            <a:avLst/>
            <a:gdLst>
              <a:gd name="connsiteX0" fmla="*/ 0 w 3446003"/>
              <a:gd name="connsiteY0" fmla="*/ 460979 h 460979"/>
              <a:gd name="connsiteX1" fmla="*/ 513877 w 3446003"/>
              <a:gd name="connsiteY1" fmla="*/ 445865 h 460979"/>
              <a:gd name="connsiteX2" fmla="*/ 748145 w 3446003"/>
              <a:gd name="connsiteY2" fmla="*/ 453422 h 460979"/>
              <a:gd name="connsiteX3" fmla="*/ 1216681 w 3446003"/>
              <a:gd name="connsiteY3" fmla="*/ 423194 h 460979"/>
              <a:gd name="connsiteX4" fmla="*/ 1624760 w 3446003"/>
              <a:gd name="connsiteY4" fmla="*/ 453422 h 460979"/>
              <a:gd name="connsiteX5" fmla="*/ 2070624 w 3446003"/>
              <a:gd name="connsiteY5" fmla="*/ 400523 h 460979"/>
              <a:gd name="connsiteX6" fmla="*/ 2327563 w 3446003"/>
              <a:gd name="connsiteY6" fmla="*/ 377852 h 460979"/>
              <a:gd name="connsiteX7" fmla="*/ 2554274 w 3446003"/>
              <a:gd name="connsiteY7" fmla="*/ 355180 h 460979"/>
              <a:gd name="connsiteX8" fmla="*/ 2886783 w 3446003"/>
              <a:gd name="connsiteY8" fmla="*/ 370295 h 460979"/>
              <a:gd name="connsiteX9" fmla="*/ 3294862 w 3446003"/>
              <a:gd name="connsiteY9" fmla="*/ 355180 h 460979"/>
              <a:gd name="connsiteX10" fmla="*/ 3446003 w 3446003"/>
              <a:gd name="connsiteY10" fmla="*/ 0 h 46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6003" h="460979">
                <a:moveTo>
                  <a:pt x="0" y="460979"/>
                </a:moveTo>
                <a:lnTo>
                  <a:pt x="513877" y="445865"/>
                </a:lnTo>
                <a:cubicBezTo>
                  <a:pt x="638568" y="444606"/>
                  <a:pt x="631011" y="457200"/>
                  <a:pt x="748145" y="453422"/>
                </a:cubicBezTo>
                <a:cubicBezTo>
                  <a:pt x="865279" y="449644"/>
                  <a:pt x="1070579" y="423194"/>
                  <a:pt x="1216681" y="423194"/>
                </a:cubicBezTo>
                <a:cubicBezTo>
                  <a:pt x="1362783" y="423194"/>
                  <a:pt x="1482436" y="457200"/>
                  <a:pt x="1624760" y="453422"/>
                </a:cubicBezTo>
                <a:cubicBezTo>
                  <a:pt x="1767084" y="449644"/>
                  <a:pt x="1953490" y="413118"/>
                  <a:pt x="2070624" y="400523"/>
                </a:cubicBezTo>
                <a:cubicBezTo>
                  <a:pt x="2187758" y="387928"/>
                  <a:pt x="2327563" y="377852"/>
                  <a:pt x="2327563" y="377852"/>
                </a:cubicBezTo>
                <a:cubicBezTo>
                  <a:pt x="2408171" y="370295"/>
                  <a:pt x="2461071" y="356439"/>
                  <a:pt x="2554274" y="355180"/>
                </a:cubicBezTo>
                <a:cubicBezTo>
                  <a:pt x="2647477" y="353921"/>
                  <a:pt x="2763352" y="370295"/>
                  <a:pt x="2886783" y="370295"/>
                </a:cubicBezTo>
                <a:cubicBezTo>
                  <a:pt x="3010214" y="370295"/>
                  <a:pt x="3201659" y="416896"/>
                  <a:pt x="3294862" y="355180"/>
                </a:cubicBezTo>
                <a:cubicBezTo>
                  <a:pt x="3388065" y="293464"/>
                  <a:pt x="3417034" y="146732"/>
                  <a:pt x="3446003" y="0"/>
                </a:cubicBez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 rot="21388063">
            <a:off x="4487863" y="4602163"/>
            <a:ext cx="3008312" cy="301625"/>
          </a:xfrm>
          <a:custGeom>
            <a:avLst/>
            <a:gdLst>
              <a:gd name="connsiteX0" fmla="*/ 0 w 3007696"/>
              <a:gd name="connsiteY0" fmla="*/ 302281 h 302281"/>
              <a:gd name="connsiteX1" fmla="*/ 506321 w 3007696"/>
              <a:gd name="connsiteY1" fmla="*/ 211597 h 302281"/>
              <a:gd name="connsiteX2" fmla="*/ 1027755 w 3007696"/>
              <a:gd name="connsiteY2" fmla="*/ 204040 h 302281"/>
              <a:gd name="connsiteX3" fmla="*/ 1556747 w 3007696"/>
              <a:gd name="connsiteY3" fmla="*/ 181369 h 302281"/>
              <a:gd name="connsiteX4" fmla="*/ 1934598 w 3007696"/>
              <a:gd name="connsiteY4" fmla="*/ 120913 h 302281"/>
              <a:gd name="connsiteX5" fmla="*/ 2297336 w 3007696"/>
              <a:gd name="connsiteY5" fmla="*/ 90685 h 302281"/>
              <a:gd name="connsiteX6" fmla="*/ 2667630 w 3007696"/>
              <a:gd name="connsiteY6" fmla="*/ 37785 h 302281"/>
              <a:gd name="connsiteX7" fmla="*/ 3007696 w 3007696"/>
              <a:gd name="connsiteY7" fmla="*/ 0 h 3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7696" h="302281">
                <a:moveTo>
                  <a:pt x="0" y="302281"/>
                </a:moveTo>
                <a:cubicBezTo>
                  <a:pt x="167514" y="265125"/>
                  <a:pt x="335029" y="227970"/>
                  <a:pt x="506321" y="211597"/>
                </a:cubicBezTo>
                <a:cubicBezTo>
                  <a:pt x="677613" y="195224"/>
                  <a:pt x="852684" y="209078"/>
                  <a:pt x="1027755" y="204040"/>
                </a:cubicBezTo>
                <a:cubicBezTo>
                  <a:pt x="1202826" y="199002"/>
                  <a:pt x="1405607" y="195223"/>
                  <a:pt x="1556747" y="181369"/>
                </a:cubicBezTo>
                <a:cubicBezTo>
                  <a:pt x="1707888" y="167514"/>
                  <a:pt x="1811167" y="136027"/>
                  <a:pt x="1934598" y="120913"/>
                </a:cubicBezTo>
                <a:cubicBezTo>
                  <a:pt x="2058030" y="105799"/>
                  <a:pt x="2175164" y="104540"/>
                  <a:pt x="2297336" y="90685"/>
                </a:cubicBezTo>
                <a:cubicBezTo>
                  <a:pt x="2419508" y="76830"/>
                  <a:pt x="2549237" y="52899"/>
                  <a:pt x="2667630" y="37785"/>
                </a:cubicBezTo>
                <a:cubicBezTo>
                  <a:pt x="2786023" y="22671"/>
                  <a:pt x="2896859" y="11335"/>
                  <a:pt x="3007696" y="0"/>
                </a:cubicBez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95600" y="5040313"/>
            <a:ext cx="84138" cy="6746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1" name="TextBox 11"/>
          <p:cNvSpPr txBox="1">
            <a:spLocks noChangeArrowheads="1"/>
          </p:cNvSpPr>
          <p:nvPr/>
        </p:nvSpPr>
        <p:spPr bwMode="auto">
          <a:xfrm>
            <a:off x="2438400" y="2359025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Headcut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693988" y="2667000"/>
            <a:ext cx="1039812" cy="762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3" name="TextBox 23"/>
          <p:cNvSpPr txBox="1">
            <a:spLocks noChangeArrowheads="1"/>
          </p:cNvSpPr>
          <p:nvPr/>
        </p:nvSpPr>
        <p:spPr bwMode="auto">
          <a:xfrm>
            <a:off x="4038600" y="5559425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Headcut</a:t>
            </a:r>
          </a:p>
        </p:txBody>
      </p:sp>
      <p:cxnSp>
        <p:nvCxnSpPr>
          <p:cNvPr id="25" name="Straight Arrow Connector 24"/>
          <p:cNvCxnSpPr>
            <a:stCxn id="17423" idx="0"/>
          </p:cNvCxnSpPr>
          <p:nvPr/>
        </p:nvCxnSpPr>
        <p:spPr>
          <a:xfrm flipH="1" flipV="1">
            <a:off x="4481513" y="5181600"/>
            <a:ext cx="280987" cy="3778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3657600" y="4953000"/>
            <a:ext cx="963613" cy="427038"/>
          </a:xfrm>
          <a:custGeom>
            <a:avLst/>
            <a:gdLst>
              <a:gd name="connsiteX0" fmla="*/ 589448 w 589448"/>
              <a:gd name="connsiteY0" fmla="*/ 0 h 392966"/>
              <a:gd name="connsiteX1" fmla="*/ 324952 w 589448"/>
              <a:gd name="connsiteY1" fmla="*/ 75571 h 392966"/>
              <a:gd name="connsiteX2" fmla="*/ 0 w 589448"/>
              <a:gd name="connsiteY2" fmla="*/ 392966 h 39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448" h="392966">
                <a:moveTo>
                  <a:pt x="589448" y="0"/>
                </a:moveTo>
                <a:cubicBezTo>
                  <a:pt x="506320" y="5038"/>
                  <a:pt x="423193" y="10077"/>
                  <a:pt x="324952" y="75571"/>
                </a:cubicBezTo>
                <a:cubicBezTo>
                  <a:pt x="226711" y="141065"/>
                  <a:pt x="113355" y="267015"/>
                  <a:pt x="0" y="392966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257550" y="4953000"/>
            <a:ext cx="1274763" cy="495300"/>
          </a:xfrm>
          <a:custGeom>
            <a:avLst/>
            <a:gdLst>
              <a:gd name="connsiteX0" fmla="*/ 589448 w 589448"/>
              <a:gd name="connsiteY0" fmla="*/ 0 h 392966"/>
              <a:gd name="connsiteX1" fmla="*/ 324952 w 589448"/>
              <a:gd name="connsiteY1" fmla="*/ 75571 h 392966"/>
              <a:gd name="connsiteX2" fmla="*/ 0 w 589448"/>
              <a:gd name="connsiteY2" fmla="*/ 392966 h 39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448" h="392966">
                <a:moveTo>
                  <a:pt x="589448" y="0"/>
                </a:moveTo>
                <a:cubicBezTo>
                  <a:pt x="506320" y="5038"/>
                  <a:pt x="423193" y="10077"/>
                  <a:pt x="324952" y="75571"/>
                </a:cubicBezTo>
                <a:cubicBezTo>
                  <a:pt x="226711" y="141065"/>
                  <a:pt x="113355" y="267015"/>
                  <a:pt x="0" y="392966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979738" y="4953000"/>
            <a:ext cx="1370012" cy="533400"/>
          </a:xfrm>
          <a:custGeom>
            <a:avLst/>
            <a:gdLst>
              <a:gd name="connsiteX0" fmla="*/ 589448 w 589448"/>
              <a:gd name="connsiteY0" fmla="*/ 0 h 392966"/>
              <a:gd name="connsiteX1" fmla="*/ 324952 w 589448"/>
              <a:gd name="connsiteY1" fmla="*/ 75571 h 392966"/>
              <a:gd name="connsiteX2" fmla="*/ 0 w 589448"/>
              <a:gd name="connsiteY2" fmla="*/ 392966 h 39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448" h="392966">
                <a:moveTo>
                  <a:pt x="589448" y="0"/>
                </a:moveTo>
                <a:cubicBezTo>
                  <a:pt x="506320" y="5038"/>
                  <a:pt x="423193" y="10077"/>
                  <a:pt x="324952" y="75571"/>
                </a:cubicBezTo>
                <a:cubicBezTo>
                  <a:pt x="226711" y="141065"/>
                  <a:pt x="113355" y="267015"/>
                  <a:pt x="0" y="392966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000375" y="4972050"/>
            <a:ext cx="989013" cy="98425"/>
          </a:xfrm>
          <a:custGeom>
            <a:avLst/>
            <a:gdLst>
              <a:gd name="connsiteX0" fmla="*/ 989970 w 989970"/>
              <a:gd name="connsiteY0" fmla="*/ 0 h 98242"/>
              <a:gd name="connsiteX1" fmla="*/ 400522 w 989970"/>
              <a:gd name="connsiteY1" fmla="*/ 45342 h 98242"/>
              <a:gd name="connsiteX2" fmla="*/ 0 w 989970"/>
              <a:gd name="connsiteY2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970" h="98242">
                <a:moveTo>
                  <a:pt x="989970" y="0"/>
                </a:moveTo>
                <a:lnTo>
                  <a:pt x="400522" y="45342"/>
                </a:lnTo>
                <a:cubicBezTo>
                  <a:pt x="235527" y="61716"/>
                  <a:pt x="117763" y="79979"/>
                  <a:pt x="0" y="98242"/>
                </a:cubicBezTo>
              </a:path>
            </a:pathLst>
          </a:custGeom>
          <a:noFill/>
          <a:ln>
            <a:solidFill>
              <a:srgbClr val="66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9" name="TextBox 32"/>
          <p:cNvSpPr txBox="1">
            <a:spLocks noChangeArrowheads="1"/>
          </p:cNvSpPr>
          <p:nvPr/>
        </p:nvSpPr>
        <p:spPr bwMode="auto">
          <a:xfrm>
            <a:off x="2933700" y="4510088"/>
            <a:ext cx="14478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Aggradation</a:t>
            </a:r>
          </a:p>
        </p:txBody>
      </p:sp>
      <p:cxnSp>
        <p:nvCxnSpPr>
          <p:cNvPr id="34" name="Straight Arrow Connector 33"/>
          <p:cNvCxnSpPr>
            <a:stCxn id="17429" idx="2"/>
            <a:endCxn id="31" idx="1"/>
          </p:cNvCxnSpPr>
          <p:nvPr/>
        </p:nvCxnSpPr>
        <p:spPr>
          <a:xfrm>
            <a:off x="3657600" y="4816475"/>
            <a:ext cx="77788" cy="23971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Types of Grade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Control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Log Crib Drop Structures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Sloping Sills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Sloping Riprap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Grouted Boulder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Baffle Shoot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Weirs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Sheet Pile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Concrete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rgbClr val="0070C0"/>
                </a:solidFill>
              </a:rPr>
              <a:t>Rock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Log Crib Drop Structures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683" r="17696"/>
          <a:stretch>
            <a:fillRect/>
          </a:stretch>
        </p:blipFill>
        <p:spPr>
          <a:xfrm>
            <a:off x="4233863" y="4038600"/>
            <a:ext cx="4445000" cy="2419350"/>
          </a:xfrm>
        </p:spPr>
      </p:pic>
      <p:sp>
        <p:nvSpPr>
          <p:cNvPr id="19459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Best for small streams and gullies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Low cost for materials and simple construction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Most effective for small drops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solidFill>
                  <a:srgbClr val="0070C0"/>
                </a:solidFill>
                <a:latin typeface="Calibri" pitchFamily="34" charset="0"/>
              </a:rPr>
              <a:t>Can be implemented in series with other log crib structures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Sloping Sills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Popular, versatile drop structures</a:t>
            </a:r>
          </a:p>
          <a:p>
            <a:r>
              <a:rPr lang="en-US" smtClean="0">
                <a:solidFill>
                  <a:srgbClr val="0070C0"/>
                </a:solidFill>
              </a:rPr>
              <a:t>Can facilitate various drop heights</a:t>
            </a:r>
          </a:p>
          <a:p>
            <a:r>
              <a:rPr lang="en-US" smtClean="0">
                <a:solidFill>
                  <a:srgbClr val="0070C0"/>
                </a:solidFill>
              </a:rPr>
              <a:t>Frequently constructed with grouted riprap or boulders, as observed on the CIVE 717 field trip</a:t>
            </a:r>
          </a:p>
          <a:p>
            <a:r>
              <a:rPr lang="en-US" smtClean="0">
                <a:solidFill>
                  <a:srgbClr val="0070C0"/>
                </a:solidFill>
              </a:rPr>
              <a:t>Two categories for design: above and below ground</a:t>
            </a:r>
          </a:p>
          <a:p>
            <a:endParaRPr lang="en-US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Primary Design Considerations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Above Ground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Up and downstream hydraulics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Height of drop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Aesthetics, public safety, etc.</a:t>
            </a:r>
          </a:p>
          <a:p>
            <a:r>
              <a:rPr lang="en-US" smtClean="0">
                <a:solidFill>
                  <a:srgbClr val="0070C0"/>
                </a:solidFill>
              </a:rPr>
              <a:t>Below Ground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Foundation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Seepage control</a:t>
            </a:r>
          </a:p>
          <a:p>
            <a:pPr lvl="1"/>
            <a:r>
              <a:rPr lang="en-US" sz="2400" smtClean="0">
                <a:solidFill>
                  <a:srgbClr val="0070C0"/>
                </a:solidFill>
              </a:rPr>
              <a:t>Soil and groundwater conditions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 l="9473" r="8398"/>
          <a:stretch>
            <a:fillRect/>
          </a:stretch>
        </p:blipFill>
        <p:spPr bwMode="auto">
          <a:xfrm>
            <a:off x="6091238" y="2590800"/>
            <a:ext cx="2671762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413</Words>
  <Application>Microsoft Office PowerPoint</Application>
  <PresentationFormat>On-screen Show (4:3)</PresentationFormat>
  <Paragraphs>130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Grade Control Structures</vt:lpstr>
      <vt:lpstr>Objectives</vt:lpstr>
      <vt:lpstr>Channelization</vt:lpstr>
      <vt:lpstr>Slide 4</vt:lpstr>
      <vt:lpstr>Grade Control Placement</vt:lpstr>
      <vt:lpstr>Types of Grade Control</vt:lpstr>
      <vt:lpstr>Log Crib Drop Structures</vt:lpstr>
      <vt:lpstr>Sloping Sills</vt:lpstr>
      <vt:lpstr>Primary Design Considerations</vt:lpstr>
      <vt:lpstr>Primary Design Considerations</vt:lpstr>
      <vt:lpstr>Types of Sloping Sills</vt:lpstr>
      <vt:lpstr>Types of Sloping Sills</vt:lpstr>
      <vt:lpstr>Types of Sloping Sills</vt:lpstr>
      <vt:lpstr>Comparison of Sloping Sill Types</vt:lpstr>
      <vt:lpstr>Weirs - Sheet pile</vt:lpstr>
      <vt:lpstr>Weirs - Concrete</vt:lpstr>
      <vt:lpstr>Weirs - Rock</vt:lpstr>
      <vt:lpstr>Prevent Structural Failure</vt:lpstr>
      <vt:lpstr>Conclusions</vt:lpstr>
      <vt:lpstr>Questions?</vt:lpstr>
      <vt:lpstr>References</vt:lpstr>
    </vt:vector>
  </TitlesOfParts>
  <Company>Colorado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Control Structures</dc:title>
  <dc:creator>Jonathan, McIntosh</dc:creator>
  <cp:lastModifiedBy>.</cp:lastModifiedBy>
  <cp:revision>48</cp:revision>
  <dcterms:created xsi:type="dcterms:W3CDTF">2012-04-09T02:47:39Z</dcterms:created>
  <dcterms:modified xsi:type="dcterms:W3CDTF">2012-04-11T19:04:07Z</dcterms:modified>
</cp:coreProperties>
</file>