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9" r:id="rId12"/>
    <p:sldId id="270" r:id="rId13"/>
    <p:sldId id="268" r:id="rId14"/>
    <p:sldId id="287" r:id="rId15"/>
    <p:sldId id="276" r:id="rId16"/>
    <p:sldId id="271" r:id="rId17"/>
    <p:sldId id="278" r:id="rId18"/>
    <p:sldId id="277" r:id="rId19"/>
    <p:sldId id="279" r:id="rId20"/>
    <p:sldId id="280" r:id="rId21"/>
    <p:sldId id="281" r:id="rId22"/>
    <p:sldId id="282" r:id="rId23"/>
    <p:sldId id="283" r:id="rId24"/>
    <p:sldId id="272" r:id="rId25"/>
    <p:sldId id="285" r:id="rId26"/>
    <p:sldId id="28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09" autoAdjust="0"/>
  </p:normalViewPr>
  <p:slideViewPr>
    <p:cSldViewPr>
      <p:cViewPr varScale="1">
        <p:scale>
          <a:sx n="115" d="100"/>
          <a:sy n="115" d="100"/>
        </p:scale>
        <p:origin x="-15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E76C1-F2E1-4FA5-9FE1-BFD41DAF2B15}" type="datetimeFigureOut">
              <a:rPr lang="en-US" smtClean="0"/>
              <a:pPr/>
              <a:t>4/19/2010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98DCA-03C5-42F9-B772-80329DD66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8DCA-03C5-42F9-B772-80329DD6665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45E5-8BC9-4AD2-82F0-75DCEACC9A65}" type="datetimeFigureOut">
              <a:rPr lang="en-US" smtClean="0"/>
              <a:pPr/>
              <a:t>4/19/2010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4DDB-A90B-4A94-AB62-DD5D964C7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45E5-8BC9-4AD2-82F0-75DCEACC9A65}" type="datetimeFigureOut">
              <a:rPr lang="en-US" smtClean="0"/>
              <a:pPr/>
              <a:t>4/19/2010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4DDB-A90B-4A94-AB62-DD5D964C7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45E5-8BC9-4AD2-82F0-75DCEACC9A65}" type="datetimeFigureOut">
              <a:rPr lang="en-US" smtClean="0"/>
              <a:pPr/>
              <a:t>4/19/2010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4DDB-A90B-4A94-AB62-DD5D964C7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45E5-8BC9-4AD2-82F0-75DCEACC9A65}" type="datetimeFigureOut">
              <a:rPr lang="en-US" smtClean="0"/>
              <a:pPr/>
              <a:t>4/19/2010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4DDB-A90B-4A94-AB62-DD5D964C7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45E5-8BC9-4AD2-82F0-75DCEACC9A65}" type="datetimeFigureOut">
              <a:rPr lang="en-US" smtClean="0"/>
              <a:pPr/>
              <a:t>4/19/2010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4DDB-A90B-4A94-AB62-DD5D964C7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45E5-8BC9-4AD2-82F0-75DCEACC9A65}" type="datetimeFigureOut">
              <a:rPr lang="en-US" smtClean="0"/>
              <a:pPr/>
              <a:t>4/19/2010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4DDB-A90B-4A94-AB62-DD5D964C7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45E5-8BC9-4AD2-82F0-75DCEACC9A65}" type="datetimeFigureOut">
              <a:rPr lang="en-US" smtClean="0"/>
              <a:pPr/>
              <a:t>4/19/2010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4DDB-A90B-4A94-AB62-DD5D964C7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45E5-8BC9-4AD2-82F0-75DCEACC9A65}" type="datetimeFigureOut">
              <a:rPr lang="en-US" smtClean="0"/>
              <a:pPr/>
              <a:t>4/19/2010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4DDB-A90B-4A94-AB62-DD5D964C7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45E5-8BC9-4AD2-82F0-75DCEACC9A65}" type="datetimeFigureOut">
              <a:rPr lang="en-US" smtClean="0"/>
              <a:pPr/>
              <a:t>4/19/2010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4DDB-A90B-4A94-AB62-DD5D964C7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45E5-8BC9-4AD2-82F0-75DCEACC9A65}" type="datetimeFigureOut">
              <a:rPr lang="en-US" smtClean="0"/>
              <a:pPr/>
              <a:t>4/19/2010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4DDB-A90B-4A94-AB62-DD5D964C7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45E5-8BC9-4AD2-82F0-75DCEACC9A65}" type="datetimeFigureOut">
              <a:rPr lang="en-US" smtClean="0"/>
              <a:pPr/>
              <a:t>4/19/2010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DE04DDB-A90B-4A94-AB62-DD5D964C75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C3045E5-8BC9-4AD2-82F0-75DCEACC9A65}" type="datetimeFigureOut">
              <a:rPr lang="en-US" smtClean="0"/>
              <a:pPr/>
              <a:t>4/19/2010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DE04DDB-A90B-4A94-AB62-DD5D964C75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Rivers in the Urban Environment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Urban Channel Stabilization</a:t>
            </a:r>
          </a:p>
          <a:p>
            <a:pPr algn="ctr"/>
            <a:r>
              <a:rPr lang="en-US" dirty="0" smtClean="0"/>
              <a:t>By  </a:t>
            </a:r>
          </a:p>
          <a:p>
            <a:pPr algn="ctr"/>
            <a:r>
              <a:rPr lang="en-US" dirty="0" smtClean="0"/>
              <a:t>Dan Woolley and Zach Elliott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Retaining Walls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17591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Design Approaches /Considerations</a:t>
            </a:r>
          </a:p>
          <a:p>
            <a:pPr lvl="1"/>
            <a:r>
              <a:rPr lang="en-US" dirty="0" smtClean="0"/>
              <a:t>Gravity walls </a:t>
            </a:r>
          </a:p>
          <a:p>
            <a:pPr lvl="2"/>
            <a:r>
              <a:rPr lang="en-US" dirty="0" smtClean="0"/>
              <a:t>Relies on the mass of the wall to prevent bank failure</a:t>
            </a:r>
          </a:p>
          <a:p>
            <a:pPr lvl="2"/>
            <a:r>
              <a:rPr lang="en-US" dirty="0" smtClean="0"/>
              <a:t>Failure often results from toe scour followed by overturning</a:t>
            </a:r>
          </a:p>
          <a:p>
            <a:pPr lvl="1"/>
            <a:r>
              <a:rPr lang="en-US" dirty="0" smtClean="0"/>
              <a:t>Cantilever walls </a:t>
            </a:r>
          </a:p>
          <a:p>
            <a:pPr lvl="2"/>
            <a:r>
              <a:rPr lang="en-US" dirty="0" smtClean="0"/>
              <a:t>Relies on the mass of the soil above a horizontal concrete base to resist motion</a:t>
            </a:r>
          </a:p>
          <a:p>
            <a:pPr lvl="2"/>
            <a:r>
              <a:rPr lang="en-US" dirty="0" smtClean="0"/>
              <a:t>Requires reinforced concrete for construction</a:t>
            </a:r>
          </a:p>
          <a:p>
            <a:pPr lvl="1"/>
            <a:r>
              <a:rPr lang="en-US" dirty="0" smtClean="0"/>
              <a:t>Sheet-piling walls</a:t>
            </a:r>
          </a:p>
          <a:p>
            <a:pPr lvl="2"/>
            <a:r>
              <a:rPr lang="en-US" dirty="0" smtClean="0"/>
              <a:t>Relies on the stiffness of the sheet pile to resist the overturning moment of the bank </a:t>
            </a:r>
          </a:p>
          <a:p>
            <a:pPr lvl="2"/>
            <a:r>
              <a:rPr lang="en-US" dirty="0" smtClean="0"/>
              <a:t>Anchors and tie-backs can increase the  height of the effective wall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227091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Design Requirements</a:t>
            </a:r>
          </a:p>
          <a:p>
            <a:pPr lvl="1"/>
            <a:r>
              <a:rPr lang="en-US" dirty="0" smtClean="0"/>
              <a:t>Groundwater control</a:t>
            </a:r>
          </a:p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Prevents bank failure</a:t>
            </a:r>
          </a:p>
          <a:p>
            <a:pPr lvl="1"/>
            <a:r>
              <a:rPr lang="en-US" dirty="0" smtClean="0"/>
              <a:t>Provides permanent stability</a:t>
            </a:r>
          </a:p>
          <a:p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Often expensive</a:t>
            </a:r>
          </a:p>
          <a:p>
            <a:pPr lvl="1"/>
            <a:r>
              <a:rPr lang="en-US" dirty="0" smtClean="0"/>
              <a:t>Aesthetically unattractive</a:t>
            </a:r>
            <a:endParaRPr lang="en-US" dirty="0"/>
          </a:p>
        </p:txBody>
      </p:sp>
      <p:pic>
        <p:nvPicPr>
          <p:cNvPr id="7" name="Picture 6" descr="wetland so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4191000"/>
            <a:ext cx="3350195" cy="221859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Concrete Armor Units </a:t>
            </a:r>
            <a:endParaRPr lang="en-US" dirty="0"/>
          </a:p>
        </p:txBody>
      </p:sp>
      <p:pic>
        <p:nvPicPr>
          <p:cNvPr id="4" name="Content Placeholder 3" descr="2.421 Ajacks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23343"/>
            <a:ext cx="4038600" cy="302895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43484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Precast cement blocks of varying geometric shapes and sizes</a:t>
            </a:r>
          </a:p>
          <a:p>
            <a:pPr lvl="1"/>
            <a:r>
              <a:rPr lang="en-US" dirty="0" smtClean="0"/>
              <a:t>Several products available </a:t>
            </a:r>
          </a:p>
          <a:p>
            <a:pPr lvl="1"/>
            <a:r>
              <a:rPr lang="en-US" dirty="0" smtClean="0"/>
              <a:t>Requires filter blanket or synthetic filter cloth</a:t>
            </a:r>
          </a:p>
          <a:p>
            <a:pPr lvl="1"/>
            <a:r>
              <a:rPr lang="en-US" dirty="0" smtClean="0"/>
              <a:t>Can be placed by hand or with equipment depending on size</a:t>
            </a:r>
          </a:p>
          <a:p>
            <a:r>
              <a:rPr lang="en-US" dirty="0" smtClean="0"/>
              <a:t>Pros </a:t>
            </a:r>
          </a:p>
          <a:p>
            <a:pPr lvl="1"/>
            <a:r>
              <a:rPr lang="en-US" dirty="0" smtClean="0"/>
              <a:t>Interlocking mesh creates a flexible unit</a:t>
            </a:r>
          </a:p>
          <a:p>
            <a:pPr lvl="1"/>
            <a:r>
              <a:rPr lang="en-US" dirty="0" smtClean="0"/>
              <a:t>Can be applied on steep slopes</a:t>
            </a:r>
          </a:p>
          <a:p>
            <a:pPr lvl="1"/>
            <a:r>
              <a:rPr lang="en-US" dirty="0" smtClean="0"/>
              <a:t>Allows for riparian plantings in gaps </a:t>
            </a:r>
          </a:p>
          <a:p>
            <a:r>
              <a:rPr lang="en-US" dirty="0" smtClean="0"/>
              <a:t>Cons </a:t>
            </a:r>
          </a:p>
          <a:p>
            <a:pPr lvl="1"/>
            <a:r>
              <a:rPr lang="en-US" dirty="0" smtClean="0"/>
              <a:t>Expensive </a:t>
            </a:r>
          </a:p>
          <a:p>
            <a:pPr lvl="1"/>
            <a:r>
              <a:rPr lang="en-US" dirty="0" smtClean="0"/>
              <a:t>Not aesthetically pleasing 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Concrete Channel Lining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3048000" cy="438912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Extreme Countermeasure Design </a:t>
            </a:r>
          </a:p>
          <a:p>
            <a:pPr lvl="1"/>
            <a:r>
              <a:rPr lang="en-US" dirty="0" smtClean="0"/>
              <a:t>Often implemented for flood control</a:t>
            </a:r>
          </a:p>
          <a:p>
            <a:pPr lvl="1"/>
            <a:r>
              <a:rPr lang="en-US" dirty="0" smtClean="0"/>
              <a:t>Reduces channel geometry to simplified geometric form </a:t>
            </a:r>
          </a:p>
          <a:p>
            <a:pPr lvl="1"/>
            <a:r>
              <a:rPr lang="en-US" dirty="0" smtClean="0"/>
              <a:t>Stabilizes </a:t>
            </a:r>
          </a:p>
          <a:p>
            <a:pPr lvl="2"/>
            <a:r>
              <a:rPr lang="en-US" dirty="0" smtClean="0"/>
              <a:t>River bed </a:t>
            </a:r>
          </a:p>
          <a:p>
            <a:pPr lvl="2"/>
            <a:r>
              <a:rPr lang="en-US" dirty="0" smtClean="0"/>
              <a:t>River banks</a:t>
            </a:r>
          </a:p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Locks channel into desired form</a:t>
            </a:r>
          </a:p>
          <a:p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Expensive</a:t>
            </a:r>
          </a:p>
          <a:p>
            <a:pPr lvl="1"/>
            <a:r>
              <a:rPr lang="en-US" dirty="0" smtClean="0"/>
              <a:t>Eliminates all ecological components </a:t>
            </a:r>
          </a:p>
          <a:p>
            <a:endParaRPr lang="en-US" dirty="0"/>
          </a:p>
        </p:txBody>
      </p:sp>
      <p:pic>
        <p:nvPicPr>
          <p:cNvPr id="4" name="Picture 3" descr="LA Riv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2590647"/>
            <a:ext cx="5258373" cy="350382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Bioengineering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242331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Vegetation Categories</a:t>
            </a:r>
          </a:p>
          <a:p>
            <a:pPr lvl="1"/>
            <a:r>
              <a:rPr lang="en-US" dirty="0" smtClean="0"/>
              <a:t>Woody vegetation</a:t>
            </a:r>
          </a:p>
          <a:p>
            <a:pPr lvl="2"/>
            <a:r>
              <a:rPr lang="en-US" dirty="0" smtClean="0"/>
              <a:t>Extensive root systems usually offer greater erosion protection</a:t>
            </a:r>
          </a:p>
          <a:p>
            <a:pPr lvl="2"/>
            <a:r>
              <a:rPr lang="en-US" dirty="0" smtClean="0"/>
              <a:t>Mass of plant can lead to additional bank failure</a:t>
            </a:r>
          </a:p>
          <a:p>
            <a:pPr lvl="1"/>
            <a:r>
              <a:rPr lang="en-US" dirty="0" smtClean="0"/>
              <a:t>Grasses </a:t>
            </a:r>
          </a:p>
          <a:p>
            <a:pPr lvl="2"/>
            <a:r>
              <a:rPr lang="en-US" dirty="0" smtClean="0"/>
              <a:t>Less expensive than woody plants</a:t>
            </a:r>
          </a:p>
          <a:p>
            <a:pPr lvl="2"/>
            <a:r>
              <a:rPr lang="en-US" dirty="0" smtClean="0"/>
              <a:t>Shorter establishment period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242331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Pros </a:t>
            </a:r>
          </a:p>
          <a:p>
            <a:pPr lvl="1"/>
            <a:r>
              <a:rPr lang="en-US" dirty="0" smtClean="0"/>
              <a:t>Environmentally desirable</a:t>
            </a:r>
          </a:p>
          <a:p>
            <a:pPr lvl="1"/>
            <a:r>
              <a:rPr lang="en-US" dirty="0" smtClean="0"/>
              <a:t>Economical</a:t>
            </a:r>
          </a:p>
          <a:p>
            <a:pPr lvl="1"/>
            <a:r>
              <a:rPr lang="en-US" dirty="0" smtClean="0"/>
              <a:t>Self healing</a:t>
            </a:r>
          </a:p>
          <a:p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May not meet short term goals</a:t>
            </a:r>
          </a:p>
          <a:p>
            <a:pPr lvl="1"/>
            <a:r>
              <a:rPr lang="en-US" dirty="0" smtClean="0"/>
              <a:t>Susceptible to grazing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wetland so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4343400"/>
            <a:ext cx="4114800" cy="229479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Bank Stabilization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Several Methods are Available to Improve Bank Stability</a:t>
            </a:r>
          </a:p>
          <a:p>
            <a:pPr lvl="1"/>
            <a:r>
              <a:rPr lang="en-US" dirty="0" smtClean="0"/>
              <a:t>Methods should be evaluated based on unique project conditions</a:t>
            </a:r>
          </a:p>
          <a:p>
            <a:pPr lvl="2"/>
            <a:r>
              <a:rPr lang="en-US" dirty="0" smtClean="0"/>
              <a:t>Cost varies greatly between methods </a:t>
            </a:r>
          </a:p>
          <a:p>
            <a:pPr lvl="2"/>
            <a:r>
              <a:rPr lang="en-US" dirty="0" smtClean="0"/>
              <a:t>Practicality of methods will differ between sites </a:t>
            </a:r>
          </a:p>
          <a:p>
            <a:pPr lvl="2"/>
            <a:r>
              <a:rPr lang="en-US" dirty="0" smtClean="0"/>
              <a:t>The success of the project will be gauged by multiple interest groups with differing perspectives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Content Placeholder 4" descr="DSCN093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06924" y="2967387"/>
            <a:ext cx="3121152" cy="2340864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04088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Consider Bed Stabilization?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Lower Slope Of</a:t>
            </a:r>
          </a:p>
          <a:p>
            <a:pPr lvl="1"/>
            <a:r>
              <a:rPr lang="en-US" dirty="0" smtClean="0"/>
              <a:t>Channel bed</a:t>
            </a:r>
          </a:p>
          <a:p>
            <a:pPr lvl="1"/>
            <a:r>
              <a:rPr lang="en-US" dirty="0" smtClean="0"/>
              <a:t>Water surface</a:t>
            </a:r>
          </a:p>
          <a:p>
            <a:pPr lvl="1"/>
            <a:r>
              <a:rPr lang="en-US" dirty="0" smtClean="0"/>
              <a:t>Energy grade</a:t>
            </a:r>
          </a:p>
          <a:p>
            <a:r>
              <a:rPr lang="en-US" dirty="0" smtClean="0"/>
              <a:t>Protect Against</a:t>
            </a:r>
          </a:p>
          <a:p>
            <a:pPr lvl="1"/>
            <a:r>
              <a:rPr lang="en-US" dirty="0" smtClean="0"/>
              <a:t>Incising</a:t>
            </a:r>
          </a:p>
          <a:p>
            <a:pPr lvl="1"/>
            <a:r>
              <a:rPr lang="en-US" dirty="0" err="1" smtClean="0"/>
              <a:t>Headcutting</a:t>
            </a:r>
            <a:endParaRPr lang="en-US" dirty="0" smtClean="0"/>
          </a:p>
          <a:p>
            <a:pPr lvl="1"/>
            <a:r>
              <a:rPr lang="en-US" dirty="0" smtClean="0"/>
              <a:t>Erosion</a:t>
            </a:r>
          </a:p>
          <a:p>
            <a:pPr lvl="1"/>
            <a:r>
              <a:rPr lang="en-US" dirty="0" smtClean="0"/>
              <a:t>Infrastructure at risk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2111986"/>
            <a:ext cx="4724400" cy="3145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Bed Stability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Weirs</a:t>
            </a:r>
          </a:p>
          <a:p>
            <a:r>
              <a:rPr lang="en-US" dirty="0" smtClean="0"/>
              <a:t>Riprap Structures</a:t>
            </a:r>
          </a:p>
          <a:p>
            <a:r>
              <a:rPr lang="en-US" dirty="0" smtClean="0"/>
              <a:t>Block Ramps</a:t>
            </a:r>
          </a:p>
          <a:p>
            <a:r>
              <a:rPr lang="en-US" dirty="0" smtClean="0"/>
              <a:t>Gabions</a:t>
            </a:r>
          </a:p>
          <a:p>
            <a:r>
              <a:rPr lang="en-US" dirty="0" smtClean="0"/>
              <a:t>Riffle and Pools</a:t>
            </a:r>
          </a:p>
          <a:p>
            <a:r>
              <a:rPr lang="en-US" dirty="0" smtClean="0"/>
              <a:t>Roughened Channels</a:t>
            </a:r>
          </a:p>
          <a:p>
            <a:r>
              <a:rPr lang="en-US" dirty="0" smtClean="0"/>
              <a:t>Combination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28600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038600" cy="438912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Low-level Drop Structures </a:t>
            </a:r>
          </a:p>
          <a:p>
            <a:pPr lvl="1"/>
            <a:r>
              <a:rPr lang="en-US" dirty="0" smtClean="0"/>
              <a:t>Convert kinetic energy to potential energy upstream</a:t>
            </a:r>
          </a:p>
          <a:p>
            <a:pPr lvl="1"/>
            <a:r>
              <a:rPr lang="en-US" dirty="0" smtClean="0"/>
              <a:t>Dissipate energy downstream</a:t>
            </a:r>
          </a:p>
          <a:p>
            <a:pPr lvl="1"/>
            <a:r>
              <a:rPr lang="en-US" dirty="0" smtClean="0"/>
              <a:t>Also protects banks</a:t>
            </a:r>
          </a:p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Economical</a:t>
            </a:r>
          </a:p>
          <a:p>
            <a:pPr lvl="1"/>
            <a:r>
              <a:rPr lang="en-US" dirty="0" smtClean="0"/>
              <a:t>Maintain channel capacity</a:t>
            </a:r>
          </a:p>
          <a:p>
            <a:pPr lvl="1"/>
            <a:r>
              <a:rPr lang="en-US" dirty="0" smtClean="0"/>
              <a:t>Flow measurement</a:t>
            </a:r>
          </a:p>
          <a:p>
            <a:r>
              <a:rPr lang="en-US" dirty="0" smtClean="0"/>
              <a:t>Cons </a:t>
            </a:r>
          </a:p>
          <a:p>
            <a:pPr lvl="1"/>
            <a:r>
              <a:rPr lang="en-US" dirty="0" smtClean="0"/>
              <a:t>Susceptible to erosion and foundation failure</a:t>
            </a:r>
          </a:p>
          <a:p>
            <a:pPr lvl="1"/>
            <a:r>
              <a:rPr lang="en-US" dirty="0" smtClean="0"/>
              <a:t>Deposition of sediment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509838"/>
            <a:ext cx="4377297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038600" cy="43891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Design Considerations</a:t>
            </a:r>
          </a:p>
          <a:p>
            <a:pPr lvl="1"/>
            <a:r>
              <a:rPr lang="en-US" dirty="0" smtClean="0"/>
              <a:t>Change in elevation</a:t>
            </a:r>
          </a:p>
          <a:p>
            <a:pPr lvl="1"/>
            <a:r>
              <a:rPr lang="en-US" dirty="0" smtClean="0"/>
              <a:t>Drop spacing</a:t>
            </a:r>
          </a:p>
          <a:p>
            <a:pPr lvl="1"/>
            <a:r>
              <a:rPr lang="en-US" dirty="0" smtClean="0"/>
              <a:t>Upstream and downstream flow depth</a:t>
            </a:r>
          </a:p>
          <a:p>
            <a:pPr lvl="1"/>
            <a:r>
              <a:rPr lang="en-US" dirty="0" smtClean="0"/>
              <a:t>Scour depths</a:t>
            </a:r>
          </a:p>
          <a:p>
            <a:r>
              <a:rPr lang="en-US" dirty="0" smtClean="0"/>
              <a:t>Material/Construction Considerations</a:t>
            </a:r>
          </a:p>
          <a:p>
            <a:pPr lvl="1"/>
            <a:r>
              <a:rPr lang="en-US" dirty="0" smtClean="0"/>
              <a:t>Concrete</a:t>
            </a:r>
          </a:p>
          <a:p>
            <a:pPr lvl="1"/>
            <a:r>
              <a:rPr lang="en-US" dirty="0" err="1" smtClean="0"/>
              <a:t>Sheetpiles</a:t>
            </a:r>
            <a:endParaRPr lang="en-US" dirty="0" smtClean="0"/>
          </a:p>
          <a:p>
            <a:pPr lvl="1"/>
            <a:r>
              <a:rPr lang="en-US" dirty="0" smtClean="0"/>
              <a:t>Rocks and Boulders</a:t>
            </a:r>
          </a:p>
          <a:p>
            <a:pPr lvl="1"/>
            <a:r>
              <a:rPr lang="en-US" dirty="0" smtClean="0"/>
              <a:t>Combination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359107"/>
            <a:ext cx="4191000" cy="313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8481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Riprap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038600" cy="438912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Design Considerations</a:t>
            </a:r>
          </a:p>
          <a:p>
            <a:pPr lvl="1"/>
            <a:r>
              <a:rPr lang="en-US" dirty="0" smtClean="0"/>
              <a:t>Size of riprap</a:t>
            </a:r>
          </a:p>
          <a:p>
            <a:pPr lvl="1"/>
            <a:r>
              <a:rPr lang="en-US" dirty="0" smtClean="0"/>
              <a:t>Grouted vs. Non-grouted</a:t>
            </a:r>
          </a:p>
          <a:p>
            <a:pPr lvl="1"/>
            <a:r>
              <a:rPr lang="en-US" dirty="0" smtClean="0"/>
              <a:t>Can be used with </a:t>
            </a:r>
            <a:r>
              <a:rPr lang="en-US" dirty="0" err="1" smtClean="0"/>
              <a:t>sheetpiles</a:t>
            </a:r>
            <a:r>
              <a:rPr lang="en-US" dirty="0" smtClean="0"/>
              <a:t> or other type of weir</a:t>
            </a:r>
          </a:p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Dissipate extra energy</a:t>
            </a:r>
          </a:p>
          <a:p>
            <a:pPr lvl="1"/>
            <a:r>
              <a:rPr lang="en-US" dirty="0" smtClean="0"/>
              <a:t>Aesthetically appealing</a:t>
            </a:r>
          </a:p>
          <a:p>
            <a:pPr lvl="1"/>
            <a:r>
              <a:rPr lang="en-US" dirty="0" smtClean="0"/>
              <a:t>Protect against erosion and </a:t>
            </a:r>
            <a:r>
              <a:rPr lang="en-US" dirty="0" err="1" smtClean="0"/>
              <a:t>headcutting</a:t>
            </a:r>
            <a:endParaRPr lang="en-US" dirty="0" smtClean="0"/>
          </a:p>
          <a:p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Can be expensive and labor intensive to install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447800"/>
            <a:ext cx="3352800" cy="2284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Zach\Documents\CSU\Civil Enineering\Graduate\CIVE 717\Field Trip\Pictures\100_57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812130"/>
            <a:ext cx="4114800" cy="27410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Reasons For Urban Channel Stabilization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3276600" cy="43891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Urbanized Flow Regime</a:t>
            </a:r>
          </a:p>
          <a:p>
            <a:pPr lvl="1"/>
            <a:r>
              <a:rPr lang="en-US" dirty="0" smtClean="0"/>
              <a:t>Altered hydrologic regime </a:t>
            </a:r>
          </a:p>
          <a:p>
            <a:pPr lvl="1"/>
            <a:r>
              <a:rPr lang="en-US" dirty="0" smtClean="0"/>
              <a:t>Altered sediment regime</a:t>
            </a:r>
          </a:p>
          <a:p>
            <a:pPr lvl="1"/>
            <a:r>
              <a:rPr lang="en-US" dirty="0" smtClean="0"/>
              <a:t>Reduced floodplain connectivity</a:t>
            </a:r>
          </a:p>
          <a:p>
            <a:pPr lvl="1"/>
            <a:r>
              <a:rPr lang="en-US" dirty="0" smtClean="0"/>
              <a:t>Ineffective riparian zones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Picture 5" descr="urban_hydrograp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2209800"/>
            <a:ext cx="4114800" cy="398665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Ramps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191000" cy="248412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Design Considerations</a:t>
            </a:r>
          </a:p>
          <a:p>
            <a:pPr lvl="1"/>
            <a:r>
              <a:rPr lang="en-US" dirty="0" smtClean="0"/>
              <a:t>Slope to create critical depth at upstream end</a:t>
            </a:r>
          </a:p>
          <a:p>
            <a:pPr lvl="1"/>
            <a:r>
              <a:rPr lang="en-US" dirty="0" smtClean="0"/>
              <a:t>Stilling basing  to contain hydraulic jump downstream</a:t>
            </a:r>
          </a:p>
          <a:p>
            <a:pPr lvl="1"/>
            <a:r>
              <a:rPr lang="en-US" dirty="0" smtClean="0"/>
              <a:t>Ramp material roughness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24400" y="1935480"/>
            <a:ext cx="4038600" cy="2407920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Pros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 energy dissipation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en-US" sz="2400" dirty="0" smtClean="0"/>
              <a:t>Maintain biological exchange between upstream and down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lang="en-US" sz="2400" dirty="0" smtClean="0"/>
              <a:t>Riprap material can become unstable and fail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 descr="C:\Users\Zach\Documents\CSU\Civil Enineering\Graduate\CIVE 717\Field Trip\Pictures\100_57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4267200"/>
            <a:ext cx="3657067" cy="2436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Ramps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800600"/>
          </a:xfrm>
        </p:spPr>
        <p:txBody>
          <a:bodyPr/>
          <a:lstStyle/>
          <a:p>
            <a:r>
              <a:rPr lang="en-US" dirty="0" smtClean="0"/>
              <a:t>Design Equations</a:t>
            </a:r>
          </a:p>
          <a:p>
            <a:pPr lvl="1"/>
            <a:r>
              <a:rPr lang="en-US" dirty="0" smtClean="0"/>
              <a:t>Energy Dissipation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sz="1800" dirty="0" smtClean="0"/>
          </a:p>
          <a:p>
            <a:pPr lvl="2"/>
            <a:r>
              <a:rPr lang="en-US" sz="1600" dirty="0" smtClean="0"/>
              <a:t>Where:  </a:t>
            </a:r>
            <a:r>
              <a:rPr lang="en-US" sz="1600" i="1" dirty="0" smtClean="0"/>
              <a:t>E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= upstream energy, </a:t>
            </a:r>
            <a:r>
              <a:rPr lang="en-US" sz="1600" i="1" dirty="0" smtClean="0"/>
              <a:t>E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 = downstream energy, </a:t>
            </a:r>
            <a:r>
              <a:rPr lang="en-US" sz="1600" i="1" dirty="0" smtClean="0"/>
              <a:t>D</a:t>
            </a:r>
            <a:r>
              <a:rPr lang="en-US" sz="1600" dirty="0" smtClean="0"/>
              <a:t> = height of the ramp,   </a:t>
            </a:r>
            <a:r>
              <a:rPr lang="en-US" sz="1600" i="1" dirty="0" smtClean="0"/>
              <a:t>k</a:t>
            </a:r>
            <a:r>
              <a:rPr lang="en-US" sz="1600" dirty="0" smtClean="0"/>
              <a:t> = critical depth, </a:t>
            </a:r>
            <a:r>
              <a:rPr lang="el-GR" sz="1600" i="1" dirty="0" smtClean="0">
                <a:cs typeface="Times New Roman"/>
              </a:rPr>
              <a:t>α</a:t>
            </a:r>
            <a:r>
              <a:rPr lang="en-US" sz="1600" dirty="0" smtClean="0">
                <a:cs typeface="Times New Roman"/>
              </a:rPr>
              <a:t> = slope of ramp</a:t>
            </a:r>
            <a:endParaRPr lang="en-US" sz="1600" dirty="0" smtClean="0"/>
          </a:p>
          <a:p>
            <a:pPr lvl="1"/>
            <a:r>
              <a:rPr lang="en-US" dirty="0" smtClean="0"/>
              <a:t>Block Stability</a:t>
            </a:r>
          </a:p>
          <a:p>
            <a:pPr lvl="2"/>
            <a:endParaRPr lang="en-US" sz="1600" dirty="0" smtClean="0"/>
          </a:p>
          <a:p>
            <a:pPr lvl="2"/>
            <a:endParaRPr lang="en-US" sz="1600" dirty="0" smtClean="0"/>
          </a:p>
          <a:p>
            <a:pPr lvl="2"/>
            <a:endParaRPr lang="en-US" sz="1600" dirty="0" smtClean="0"/>
          </a:p>
          <a:p>
            <a:pPr lvl="2"/>
            <a:r>
              <a:rPr lang="en-US" sz="1600" dirty="0" smtClean="0"/>
              <a:t>Where: q = critical unit discharge, </a:t>
            </a:r>
            <a:r>
              <a:rPr lang="el-GR" sz="1600" dirty="0" smtClean="0">
                <a:cs typeface="Times New Roman"/>
              </a:rPr>
              <a:t>γ</a:t>
            </a:r>
            <a:r>
              <a:rPr lang="en-US" sz="1600" dirty="0" smtClean="0">
                <a:cs typeface="Times New Roman"/>
              </a:rPr>
              <a:t>s = specific weight of the rocks, </a:t>
            </a:r>
            <a:r>
              <a:rPr lang="el-GR" sz="1600" dirty="0" smtClean="0">
                <a:cs typeface="Times New Roman"/>
              </a:rPr>
              <a:t>γ</a:t>
            </a:r>
            <a:r>
              <a:rPr lang="en-US" sz="1600" dirty="0" smtClean="0">
                <a:cs typeface="Times New Roman"/>
              </a:rPr>
              <a:t>w = specific weight of water, </a:t>
            </a:r>
            <a:r>
              <a:rPr lang="el-GR" sz="1600" i="1" dirty="0" smtClean="0">
                <a:cs typeface="Times New Roman"/>
              </a:rPr>
              <a:t>α</a:t>
            </a:r>
            <a:r>
              <a:rPr lang="en-US" sz="1600" dirty="0" smtClean="0">
                <a:cs typeface="Times New Roman"/>
              </a:rPr>
              <a:t> = slope of ramp, d50 = nominal diameter of the</a:t>
            </a:r>
            <a:r>
              <a:rPr lang="en-US" sz="1600" dirty="0" smtClean="0">
                <a:latin typeface="Times New Roman"/>
                <a:cs typeface="Times New Roman"/>
              </a:rPr>
              <a:t> material for which 50% is finer by weight</a:t>
            </a:r>
            <a:endParaRPr lang="en-US" sz="16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261110" y="2743200"/>
          <a:ext cx="4987290" cy="1295400"/>
        </p:xfrm>
        <a:graphic>
          <a:graphicData uri="http://schemas.openxmlformats.org/presentationml/2006/ole">
            <p:oleObj spid="_x0000_s7171" name="Equation" r:id="rId3" imgW="2933640" imgH="761760" progId="Equation.3">
              <p:embed/>
            </p:oleObj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219200" y="5042958"/>
          <a:ext cx="3124199" cy="824442"/>
        </p:xfrm>
        <a:graphic>
          <a:graphicData uri="http://schemas.openxmlformats.org/presentationml/2006/ole">
            <p:oleObj spid="_x0000_s7172" name="Equation" r:id="rId4" imgW="1828800" imgH="482400" progId="Equation.3">
              <p:embed/>
            </p:oleObj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Gabions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905000"/>
            <a:ext cx="4038600" cy="438912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Patented rectangular wire boxes filled with relatively small sized stone</a:t>
            </a:r>
          </a:p>
          <a:p>
            <a:pPr lvl="1"/>
            <a:r>
              <a:rPr lang="en-US" dirty="0" smtClean="0"/>
              <a:t>Can be used in bank and/or bed stabilization</a:t>
            </a:r>
          </a:p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Easy to construct and pre-fabricate</a:t>
            </a:r>
          </a:p>
          <a:p>
            <a:pPr lvl="1"/>
            <a:r>
              <a:rPr lang="en-US" dirty="0" smtClean="0"/>
              <a:t>Available in a range of shapes and sizes</a:t>
            </a:r>
          </a:p>
          <a:p>
            <a:r>
              <a:rPr lang="en-US" dirty="0" smtClean="0"/>
              <a:t>Cons </a:t>
            </a:r>
          </a:p>
          <a:p>
            <a:pPr lvl="1"/>
            <a:r>
              <a:rPr lang="en-US" dirty="0" smtClean="0"/>
              <a:t>Limited by velocity of flow</a:t>
            </a:r>
          </a:p>
          <a:p>
            <a:pPr lvl="1"/>
            <a:r>
              <a:rPr lang="en-US" dirty="0" smtClean="0"/>
              <a:t>Expensive</a:t>
            </a:r>
          </a:p>
          <a:p>
            <a:pPr lvl="1"/>
            <a:r>
              <a:rPr lang="en-US" dirty="0" smtClean="0"/>
              <a:t>Require frequent maintenance and inspection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" y="198120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Riffle and Pools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038600" cy="469392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Design Considerations</a:t>
            </a:r>
          </a:p>
          <a:p>
            <a:pPr lvl="1"/>
            <a:r>
              <a:rPr lang="en-US" dirty="0" smtClean="0"/>
              <a:t>Sloped pile of rocks</a:t>
            </a:r>
          </a:p>
          <a:p>
            <a:pPr lvl="2"/>
            <a:r>
              <a:rPr lang="en-US" dirty="0" smtClean="0"/>
              <a:t>4:1 upstream slope</a:t>
            </a:r>
          </a:p>
          <a:p>
            <a:pPr lvl="2"/>
            <a:r>
              <a:rPr lang="en-US" dirty="0" smtClean="0"/>
              <a:t>20:1 downstream slope</a:t>
            </a:r>
          </a:p>
          <a:p>
            <a:pPr lvl="1"/>
            <a:r>
              <a:rPr lang="en-US" dirty="0" smtClean="0"/>
              <a:t>Central part of riffle should be design lower than sides</a:t>
            </a:r>
          </a:p>
          <a:p>
            <a:pPr lvl="2"/>
            <a:r>
              <a:rPr lang="en-US" dirty="0" smtClean="0"/>
              <a:t>Forces flow down the middle and allows for fish passage at low flow</a:t>
            </a:r>
          </a:p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Can reproduce natural riffles if designed properly</a:t>
            </a:r>
          </a:p>
          <a:p>
            <a:pPr lvl="1"/>
            <a:r>
              <a:rPr lang="en-US" dirty="0" smtClean="0"/>
              <a:t>Advantage for fish habitats</a:t>
            </a:r>
          </a:p>
          <a:p>
            <a:r>
              <a:rPr lang="en-US" dirty="0" smtClean="0"/>
              <a:t>Cons </a:t>
            </a:r>
          </a:p>
          <a:p>
            <a:pPr lvl="1"/>
            <a:r>
              <a:rPr lang="en-US" dirty="0" smtClean="0"/>
              <a:t>Filler sediment necessary</a:t>
            </a:r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622369"/>
            <a:ext cx="4038600" cy="271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Roughened Channels</a:t>
            </a:r>
            <a:endParaRPr lang="en-US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984" y="1905000"/>
            <a:ext cx="3325416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419600" y="1965960"/>
            <a:ext cx="4038600" cy="443484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High bed roughness provides grade control by</a:t>
            </a:r>
          </a:p>
          <a:p>
            <a:pPr lvl="1"/>
            <a:r>
              <a:rPr lang="en-US" dirty="0" smtClean="0"/>
              <a:t>Limiting flow velocity</a:t>
            </a:r>
          </a:p>
          <a:p>
            <a:pPr lvl="1"/>
            <a:r>
              <a:rPr lang="en-US" dirty="0" smtClean="0"/>
              <a:t>Limiting energy grade and water surface steepness</a:t>
            </a:r>
          </a:p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Maintain biological exchange between upstream and down</a:t>
            </a:r>
          </a:p>
          <a:p>
            <a:pPr lvl="1"/>
            <a:r>
              <a:rPr lang="en-US" dirty="0" smtClean="0"/>
              <a:t>Often inexpensive</a:t>
            </a:r>
          </a:p>
          <a:p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Material susceptible to erosion and mobility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Control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35480"/>
            <a:ext cx="8153400" cy="4389120"/>
          </a:xfrm>
        </p:spPr>
        <p:txBody>
          <a:bodyPr>
            <a:normAutofit/>
          </a:bodyPr>
          <a:lstStyle/>
          <a:p>
            <a:r>
              <a:rPr lang="en-US" dirty="0" smtClean="0"/>
              <a:t>Hydraulic Considerations</a:t>
            </a:r>
          </a:p>
          <a:p>
            <a:pPr lvl="1"/>
            <a:r>
              <a:rPr lang="en-US" dirty="0" smtClean="0"/>
              <a:t>Hydraulic system as a whole (i.e. backwater and downstream hydraulic response)</a:t>
            </a:r>
          </a:p>
          <a:p>
            <a:pPr lvl="1"/>
            <a:r>
              <a:rPr lang="en-US" dirty="0" smtClean="0"/>
              <a:t>Sediment Transport</a:t>
            </a:r>
          </a:p>
          <a:p>
            <a:r>
              <a:rPr lang="en-US" dirty="0" smtClean="0"/>
              <a:t>Geotechnical Considerations</a:t>
            </a:r>
          </a:p>
          <a:p>
            <a:pPr lvl="1"/>
            <a:r>
              <a:rPr lang="en-US" dirty="0" smtClean="0"/>
              <a:t>Bank material stability</a:t>
            </a:r>
          </a:p>
          <a:p>
            <a:pPr lvl="1"/>
            <a:r>
              <a:rPr lang="en-US" dirty="0" smtClean="0"/>
              <a:t>Channel bed stability</a:t>
            </a:r>
          </a:p>
          <a:p>
            <a:r>
              <a:rPr lang="en-US" dirty="0" smtClean="0"/>
              <a:t>Environmental Considerations</a:t>
            </a:r>
          </a:p>
          <a:p>
            <a:pPr lvl="1"/>
            <a:r>
              <a:rPr lang="en-US" dirty="0" smtClean="0"/>
              <a:t>Structures should be designed consistently with the goals of the system to maintain biological equilibrium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Design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35480"/>
            <a:ext cx="8153400" cy="43891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Impacts on Existing Structures and Channel</a:t>
            </a:r>
          </a:p>
          <a:p>
            <a:pPr lvl="1"/>
            <a:r>
              <a:rPr lang="en-US" dirty="0" smtClean="0"/>
              <a:t>Restoration can cause unwanted </a:t>
            </a:r>
            <a:r>
              <a:rPr lang="en-US" dirty="0" err="1" smtClean="0"/>
              <a:t>aggradation</a:t>
            </a:r>
            <a:r>
              <a:rPr lang="en-US" dirty="0" smtClean="0"/>
              <a:t> and/or degradation</a:t>
            </a:r>
          </a:p>
          <a:p>
            <a:pPr lvl="1"/>
            <a:r>
              <a:rPr lang="en-US" dirty="0" smtClean="0"/>
              <a:t>May need to realign channel in some cases</a:t>
            </a:r>
          </a:p>
          <a:p>
            <a:pPr lvl="1"/>
            <a:r>
              <a:rPr lang="en-US" dirty="0" smtClean="0"/>
              <a:t>Bed degradation and bank erosion can affect bridges, culverts, pipelines, and other infrastructure</a:t>
            </a:r>
          </a:p>
          <a:p>
            <a:r>
              <a:rPr lang="en-US" dirty="0" smtClean="0"/>
              <a:t>Flood Control</a:t>
            </a:r>
          </a:p>
          <a:p>
            <a:pPr lvl="1"/>
            <a:r>
              <a:rPr lang="en-US" dirty="0" smtClean="0"/>
              <a:t>Flood control measures and channel stability measures often conflict</a:t>
            </a:r>
          </a:p>
          <a:p>
            <a:pPr lvl="1"/>
            <a:r>
              <a:rPr lang="en-US" dirty="0" smtClean="0"/>
              <a:t>Consider safe return of overbank flows back into channel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Hydrology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35480"/>
            <a:ext cx="8153400" cy="24079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Urban Development / Infrastructure</a:t>
            </a:r>
          </a:p>
          <a:p>
            <a:pPr lvl="1"/>
            <a:r>
              <a:rPr lang="en-US" dirty="0" smtClean="0"/>
              <a:t>Imperviousness</a:t>
            </a:r>
          </a:p>
          <a:p>
            <a:pPr lvl="2"/>
            <a:r>
              <a:rPr lang="en-US" dirty="0" smtClean="0"/>
              <a:t>Decreased infiltration / water storage</a:t>
            </a:r>
          </a:p>
          <a:p>
            <a:pPr lvl="2"/>
            <a:r>
              <a:rPr lang="en-US" dirty="0" smtClean="0"/>
              <a:t>Increased runoff</a:t>
            </a:r>
          </a:p>
          <a:p>
            <a:r>
              <a:rPr lang="en-US" dirty="0" smtClean="0"/>
              <a:t>Efficient Water Drainage</a:t>
            </a:r>
          </a:p>
          <a:p>
            <a:pPr lvl="1"/>
            <a:r>
              <a:rPr lang="en-US" dirty="0" err="1" smtClean="0"/>
              <a:t>Stormwater</a:t>
            </a:r>
            <a:r>
              <a:rPr lang="en-US" dirty="0" smtClean="0"/>
              <a:t> delivery systems</a:t>
            </a:r>
          </a:p>
          <a:p>
            <a:pPr lvl="2"/>
            <a:r>
              <a:rPr lang="en-US" dirty="0" smtClean="0"/>
              <a:t>Rapid hydrologic response  </a:t>
            </a:r>
          </a:p>
        </p:txBody>
      </p:sp>
      <p:pic>
        <p:nvPicPr>
          <p:cNvPr id="4" name="Picture 3" descr="Strom Dra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4419600"/>
            <a:ext cx="4572000" cy="20764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Reduced Sediment Supply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35480"/>
            <a:ext cx="8153400" cy="4389120"/>
          </a:xfrm>
        </p:spPr>
        <p:txBody>
          <a:bodyPr/>
          <a:lstStyle/>
          <a:p>
            <a:r>
              <a:rPr lang="en-US" dirty="0" smtClean="0"/>
              <a:t>Land Use Changes</a:t>
            </a:r>
          </a:p>
          <a:p>
            <a:pPr lvl="1"/>
            <a:r>
              <a:rPr lang="en-US" dirty="0" smtClean="0"/>
              <a:t>Reduced erosion </a:t>
            </a:r>
          </a:p>
          <a:p>
            <a:pPr lvl="1"/>
            <a:r>
              <a:rPr lang="en-US" dirty="0" smtClean="0"/>
              <a:t>Reduced sediment delivery </a:t>
            </a:r>
          </a:p>
          <a:p>
            <a:endParaRPr lang="en-US" dirty="0"/>
          </a:p>
        </p:txBody>
      </p:sp>
      <p:pic>
        <p:nvPicPr>
          <p:cNvPr id="4" name="Picture 3" descr="MacLotInRain-38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3657600"/>
            <a:ext cx="46482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Limited Floodplain Connectivity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Channel Incision</a:t>
            </a:r>
          </a:p>
          <a:p>
            <a:r>
              <a:rPr lang="en-US" dirty="0" smtClean="0"/>
              <a:t>Floodplain Encroachment </a:t>
            </a:r>
          </a:p>
          <a:p>
            <a:r>
              <a:rPr lang="en-US" dirty="0" smtClean="0"/>
              <a:t>Flood Control</a:t>
            </a:r>
          </a:p>
        </p:txBody>
      </p:sp>
      <p:pic>
        <p:nvPicPr>
          <p:cNvPr id="4" name="Picture 3" descr="iowa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3200400"/>
            <a:ext cx="5791200" cy="34981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Diminished Riparian Zones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Reduced Bank Stability </a:t>
            </a:r>
          </a:p>
          <a:p>
            <a:r>
              <a:rPr lang="en-US" dirty="0" smtClean="0"/>
              <a:t>Reduced Flood Attenuation </a:t>
            </a:r>
            <a:endParaRPr lang="en-US" dirty="0"/>
          </a:p>
        </p:txBody>
      </p:sp>
      <p:pic>
        <p:nvPicPr>
          <p:cNvPr id="4" name="Picture 3" descr="river-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3124200"/>
            <a:ext cx="5000625" cy="33242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 Stabilization Methods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Bank Stabilization </a:t>
            </a:r>
          </a:p>
          <a:p>
            <a:r>
              <a:rPr lang="en-US" dirty="0" smtClean="0"/>
              <a:t>Bed Stabilization </a:t>
            </a:r>
          </a:p>
          <a:p>
            <a:r>
              <a:rPr lang="en-US" dirty="0" smtClean="0"/>
              <a:t>Infrastructure Protection </a:t>
            </a:r>
            <a:endParaRPr lang="en-US" dirty="0"/>
          </a:p>
        </p:txBody>
      </p:sp>
      <p:pic>
        <p:nvPicPr>
          <p:cNvPr id="4" name="Picture 3" descr="Bridg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0" y="3429000"/>
            <a:ext cx="3035808" cy="3066288"/>
          </a:xfrm>
          <a:prstGeom prst="rect">
            <a:avLst/>
          </a:prstGeom>
        </p:spPr>
      </p:pic>
      <p:pic>
        <p:nvPicPr>
          <p:cNvPr id="5" name="Picture 4" descr="levee-storm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3733800"/>
            <a:ext cx="3810000" cy="25336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Bank Stability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Riprap </a:t>
            </a:r>
          </a:p>
          <a:p>
            <a:r>
              <a:rPr lang="en-US" dirty="0" smtClean="0"/>
              <a:t>Retaining Walls </a:t>
            </a:r>
          </a:p>
          <a:p>
            <a:r>
              <a:rPr lang="en-US" dirty="0" smtClean="0"/>
              <a:t>Gabions</a:t>
            </a:r>
          </a:p>
          <a:p>
            <a:r>
              <a:rPr lang="en-US" dirty="0" smtClean="0"/>
              <a:t>Concrete Armor Units</a:t>
            </a:r>
          </a:p>
          <a:p>
            <a:r>
              <a:rPr lang="en-US" dirty="0" smtClean="0"/>
              <a:t>Concrete Reinforcement</a:t>
            </a:r>
          </a:p>
          <a:p>
            <a:r>
              <a:rPr lang="en-US" dirty="0" smtClean="0"/>
              <a:t>Bioengineering </a:t>
            </a:r>
          </a:p>
          <a:p>
            <a:endParaRPr lang="en-US" dirty="0"/>
          </a:p>
        </p:txBody>
      </p:sp>
      <p:pic>
        <p:nvPicPr>
          <p:cNvPr id="5" name="Content Placeholder 4" descr="Planning_StreamBankErosio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53368" y="1920875"/>
            <a:ext cx="3428264" cy="443388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Riprap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038600" cy="438912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Design Approaches</a:t>
            </a:r>
          </a:p>
          <a:p>
            <a:pPr lvl="1"/>
            <a:r>
              <a:rPr lang="en-US" dirty="0" smtClean="0"/>
              <a:t>Shear stress method </a:t>
            </a:r>
          </a:p>
          <a:p>
            <a:pPr lvl="1"/>
            <a:r>
              <a:rPr lang="en-US" dirty="0" smtClean="0"/>
              <a:t>Velocity method</a:t>
            </a:r>
          </a:p>
          <a:p>
            <a:r>
              <a:rPr lang="en-US" dirty="0" smtClean="0"/>
              <a:t>Design Considerations </a:t>
            </a:r>
          </a:p>
          <a:p>
            <a:pPr lvl="1"/>
            <a:r>
              <a:rPr lang="en-US" dirty="0" smtClean="0"/>
              <a:t>Angular well graded stone</a:t>
            </a:r>
          </a:p>
          <a:p>
            <a:pPr lvl="1"/>
            <a:r>
              <a:rPr lang="en-US" dirty="0" smtClean="0"/>
              <a:t>Use of a filter blanket</a:t>
            </a:r>
          </a:p>
          <a:p>
            <a:pPr lvl="2"/>
            <a:r>
              <a:rPr lang="en-US" dirty="0" smtClean="0"/>
              <a:t>Gravel filter</a:t>
            </a:r>
          </a:p>
          <a:p>
            <a:pPr lvl="2"/>
            <a:r>
              <a:rPr lang="en-US" dirty="0" smtClean="0"/>
              <a:t>Synthetic filter cloth</a:t>
            </a:r>
          </a:p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Flexible</a:t>
            </a:r>
          </a:p>
          <a:p>
            <a:pPr lvl="1"/>
            <a:r>
              <a:rPr lang="en-US" dirty="0" smtClean="0"/>
              <a:t>Economical </a:t>
            </a:r>
          </a:p>
          <a:p>
            <a:pPr lvl="1"/>
            <a:r>
              <a:rPr lang="en-US" dirty="0" smtClean="0"/>
              <a:t>Does not require special tools for placement </a:t>
            </a:r>
          </a:p>
          <a:p>
            <a:r>
              <a:rPr lang="en-US" dirty="0" smtClean="0"/>
              <a:t>Cons </a:t>
            </a:r>
          </a:p>
          <a:p>
            <a:pPr lvl="1"/>
            <a:r>
              <a:rPr lang="en-US" dirty="0" smtClean="0"/>
              <a:t>Prone to failure when improperly placed or designed</a:t>
            </a:r>
          </a:p>
        </p:txBody>
      </p:sp>
      <p:pic>
        <p:nvPicPr>
          <p:cNvPr id="4" name="Picture 3" descr="ripr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2209800"/>
            <a:ext cx="3558540" cy="290104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669</TotalTime>
  <Words>932</Words>
  <Application>Microsoft Office PowerPoint</Application>
  <PresentationFormat>On-screen Show (4:3)</PresentationFormat>
  <Paragraphs>253</Paragraphs>
  <Slides>26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Flow</vt:lpstr>
      <vt:lpstr>Equation</vt:lpstr>
      <vt:lpstr>Rivers in the Urban Environment</vt:lpstr>
      <vt:lpstr>Reasons For Urban Channel Stabilization </vt:lpstr>
      <vt:lpstr>Modified Hydrology </vt:lpstr>
      <vt:lpstr>Reduced Sediment Supply</vt:lpstr>
      <vt:lpstr>Limited Floodplain Connectivity</vt:lpstr>
      <vt:lpstr>Diminished Riparian Zones</vt:lpstr>
      <vt:lpstr>Channel Stabilization Methods </vt:lpstr>
      <vt:lpstr>Bank Stability </vt:lpstr>
      <vt:lpstr>Riprap </vt:lpstr>
      <vt:lpstr>Retaining Walls</vt:lpstr>
      <vt:lpstr>Concrete Armor Units </vt:lpstr>
      <vt:lpstr>Concrete Channel Lining</vt:lpstr>
      <vt:lpstr>Bioengineering</vt:lpstr>
      <vt:lpstr>Bank Stabilization Conclusions</vt:lpstr>
      <vt:lpstr>Why Consider Bed Stabilization? </vt:lpstr>
      <vt:lpstr>Bed Stability </vt:lpstr>
      <vt:lpstr>Weirs</vt:lpstr>
      <vt:lpstr>Weirs</vt:lpstr>
      <vt:lpstr>Riprap Structures</vt:lpstr>
      <vt:lpstr>Block Ramps</vt:lpstr>
      <vt:lpstr>Block Ramps</vt:lpstr>
      <vt:lpstr>Gabions</vt:lpstr>
      <vt:lpstr>Riffle and Pools</vt:lpstr>
      <vt:lpstr>Roughened Channels</vt:lpstr>
      <vt:lpstr>Grade Control Considerations</vt:lpstr>
      <vt:lpstr>Final Design Considerations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Rivers in the Urban Environment</dc:title>
  <dc:creator>Woolley</dc:creator>
  <cp:lastModifiedBy>Woolley</cp:lastModifiedBy>
  <cp:revision>33</cp:revision>
  <dcterms:created xsi:type="dcterms:W3CDTF">2010-04-11T17:38:48Z</dcterms:created>
  <dcterms:modified xsi:type="dcterms:W3CDTF">2010-04-19T23:18:02Z</dcterms:modified>
</cp:coreProperties>
</file>