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0" r:id="rId2"/>
    <p:sldId id="291" r:id="rId3"/>
    <p:sldId id="279" r:id="rId4"/>
    <p:sldId id="280" r:id="rId5"/>
    <p:sldId id="281" r:id="rId6"/>
    <p:sldId id="282" r:id="rId7"/>
    <p:sldId id="283" r:id="rId8"/>
    <p:sldId id="284" r:id="rId9"/>
    <p:sldId id="285" r:id="rId10"/>
    <p:sldId id="286" r:id="rId11"/>
    <p:sldId id="287" r:id="rId12"/>
    <p:sldId id="288" r:id="rId13"/>
    <p:sldId id="289" r:id="rId14"/>
    <p:sldId id="256" r:id="rId15"/>
    <p:sldId id="263" r:id="rId16"/>
    <p:sldId id="259" r:id="rId17"/>
    <p:sldId id="261" r:id="rId18"/>
    <p:sldId id="264" r:id="rId19"/>
    <p:sldId id="266" r:id="rId20"/>
    <p:sldId id="260" r:id="rId21"/>
    <p:sldId id="257" r:id="rId22"/>
    <p:sldId id="258" r:id="rId23"/>
    <p:sldId id="265" r:id="rId24"/>
    <p:sldId id="262" r:id="rId25"/>
    <p:sldId id="267" r:id="rId26"/>
    <p:sldId id="268" r:id="rId27"/>
    <p:sldId id="269" r:id="rId28"/>
    <p:sldId id="270" r:id="rId29"/>
    <p:sldId id="272" r:id="rId30"/>
    <p:sldId id="275" r:id="rId31"/>
    <p:sldId id="276" r:id="rId32"/>
    <p:sldId id="277" r:id="rId33"/>
    <p:sldId id="278" r:id="rId34"/>
    <p:sldId id="274"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7" d="100"/>
          <a:sy n="97" d="100"/>
        </p:scale>
        <p:origin x="-108" y="-19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5B7BC09C-6648-4D72-B021-8797EF6E47C6}" type="datetimeFigureOut">
              <a:rPr lang="en-US"/>
              <a:pPr>
                <a:defRPr/>
              </a:pPr>
              <a:t>4/13/2012</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6BA42D19-198A-44B9-B57C-6DDB3FAC7F5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A1879C7-3EC4-43E0-9B22-6F54B2FDC414}" type="datetimeFigureOut">
              <a:rPr lang="en-US"/>
              <a:pPr>
                <a:defRPr/>
              </a:pPr>
              <a:t>4/13/2012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6273234-59D3-4687-896E-04E5495C6A0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69590FF-19BD-4A9D-A790-34A6EECB1926}" type="datetimeFigureOut">
              <a:rPr lang="en-US"/>
              <a:pPr>
                <a:defRPr/>
              </a:pPr>
              <a:t>4/13/2012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AF1234C-BBB9-4C32-9BE1-FA8C5D63850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C3DFC90-65FD-40F7-9F61-9B6F98882A8D}" type="datetimeFigureOut">
              <a:rPr lang="en-US"/>
              <a:pPr>
                <a:defRPr/>
              </a:pPr>
              <a:t>4/13/2012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AE0D3BE-1033-4D11-9129-CB9FFDD7FF9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A1F12A-BE98-445D-B13E-CDCAD1AAE2DD}" type="datetimeFigureOut">
              <a:rPr lang="en-US"/>
              <a:pPr>
                <a:defRPr/>
              </a:pPr>
              <a:t>4/13/2012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BC405-A0CA-449F-8DF5-E09C1C16FF6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4F0FDAB-C476-41CA-A6BA-AB79B2D9BA62}" type="datetimeFigureOut">
              <a:rPr lang="en-US"/>
              <a:pPr>
                <a:defRPr/>
              </a:pPr>
              <a:t>4/13/2012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ED99B73-831C-4294-A15B-F452416AFCB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FC0375AB-16E1-43DF-A918-6DE5102160FA}" type="datetimeFigureOut">
              <a:rPr lang="en-US"/>
              <a:pPr>
                <a:defRPr/>
              </a:pPr>
              <a:t>4/13/2012</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FF240CF-02C0-42FC-BB1A-C0ED5E6BEBC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0EC00EA-A5BA-47EF-9D8F-5EBF5C26EF32}" type="datetimeFigureOut">
              <a:rPr lang="en-US"/>
              <a:pPr>
                <a:defRPr/>
              </a:pPr>
              <a:t>4/13/2012</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A5A9B5A-7782-4E08-A21C-F8B675F378E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0753789-52E7-4B84-8E4B-A0D8FE1369D1}" type="datetimeFigureOut">
              <a:rPr lang="en-US"/>
              <a:pPr>
                <a:defRPr/>
              </a:pPr>
              <a:t>4/13/2012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D79B8A0-CF40-4A27-9863-43280776D74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049B576-28DD-45E2-9DEF-B32FF77B3E47}" type="datetimeFigureOut">
              <a:rPr lang="en-US"/>
              <a:pPr>
                <a:defRPr/>
              </a:pPr>
              <a:t>4/13/2012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F8A4C83-31CE-4227-9302-5DB8F4971F3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9663C0D-943E-4F81-878D-5455CD85253F}" type="datetimeFigureOut">
              <a:rPr lang="en-US"/>
              <a:pPr>
                <a:defRPr/>
              </a:pPr>
              <a:t>4/13/2012</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FB44C43-CB0E-49BD-BD0D-24A22CD680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8436"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8437"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3CC2C28E-6D42-4C5C-A6F9-4816DFAC8668}" type="datetimeFigureOut">
              <a:rPr lang="en-US"/>
              <a:pPr>
                <a:defRPr/>
              </a:pPr>
              <a:t>4/13/2012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1FE2EACB-8155-4BD9-AF9D-71A0D8E5F4A7}" type="slidenum">
              <a:rPr lang="en-US"/>
              <a:pPr>
                <a:defRPr/>
              </a:pPr>
              <a:t>‹#›</a:t>
            </a:fld>
            <a:endParaRPr lang="en-US"/>
          </a:p>
        </p:txBody>
      </p:sp>
      <p:grpSp>
        <p:nvGrpSpPr>
          <p:cNvPr id="1844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67" r:id="rId7"/>
    <p:sldLayoutId id="2147483666" r:id="rId8"/>
    <p:sldLayoutId id="2147483674" r:id="rId9"/>
    <p:sldLayoutId id="2147483665" r:id="rId10"/>
    <p:sldLayoutId id="2147483664"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sz="6000" dirty="0" err="1" smtClean="0"/>
              <a:t>Headcut</a:t>
            </a:r>
            <a:r>
              <a:rPr lang="en-US" sz="6000" dirty="0" smtClean="0"/>
              <a:t> Prevention</a:t>
            </a:r>
            <a:r>
              <a:rPr lang="en-US" dirty="0" smtClean="0"/>
              <a:t/>
            </a:r>
            <a:br>
              <a:rPr lang="en-US" dirty="0" smtClean="0"/>
            </a:br>
            <a:endParaRPr lang="en-US" dirty="0"/>
          </a:p>
        </p:txBody>
      </p:sp>
      <p:sp>
        <p:nvSpPr>
          <p:cNvPr id="13314" name="Subtitle 2"/>
          <p:cNvSpPr>
            <a:spLocks noGrp="1"/>
          </p:cNvSpPr>
          <p:nvPr>
            <p:ph type="subTitle" idx="1"/>
          </p:nvPr>
        </p:nvSpPr>
        <p:spPr>
          <a:xfrm>
            <a:off x="381000" y="3228975"/>
            <a:ext cx="8007350" cy="1752600"/>
          </a:xfrm>
        </p:spPr>
        <p:txBody>
          <a:bodyPr/>
          <a:lstStyle/>
          <a:p>
            <a:pPr marR="0"/>
            <a:r>
              <a:rPr lang="en-US" smtClean="0"/>
              <a:t>CIVE 717: Assignment #4</a:t>
            </a:r>
          </a:p>
          <a:p>
            <a:pPr marR="0"/>
            <a:r>
              <a:rPr lang="en-US" smtClean="0"/>
              <a:t>John Quebbeman, Andrew Steininger, Rachel Williams</a:t>
            </a:r>
          </a:p>
          <a:p>
            <a:pPr marR="0"/>
            <a:r>
              <a:rPr lang="en-US" smtClean="0"/>
              <a:t>April 12, 2012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p:nvPr>
        </p:nvSpPr>
        <p:spPr/>
        <p:txBody>
          <a:bodyPr/>
          <a:lstStyle/>
          <a:p>
            <a:r>
              <a:rPr lang="en-US" smtClean="0"/>
              <a:t>SITES Headcut Advancement</a:t>
            </a:r>
          </a:p>
        </p:txBody>
      </p:sp>
      <p:sp>
        <p:nvSpPr>
          <p:cNvPr id="6" name="Content Placeholder 5"/>
          <p:cNvSpPr>
            <a:spLocks noGrp="1"/>
          </p:cNvSpPr>
          <p:nvPr>
            <p:ph idx="1"/>
          </p:nvPr>
        </p:nvSpPr>
        <p:spPr>
          <a:xfrm>
            <a:off x="457200" y="1935163"/>
            <a:ext cx="4495800" cy="2636837"/>
          </a:xfrm>
        </p:spPr>
        <p:txBody>
          <a:bodyPr>
            <a:normAutofit lnSpcReduction="10000"/>
          </a:bodyPr>
          <a:lstStyle/>
          <a:p>
            <a:pPr marL="274320" indent="-274320" fontAlgn="auto">
              <a:spcAft>
                <a:spcPts val="0"/>
              </a:spcAft>
              <a:buClr>
                <a:schemeClr val="accent3"/>
              </a:buClr>
              <a:buFont typeface="Wingdings 2"/>
              <a:buChar char=""/>
              <a:defRPr/>
            </a:pPr>
            <a:r>
              <a:rPr lang="en-US" dirty="0" smtClean="0"/>
              <a:t>Phase III Erosion</a:t>
            </a:r>
          </a:p>
          <a:p>
            <a:pPr marL="274320" indent="-274320" fontAlgn="auto">
              <a:spcAft>
                <a:spcPts val="0"/>
              </a:spcAft>
              <a:buClr>
                <a:schemeClr val="accent3"/>
              </a:buClr>
              <a:buFont typeface="Wingdings 2"/>
              <a:buChar char=""/>
              <a:defRPr/>
            </a:pPr>
            <a:r>
              <a:rPr lang="en-US" dirty="0" err="1" smtClean="0"/>
              <a:t>Headcut</a:t>
            </a:r>
            <a:r>
              <a:rPr lang="en-US" dirty="0" smtClean="0"/>
              <a:t> advances upstream if threshold exceeded</a:t>
            </a:r>
          </a:p>
          <a:p>
            <a:pPr marL="274320" indent="-274320" fontAlgn="auto">
              <a:spcAft>
                <a:spcPts val="0"/>
              </a:spcAft>
              <a:buClr>
                <a:schemeClr val="accent3"/>
              </a:buClr>
              <a:buFont typeface="Wingdings 2"/>
              <a:buChar char=""/>
              <a:defRPr/>
            </a:pPr>
            <a:r>
              <a:rPr lang="en-US" dirty="0" smtClean="0"/>
              <a:t>&lt;A0 is No Movement</a:t>
            </a:r>
          </a:p>
          <a:p>
            <a:pPr marL="274320" indent="-274320" fontAlgn="auto">
              <a:spcAft>
                <a:spcPts val="0"/>
              </a:spcAft>
              <a:buClr>
                <a:schemeClr val="accent3"/>
              </a:buClr>
              <a:buFont typeface="Wingdings 2"/>
              <a:buChar char=""/>
              <a:defRPr/>
            </a:pPr>
            <a:r>
              <a:rPr lang="en-US" dirty="0" smtClean="0"/>
              <a:t>Based on Shields Approach for Incipient Motion</a:t>
            </a:r>
            <a:endParaRPr lang="en-US" dirty="0"/>
          </a:p>
        </p:txBody>
      </p:sp>
      <p:pic>
        <p:nvPicPr>
          <p:cNvPr id="24579" name="Picture 2"/>
          <p:cNvPicPr>
            <a:picLocks noChangeAspect="1" noChangeArrowheads="1"/>
          </p:cNvPicPr>
          <p:nvPr/>
        </p:nvPicPr>
        <p:blipFill>
          <a:blip r:embed="rId2"/>
          <a:srcRect/>
          <a:stretch>
            <a:fillRect/>
          </a:stretch>
        </p:blipFill>
        <p:spPr bwMode="auto">
          <a:xfrm>
            <a:off x="990600" y="4724400"/>
            <a:ext cx="2724150" cy="742950"/>
          </a:xfrm>
          <a:prstGeom prst="rect">
            <a:avLst/>
          </a:prstGeom>
          <a:noFill/>
          <a:ln w="9525">
            <a:noFill/>
            <a:miter lim="800000"/>
            <a:headEnd/>
            <a:tailEnd/>
          </a:ln>
        </p:spPr>
      </p:pic>
      <p:pic>
        <p:nvPicPr>
          <p:cNvPr id="24580" name="Picture 3"/>
          <p:cNvPicPr>
            <a:picLocks noChangeAspect="1" noChangeArrowheads="1"/>
          </p:cNvPicPr>
          <p:nvPr/>
        </p:nvPicPr>
        <p:blipFill>
          <a:blip r:embed="rId3"/>
          <a:srcRect/>
          <a:stretch>
            <a:fillRect/>
          </a:stretch>
        </p:blipFill>
        <p:spPr bwMode="auto">
          <a:xfrm>
            <a:off x="990600" y="5486400"/>
            <a:ext cx="3122613" cy="914400"/>
          </a:xfrm>
          <a:prstGeom prst="rect">
            <a:avLst/>
          </a:prstGeom>
          <a:noFill/>
          <a:ln w="9525">
            <a:noFill/>
            <a:miter lim="800000"/>
            <a:headEnd/>
            <a:tailEnd/>
          </a:ln>
        </p:spPr>
      </p:pic>
      <p:pic>
        <p:nvPicPr>
          <p:cNvPr id="24581" name="Picture 3"/>
          <p:cNvPicPr>
            <a:picLocks noChangeAspect="1" noChangeArrowheads="1"/>
          </p:cNvPicPr>
          <p:nvPr/>
        </p:nvPicPr>
        <p:blipFill>
          <a:blip r:embed="rId4"/>
          <a:srcRect/>
          <a:stretch>
            <a:fillRect/>
          </a:stretch>
        </p:blipFill>
        <p:spPr bwMode="auto">
          <a:xfrm>
            <a:off x="5257800" y="2286000"/>
            <a:ext cx="3581400" cy="32400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mtClean="0"/>
              <a:t>SITES Hydraulic Jump</a:t>
            </a:r>
          </a:p>
        </p:txBody>
      </p:sp>
      <p:sp>
        <p:nvSpPr>
          <p:cNvPr id="25602" name="Content Placeholder 2"/>
          <p:cNvSpPr>
            <a:spLocks noGrp="1"/>
          </p:cNvSpPr>
          <p:nvPr>
            <p:ph idx="1"/>
          </p:nvPr>
        </p:nvSpPr>
        <p:spPr>
          <a:xfrm>
            <a:off x="457200" y="1935163"/>
            <a:ext cx="4495800" cy="4389437"/>
          </a:xfrm>
        </p:spPr>
        <p:txBody>
          <a:bodyPr/>
          <a:lstStyle/>
          <a:p>
            <a:r>
              <a:rPr lang="en-US" smtClean="0"/>
              <a:t>Stress Estimate Uses Simplified Horizontal Assumptions</a:t>
            </a:r>
          </a:p>
          <a:p>
            <a:r>
              <a:rPr lang="en-US" smtClean="0"/>
              <a:t>Normal Depth in Downstream Channel</a:t>
            </a:r>
          </a:p>
          <a:p>
            <a:r>
              <a:rPr lang="en-US" smtClean="0"/>
              <a:t>Energy Slope &amp; Sequent Depth used to determine Shear Stresses</a:t>
            </a:r>
          </a:p>
        </p:txBody>
      </p:sp>
      <p:pic>
        <p:nvPicPr>
          <p:cNvPr id="25603" name="Picture 2"/>
          <p:cNvPicPr>
            <a:picLocks noChangeAspect="1" noChangeArrowheads="1"/>
          </p:cNvPicPr>
          <p:nvPr/>
        </p:nvPicPr>
        <p:blipFill>
          <a:blip r:embed="rId2"/>
          <a:srcRect/>
          <a:stretch>
            <a:fillRect/>
          </a:stretch>
        </p:blipFill>
        <p:spPr bwMode="auto">
          <a:xfrm>
            <a:off x="4876800" y="2514600"/>
            <a:ext cx="4267200" cy="16859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SITES </a:t>
            </a:r>
            <a:r>
              <a:rPr lang="en-US" dirty="0" err="1" smtClean="0"/>
              <a:t>Erodibility</a:t>
            </a:r>
            <a:r>
              <a:rPr lang="en-US" dirty="0" smtClean="0"/>
              <a:t> of Multiple Layers</a:t>
            </a:r>
            <a:endParaRPr lang="en-US" dirty="0"/>
          </a:p>
        </p:txBody>
      </p:sp>
      <p:sp>
        <p:nvSpPr>
          <p:cNvPr id="26626" name="Content Placeholder 2"/>
          <p:cNvSpPr>
            <a:spLocks noGrp="1"/>
          </p:cNvSpPr>
          <p:nvPr>
            <p:ph idx="1"/>
          </p:nvPr>
        </p:nvSpPr>
        <p:spPr>
          <a:xfrm>
            <a:off x="457200" y="1935163"/>
            <a:ext cx="5943600" cy="1493837"/>
          </a:xfrm>
        </p:spPr>
        <p:txBody>
          <a:bodyPr/>
          <a:lstStyle/>
          <a:p>
            <a:r>
              <a:rPr lang="en-US" smtClean="0"/>
              <a:t>Erodibility Index Kh</a:t>
            </a:r>
          </a:p>
          <a:p>
            <a:r>
              <a:rPr lang="en-US" smtClean="0"/>
              <a:t>Steps through time considering eroded layer i</a:t>
            </a:r>
          </a:p>
        </p:txBody>
      </p:sp>
      <p:pic>
        <p:nvPicPr>
          <p:cNvPr id="26627" name="Picture 2"/>
          <p:cNvPicPr>
            <a:picLocks noChangeAspect="1" noChangeArrowheads="1"/>
          </p:cNvPicPr>
          <p:nvPr/>
        </p:nvPicPr>
        <p:blipFill>
          <a:blip r:embed="rId2"/>
          <a:srcRect/>
          <a:stretch>
            <a:fillRect/>
          </a:stretch>
        </p:blipFill>
        <p:spPr bwMode="auto">
          <a:xfrm>
            <a:off x="2971800" y="4572000"/>
            <a:ext cx="2714625" cy="1274763"/>
          </a:xfrm>
          <a:prstGeom prst="rect">
            <a:avLst/>
          </a:prstGeom>
          <a:noFill/>
          <a:ln w="9525">
            <a:noFill/>
            <a:miter lim="800000"/>
            <a:headEnd/>
            <a:tailEnd/>
          </a:ln>
        </p:spPr>
      </p:pic>
      <p:sp>
        <p:nvSpPr>
          <p:cNvPr id="26628" name="TextBox 4"/>
          <p:cNvSpPr txBox="1">
            <a:spLocks noChangeArrowheads="1"/>
          </p:cNvSpPr>
          <p:nvPr/>
        </p:nvSpPr>
        <p:spPr bwMode="auto">
          <a:xfrm>
            <a:off x="914400" y="3962400"/>
            <a:ext cx="1860550" cy="646113"/>
          </a:xfrm>
          <a:prstGeom prst="rect">
            <a:avLst/>
          </a:prstGeom>
          <a:noFill/>
          <a:ln w="9525">
            <a:noFill/>
            <a:miter lim="800000"/>
            <a:headEnd/>
            <a:tailEnd/>
          </a:ln>
        </p:spPr>
        <p:txBody>
          <a:bodyPr wrap="none">
            <a:spAutoFit/>
          </a:bodyPr>
          <a:lstStyle/>
          <a:p>
            <a:r>
              <a:rPr lang="en-US">
                <a:latin typeface="Constantia" pitchFamily="18" charset="0"/>
              </a:rPr>
              <a:t>Composite</a:t>
            </a:r>
          </a:p>
          <a:p>
            <a:r>
              <a:rPr lang="en-US">
                <a:latin typeface="Constantia" pitchFamily="18" charset="0"/>
              </a:rPr>
              <a:t>Erodibility Index</a:t>
            </a:r>
          </a:p>
        </p:txBody>
      </p:sp>
      <p:sp>
        <p:nvSpPr>
          <p:cNvPr id="26629" name="TextBox 5"/>
          <p:cNvSpPr txBox="1">
            <a:spLocks noChangeArrowheads="1"/>
          </p:cNvSpPr>
          <p:nvPr/>
        </p:nvSpPr>
        <p:spPr bwMode="auto">
          <a:xfrm>
            <a:off x="5257800" y="3429000"/>
            <a:ext cx="1860550" cy="646113"/>
          </a:xfrm>
          <a:prstGeom prst="rect">
            <a:avLst/>
          </a:prstGeom>
          <a:noFill/>
          <a:ln w="9525">
            <a:noFill/>
            <a:miter lim="800000"/>
            <a:headEnd/>
            <a:tailEnd/>
          </a:ln>
        </p:spPr>
        <p:txBody>
          <a:bodyPr wrap="none">
            <a:spAutoFit/>
          </a:bodyPr>
          <a:lstStyle/>
          <a:p>
            <a:r>
              <a:rPr lang="en-US">
                <a:latin typeface="Constantia" pitchFamily="18" charset="0"/>
              </a:rPr>
              <a:t>Erodibility Index</a:t>
            </a:r>
          </a:p>
          <a:p>
            <a:r>
              <a:rPr lang="en-US">
                <a:latin typeface="Constantia" pitchFamily="18" charset="0"/>
              </a:rPr>
              <a:t>Layer ‘i’</a:t>
            </a:r>
          </a:p>
        </p:txBody>
      </p:sp>
      <p:sp>
        <p:nvSpPr>
          <p:cNvPr id="26630" name="TextBox 6"/>
          <p:cNvSpPr txBox="1">
            <a:spLocks noChangeArrowheads="1"/>
          </p:cNvSpPr>
          <p:nvPr/>
        </p:nvSpPr>
        <p:spPr bwMode="auto">
          <a:xfrm>
            <a:off x="3200400" y="3505200"/>
            <a:ext cx="1184275" cy="646113"/>
          </a:xfrm>
          <a:prstGeom prst="rect">
            <a:avLst/>
          </a:prstGeom>
          <a:noFill/>
          <a:ln w="9525">
            <a:noFill/>
            <a:miter lim="800000"/>
            <a:headEnd/>
            <a:tailEnd/>
          </a:ln>
        </p:spPr>
        <p:txBody>
          <a:bodyPr wrap="none">
            <a:spAutoFit/>
          </a:bodyPr>
          <a:lstStyle/>
          <a:p>
            <a:r>
              <a:rPr lang="en-US">
                <a:latin typeface="Constantia" pitchFamily="18" charset="0"/>
              </a:rPr>
              <a:t>Thickness</a:t>
            </a:r>
          </a:p>
          <a:p>
            <a:r>
              <a:rPr lang="en-US">
                <a:latin typeface="Constantia" pitchFamily="18" charset="0"/>
              </a:rPr>
              <a:t>Layer ‘i'</a:t>
            </a:r>
          </a:p>
        </p:txBody>
      </p:sp>
      <p:sp>
        <p:nvSpPr>
          <p:cNvPr id="26631" name="TextBox 7"/>
          <p:cNvSpPr txBox="1">
            <a:spLocks noChangeArrowheads="1"/>
          </p:cNvSpPr>
          <p:nvPr/>
        </p:nvSpPr>
        <p:spPr bwMode="auto">
          <a:xfrm>
            <a:off x="5562600" y="5943600"/>
            <a:ext cx="1739900" cy="369888"/>
          </a:xfrm>
          <a:prstGeom prst="rect">
            <a:avLst/>
          </a:prstGeom>
          <a:noFill/>
          <a:ln w="9525">
            <a:noFill/>
            <a:miter lim="800000"/>
            <a:headEnd/>
            <a:tailEnd/>
          </a:ln>
        </p:spPr>
        <p:txBody>
          <a:bodyPr wrap="none">
            <a:spAutoFit/>
          </a:bodyPr>
          <a:lstStyle/>
          <a:p>
            <a:r>
              <a:rPr lang="en-US">
                <a:latin typeface="Constantia" pitchFamily="18" charset="0"/>
              </a:rPr>
              <a:t>Total Thickness</a:t>
            </a:r>
          </a:p>
        </p:txBody>
      </p:sp>
      <p:cxnSp>
        <p:nvCxnSpPr>
          <p:cNvPr id="10" name="Straight Arrow Connector 9"/>
          <p:cNvCxnSpPr>
            <a:stCxn id="26631" idx="1"/>
          </p:cNvCxnSpPr>
          <p:nvPr/>
        </p:nvCxnSpPr>
        <p:spPr>
          <a:xfrm rot="10800000">
            <a:off x="4953000" y="5638800"/>
            <a:ext cx="609600" cy="48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6629" idx="2"/>
          </p:cNvCxnSpPr>
          <p:nvPr/>
        </p:nvCxnSpPr>
        <p:spPr>
          <a:xfrm rot="5400000">
            <a:off x="5322094" y="4087019"/>
            <a:ext cx="877887" cy="854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6630" idx="2"/>
          </p:cNvCxnSpPr>
          <p:nvPr/>
        </p:nvCxnSpPr>
        <p:spPr>
          <a:xfrm rot="16200000" flipH="1">
            <a:off x="3743325" y="4200526"/>
            <a:ext cx="649287"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6628" idx="2"/>
            <a:endCxn id="4098" idx="1"/>
          </p:cNvCxnSpPr>
          <p:nvPr/>
        </p:nvCxnSpPr>
        <p:spPr>
          <a:xfrm rot="16200000" flipH="1">
            <a:off x="2108200" y="4344988"/>
            <a:ext cx="600075" cy="1127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850"/>
            <a:ext cx="8839200" cy="1143000"/>
          </a:xfrm>
        </p:spPr>
        <p:txBody>
          <a:bodyPr>
            <a:normAutofit fontScale="90000"/>
          </a:bodyPr>
          <a:lstStyle/>
          <a:p>
            <a:pPr fontAlgn="auto">
              <a:spcAft>
                <a:spcPts val="0"/>
              </a:spcAft>
              <a:defRPr/>
            </a:pPr>
            <a:r>
              <a:rPr lang="en-US" dirty="0" smtClean="0"/>
              <a:t>Empirical </a:t>
            </a:r>
            <a:r>
              <a:rPr lang="en-US" dirty="0" err="1" smtClean="0"/>
              <a:t>Headcut</a:t>
            </a:r>
            <a:r>
              <a:rPr lang="en-US" dirty="0" smtClean="0"/>
              <a:t> Advancement Rate</a:t>
            </a:r>
            <a:endParaRPr lang="en-US" dirty="0"/>
          </a:p>
        </p:txBody>
      </p:sp>
      <p:sp>
        <p:nvSpPr>
          <p:cNvPr id="27650" name="Content Placeholder 2"/>
          <p:cNvSpPr>
            <a:spLocks noGrp="1"/>
          </p:cNvSpPr>
          <p:nvPr>
            <p:ph idx="1"/>
          </p:nvPr>
        </p:nvSpPr>
        <p:spPr>
          <a:xfrm>
            <a:off x="457200" y="1935163"/>
            <a:ext cx="4038600" cy="4389437"/>
          </a:xfrm>
        </p:spPr>
        <p:txBody>
          <a:bodyPr/>
          <a:lstStyle/>
          <a:p>
            <a:r>
              <a:rPr lang="en-US" smtClean="0"/>
              <a:t>Studied in SW US</a:t>
            </a:r>
          </a:p>
          <a:p>
            <a:r>
              <a:rPr lang="en-US" smtClean="0"/>
              <a:t>Migration Upstream</a:t>
            </a:r>
          </a:p>
          <a:p>
            <a:r>
              <a:rPr lang="en-US" smtClean="0"/>
              <a:t>F(x) of Precipitation times Drainage Area</a:t>
            </a:r>
          </a:p>
          <a:p>
            <a:r>
              <a:rPr lang="en-US" smtClean="0"/>
              <a:t>May vary with different regions</a:t>
            </a:r>
          </a:p>
        </p:txBody>
      </p:sp>
      <p:pic>
        <p:nvPicPr>
          <p:cNvPr id="27651" name="Picture 2"/>
          <p:cNvPicPr>
            <a:picLocks noChangeAspect="1" noChangeArrowheads="1"/>
          </p:cNvPicPr>
          <p:nvPr/>
        </p:nvPicPr>
        <p:blipFill>
          <a:blip r:embed="rId2"/>
          <a:srcRect/>
          <a:stretch>
            <a:fillRect/>
          </a:stretch>
        </p:blipFill>
        <p:spPr bwMode="auto">
          <a:xfrm>
            <a:off x="5105400" y="2362200"/>
            <a:ext cx="3781425" cy="3619500"/>
          </a:xfrm>
          <a:prstGeom prst="rect">
            <a:avLst/>
          </a:prstGeom>
          <a:noFill/>
          <a:ln w="9525">
            <a:noFill/>
            <a:miter lim="800000"/>
            <a:headEnd/>
            <a:tailEnd/>
          </a:ln>
        </p:spPr>
      </p:pic>
      <p:pic>
        <p:nvPicPr>
          <p:cNvPr id="27652" name="Picture 3"/>
          <p:cNvPicPr>
            <a:picLocks noChangeAspect="1" noChangeArrowheads="1"/>
          </p:cNvPicPr>
          <p:nvPr/>
        </p:nvPicPr>
        <p:blipFill>
          <a:blip r:embed="rId3"/>
          <a:srcRect/>
          <a:stretch>
            <a:fillRect/>
          </a:stretch>
        </p:blipFill>
        <p:spPr bwMode="auto">
          <a:xfrm>
            <a:off x="5715000" y="1828800"/>
            <a:ext cx="2633663" cy="604838"/>
          </a:xfrm>
          <a:prstGeom prst="rect">
            <a:avLst/>
          </a:prstGeom>
          <a:noFill/>
          <a:ln w="9525">
            <a:noFill/>
            <a:miter lim="800000"/>
            <a:headEnd/>
            <a:tailEnd/>
          </a:ln>
        </p:spPr>
      </p:pic>
      <p:sp>
        <p:nvSpPr>
          <p:cNvPr id="27653" name="TextBox 5"/>
          <p:cNvSpPr txBox="1">
            <a:spLocks noChangeArrowheads="1"/>
          </p:cNvSpPr>
          <p:nvPr/>
        </p:nvSpPr>
        <p:spPr bwMode="auto">
          <a:xfrm>
            <a:off x="685800" y="6096000"/>
            <a:ext cx="7772400" cy="923925"/>
          </a:xfrm>
          <a:prstGeom prst="rect">
            <a:avLst/>
          </a:prstGeom>
          <a:noFill/>
          <a:ln w="9525">
            <a:noFill/>
            <a:miter lim="800000"/>
            <a:headEnd/>
            <a:tailEnd/>
          </a:ln>
        </p:spPr>
        <p:txBody>
          <a:bodyPr>
            <a:spAutoFit/>
          </a:bodyPr>
          <a:lstStyle/>
          <a:p>
            <a:r>
              <a:rPr lang="en-US" i="1">
                <a:latin typeface="Constantia" pitchFamily="18" charset="0"/>
              </a:rPr>
              <a:t>Rieke-Zapp, D., Nichols, M. Headcut Retreat in a Semiarid Watershed in the Southwestern United States Since 1935, Catena, Vol 87, Issue 1, October, 2011.</a:t>
            </a:r>
          </a:p>
          <a:p>
            <a:endParaRPr lang="en-US" i="1">
              <a:latin typeface="Constantia"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7851648" cy="1447800"/>
          </a:xfrm>
        </p:spPr>
        <p:txBody>
          <a:bodyPr>
            <a:normAutofit fontScale="90000"/>
          </a:bodyPr>
          <a:lstStyle/>
          <a:p>
            <a:pPr algn="ctr" fontAlgn="auto">
              <a:spcAft>
                <a:spcPts val="0"/>
              </a:spcAft>
              <a:defRPr/>
            </a:pPr>
            <a:r>
              <a:rPr lang="en-US" dirty="0" smtClean="0"/>
              <a:t>The Physical Process Model of </a:t>
            </a:r>
            <a:r>
              <a:rPr lang="en-US" dirty="0" err="1" smtClean="0"/>
              <a:t>Headcutting</a:t>
            </a:r>
            <a:endParaRPr lang="en-US" dirty="0"/>
          </a:p>
        </p:txBody>
      </p:sp>
      <p:pic>
        <p:nvPicPr>
          <p:cNvPr id="28674" name="Picture 2"/>
          <p:cNvPicPr>
            <a:picLocks noChangeAspect="1" noChangeArrowheads="1"/>
          </p:cNvPicPr>
          <p:nvPr/>
        </p:nvPicPr>
        <p:blipFill>
          <a:blip r:embed="rId2"/>
          <a:srcRect/>
          <a:stretch>
            <a:fillRect/>
          </a:stretch>
        </p:blipFill>
        <p:spPr bwMode="auto">
          <a:xfrm>
            <a:off x="1447800" y="2362200"/>
            <a:ext cx="6181725" cy="3857625"/>
          </a:xfrm>
          <a:prstGeom prst="rect">
            <a:avLst/>
          </a:prstGeom>
          <a:noFill/>
          <a:ln w="9525">
            <a:noFill/>
            <a:miter lim="800000"/>
            <a:headEnd/>
            <a:tailEnd/>
          </a:ln>
        </p:spPr>
      </p:pic>
      <p:sp>
        <p:nvSpPr>
          <p:cNvPr id="28675" name="TextBox 3"/>
          <p:cNvSpPr txBox="1">
            <a:spLocks noChangeArrowheads="1"/>
          </p:cNvSpPr>
          <p:nvPr/>
        </p:nvSpPr>
        <p:spPr bwMode="auto">
          <a:xfrm>
            <a:off x="1524000" y="6324600"/>
            <a:ext cx="6324600" cy="381000"/>
          </a:xfrm>
          <a:prstGeom prst="rect">
            <a:avLst/>
          </a:prstGeom>
          <a:noFill/>
          <a:ln w="9525">
            <a:noFill/>
            <a:miter lim="800000"/>
            <a:headEnd/>
            <a:tailEnd/>
          </a:ln>
        </p:spPr>
        <p:txBody>
          <a:bodyPr>
            <a:spAutoFit/>
          </a:bodyPr>
          <a:lstStyle/>
          <a:p>
            <a:r>
              <a:rPr lang="en-US">
                <a:latin typeface="Constantia" pitchFamily="18" charset="0"/>
              </a:rPr>
              <a:t>Watson etal 2007 Stream Rehabilitation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704850"/>
            <a:ext cx="8229600" cy="1143000"/>
          </a:xfrm>
        </p:spPr>
        <p:txBody>
          <a:bodyPr/>
          <a:lstStyle/>
          <a:p>
            <a:r>
              <a:rPr lang="en-US" smtClean="0"/>
              <a:t>Headcutting Causes:</a:t>
            </a:r>
          </a:p>
        </p:txBody>
      </p:sp>
      <p:sp>
        <p:nvSpPr>
          <p:cNvPr id="4" name="Content Placeholder 3"/>
          <p:cNvSpPr>
            <a:spLocks noGrp="1"/>
          </p:cNvSpPr>
          <p:nvPr>
            <p:ph sz="half" idx="1"/>
          </p:nvPr>
        </p:nvSpPr>
        <p:spPr>
          <a:xfrm>
            <a:off x="457200" y="1920875"/>
            <a:ext cx="4038600" cy="4433888"/>
          </a:xfrm>
        </p:spPr>
        <p:txBody>
          <a:bodyPr>
            <a:normAutofit fontScale="85000" lnSpcReduction="10000"/>
          </a:bodyPr>
          <a:lstStyle/>
          <a:p>
            <a:pPr marL="274320" indent="-274320" fontAlgn="auto">
              <a:spcAft>
                <a:spcPts val="0"/>
              </a:spcAft>
              <a:buClr>
                <a:schemeClr val="accent3"/>
              </a:buClr>
              <a:buFont typeface="Wingdings 2"/>
              <a:buChar char=""/>
              <a:defRPr/>
            </a:pPr>
            <a:r>
              <a:rPr lang="en-US" dirty="0" smtClean="0"/>
              <a:t>Natural:</a:t>
            </a:r>
          </a:p>
          <a:p>
            <a:pPr marL="640080" lvl="1" indent="-246888" fontAlgn="auto">
              <a:spcAft>
                <a:spcPts val="0"/>
              </a:spcAft>
              <a:buFont typeface="Wingdings 2"/>
              <a:buChar char=""/>
              <a:defRPr/>
            </a:pPr>
            <a:r>
              <a:rPr lang="en-US" dirty="0" smtClean="0"/>
              <a:t>Base level drop</a:t>
            </a:r>
          </a:p>
          <a:p>
            <a:pPr lvl="2" indent="-246888" fontAlgn="auto">
              <a:spcAft>
                <a:spcPts val="0"/>
              </a:spcAft>
              <a:buFont typeface="Wingdings 2"/>
              <a:buChar char=""/>
              <a:defRPr/>
            </a:pPr>
            <a:r>
              <a:rPr lang="en-US" dirty="0" smtClean="0">
                <a:solidFill>
                  <a:schemeClr val="accent2"/>
                </a:solidFill>
              </a:rPr>
              <a:t>Earthquakes or tectonic processes</a:t>
            </a:r>
          </a:p>
          <a:p>
            <a:pPr marL="640080" lvl="1" indent="-246888" fontAlgn="auto">
              <a:spcAft>
                <a:spcPts val="0"/>
              </a:spcAft>
              <a:buFont typeface="Wingdings 2"/>
              <a:buChar char=""/>
              <a:defRPr/>
            </a:pPr>
            <a:r>
              <a:rPr lang="en-US" dirty="0" smtClean="0"/>
              <a:t>Ground water sapping</a:t>
            </a:r>
          </a:p>
          <a:p>
            <a:pPr lvl="2" indent="-246888" fontAlgn="auto">
              <a:spcAft>
                <a:spcPts val="0"/>
              </a:spcAft>
              <a:buFont typeface="Wingdings 2"/>
              <a:buChar char=""/>
              <a:defRPr/>
            </a:pPr>
            <a:r>
              <a:rPr lang="en-US" dirty="0" smtClean="0">
                <a:solidFill>
                  <a:schemeClr val="accent2"/>
                </a:solidFill>
              </a:rPr>
              <a:t>Topographically caused ground water concentration</a:t>
            </a:r>
          </a:p>
          <a:p>
            <a:pPr lvl="2" indent="-246888" fontAlgn="auto">
              <a:spcAft>
                <a:spcPts val="0"/>
              </a:spcAft>
              <a:buFont typeface="Wingdings 2"/>
              <a:buChar char=""/>
              <a:defRPr/>
            </a:pPr>
            <a:r>
              <a:rPr lang="en-US" dirty="0" smtClean="0">
                <a:solidFill>
                  <a:schemeClr val="accent2"/>
                </a:solidFill>
              </a:rPr>
              <a:t>piping</a:t>
            </a:r>
          </a:p>
          <a:p>
            <a:pPr marL="640080" lvl="1" indent="-246888" fontAlgn="auto">
              <a:spcAft>
                <a:spcPts val="0"/>
              </a:spcAft>
              <a:buFont typeface="Wingdings 2"/>
              <a:buChar char=""/>
              <a:defRPr/>
            </a:pPr>
            <a:r>
              <a:rPr lang="en-US" dirty="0" smtClean="0"/>
              <a:t>Change in sediment regime </a:t>
            </a:r>
          </a:p>
          <a:p>
            <a:pPr lvl="2" indent="-246888" fontAlgn="auto">
              <a:spcAft>
                <a:spcPts val="0"/>
              </a:spcAft>
              <a:buFont typeface="Wingdings 2"/>
              <a:buChar char=""/>
              <a:defRPr/>
            </a:pPr>
            <a:r>
              <a:rPr lang="en-US" dirty="0" smtClean="0">
                <a:solidFill>
                  <a:schemeClr val="accent2"/>
                </a:solidFill>
              </a:rPr>
              <a:t>fire induced runoff</a:t>
            </a:r>
          </a:p>
          <a:p>
            <a:pPr lvl="2" indent="-246888" fontAlgn="auto">
              <a:spcAft>
                <a:spcPts val="0"/>
              </a:spcAft>
              <a:buFont typeface="Wingdings 2"/>
              <a:buChar char=""/>
              <a:defRPr/>
            </a:pPr>
            <a:r>
              <a:rPr lang="en-US" dirty="0" smtClean="0">
                <a:solidFill>
                  <a:schemeClr val="accent2"/>
                </a:solidFill>
              </a:rPr>
              <a:t>Draught or Flooding</a:t>
            </a:r>
            <a:endParaRPr lang="en-US" dirty="0">
              <a:solidFill>
                <a:schemeClr val="accent2"/>
              </a:solidFill>
            </a:endParaRPr>
          </a:p>
        </p:txBody>
      </p:sp>
      <p:sp>
        <p:nvSpPr>
          <p:cNvPr id="5" name="Content Placeholder 4"/>
          <p:cNvSpPr>
            <a:spLocks noGrp="1"/>
          </p:cNvSpPr>
          <p:nvPr>
            <p:ph sz="half" idx="2"/>
          </p:nvPr>
        </p:nvSpPr>
        <p:spPr>
          <a:xfrm>
            <a:off x="4648200" y="1920875"/>
            <a:ext cx="4038600" cy="4433888"/>
          </a:xfrm>
        </p:spPr>
        <p:txBody>
          <a:bodyPr>
            <a:normAutofit fontScale="85000" lnSpcReduction="10000"/>
          </a:bodyPr>
          <a:lstStyle/>
          <a:p>
            <a:pPr marL="274320" indent="-274320" fontAlgn="auto">
              <a:spcAft>
                <a:spcPts val="0"/>
              </a:spcAft>
              <a:buClr>
                <a:schemeClr val="accent3"/>
              </a:buClr>
              <a:buFont typeface="Wingdings 2"/>
              <a:buChar char=""/>
              <a:defRPr/>
            </a:pPr>
            <a:r>
              <a:rPr lang="en-US" dirty="0" smtClean="0"/>
              <a:t>Human Induced:</a:t>
            </a:r>
          </a:p>
          <a:p>
            <a:pPr marL="640080" lvl="1" indent="-246888" fontAlgn="auto">
              <a:spcAft>
                <a:spcPts val="0"/>
              </a:spcAft>
              <a:buFont typeface="Wingdings 2"/>
              <a:buChar char=""/>
              <a:defRPr/>
            </a:pPr>
            <a:r>
              <a:rPr lang="en-US" dirty="0" smtClean="0"/>
              <a:t>Change in sediment regime </a:t>
            </a:r>
          </a:p>
          <a:p>
            <a:pPr lvl="2" indent="-246888" fontAlgn="auto">
              <a:spcAft>
                <a:spcPts val="0"/>
              </a:spcAft>
              <a:buFont typeface="Wingdings 2"/>
              <a:buChar char=""/>
              <a:defRPr/>
            </a:pPr>
            <a:r>
              <a:rPr lang="en-US" dirty="0" smtClean="0">
                <a:solidFill>
                  <a:schemeClr val="accent2"/>
                </a:solidFill>
              </a:rPr>
              <a:t>Increased sediment input to a reach from agriculture or timber harvest</a:t>
            </a:r>
          </a:p>
          <a:p>
            <a:pPr lvl="2" indent="-246888" fontAlgn="auto">
              <a:spcAft>
                <a:spcPts val="0"/>
              </a:spcAft>
              <a:buFont typeface="Wingdings 2"/>
              <a:buChar char=""/>
              <a:defRPr/>
            </a:pPr>
            <a:r>
              <a:rPr lang="en-US" dirty="0" smtClean="0">
                <a:solidFill>
                  <a:schemeClr val="accent2"/>
                </a:solidFill>
              </a:rPr>
              <a:t>Decreased sediment input to a reach due to stream bank armoring</a:t>
            </a:r>
          </a:p>
          <a:p>
            <a:pPr marL="640080" lvl="1" indent="-246888" fontAlgn="auto">
              <a:spcAft>
                <a:spcPts val="0"/>
              </a:spcAft>
              <a:buFont typeface="Wingdings 2"/>
              <a:buChar char=""/>
              <a:defRPr/>
            </a:pPr>
            <a:r>
              <a:rPr lang="en-US" dirty="0" smtClean="0"/>
              <a:t>Change in flow regime</a:t>
            </a:r>
          </a:p>
          <a:p>
            <a:pPr lvl="2" indent="-246888" fontAlgn="auto">
              <a:spcAft>
                <a:spcPts val="0"/>
              </a:spcAft>
              <a:buFont typeface="Wingdings 2"/>
              <a:buChar char=""/>
              <a:defRPr/>
            </a:pPr>
            <a:r>
              <a:rPr lang="en-US" dirty="0" smtClean="0">
                <a:solidFill>
                  <a:schemeClr val="accent2"/>
                </a:solidFill>
              </a:rPr>
              <a:t>Increased runoff from urban areas</a:t>
            </a:r>
          </a:p>
          <a:p>
            <a:pPr marL="640080" lvl="1" indent="-246888" fontAlgn="auto">
              <a:spcAft>
                <a:spcPts val="0"/>
              </a:spcAft>
              <a:buFont typeface="Wingdings 2"/>
              <a:buChar char=""/>
              <a:defRPr/>
            </a:pPr>
            <a:r>
              <a:rPr lang="en-US" dirty="0" smtClean="0"/>
              <a:t>Change in base level</a:t>
            </a:r>
          </a:p>
          <a:p>
            <a:pPr lvl="2" indent="-246888" fontAlgn="auto">
              <a:spcAft>
                <a:spcPts val="0"/>
              </a:spcAft>
              <a:buFont typeface="Wingdings 2"/>
              <a:buChar char=""/>
              <a:defRPr/>
            </a:pPr>
            <a:r>
              <a:rPr lang="en-US" dirty="0" smtClean="0">
                <a:solidFill>
                  <a:schemeClr val="accent2"/>
                </a:solidFill>
              </a:rPr>
              <a:t>Change in output elevation/water level (i.e. reservoirs)</a:t>
            </a:r>
            <a:endParaRPr lang="en-US" dirty="0">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305800" cy="1143000"/>
          </a:xfrm>
        </p:spPr>
        <p:txBody>
          <a:bodyPr>
            <a:normAutofit fontScale="90000"/>
          </a:bodyPr>
          <a:lstStyle/>
          <a:p>
            <a:pPr fontAlgn="auto">
              <a:spcAft>
                <a:spcPts val="0"/>
              </a:spcAft>
              <a:defRPr/>
            </a:pPr>
            <a:r>
              <a:rPr lang="en-US" dirty="0" smtClean="0"/>
              <a:t>The overall controls on </a:t>
            </a:r>
            <a:r>
              <a:rPr lang="en-US" dirty="0" err="1" smtClean="0"/>
              <a:t>headcutting</a:t>
            </a:r>
            <a:r>
              <a:rPr lang="en-US" dirty="0" smtClean="0"/>
              <a:t> conditions</a:t>
            </a:r>
            <a:endParaRPr lang="en-US" dirty="0"/>
          </a:p>
        </p:txBody>
      </p:sp>
      <p:pic>
        <p:nvPicPr>
          <p:cNvPr id="30722" name="Picture 2"/>
          <p:cNvPicPr>
            <a:picLocks noChangeAspect="1" noChangeArrowheads="1"/>
          </p:cNvPicPr>
          <p:nvPr/>
        </p:nvPicPr>
        <p:blipFill>
          <a:blip r:embed="rId2"/>
          <a:srcRect/>
          <a:stretch>
            <a:fillRect/>
          </a:stretch>
        </p:blipFill>
        <p:spPr bwMode="auto">
          <a:xfrm>
            <a:off x="5661025" y="3302000"/>
            <a:ext cx="3176588" cy="2400300"/>
          </a:xfrm>
          <a:prstGeom prst="rect">
            <a:avLst/>
          </a:prstGeom>
          <a:noFill/>
          <a:ln w="9525">
            <a:noFill/>
            <a:miter lim="800000"/>
            <a:headEnd/>
            <a:tailEnd/>
          </a:ln>
        </p:spPr>
      </p:pic>
      <p:sp>
        <p:nvSpPr>
          <p:cNvPr id="30723" name="TextBox 2"/>
          <p:cNvSpPr txBox="1">
            <a:spLocks noChangeArrowheads="1"/>
          </p:cNvSpPr>
          <p:nvPr/>
        </p:nvSpPr>
        <p:spPr bwMode="auto">
          <a:xfrm>
            <a:off x="5829300" y="5880100"/>
            <a:ext cx="2971800" cy="215900"/>
          </a:xfrm>
          <a:prstGeom prst="rect">
            <a:avLst/>
          </a:prstGeom>
          <a:noFill/>
          <a:ln w="9525">
            <a:noFill/>
            <a:miter lim="800000"/>
            <a:headEnd/>
            <a:tailEnd/>
          </a:ln>
        </p:spPr>
        <p:txBody>
          <a:bodyPr>
            <a:spAutoFit/>
          </a:bodyPr>
          <a:lstStyle/>
          <a:p>
            <a:r>
              <a:rPr lang="en-US" sz="800">
                <a:latin typeface="Constantia" pitchFamily="18" charset="0"/>
              </a:rPr>
              <a:t>http://weltanschuuang.blogspot.com/2009_11_01_archive.html</a:t>
            </a:r>
          </a:p>
        </p:txBody>
      </p:sp>
      <p:sp>
        <p:nvSpPr>
          <p:cNvPr id="4" name="TextBox 3"/>
          <p:cNvSpPr txBox="1"/>
          <p:nvPr/>
        </p:nvSpPr>
        <p:spPr>
          <a:xfrm>
            <a:off x="381000" y="2255838"/>
            <a:ext cx="4953000" cy="3416300"/>
          </a:xfrm>
          <a:prstGeom prst="rect">
            <a:avLst/>
          </a:prstGeom>
          <a:noFill/>
        </p:spPr>
        <p:txBody>
          <a:bodyPr>
            <a:spAutoFit/>
          </a:bodyPr>
          <a:lstStyle/>
          <a:p>
            <a:pPr fontAlgn="auto">
              <a:spcBef>
                <a:spcPts val="0"/>
              </a:spcBef>
              <a:spcAft>
                <a:spcPts val="0"/>
              </a:spcAft>
              <a:defRPr/>
            </a:pPr>
            <a:r>
              <a:rPr lang="en-US" dirty="0">
                <a:latin typeface="+mn-lt"/>
              </a:rPr>
              <a:t>Streams naturally tend toward a state of “</a:t>
            </a:r>
            <a:r>
              <a:rPr lang="en-US" b="1" dirty="0">
                <a:latin typeface="+mn-lt"/>
              </a:rPr>
              <a:t>dynamic equilibrium</a:t>
            </a:r>
            <a:r>
              <a:rPr lang="en-US" dirty="0">
                <a:latin typeface="+mn-lt"/>
              </a:rPr>
              <a:t>”.  This state is typified by the following characteristics:</a:t>
            </a:r>
          </a:p>
          <a:p>
            <a:pPr marL="285750" indent="-285750" fontAlgn="auto">
              <a:spcBef>
                <a:spcPts val="0"/>
              </a:spcBef>
              <a:spcAft>
                <a:spcPts val="0"/>
              </a:spcAft>
              <a:buFont typeface="Arial" pitchFamily="34" charset="0"/>
              <a:buChar char="•"/>
              <a:defRPr/>
            </a:pPr>
            <a:r>
              <a:rPr lang="en-US" dirty="0">
                <a:latin typeface="+mn-lt"/>
              </a:rPr>
              <a:t>Longitudinally uniform energy dissipation (</a:t>
            </a:r>
            <a:r>
              <a:rPr lang="en-US" dirty="0">
                <a:solidFill>
                  <a:schemeClr val="accent2"/>
                </a:solidFill>
                <a:latin typeface="+mn-lt"/>
              </a:rPr>
              <a:t>limited local areas of large energy head change</a:t>
            </a:r>
            <a:r>
              <a:rPr lang="en-US" dirty="0">
                <a:latin typeface="+mn-lt"/>
              </a:rPr>
              <a:t>)</a:t>
            </a:r>
          </a:p>
          <a:p>
            <a:pPr marL="285750" indent="-285750" fontAlgn="auto">
              <a:spcBef>
                <a:spcPts val="0"/>
              </a:spcBef>
              <a:spcAft>
                <a:spcPts val="0"/>
              </a:spcAft>
              <a:buFont typeface="Arial" pitchFamily="34" charset="0"/>
              <a:buChar char="•"/>
              <a:defRPr/>
            </a:pPr>
            <a:r>
              <a:rPr lang="en-US" dirty="0">
                <a:latin typeface="+mn-lt"/>
              </a:rPr>
              <a:t>Sediment continuity (</a:t>
            </a:r>
            <a:r>
              <a:rPr lang="en-US" dirty="0">
                <a:solidFill>
                  <a:schemeClr val="accent2"/>
                </a:solidFill>
                <a:latin typeface="+mn-lt"/>
              </a:rPr>
              <a:t>the sediment input to a stream equals the output</a:t>
            </a:r>
            <a:r>
              <a:rPr lang="en-US" dirty="0">
                <a:latin typeface="+mn-lt"/>
              </a:rPr>
              <a:t>)</a:t>
            </a:r>
          </a:p>
          <a:p>
            <a:pPr marL="285750" indent="-285750" fontAlgn="auto">
              <a:spcBef>
                <a:spcPts val="0"/>
              </a:spcBef>
              <a:spcAft>
                <a:spcPts val="0"/>
              </a:spcAft>
              <a:buFont typeface="Arial" pitchFamily="34" charset="0"/>
              <a:buChar char="•"/>
              <a:defRPr/>
            </a:pPr>
            <a:r>
              <a:rPr lang="en-US" dirty="0">
                <a:latin typeface="+mn-lt"/>
              </a:rPr>
              <a:t>A sediment capacity supply ratio (CSR) of 1</a:t>
            </a:r>
          </a:p>
          <a:p>
            <a:pPr marL="285750" indent="-285750" fontAlgn="auto">
              <a:spcBef>
                <a:spcPts val="0"/>
              </a:spcBef>
              <a:spcAft>
                <a:spcPts val="0"/>
              </a:spcAft>
              <a:buFont typeface="Arial" pitchFamily="34" charset="0"/>
              <a:buChar char="•"/>
              <a:defRPr/>
            </a:pPr>
            <a:r>
              <a:rPr lang="en-US" dirty="0">
                <a:latin typeface="+mn-lt"/>
              </a:rPr>
              <a:t>Constant Slope (</a:t>
            </a:r>
            <a:r>
              <a:rPr lang="en-US" dirty="0">
                <a:solidFill>
                  <a:schemeClr val="accent2"/>
                </a:solidFill>
                <a:latin typeface="+mn-lt"/>
              </a:rPr>
              <a:t>no substantial aggradation or degradation</a:t>
            </a:r>
            <a:r>
              <a:rPr lang="en-US" dirty="0">
                <a:latin typeface="+mn-lt"/>
              </a:rPr>
              <a:t>)</a:t>
            </a:r>
          </a:p>
          <a:p>
            <a:pPr marL="285750" indent="-285750" fontAlgn="auto">
              <a:spcBef>
                <a:spcPts val="0"/>
              </a:spcBef>
              <a:spcAft>
                <a:spcPts val="0"/>
              </a:spcAft>
              <a:buFont typeface="Arial" pitchFamily="34" charset="0"/>
              <a:buChar char="•"/>
              <a:defRPr/>
            </a:pPr>
            <a:endParaRPr lang="en-US" dirty="0">
              <a:latin typeface="+mn-lt"/>
            </a:endParaRPr>
          </a:p>
        </p:txBody>
      </p:sp>
      <p:sp>
        <p:nvSpPr>
          <p:cNvPr id="30725" name="TextBox 4"/>
          <p:cNvSpPr txBox="1">
            <a:spLocks noChangeArrowheads="1"/>
          </p:cNvSpPr>
          <p:nvPr/>
        </p:nvSpPr>
        <p:spPr bwMode="auto">
          <a:xfrm>
            <a:off x="5613400" y="2286000"/>
            <a:ext cx="3270250" cy="1016000"/>
          </a:xfrm>
          <a:prstGeom prst="rect">
            <a:avLst/>
          </a:prstGeom>
          <a:noFill/>
          <a:ln w="9525">
            <a:noFill/>
            <a:miter lim="800000"/>
            <a:headEnd/>
            <a:tailEnd/>
          </a:ln>
        </p:spPr>
        <p:txBody>
          <a:bodyPr>
            <a:spAutoFit/>
          </a:bodyPr>
          <a:lstStyle/>
          <a:p>
            <a:r>
              <a:rPr lang="en-US" sz="2000">
                <a:latin typeface="Constantia" pitchFamily="18" charset="0"/>
              </a:rPr>
              <a:t>Lane’s Balance represents the balance of driving variables in a stream system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762000" y="6172200"/>
            <a:ext cx="8077200" cy="200025"/>
          </a:xfrm>
          <a:prstGeom prst="rect">
            <a:avLst/>
          </a:prstGeom>
          <a:noFill/>
          <a:ln w="9525">
            <a:noFill/>
            <a:miter lim="800000"/>
            <a:headEnd/>
            <a:tailEnd/>
          </a:ln>
        </p:spPr>
        <p:txBody>
          <a:bodyPr>
            <a:spAutoFit/>
          </a:bodyPr>
          <a:lstStyle/>
          <a:p>
            <a:r>
              <a:rPr lang="en-US" sz="700">
                <a:latin typeface="Constantia" pitchFamily="18" charset="0"/>
              </a:rPr>
              <a:t>http://myweb.cwpost.liu.edu/vdivener/notes/streams_basic.htm</a:t>
            </a:r>
          </a:p>
        </p:txBody>
      </p:sp>
      <p:pic>
        <p:nvPicPr>
          <p:cNvPr id="31746" name="Picture 3"/>
          <p:cNvPicPr>
            <a:picLocks noChangeAspect="1" noChangeArrowheads="1"/>
          </p:cNvPicPr>
          <p:nvPr/>
        </p:nvPicPr>
        <p:blipFill>
          <a:blip r:embed="rId2"/>
          <a:srcRect/>
          <a:stretch>
            <a:fillRect/>
          </a:stretch>
        </p:blipFill>
        <p:spPr bwMode="auto">
          <a:xfrm>
            <a:off x="730250" y="2590800"/>
            <a:ext cx="7499350" cy="3376613"/>
          </a:xfrm>
          <a:prstGeom prst="rect">
            <a:avLst/>
          </a:prstGeom>
          <a:noFill/>
          <a:ln w="9525">
            <a:noFill/>
            <a:miter lim="800000"/>
            <a:headEnd/>
            <a:tailEnd/>
          </a:ln>
        </p:spPr>
      </p:pic>
      <p:sp>
        <p:nvSpPr>
          <p:cNvPr id="3" name="TextBox 2"/>
          <p:cNvSpPr txBox="1"/>
          <p:nvPr/>
        </p:nvSpPr>
        <p:spPr>
          <a:xfrm>
            <a:off x="93663" y="838200"/>
            <a:ext cx="9067800" cy="708025"/>
          </a:xfrm>
          <a:prstGeom prst="rect">
            <a:avLst/>
          </a:prstGeom>
          <a:noFill/>
        </p:spPr>
        <p:txBody>
          <a:bodyPr>
            <a:spAutoFit/>
          </a:bodyPr>
          <a:lstStyle/>
          <a:p>
            <a:pPr fontAlgn="auto">
              <a:spcBef>
                <a:spcPts val="0"/>
              </a:spcBef>
              <a:spcAft>
                <a:spcPts val="0"/>
              </a:spcAft>
              <a:defRPr/>
            </a:pPr>
            <a:r>
              <a:rPr lang="en-US" sz="4000" dirty="0">
                <a:solidFill>
                  <a:schemeClr val="tx2"/>
                </a:solidFill>
                <a:latin typeface="+mj-lt"/>
              </a:rPr>
              <a:t>Natural Stability and </a:t>
            </a:r>
            <a:r>
              <a:rPr lang="en-US" sz="4000" dirty="0" err="1">
                <a:solidFill>
                  <a:schemeClr val="tx2"/>
                </a:solidFill>
                <a:latin typeface="+mj-lt"/>
              </a:rPr>
              <a:t>Headcut</a:t>
            </a:r>
            <a:r>
              <a:rPr lang="en-US" sz="4000" dirty="0">
                <a:solidFill>
                  <a:schemeClr val="tx2"/>
                </a:solidFill>
                <a:latin typeface="+mj-lt"/>
              </a:rPr>
              <a:t> Prevention</a:t>
            </a:r>
            <a:endParaRPr lang="en-US" sz="4000" dirty="0">
              <a:solidFill>
                <a:schemeClr val="tx2"/>
              </a:solidFill>
              <a:latin typeface="+mj-lt"/>
            </a:endParaRPr>
          </a:p>
        </p:txBody>
      </p:sp>
      <p:sp>
        <p:nvSpPr>
          <p:cNvPr id="31748" name="TextBox 3"/>
          <p:cNvSpPr txBox="1">
            <a:spLocks noChangeArrowheads="1"/>
          </p:cNvSpPr>
          <p:nvPr/>
        </p:nvSpPr>
        <p:spPr bwMode="auto">
          <a:xfrm>
            <a:off x="609600" y="1600200"/>
            <a:ext cx="7772400" cy="646113"/>
          </a:xfrm>
          <a:prstGeom prst="rect">
            <a:avLst/>
          </a:prstGeom>
          <a:noFill/>
          <a:ln w="9525">
            <a:noFill/>
            <a:miter lim="800000"/>
            <a:headEnd/>
            <a:tailEnd/>
          </a:ln>
        </p:spPr>
        <p:txBody>
          <a:bodyPr>
            <a:spAutoFit/>
          </a:bodyPr>
          <a:lstStyle/>
          <a:p>
            <a:r>
              <a:rPr lang="en-US">
                <a:latin typeface="Constantia" pitchFamily="18" charset="0"/>
              </a:rPr>
              <a:t>Headcuts can be prevented by maintaining the natural watershed condition with regard to flow, sediment and slope.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704850"/>
            <a:ext cx="8229600" cy="666750"/>
          </a:xfrm>
        </p:spPr>
        <p:txBody>
          <a:bodyPr/>
          <a:lstStyle/>
          <a:p>
            <a:r>
              <a:rPr lang="en-US" sz="3200" smtClean="0"/>
              <a:t>The Local Physical Mechanism for a Headcut</a:t>
            </a:r>
          </a:p>
        </p:txBody>
      </p:sp>
      <p:sp>
        <p:nvSpPr>
          <p:cNvPr id="3" name="Content Placeholder 2"/>
          <p:cNvSpPr>
            <a:spLocks noGrp="1"/>
          </p:cNvSpPr>
          <p:nvPr>
            <p:ph idx="1"/>
          </p:nvPr>
        </p:nvSpPr>
        <p:spPr>
          <a:xfrm>
            <a:off x="468313" y="1447800"/>
            <a:ext cx="8229600" cy="1189038"/>
          </a:xfrm>
        </p:spPr>
        <p:txBody>
          <a:bodyPr>
            <a:normAutofit lnSpcReduction="10000"/>
          </a:bodyPr>
          <a:lstStyle/>
          <a:p>
            <a:pPr marL="274320" indent="-274320" fontAlgn="auto">
              <a:spcAft>
                <a:spcPts val="0"/>
              </a:spcAft>
              <a:buClr>
                <a:schemeClr val="accent3"/>
              </a:buClr>
              <a:buFont typeface="Wingdings 2"/>
              <a:buChar char=""/>
              <a:defRPr/>
            </a:pPr>
            <a:r>
              <a:rPr lang="en-US" dirty="0" smtClean="0"/>
              <a:t>Increased flow velocity over a </a:t>
            </a:r>
            <a:r>
              <a:rPr lang="en-US" dirty="0" err="1" smtClean="0"/>
              <a:t>headcut</a:t>
            </a:r>
            <a:r>
              <a:rPr lang="en-US" dirty="0" smtClean="0"/>
              <a:t> continues erosion at the head cut depth in the upstream direction manifesting the head cut feature head ward.</a:t>
            </a:r>
            <a:endParaRPr lang="en-US" dirty="0"/>
          </a:p>
        </p:txBody>
      </p:sp>
      <p:pic>
        <p:nvPicPr>
          <p:cNvPr id="32771" name="Picture 3"/>
          <p:cNvPicPr>
            <a:picLocks noChangeAspect="1" noChangeArrowheads="1"/>
          </p:cNvPicPr>
          <p:nvPr/>
        </p:nvPicPr>
        <p:blipFill>
          <a:blip r:embed="rId2"/>
          <a:srcRect/>
          <a:stretch>
            <a:fillRect/>
          </a:stretch>
        </p:blipFill>
        <p:spPr bwMode="auto">
          <a:xfrm>
            <a:off x="4495800" y="3733800"/>
            <a:ext cx="4343400" cy="2743200"/>
          </a:xfrm>
          <a:prstGeom prst="rect">
            <a:avLst/>
          </a:prstGeom>
          <a:noFill/>
          <a:ln w="9525">
            <a:noFill/>
            <a:miter lim="800000"/>
            <a:headEnd/>
            <a:tailEnd/>
          </a:ln>
        </p:spPr>
      </p:pic>
      <p:sp>
        <p:nvSpPr>
          <p:cNvPr id="32772" name="TextBox 3"/>
          <p:cNvSpPr txBox="1">
            <a:spLocks noChangeArrowheads="1"/>
          </p:cNvSpPr>
          <p:nvPr/>
        </p:nvSpPr>
        <p:spPr bwMode="auto">
          <a:xfrm>
            <a:off x="4648200" y="2730500"/>
            <a:ext cx="4799013" cy="708025"/>
          </a:xfrm>
          <a:prstGeom prst="rect">
            <a:avLst/>
          </a:prstGeom>
          <a:noFill/>
          <a:ln w="9525">
            <a:noFill/>
            <a:miter lim="800000"/>
            <a:headEnd/>
            <a:tailEnd/>
          </a:ln>
        </p:spPr>
        <p:txBody>
          <a:bodyPr>
            <a:spAutoFit/>
          </a:bodyPr>
          <a:lstStyle/>
          <a:p>
            <a:r>
              <a:rPr lang="en-US" sz="2000">
                <a:solidFill>
                  <a:schemeClr val="tx2"/>
                </a:solidFill>
                <a:latin typeface="Constantia" pitchFamily="18" charset="0"/>
              </a:rPr>
              <a:t>Diagram of water level and energy distribution at a headcut </a:t>
            </a:r>
          </a:p>
        </p:txBody>
      </p:sp>
      <p:pic>
        <p:nvPicPr>
          <p:cNvPr id="32773" name="Picture 4"/>
          <p:cNvPicPr>
            <a:picLocks noChangeAspect="1" noChangeArrowheads="1"/>
          </p:cNvPicPr>
          <p:nvPr/>
        </p:nvPicPr>
        <p:blipFill>
          <a:blip r:embed="rId3"/>
          <a:srcRect/>
          <a:stretch>
            <a:fillRect/>
          </a:stretch>
        </p:blipFill>
        <p:spPr bwMode="auto">
          <a:xfrm>
            <a:off x="304800" y="3733800"/>
            <a:ext cx="3657600" cy="2647950"/>
          </a:xfrm>
          <a:prstGeom prst="rect">
            <a:avLst/>
          </a:prstGeom>
          <a:noFill/>
          <a:ln w="9525">
            <a:noFill/>
            <a:miter lim="800000"/>
            <a:headEnd/>
            <a:tailEnd/>
          </a:ln>
        </p:spPr>
      </p:pic>
      <p:sp>
        <p:nvSpPr>
          <p:cNvPr id="32774" name="TextBox 4"/>
          <p:cNvSpPr txBox="1">
            <a:spLocks noChangeArrowheads="1"/>
          </p:cNvSpPr>
          <p:nvPr/>
        </p:nvSpPr>
        <p:spPr bwMode="auto">
          <a:xfrm>
            <a:off x="304800" y="6477000"/>
            <a:ext cx="3886200" cy="261938"/>
          </a:xfrm>
          <a:prstGeom prst="rect">
            <a:avLst/>
          </a:prstGeom>
          <a:noFill/>
          <a:ln w="9525">
            <a:noFill/>
            <a:miter lim="800000"/>
            <a:headEnd/>
            <a:tailEnd/>
          </a:ln>
        </p:spPr>
        <p:txBody>
          <a:bodyPr>
            <a:spAutoFit/>
          </a:bodyPr>
          <a:lstStyle/>
          <a:p>
            <a:r>
              <a:rPr lang="en-US" sz="1100">
                <a:latin typeface="Constantia" pitchFamily="18" charset="0"/>
              </a:rPr>
              <a:t>http://www.agu.org/journals/wr/wr0509/2004WR003752/</a:t>
            </a:r>
          </a:p>
        </p:txBody>
      </p:sp>
      <p:sp>
        <p:nvSpPr>
          <p:cNvPr id="32775" name="TextBox 5"/>
          <p:cNvSpPr txBox="1">
            <a:spLocks noChangeArrowheads="1"/>
          </p:cNvSpPr>
          <p:nvPr/>
        </p:nvSpPr>
        <p:spPr bwMode="auto">
          <a:xfrm>
            <a:off x="304800" y="2706688"/>
            <a:ext cx="3886200" cy="706437"/>
          </a:xfrm>
          <a:prstGeom prst="rect">
            <a:avLst/>
          </a:prstGeom>
          <a:noFill/>
          <a:ln w="9525">
            <a:noFill/>
            <a:miter lim="800000"/>
            <a:headEnd/>
            <a:tailEnd/>
          </a:ln>
        </p:spPr>
        <p:txBody>
          <a:bodyPr>
            <a:spAutoFit/>
          </a:bodyPr>
          <a:lstStyle/>
          <a:p>
            <a:r>
              <a:rPr lang="en-US" sz="2000">
                <a:solidFill>
                  <a:schemeClr val="tx2"/>
                </a:solidFill>
                <a:latin typeface="Constantia" pitchFamily="18" charset="0"/>
              </a:rPr>
              <a:t>Example of a numerical model simulation of the headcut flow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19100" y="1447800"/>
            <a:ext cx="4724400" cy="1143000"/>
          </a:xfrm>
        </p:spPr>
        <p:txBody>
          <a:bodyPr/>
          <a:lstStyle/>
          <a:p>
            <a:r>
              <a:rPr lang="en-US" sz="4000" smtClean="0"/>
              <a:t>Physical Modeling of the Headcutting Process</a:t>
            </a:r>
          </a:p>
        </p:txBody>
      </p:sp>
      <p:pic>
        <p:nvPicPr>
          <p:cNvPr id="33794" name="Picture 2"/>
          <p:cNvPicPr>
            <a:picLocks noChangeAspect="1" noChangeArrowheads="1"/>
          </p:cNvPicPr>
          <p:nvPr/>
        </p:nvPicPr>
        <p:blipFill>
          <a:blip r:embed="rId2"/>
          <a:srcRect/>
          <a:stretch>
            <a:fillRect/>
          </a:stretch>
        </p:blipFill>
        <p:spPr bwMode="auto">
          <a:xfrm>
            <a:off x="5105400" y="857250"/>
            <a:ext cx="3533775" cy="5724525"/>
          </a:xfrm>
          <a:prstGeom prst="rect">
            <a:avLst/>
          </a:prstGeom>
          <a:noFill/>
          <a:ln w="9525">
            <a:noFill/>
            <a:miter lim="800000"/>
            <a:headEnd/>
            <a:tailEnd/>
          </a:ln>
        </p:spPr>
      </p:pic>
      <p:sp>
        <p:nvSpPr>
          <p:cNvPr id="33795" name="TextBox 3"/>
          <p:cNvSpPr txBox="1">
            <a:spLocks noChangeArrowheads="1"/>
          </p:cNvSpPr>
          <p:nvPr/>
        </p:nvSpPr>
        <p:spPr bwMode="auto">
          <a:xfrm>
            <a:off x="609600" y="6424613"/>
            <a:ext cx="4343400" cy="277812"/>
          </a:xfrm>
          <a:prstGeom prst="rect">
            <a:avLst/>
          </a:prstGeom>
          <a:noFill/>
          <a:ln w="9525">
            <a:noFill/>
            <a:miter lim="800000"/>
            <a:headEnd/>
            <a:tailEnd/>
          </a:ln>
        </p:spPr>
        <p:txBody>
          <a:bodyPr>
            <a:spAutoFit/>
          </a:bodyPr>
          <a:lstStyle/>
          <a:p>
            <a:r>
              <a:rPr lang="en-US" sz="1200">
                <a:latin typeface="Constantia" pitchFamily="18" charset="0"/>
              </a:rPr>
              <a:t>http://www.colorado.edu/geography/geomorph/rosenberry/</a:t>
            </a:r>
          </a:p>
        </p:txBody>
      </p:sp>
      <p:pic>
        <p:nvPicPr>
          <p:cNvPr id="33796" name="Picture 3"/>
          <p:cNvPicPr>
            <a:picLocks noChangeAspect="1" noChangeArrowheads="1"/>
          </p:cNvPicPr>
          <p:nvPr/>
        </p:nvPicPr>
        <p:blipFill>
          <a:blip r:embed="rId3"/>
          <a:srcRect/>
          <a:stretch>
            <a:fillRect/>
          </a:stretch>
        </p:blipFill>
        <p:spPr bwMode="auto">
          <a:xfrm>
            <a:off x="381000" y="2514600"/>
            <a:ext cx="4572000" cy="38576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295400"/>
            <a:ext cx="8229600" cy="590550"/>
          </a:xfrm>
        </p:spPr>
        <p:txBody>
          <a:bodyPr/>
          <a:lstStyle/>
          <a:p>
            <a:r>
              <a:rPr lang="en-US" sz="3200" smtClean="0"/>
              <a:t>This presentation is presented in three sections:</a:t>
            </a:r>
          </a:p>
        </p:txBody>
      </p:sp>
      <p:sp>
        <p:nvSpPr>
          <p:cNvPr id="14338" name="Content Placeholder 2"/>
          <p:cNvSpPr>
            <a:spLocks noGrp="1"/>
          </p:cNvSpPr>
          <p:nvPr>
            <p:ph idx="1"/>
          </p:nvPr>
        </p:nvSpPr>
        <p:spPr>
          <a:xfrm>
            <a:off x="457200" y="2438400"/>
            <a:ext cx="8229600" cy="3886200"/>
          </a:xfrm>
        </p:spPr>
        <p:txBody>
          <a:bodyPr/>
          <a:lstStyle/>
          <a:p>
            <a:r>
              <a:rPr lang="en-US" smtClean="0"/>
              <a:t>Headcut Equations- John Quebbeman</a:t>
            </a:r>
          </a:p>
          <a:p>
            <a:r>
              <a:rPr lang="en-US" smtClean="0"/>
              <a:t>Physical Process and Model- Andrew Steininger</a:t>
            </a:r>
          </a:p>
          <a:p>
            <a:r>
              <a:rPr lang="en-US" smtClean="0"/>
              <a:t>Design and Prevention Methods- Rachel Williams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457200"/>
          </a:xfrm>
        </p:spPr>
        <p:txBody>
          <a:bodyPr>
            <a:noAutofit/>
          </a:bodyPr>
          <a:lstStyle/>
          <a:p>
            <a:pPr algn="ctr" fontAlgn="auto">
              <a:spcAft>
                <a:spcPts val="0"/>
              </a:spcAft>
              <a:defRPr/>
            </a:pPr>
            <a:r>
              <a:rPr lang="en-US" sz="2800" dirty="0" smtClean="0"/>
              <a:t>Common Drainage Patterns Caused by Head ward Erosion</a:t>
            </a:r>
            <a:endParaRPr lang="en-US" sz="2800" dirty="0"/>
          </a:p>
        </p:txBody>
      </p:sp>
      <p:sp>
        <p:nvSpPr>
          <p:cNvPr id="34818" name="TextBox 2"/>
          <p:cNvSpPr txBox="1">
            <a:spLocks noChangeArrowheads="1"/>
          </p:cNvSpPr>
          <p:nvPr/>
        </p:nvSpPr>
        <p:spPr bwMode="auto">
          <a:xfrm>
            <a:off x="2903538" y="1905000"/>
            <a:ext cx="5105400" cy="646113"/>
          </a:xfrm>
          <a:prstGeom prst="rect">
            <a:avLst/>
          </a:prstGeom>
          <a:noFill/>
          <a:ln w="9525">
            <a:noFill/>
            <a:miter lim="800000"/>
            <a:headEnd/>
            <a:tailEnd/>
          </a:ln>
        </p:spPr>
        <p:txBody>
          <a:bodyPr>
            <a:spAutoFit/>
          </a:bodyPr>
          <a:lstStyle/>
          <a:p>
            <a:r>
              <a:rPr lang="en-US">
                <a:latin typeface="Constantia" pitchFamily="18" charset="0"/>
              </a:rPr>
              <a:t>Trellis – form in repeating layers of stronger and weaker substrate material</a:t>
            </a:r>
          </a:p>
        </p:txBody>
      </p:sp>
      <p:pic>
        <p:nvPicPr>
          <p:cNvPr id="34819" name="Picture 16"/>
          <p:cNvPicPr>
            <a:picLocks noChangeAspect="1" noChangeArrowheads="1"/>
          </p:cNvPicPr>
          <p:nvPr/>
        </p:nvPicPr>
        <p:blipFill>
          <a:blip r:embed="rId2"/>
          <a:srcRect l="25708" t="50000" r="24583"/>
          <a:stretch>
            <a:fillRect/>
          </a:stretch>
        </p:blipFill>
        <p:spPr bwMode="auto">
          <a:xfrm>
            <a:off x="742950" y="3181350"/>
            <a:ext cx="1643063" cy="1752600"/>
          </a:xfrm>
          <a:prstGeom prst="rect">
            <a:avLst/>
          </a:prstGeom>
          <a:noFill/>
          <a:ln w="9525">
            <a:noFill/>
            <a:miter lim="800000"/>
            <a:headEnd/>
            <a:tailEnd/>
          </a:ln>
        </p:spPr>
      </p:pic>
      <p:sp>
        <p:nvSpPr>
          <p:cNvPr id="34820" name="TextBox 3"/>
          <p:cNvSpPr txBox="1">
            <a:spLocks noChangeArrowheads="1"/>
          </p:cNvSpPr>
          <p:nvPr/>
        </p:nvSpPr>
        <p:spPr bwMode="auto">
          <a:xfrm>
            <a:off x="2897188" y="5181600"/>
            <a:ext cx="5715000" cy="923925"/>
          </a:xfrm>
          <a:prstGeom prst="rect">
            <a:avLst/>
          </a:prstGeom>
          <a:noFill/>
          <a:ln w="9525">
            <a:noFill/>
            <a:miter lim="800000"/>
            <a:headEnd/>
            <a:tailEnd/>
          </a:ln>
        </p:spPr>
        <p:txBody>
          <a:bodyPr>
            <a:spAutoFit/>
          </a:bodyPr>
          <a:lstStyle/>
          <a:p>
            <a:r>
              <a:rPr lang="en-US">
                <a:latin typeface="Constantia" pitchFamily="18" charset="0"/>
              </a:rPr>
              <a:t>Dendritic Pattern– form in homogenous landforms  where substrate material has no control over flow direction </a:t>
            </a:r>
          </a:p>
        </p:txBody>
      </p:sp>
      <p:sp>
        <p:nvSpPr>
          <p:cNvPr id="34821" name="TextBox 4"/>
          <p:cNvSpPr txBox="1">
            <a:spLocks noChangeArrowheads="1"/>
          </p:cNvSpPr>
          <p:nvPr/>
        </p:nvSpPr>
        <p:spPr bwMode="auto">
          <a:xfrm>
            <a:off x="2903538" y="3581400"/>
            <a:ext cx="5562600" cy="646113"/>
          </a:xfrm>
          <a:prstGeom prst="rect">
            <a:avLst/>
          </a:prstGeom>
          <a:noFill/>
          <a:ln w="9525">
            <a:noFill/>
            <a:miter lim="800000"/>
            <a:headEnd/>
            <a:tailEnd/>
          </a:ln>
        </p:spPr>
        <p:txBody>
          <a:bodyPr>
            <a:spAutoFit/>
          </a:bodyPr>
          <a:lstStyle/>
          <a:p>
            <a:r>
              <a:rPr lang="en-US">
                <a:latin typeface="Constantia" pitchFamily="18" charset="0"/>
              </a:rPr>
              <a:t>Rectangular Pattern – form in bedrock which is jointed at 90 degree angles</a:t>
            </a:r>
          </a:p>
        </p:txBody>
      </p:sp>
      <p:pic>
        <p:nvPicPr>
          <p:cNvPr id="34822" name="Picture 17"/>
          <p:cNvPicPr>
            <a:picLocks noChangeAspect="1" noChangeArrowheads="1"/>
          </p:cNvPicPr>
          <p:nvPr/>
        </p:nvPicPr>
        <p:blipFill>
          <a:blip r:embed="rId3"/>
          <a:srcRect l="65610" b="50000"/>
          <a:stretch>
            <a:fillRect/>
          </a:stretch>
        </p:blipFill>
        <p:spPr bwMode="auto">
          <a:xfrm>
            <a:off x="738188" y="1525588"/>
            <a:ext cx="1638300" cy="1404937"/>
          </a:xfrm>
          <a:prstGeom prst="rect">
            <a:avLst/>
          </a:prstGeom>
          <a:noFill/>
          <a:ln w="9525">
            <a:noFill/>
            <a:miter lim="800000"/>
            <a:headEnd/>
            <a:tailEnd/>
          </a:ln>
        </p:spPr>
      </p:pic>
      <p:pic>
        <p:nvPicPr>
          <p:cNvPr id="34823" name="Picture 18"/>
          <p:cNvPicPr>
            <a:picLocks noChangeAspect="1" noChangeArrowheads="1"/>
          </p:cNvPicPr>
          <p:nvPr/>
        </p:nvPicPr>
        <p:blipFill>
          <a:blip r:embed="rId3"/>
          <a:srcRect r="68420" b="50000"/>
          <a:stretch>
            <a:fillRect/>
          </a:stretch>
        </p:blipFill>
        <p:spPr bwMode="auto">
          <a:xfrm>
            <a:off x="830263" y="5257800"/>
            <a:ext cx="1504950" cy="140493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66" y="381000"/>
            <a:ext cx="8305800" cy="1143000"/>
          </a:xfrm>
        </p:spPr>
        <p:txBody>
          <a:bodyPr>
            <a:normAutofit fontScale="90000"/>
          </a:bodyPr>
          <a:lstStyle/>
          <a:p>
            <a:pPr fontAlgn="auto">
              <a:spcAft>
                <a:spcPts val="0"/>
              </a:spcAft>
              <a:defRPr/>
            </a:pPr>
            <a:r>
              <a:rPr lang="en-US" dirty="0" smtClean="0"/>
              <a:t>Ground water Seepage </a:t>
            </a:r>
            <a:r>
              <a:rPr lang="en-US" dirty="0" err="1" smtClean="0"/>
              <a:t>Headcutting</a:t>
            </a:r>
            <a:endParaRPr lang="en-US" dirty="0"/>
          </a:p>
        </p:txBody>
      </p:sp>
      <p:pic>
        <p:nvPicPr>
          <p:cNvPr id="35842" name="Picture 2"/>
          <p:cNvPicPr>
            <a:picLocks noChangeAspect="1" noChangeArrowheads="1"/>
          </p:cNvPicPr>
          <p:nvPr/>
        </p:nvPicPr>
        <p:blipFill>
          <a:blip r:embed="rId2"/>
          <a:srcRect/>
          <a:stretch>
            <a:fillRect/>
          </a:stretch>
        </p:blipFill>
        <p:spPr bwMode="auto">
          <a:xfrm>
            <a:off x="4849813" y="2057400"/>
            <a:ext cx="3922712" cy="2590800"/>
          </a:xfrm>
          <a:prstGeom prst="rect">
            <a:avLst/>
          </a:prstGeom>
          <a:noFill/>
          <a:ln w="9525">
            <a:noFill/>
            <a:miter lim="800000"/>
            <a:headEnd/>
            <a:tailEnd/>
          </a:ln>
        </p:spPr>
      </p:pic>
      <p:pic>
        <p:nvPicPr>
          <p:cNvPr id="35843" name="Picture 3"/>
          <p:cNvPicPr>
            <a:picLocks noChangeAspect="1" noChangeArrowheads="1"/>
          </p:cNvPicPr>
          <p:nvPr/>
        </p:nvPicPr>
        <p:blipFill>
          <a:blip r:embed="rId3"/>
          <a:srcRect/>
          <a:stretch>
            <a:fillRect/>
          </a:stretch>
        </p:blipFill>
        <p:spPr bwMode="auto">
          <a:xfrm>
            <a:off x="228600" y="1668463"/>
            <a:ext cx="4600575" cy="3524250"/>
          </a:xfrm>
          <a:prstGeom prst="rect">
            <a:avLst/>
          </a:prstGeom>
          <a:noFill/>
          <a:ln w="9525">
            <a:noFill/>
            <a:miter lim="800000"/>
            <a:headEnd/>
            <a:tailEnd/>
          </a:ln>
        </p:spPr>
      </p:pic>
      <p:sp>
        <p:nvSpPr>
          <p:cNvPr id="35844" name="Rectangle 2"/>
          <p:cNvSpPr>
            <a:spLocks noChangeArrowheads="1"/>
          </p:cNvSpPr>
          <p:nvPr/>
        </p:nvSpPr>
        <p:spPr bwMode="auto">
          <a:xfrm>
            <a:off x="542925" y="5257800"/>
            <a:ext cx="7772400" cy="1169988"/>
          </a:xfrm>
          <a:prstGeom prst="rect">
            <a:avLst/>
          </a:prstGeom>
          <a:noFill/>
          <a:ln w="9525">
            <a:noFill/>
            <a:miter lim="800000"/>
            <a:headEnd/>
            <a:tailEnd/>
          </a:ln>
        </p:spPr>
        <p:txBody>
          <a:bodyPr>
            <a:spAutoFit/>
          </a:bodyPr>
          <a:lstStyle/>
          <a:p>
            <a:r>
              <a:rPr lang="en-US" sz="1400">
                <a:latin typeface="Constantia" pitchFamily="18" charset="0"/>
              </a:rPr>
              <a:t>Dunne, 1980.  (a) A stream valley erodes into a headland, causing a slight deflection and concentration of ground-water discharge; (b) the concentrated ground-water discharge results in sapping which erodes a small cut into the side of the headland, which further concentrates ground-water discharge and sapping; (c) the newly formed headcut erodes further, and sidecuts may develop and erode in the direction of sediment jointing or faulting.</a:t>
            </a:r>
          </a:p>
        </p:txBody>
      </p:sp>
      <p:sp>
        <p:nvSpPr>
          <p:cNvPr id="35845" name="TextBox 6"/>
          <p:cNvSpPr txBox="1">
            <a:spLocks noChangeArrowheads="1"/>
          </p:cNvSpPr>
          <p:nvPr/>
        </p:nvSpPr>
        <p:spPr bwMode="auto">
          <a:xfrm>
            <a:off x="1752600" y="6570663"/>
            <a:ext cx="4343400" cy="276225"/>
          </a:xfrm>
          <a:prstGeom prst="rect">
            <a:avLst/>
          </a:prstGeom>
          <a:noFill/>
          <a:ln w="9525">
            <a:noFill/>
            <a:miter lim="800000"/>
            <a:headEnd/>
            <a:tailEnd/>
          </a:ln>
        </p:spPr>
        <p:txBody>
          <a:bodyPr>
            <a:spAutoFit/>
          </a:bodyPr>
          <a:lstStyle/>
          <a:p>
            <a:r>
              <a:rPr lang="en-US" sz="1200">
                <a:latin typeface="Constantia" pitchFamily="18" charset="0"/>
              </a:rPr>
              <a:t>http://www.colorado.edu/geography/geomorph/rosenberry/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7" y="856488"/>
            <a:ext cx="8305800" cy="515112"/>
          </a:xfrm>
        </p:spPr>
        <p:txBody>
          <a:bodyPr>
            <a:normAutofit fontScale="90000"/>
          </a:bodyPr>
          <a:lstStyle/>
          <a:p>
            <a:pPr fontAlgn="auto">
              <a:spcAft>
                <a:spcPts val="0"/>
              </a:spcAft>
              <a:defRPr/>
            </a:pPr>
            <a:r>
              <a:rPr lang="en-US" dirty="0" smtClean="0"/>
              <a:t>Base level lowering </a:t>
            </a:r>
            <a:r>
              <a:rPr lang="en-US" dirty="0" err="1" smtClean="0"/>
              <a:t>Headcut</a:t>
            </a:r>
            <a:endParaRPr lang="en-US" dirty="0"/>
          </a:p>
        </p:txBody>
      </p:sp>
      <p:pic>
        <p:nvPicPr>
          <p:cNvPr id="36866" name="Picture 2"/>
          <p:cNvPicPr>
            <a:picLocks noChangeAspect="1" noChangeArrowheads="1"/>
          </p:cNvPicPr>
          <p:nvPr/>
        </p:nvPicPr>
        <p:blipFill>
          <a:blip r:embed="rId2"/>
          <a:srcRect/>
          <a:stretch>
            <a:fillRect/>
          </a:stretch>
        </p:blipFill>
        <p:spPr bwMode="auto">
          <a:xfrm>
            <a:off x="428625" y="1371600"/>
            <a:ext cx="4529138" cy="2590800"/>
          </a:xfrm>
          <a:prstGeom prst="rect">
            <a:avLst/>
          </a:prstGeom>
          <a:noFill/>
          <a:ln w="9525">
            <a:noFill/>
            <a:miter lim="800000"/>
            <a:headEnd/>
            <a:tailEnd/>
          </a:ln>
        </p:spPr>
      </p:pic>
      <p:pic>
        <p:nvPicPr>
          <p:cNvPr id="36867" name="Picture 7"/>
          <p:cNvPicPr>
            <a:picLocks noChangeAspect="1" noChangeArrowheads="1"/>
          </p:cNvPicPr>
          <p:nvPr/>
        </p:nvPicPr>
        <p:blipFill>
          <a:blip r:embed="rId3"/>
          <a:srcRect/>
          <a:stretch>
            <a:fillRect/>
          </a:stretch>
        </p:blipFill>
        <p:spPr bwMode="auto">
          <a:xfrm>
            <a:off x="4648200" y="1349375"/>
            <a:ext cx="4338638" cy="2605088"/>
          </a:xfrm>
          <a:prstGeom prst="rect">
            <a:avLst/>
          </a:prstGeom>
          <a:noFill/>
          <a:ln w="9525">
            <a:noFill/>
            <a:miter lim="800000"/>
            <a:headEnd/>
            <a:tailEnd/>
          </a:ln>
        </p:spPr>
      </p:pic>
      <p:pic>
        <p:nvPicPr>
          <p:cNvPr id="36868" name="Picture 5"/>
          <p:cNvPicPr>
            <a:picLocks noChangeAspect="1" noChangeArrowheads="1"/>
          </p:cNvPicPr>
          <p:nvPr/>
        </p:nvPicPr>
        <p:blipFill>
          <a:blip r:embed="rId4"/>
          <a:srcRect/>
          <a:stretch>
            <a:fillRect/>
          </a:stretch>
        </p:blipFill>
        <p:spPr bwMode="auto">
          <a:xfrm>
            <a:off x="4648200" y="3962400"/>
            <a:ext cx="4495800" cy="2652713"/>
          </a:xfrm>
          <a:prstGeom prst="rect">
            <a:avLst/>
          </a:prstGeom>
          <a:noFill/>
          <a:ln w="9525">
            <a:noFill/>
            <a:miter lim="800000"/>
            <a:headEnd/>
            <a:tailEnd/>
          </a:ln>
        </p:spPr>
      </p:pic>
      <p:sp>
        <p:nvSpPr>
          <p:cNvPr id="36869" name="TextBox 9"/>
          <p:cNvSpPr txBox="1">
            <a:spLocks noChangeArrowheads="1"/>
          </p:cNvSpPr>
          <p:nvPr/>
        </p:nvSpPr>
        <p:spPr bwMode="auto">
          <a:xfrm>
            <a:off x="4572000" y="6581775"/>
            <a:ext cx="4343400" cy="276225"/>
          </a:xfrm>
          <a:prstGeom prst="rect">
            <a:avLst/>
          </a:prstGeom>
          <a:noFill/>
          <a:ln w="9525">
            <a:noFill/>
            <a:miter lim="800000"/>
            <a:headEnd/>
            <a:tailEnd/>
          </a:ln>
        </p:spPr>
        <p:txBody>
          <a:bodyPr>
            <a:spAutoFit/>
          </a:bodyPr>
          <a:lstStyle/>
          <a:p>
            <a:r>
              <a:rPr lang="en-US" sz="1200">
                <a:latin typeface="Constantia" pitchFamily="18" charset="0"/>
              </a:rPr>
              <a:t>http://www.colorado.edu/geography/geomorph/rosenberry</a:t>
            </a:r>
            <a:r>
              <a:rPr lang="en-US" sz="1100">
                <a:latin typeface="Constantia" pitchFamily="18" charset="0"/>
              </a:rPr>
              <a:t>/</a:t>
            </a:r>
          </a:p>
        </p:txBody>
      </p:sp>
      <p:sp>
        <p:nvSpPr>
          <p:cNvPr id="36870" name="TextBox 2"/>
          <p:cNvSpPr txBox="1">
            <a:spLocks noChangeArrowheads="1"/>
          </p:cNvSpPr>
          <p:nvPr/>
        </p:nvSpPr>
        <p:spPr bwMode="auto">
          <a:xfrm>
            <a:off x="301625" y="4267200"/>
            <a:ext cx="4267200" cy="1570038"/>
          </a:xfrm>
          <a:prstGeom prst="rect">
            <a:avLst/>
          </a:prstGeom>
          <a:noFill/>
          <a:ln w="9525">
            <a:noFill/>
            <a:miter lim="800000"/>
            <a:headEnd/>
            <a:tailEnd/>
          </a:ln>
        </p:spPr>
        <p:txBody>
          <a:bodyPr>
            <a:spAutoFit/>
          </a:bodyPr>
          <a:lstStyle/>
          <a:p>
            <a:r>
              <a:rPr lang="en-US" sz="2400">
                <a:latin typeface="Constantia" pitchFamily="18" charset="0"/>
              </a:rPr>
              <a:t>Headcutting is commonly a mechanism for channel adjustment to a large scale change in slope.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42950"/>
          </a:xfrm>
        </p:spPr>
        <p:txBody>
          <a:bodyPr>
            <a:normAutofit fontScale="90000"/>
          </a:bodyPr>
          <a:lstStyle/>
          <a:p>
            <a:pPr algn="ctr" fontAlgn="auto">
              <a:spcAft>
                <a:spcPts val="0"/>
              </a:spcAft>
              <a:defRPr/>
            </a:pPr>
            <a:r>
              <a:rPr lang="en-US" dirty="0" smtClean="0"/>
              <a:t>Channel Widening</a:t>
            </a:r>
            <a:endParaRPr lang="en-US" dirty="0"/>
          </a:p>
        </p:txBody>
      </p:sp>
      <p:sp>
        <p:nvSpPr>
          <p:cNvPr id="37890" name="Content Placeholder 2"/>
          <p:cNvSpPr>
            <a:spLocks noGrp="1"/>
          </p:cNvSpPr>
          <p:nvPr>
            <p:ph idx="1"/>
          </p:nvPr>
        </p:nvSpPr>
        <p:spPr>
          <a:xfrm>
            <a:off x="457200" y="1600200"/>
            <a:ext cx="8229600" cy="960438"/>
          </a:xfrm>
        </p:spPr>
        <p:txBody>
          <a:bodyPr/>
          <a:lstStyle/>
          <a:p>
            <a:r>
              <a:rPr lang="en-US" smtClean="0"/>
              <a:t>Headcutting can cause downstream incision and bank failure causing channel widening</a:t>
            </a:r>
          </a:p>
        </p:txBody>
      </p:sp>
      <p:pic>
        <p:nvPicPr>
          <p:cNvPr id="37891" name="Picture 2"/>
          <p:cNvPicPr>
            <a:picLocks noChangeAspect="1" noChangeArrowheads="1"/>
          </p:cNvPicPr>
          <p:nvPr/>
        </p:nvPicPr>
        <p:blipFill>
          <a:blip r:embed="rId2"/>
          <a:srcRect/>
          <a:stretch>
            <a:fillRect/>
          </a:stretch>
        </p:blipFill>
        <p:spPr bwMode="auto">
          <a:xfrm>
            <a:off x="1371600" y="2514600"/>
            <a:ext cx="6181725" cy="3852863"/>
          </a:xfrm>
          <a:prstGeom prst="rect">
            <a:avLst/>
          </a:prstGeom>
          <a:noFill/>
          <a:ln w="9525">
            <a:noFill/>
            <a:miter lim="800000"/>
            <a:headEnd/>
            <a:tailEnd/>
          </a:ln>
        </p:spPr>
      </p:pic>
      <p:sp>
        <p:nvSpPr>
          <p:cNvPr id="37892" name="Rectangle 3"/>
          <p:cNvSpPr>
            <a:spLocks noChangeArrowheads="1"/>
          </p:cNvSpPr>
          <p:nvPr/>
        </p:nvSpPr>
        <p:spPr bwMode="auto">
          <a:xfrm>
            <a:off x="1371600" y="6367463"/>
            <a:ext cx="4189413" cy="369887"/>
          </a:xfrm>
          <a:prstGeom prst="rect">
            <a:avLst/>
          </a:prstGeom>
          <a:noFill/>
          <a:ln w="9525">
            <a:noFill/>
            <a:miter lim="800000"/>
            <a:headEnd/>
            <a:tailEnd/>
          </a:ln>
        </p:spPr>
        <p:txBody>
          <a:bodyPr wrap="none">
            <a:spAutoFit/>
          </a:bodyPr>
          <a:lstStyle/>
          <a:p>
            <a:r>
              <a:rPr lang="en-US">
                <a:latin typeface="Constantia" pitchFamily="18" charset="0"/>
              </a:rPr>
              <a:t>Watson etal 2007 Stream Rehabilitation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srcRect/>
          <a:stretch>
            <a:fillRect/>
          </a:stretch>
        </p:blipFill>
        <p:spPr bwMode="auto">
          <a:xfrm>
            <a:off x="265113" y="1905000"/>
            <a:ext cx="4267200" cy="4114800"/>
          </a:xfrm>
          <a:prstGeom prst="rect">
            <a:avLst/>
          </a:prstGeom>
          <a:noFill/>
          <a:ln w="9525">
            <a:noFill/>
            <a:miter lim="800000"/>
            <a:headEnd/>
            <a:tailEnd/>
          </a:ln>
        </p:spPr>
      </p:pic>
      <p:sp>
        <p:nvSpPr>
          <p:cNvPr id="38914" name="TextBox 2"/>
          <p:cNvSpPr txBox="1">
            <a:spLocks noChangeArrowheads="1"/>
          </p:cNvSpPr>
          <p:nvPr/>
        </p:nvSpPr>
        <p:spPr bwMode="auto">
          <a:xfrm>
            <a:off x="228600" y="6324600"/>
            <a:ext cx="8610600" cy="369888"/>
          </a:xfrm>
          <a:prstGeom prst="rect">
            <a:avLst/>
          </a:prstGeom>
          <a:noFill/>
          <a:ln w="9525">
            <a:noFill/>
            <a:miter lim="800000"/>
            <a:headEnd/>
            <a:tailEnd/>
          </a:ln>
        </p:spPr>
        <p:txBody>
          <a:bodyPr>
            <a:spAutoFit/>
          </a:bodyPr>
          <a:lstStyle/>
          <a:p>
            <a:r>
              <a:rPr lang="en-US">
                <a:latin typeface="Constantia" pitchFamily="18" charset="0"/>
              </a:rPr>
              <a:t>http://www.colorado.edu/geography/geomorph/rosenberry/</a:t>
            </a:r>
          </a:p>
        </p:txBody>
      </p:sp>
      <p:sp>
        <p:nvSpPr>
          <p:cNvPr id="38915" name="Rectangle 3"/>
          <p:cNvSpPr>
            <a:spLocks noChangeArrowheads="1"/>
          </p:cNvSpPr>
          <p:nvPr/>
        </p:nvSpPr>
        <p:spPr bwMode="auto">
          <a:xfrm>
            <a:off x="4724400" y="2133600"/>
            <a:ext cx="4191000" cy="2032000"/>
          </a:xfrm>
          <a:prstGeom prst="rect">
            <a:avLst/>
          </a:prstGeom>
          <a:noFill/>
          <a:ln w="9525">
            <a:noFill/>
            <a:miter lim="800000"/>
            <a:headEnd/>
            <a:tailEnd/>
          </a:ln>
        </p:spPr>
        <p:txBody>
          <a:bodyPr>
            <a:spAutoFit/>
          </a:bodyPr>
          <a:lstStyle/>
          <a:p>
            <a:r>
              <a:rPr lang="en-US">
                <a:latin typeface="Constantia" pitchFamily="18" charset="0"/>
              </a:rPr>
              <a:t>Short, deep, stream-like channels on Mars may be the result of ground-water sapping (Gulick, 2001).  </a:t>
            </a:r>
          </a:p>
          <a:p>
            <a:r>
              <a:rPr lang="en-US">
                <a:latin typeface="Constantia" pitchFamily="18" charset="0"/>
              </a:rPr>
              <a:t>Features on Mars generated substantial interest in studies of ground-water sapping during  the 1980s and early 1990s.</a:t>
            </a:r>
          </a:p>
        </p:txBody>
      </p:sp>
      <p:sp>
        <p:nvSpPr>
          <p:cNvPr id="10" name="Title 1"/>
          <p:cNvSpPr>
            <a:spLocks noGrp="1"/>
          </p:cNvSpPr>
          <p:nvPr>
            <p:ph type="title"/>
          </p:nvPr>
        </p:nvSpPr>
        <p:spPr>
          <a:xfrm>
            <a:off x="457200" y="704088"/>
            <a:ext cx="8229600" cy="743712"/>
          </a:xfrm>
        </p:spPr>
        <p:txBody>
          <a:bodyPr>
            <a:normAutofit fontScale="90000"/>
          </a:bodyPr>
          <a:lstStyle/>
          <a:p>
            <a:pPr algn="ctr" fontAlgn="auto">
              <a:spcAft>
                <a:spcPts val="0"/>
              </a:spcAft>
              <a:defRPr/>
            </a:pPr>
            <a:r>
              <a:rPr lang="en-US" dirty="0" err="1" smtClean="0"/>
              <a:t>Headcutting</a:t>
            </a:r>
            <a:r>
              <a:rPr lang="en-US" dirty="0" smtClean="0"/>
              <a:t> is out of this world!</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851648" cy="762000"/>
          </a:xfrm>
        </p:spPr>
        <p:txBody>
          <a:bodyPr/>
          <a:lstStyle/>
          <a:p>
            <a:pPr algn="l" fontAlgn="auto">
              <a:spcAft>
                <a:spcPts val="0"/>
              </a:spcAft>
              <a:defRPr/>
            </a:pPr>
            <a:r>
              <a:rPr lang="en-US" sz="4400" dirty="0" smtClean="0"/>
              <a:t>Design and Prevention Methods</a:t>
            </a:r>
            <a:endParaRPr lang="en-US" sz="4400" dirty="0"/>
          </a:p>
        </p:txBody>
      </p:sp>
      <p:sp>
        <p:nvSpPr>
          <p:cNvPr id="39938" name="TextBox 2"/>
          <p:cNvSpPr txBox="1">
            <a:spLocks noChangeArrowheads="1"/>
          </p:cNvSpPr>
          <p:nvPr/>
        </p:nvSpPr>
        <p:spPr bwMode="auto">
          <a:xfrm>
            <a:off x="762000" y="1219200"/>
            <a:ext cx="7086600" cy="646113"/>
          </a:xfrm>
          <a:prstGeom prst="rect">
            <a:avLst/>
          </a:prstGeom>
          <a:noFill/>
          <a:ln w="9525">
            <a:noFill/>
            <a:miter lim="800000"/>
            <a:headEnd/>
            <a:tailEnd/>
          </a:ln>
        </p:spPr>
        <p:txBody>
          <a:bodyPr>
            <a:spAutoFit/>
          </a:bodyPr>
          <a:lstStyle/>
          <a:p>
            <a:r>
              <a:rPr lang="en-US">
                <a:latin typeface="Constantia" pitchFamily="18" charset="0"/>
              </a:rPr>
              <a:t>This section discusses considerations for the prevention of  forming headcuts and the control of existing headcuts.</a:t>
            </a:r>
          </a:p>
        </p:txBody>
      </p:sp>
      <p:pic>
        <p:nvPicPr>
          <p:cNvPr id="39939" name="Picture 4"/>
          <p:cNvPicPr>
            <a:picLocks noChangeAspect="1" noChangeArrowheads="1"/>
          </p:cNvPicPr>
          <p:nvPr/>
        </p:nvPicPr>
        <p:blipFill>
          <a:blip r:embed="rId2"/>
          <a:srcRect l="33015" t="37500" r="22475" b="11458"/>
          <a:stretch>
            <a:fillRect/>
          </a:stretch>
        </p:blipFill>
        <p:spPr bwMode="auto">
          <a:xfrm>
            <a:off x="1524000" y="1905000"/>
            <a:ext cx="5791200" cy="3733800"/>
          </a:xfrm>
          <a:prstGeom prst="rect">
            <a:avLst/>
          </a:prstGeom>
          <a:noFill/>
          <a:ln w="9525">
            <a:noFill/>
            <a:miter lim="800000"/>
            <a:headEnd/>
            <a:tailEnd/>
          </a:ln>
        </p:spPr>
      </p:pic>
      <p:sp>
        <p:nvSpPr>
          <p:cNvPr id="39940" name="TextBox 5"/>
          <p:cNvSpPr txBox="1">
            <a:spLocks noChangeArrowheads="1"/>
          </p:cNvSpPr>
          <p:nvPr/>
        </p:nvSpPr>
        <p:spPr bwMode="auto">
          <a:xfrm>
            <a:off x="1066800" y="5638800"/>
            <a:ext cx="7162800" cy="923925"/>
          </a:xfrm>
          <a:prstGeom prst="rect">
            <a:avLst/>
          </a:prstGeom>
          <a:noFill/>
          <a:ln w="9525">
            <a:noFill/>
            <a:miter lim="800000"/>
            <a:headEnd/>
            <a:tailEnd/>
          </a:ln>
        </p:spPr>
        <p:txBody>
          <a:bodyPr>
            <a:spAutoFit/>
          </a:bodyPr>
          <a:lstStyle/>
          <a:p>
            <a:r>
              <a:rPr lang="en-US">
                <a:latin typeface="Constantia" pitchFamily="18" charset="0"/>
              </a:rPr>
              <a:t>Headcuts can be described with a channel evolution model.  Ideally they should be controlled at Phase 1 before they begin or before Phase 3 when bank failure occurs.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305800" cy="762000"/>
          </a:xfrm>
        </p:spPr>
        <p:txBody>
          <a:bodyPr>
            <a:normAutofit fontScale="90000"/>
          </a:bodyPr>
          <a:lstStyle/>
          <a:p>
            <a:pPr fontAlgn="auto">
              <a:spcAft>
                <a:spcPts val="0"/>
              </a:spcAft>
              <a:defRPr/>
            </a:pPr>
            <a:r>
              <a:rPr lang="en-US" dirty="0" err="1" smtClean="0"/>
              <a:t>Headcut</a:t>
            </a:r>
            <a:r>
              <a:rPr lang="en-US" dirty="0" smtClean="0"/>
              <a:t> Prevention</a:t>
            </a:r>
            <a:endParaRPr lang="en-US" dirty="0"/>
          </a:p>
        </p:txBody>
      </p:sp>
      <p:sp>
        <p:nvSpPr>
          <p:cNvPr id="40962" name="TextBox 2"/>
          <p:cNvSpPr txBox="1">
            <a:spLocks noChangeArrowheads="1"/>
          </p:cNvSpPr>
          <p:nvPr/>
        </p:nvSpPr>
        <p:spPr bwMode="auto">
          <a:xfrm>
            <a:off x="533400" y="1219200"/>
            <a:ext cx="8077200" cy="1000125"/>
          </a:xfrm>
          <a:prstGeom prst="rect">
            <a:avLst/>
          </a:prstGeom>
          <a:noFill/>
          <a:ln w="9525">
            <a:noFill/>
            <a:miter lim="800000"/>
            <a:headEnd/>
            <a:tailEnd/>
          </a:ln>
        </p:spPr>
        <p:txBody>
          <a:bodyPr>
            <a:spAutoFit/>
          </a:bodyPr>
          <a:lstStyle/>
          <a:p>
            <a:r>
              <a:rPr lang="en-US" sz="2400">
                <a:latin typeface="Constantia" pitchFamily="18" charset="0"/>
              </a:rPr>
              <a:t>Preventing head cuts can be done by avoiding practices that cause change in hydraulic or sediment continuity including:</a:t>
            </a:r>
          </a:p>
          <a:p>
            <a:endParaRPr lang="en-US" sz="1100">
              <a:latin typeface="Constantia" pitchFamily="18" charset="0"/>
            </a:endParaRPr>
          </a:p>
        </p:txBody>
      </p:sp>
      <p:pic>
        <p:nvPicPr>
          <p:cNvPr id="40963" name="Picture 2"/>
          <p:cNvPicPr>
            <a:picLocks noChangeAspect="1" noChangeArrowheads="1"/>
          </p:cNvPicPr>
          <p:nvPr/>
        </p:nvPicPr>
        <p:blipFill>
          <a:blip r:embed="rId2"/>
          <a:srcRect l="33403" t="30208" r="22108" b="10568"/>
          <a:stretch>
            <a:fillRect/>
          </a:stretch>
        </p:blipFill>
        <p:spPr bwMode="auto">
          <a:xfrm>
            <a:off x="2895600" y="2133600"/>
            <a:ext cx="6007100" cy="4495800"/>
          </a:xfrm>
          <a:prstGeom prst="rect">
            <a:avLst/>
          </a:prstGeom>
          <a:noFill/>
          <a:ln w="9525">
            <a:noFill/>
            <a:miter lim="800000"/>
            <a:headEnd/>
            <a:tailEnd/>
          </a:ln>
        </p:spPr>
      </p:pic>
      <p:sp>
        <p:nvSpPr>
          <p:cNvPr id="40964" name="TextBox 5"/>
          <p:cNvSpPr txBox="1">
            <a:spLocks noChangeArrowheads="1"/>
          </p:cNvSpPr>
          <p:nvPr/>
        </p:nvSpPr>
        <p:spPr bwMode="auto">
          <a:xfrm>
            <a:off x="304800" y="2362200"/>
            <a:ext cx="2590800" cy="3570288"/>
          </a:xfrm>
          <a:prstGeom prst="rect">
            <a:avLst/>
          </a:prstGeom>
          <a:noFill/>
          <a:ln w="9525">
            <a:noFill/>
            <a:miter lim="800000"/>
            <a:headEnd/>
            <a:tailEnd/>
          </a:ln>
        </p:spPr>
        <p:txBody>
          <a:bodyPr>
            <a:spAutoFit/>
          </a:bodyPr>
          <a:lstStyle/>
          <a:p>
            <a:pPr>
              <a:buFont typeface="Arial" charset="0"/>
              <a:buChar char="•"/>
            </a:pPr>
            <a:r>
              <a:rPr lang="en-US" sz="2000">
                <a:latin typeface="Constantia" pitchFamily="18" charset="0"/>
              </a:rPr>
              <a:t>Straightening channels (</a:t>
            </a:r>
            <a:r>
              <a:rPr lang="el-GR" sz="2000">
                <a:latin typeface="Constantia" pitchFamily="18" charset="0"/>
              </a:rPr>
              <a:t>Δ</a:t>
            </a:r>
            <a:r>
              <a:rPr lang="en-US" sz="2000">
                <a:latin typeface="Constantia" pitchFamily="18" charset="0"/>
              </a:rPr>
              <a:t>S</a:t>
            </a:r>
            <a:r>
              <a:rPr lang="en-US" sz="2000" baseline="-25000">
                <a:latin typeface="Constantia" pitchFamily="18" charset="0"/>
              </a:rPr>
              <a:t>o</a:t>
            </a:r>
            <a:r>
              <a:rPr lang="en-US" sz="2000">
                <a:latin typeface="Constantia" pitchFamily="18" charset="0"/>
              </a:rPr>
              <a:t>)</a:t>
            </a:r>
          </a:p>
          <a:p>
            <a:endParaRPr lang="en-US" sz="1400">
              <a:latin typeface="Constantia" pitchFamily="18" charset="0"/>
            </a:endParaRPr>
          </a:p>
          <a:p>
            <a:pPr>
              <a:buFont typeface="Arial" charset="0"/>
              <a:buChar char="•"/>
            </a:pPr>
            <a:r>
              <a:rPr lang="en-US" sz="2000">
                <a:latin typeface="Constantia" pitchFamily="18" charset="0"/>
              </a:rPr>
              <a:t>Gravel mining (</a:t>
            </a:r>
            <a:r>
              <a:rPr lang="el-GR" sz="2000">
                <a:latin typeface="Constantia" pitchFamily="18" charset="0"/>
              </a:rPr>
              <a:t>Δ</a:t>
            </a:r>
            <a:r>
              <a:rPr lang="en-US" sz="2000">
                <a:latin typeface="Constantia" pitchFamily="18" charset="0"/>
              </a:rPr>
              <a:t>D</a:t>
            </a:r>
            <a:r>
              <a:rPr lang="en-US" sz="2000" baseline="-25000">
                <a:latin typeface="Constantia" pitchFamily="18" charset="0"/>
              </a:rPr>
              <a:t>50</a:t>
            </a:r>
            <a:r>
              <a:rPr lang="en-US" sz="2000">
                <a:latin typeface="Constantia" pitchFamily="18" charset="0"/>
              </a:rPr>
              <a:t>)</a:t>
            </a:r>
          </a:p>
          <a:p>
            <a:endParaRPr lang="en-US" sz="1400">
              <a:latin typeface="Constantia" pitchFamily="18" charset="0"/>
            </a:endParaRPr>
          </a:p>
          <a:p>
            <a:pPr>
              <a:buFont typeface="Arial" charset="0"/>
              <a:buChar char="•"/>
            </a:pPr>
            <a:r>
              <a:rPr lang="en-US" sz="2000">
                <a:latin typeface="Constantia" pitchFamily="18" charset="0"/>
              </a:rPr>
              <a:t>Land Use change (</a:t>
            </a:r>
            <a:r>
              <a:rPr lang="el-GR" sz="2000">
                <a:latin typeface="Constantia" pitchFamily="18" charset="0"/>
              </a:rPr>
              <a:t>Δ</a:t>
            </a:r>
            <a:r>
              <a:rPr lang="en-US" sz="2000">
                <a:latin typeface="Constantia" pitchFamily="18" charset="0"/>
              </a:rPr>
              <a:t>Q &amp; D</a:t>
            </a:r>
            <a:r>
              <a:rPr lang="en-US" sz="2000" baseline="-25000">
                <a:latin typeface="Constantia" pitchFamily="18" charset="0"/>
              </a:rPr>
              <a:t>50</a:t>
            </a:r>
            <a:r>
              <a:rPr lang="en-US" sz="2000">
                <a:latin typeface="Constantia" pitchFamily="18" charset="0"/>
              </a:rPr>
              <a:t>)</a:t>
            </a:r>
          </a:p>
          <a:p>
            <a:r>
              <a:rPr lang="en-US" sz="2000">
                <a:latin typeface="Constantia" pitchFamily="18" charset="0"/>
              </a:rPr>
              <a:t>inc. Farming, road construction, grazing, mining, urbanization</a:t>
            </a:r>
          </a:p>
          <a:p>
            <a:endParaRPr lang="en-US">
              <a:latin typeface="Constantia" pitchFamily="18" charset="0"/>
            </a:endParaRPr>
          </a:p>
        </p:txBody>
      </p:sp>
      <p:sp>
        <p:nvSpPr>
          <p:cNvPr id="40965" name="TextBox 6"/>
          <p:cNvSpPr txBox="1">
            <a:spLocks noChangeArrowheads="1"/>
          </p:cNvSpPr>
          <p:nvPr/>
        </p:nvSpPr>
        <p:spPr bwMode="auto">
          <a:xfrm>
            <a:off x="304800" y="6019800"/>
            <a:ext cx="3124200" cy="276225"/>
          </a:xfrm>
          <a:prstGeom prst="rect">
            <a:avLst/>
          </a:prstGeom>
          <a:noFill/>
          <a:ln w="9525">
            <a:noFill/>
            <a:miter lim="800000"/>
            <a:headEnd/>
            <a:tailEnd/>
          </a:ln>
        </p:spPr>
        <p:txBody>
          <a:bodyPr>
            <a:spAutoFit/>
          </a:bodyPr>
          <a:lstStyle/>
          <a:p>
            <a:r>
              <a:rPr lang="en-US" sz="1200">
                <a:latin typeface="Constantia" pitchFamily="18" charset="0"/>
              </a:rPr>
              <a:t>Bledsoe, Stream Rehabilitation, 2011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743712"/>
          </a:xfrm>
        </p:spPr>
        <p:txBody>
          <a:bodyPr>
            <a:normAutofit fontScale="90000"/>
          </a:bodyPr>
          <a:lstStyle/>
          <a:p>
            <a:pPr fontAlgn="auto">
              <a:spcAft>
                <a:spcPts val="0"/>
              </a:spcAft>
              <a:defRPr/>
            </a:pPr>
            <a:r>
              <a:rPr lang="en-US" dirty="0" smtClean="0"/>
              <a:t>Mitigating Land Use Change</a:t>
            </a:r>
            <a:endParaRPr lang="en-US" dirty="0"/>
          </a:p>
        </p:txBody>
      </p:sp>
      <p:sp>
        <p:nvSpPr>
          <p:cNvPr id="41986" name="TextBox 2"/>
          <p:cNvSpPr txBox="1">
            <a:spLocks noChangeArrowheads="1"/>
          </p:cNvSpPr>
          <p:nvPr/>
        </p:nvSpPr>
        <p:spPr bwMode="auto">
          <a:xfrm>
            <a:off x="609600" y="1371600"/>
            <a:ext cx="7620000" cy="2292350"/>
          </a:xfrm>
          <a:prstGeom prst="rect">
            <a:avLst/>
          </a:prstGeom>
          <a:noFill/>
          <a:ln w="9525">
            <a:noFill/>
            <a:miter lim="800000"/>
            <a:headEnd/>
            <a:tailEnd/>
          </a:ln>
        </p:spPr>
        <p:txBody>
          <a:bodyPr>
            <a:spAutoFit/>
          </a:bodyPr>
          <a:lstStyle/>
          <a:p>
            <a:r>
              <a:rPr lang="en-US" sz="2400">
                <a:latin typeface="Constantia" pitchFamily="18" charset="0"/>
              </a:rPr>
              <a:t>Land Use change cannot always be avoided but the impacts on flow regime change can be mitigated with stormwater management by:</a:t>
            </a:r>
          </a:p>
          <a:p>
            <a:endParaRPr lang="en-US" sz="1100">
              <a:latin typeface="Constantia" pitchFamily="18" charset="0"/>
            </a:endParaRPr>
          </a:p>
          <a:p>
            <a:pPr>
              <a:buFont typeface="Arial" charset="0"/>
              <a:buChar char="•"/>
            </a:pPr>
            <a:r>
              <a:rPr lang="en-US" sz="2000">
                <a:latin typeface="Constantia" pitchFamily="18" charset="0"/>
              </a:rPr>
              <a:t>encouraging groundwater infiltration</a:t>
            </a:r>
          </a:p>
          <a:p>
            <a:pPr>
              <a:buFont typeface="Arial" charset="0"/>
              <a:buChar char="•"/>
            </a:pPr>
            <a:r>
              <a:rPr lang="en-US" sz="2000">
                <a:latin typeface="Constantia" pitchFamily="18" charset="0"/>
              </a:rPr>
              <a:t>retaining storm runoff and slowly releasing it</a:t>
            </a:r>
          </a:p>
          <a:p>
            <a:pPr>
              <a:buFont typeface="Arial" charset="0"/>
              <a:buChar char="•"/>
            </a:pPr>
            <a:r>
              <a:rPr lang="en-US" sz="2000">
                <a:latin typeface="Constantia" pitchFamily="18" charset="0"/>
              </a:rPr>
              <a:t>natural plant cover buffers around streams</a:t>
            </a:r>
          </a:p>
        </p:txBody>
      </p:sp>
      <p:pic>
        <p:nvPicPr>
          <p:cNvPr id="41987" name="Picture 2"/>
          <p:cNvPicPr>
            <a:picLocks noChangeAspect="1" noChangeArrowheads="1"/>
          </p:cNvPicPr>
          <p:nvPr/>
        </p:nvPicPr>
        <p:blipFill>
          <a:blip r:embed="rId2"/>
          <a:srcRect/>
          <a:stretch>
            <a:fillRect/>
          </a:stretch>
        </p:blipFill>
        <p:spPr bwMode="auto">
          <a:xfrm>
            <a:off x="304800" y="3810000"/>
            <a:ext cx="3810000" cy="2857500"/>
          </a:xfrm>
          <a:prstGeom prst="rect">
            <a:avLst/>
          </a:prstGeom>
          <a:noFill/>
          <a:ln w="9525">
            <a:no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4267200" y="3721100"/>
            <a:ext cx="4343400" cy="2911475"/>
          </a:xfrm>
          <a:prstGeom prst="rect">
            <a:avLst/>
          </a:prstGeom>
          <a:noFill/>
          <a:ln w="9525">
            <a:noFill/>
            <a:miter lim="800000"/>
            <a:headEnd/>
            <a:tailEnd/>
          </a:ln>
        </p:spPr>
      </p:pic>
      <p:sp>
        <p:nvSpPr>
          <p:cNvPr id="41989" name="Rectangle 6"/>
          <p:cNvSpPr>
            <a:spLocks noChangeArrowheads="1"/>
          </p:cNvSpPr>
          <p:nvPr/>
        </p:nvSpPr>
        <p:spPr bwMode="auto">
          <a:xfrm>
            <a:off x="4800600" y="6172200"/>
            <a:ext cx="3657600" cy="369888"/>
          </a:xfrm>
          <a:prstGeom prst="rect">
            <a:avLst/>
          </a:prstGeom>
          <a:noFill/>
          <a:ln w="9525">
            <a:noFill/>
            <a:miter lim="800000"/>
            <a:headEnd/>
            <a:tailEnd/>
          </a:ln>
        </p:spPr>
        <p:txBody>
          <a:bodyPr>
            <a:spAutoFit/>
          </a:bodyPr>
          <a:lstStyle/>
          <a:p>
            <a:r>
              <a:rPr lang="en-US" sz="1100">
                <a:solidFill>
                  <a:schemeClr val="bg1"/>
                </a:solidFill>
                <a:latin typeface="Constantia" pitchFamily="18" charset="0"/>
              </a:rPr>
              <a:t>http://www.apexnc.org/services/public-works</a:t>
            </a:r>
            <a:r>
              <a:rPr lang="en-US">
                <a:solidFill>
                  <a:schemeClr val="bg1"/>
                </a:solidFill>
                <a:latin typeface="Constantia" pitchFamily="18" charset="0"/>
              </a:rPr>
              <a:t>/</a:t>
            </a:r>
          </a:p>
        </p:txBody>
      </p:sp>
      <p:sp>
        <p:nvSpPr>
          <p:cNvPr id="41990" name="Rectangle 7"/>
          <p:cNvSpPr>
            <a:spLocks noChangeArrowheads="1"/>
          </p:cNvSpPr>
          <p:nvPr/>
        </p:nvSpPr>
        <p:spPr bwMode="auto">
          <a:xfrm>
            <a:off x="533400" y="6248400"/>
            <a:ext cx="2879725" cy="261938"/>
          </a:xfrm>
          <a:prstGeom prst="rect">
            <a:avLst/>
          </a:prstGeom>
          <a:noFill/>
          <a:ln w="9525">
            <a:noFill/>
            <a:miter lim="800000"/>
            <a:headEnd/>
            <a:tailEnd/>
          </a:ln>
        </p:spPr>
        <p:txBody>
          <a:bodyPr wrap="none">
            <a:spAutoFit/>
          </a:bodyPr>
          <a:lstStyle/>
          <a:p>
            <a:r>
              <a:rPr lang="en-US" sz="1100">
                <a:solidFill>
                  <a:schemeClr val="bg1"/>
                </a:solidFill>
                <a:latin typeface="Constantia" pitchFamily="18" charset="0"/>
              </a:rPr>
              <a:t>http://landscapeandurbanism.blogspot.com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305800" cy="667512"/>
          </a:xfrm>
        </p:spPr>
        <p:txBody>
          <a:bodyPr>
            <a:normAutofit fontScale="90000"/>
          </a:bodyPr>
          <a:lstStyle/>
          <a:p>
            <a:pPr fontAlgn="auto">
              <a:spcAft>
                <a:spcPts val="0"/>
              </a:spcAft>
              <a:defRPr/>
            </a:pPr>
            <a:r>
              <a:rPr lang="en-US" dirty="0" smtClean="0"/>
              <a:t>Grade Control Structures</a:t>
            </a:r>
            <a:endParaRPr lang="en-US" dirty="0"/>
          </a:p>
        </p:txBody>
      </p:sp>
      <p:sp>
        <p:nvSpPr>
          <p:cNvPr id="43010" name="TextBox 2"/>
          <p:cNvSpPr txBox="1">
            <a:spLocks noChangeArrowheads="1"/>
          </p:cNvSpPr>
          <p:nvPr/>
        </p:nvSpPr>
        <p:spPr bwMode="auto">
          <a:xfrm>
            <a:off x="533400" y="1371600"/>
            <a:ext cx="8229600" cy="1631950"/>
          </a:xfrm>
          <a:prstGeom prst="rect">
            <a:avLst/>
          </a:prstGeom>
          <a:noFill/>
          <a:ln w="9525">
            <a:noFill/>
            <a:miter lim="800000"/>
            <a:headEnd/>
            <a:tailEnd/>
          </a:ln>
        </p:spPr>
        <p:txBody>
          <a:bodyPr>
            <a:spAutoFit/>
          </a:bodyPr>
          <a:lstStyle/>
          <a:p>
            <a:r>
              <a:rPr lang="en-US" sz="2000">
                <a:latin typeface="Constantia" pitchFamily="18" charset="0"/>
              </a:rPr>
              <a:t>Existing headcuts can be controlled with grade control structures placed either above or below the headcut. The structure causes the aggradation of sediment above it and decreases the bed slope from S1 to S2 as in the figure.</a:t>
            </a:r>
          </a:p>
          <a:p>
            <a:endParaRPr lang="en-US" sz="2000">
              <a:latin typeface="Constantia" pitchFamily="18" charset="0"/>
            </a:endParaRPr>
          </a:p>
        </p:txBody>
      </p:sp>
      <p:pic>
        <p:nvPicPr>
          <p:cNvPr id="43011" name="Picture 2"/>
          <p:cNvPicPr>
            <a:picLocks noChangeAspect="1" noChangeArrowheads="1"/>
          </p:cNvPicPr>
          <p:nvPr/>
        </p:nvPicPr>
        <p:blipFill>
          <a:blip r:embed="rId2"/>
          <a:srcRect t="5051"/>
          <a:stretch>
            <a:fillRect/>
          </a:stretch>
        </p:blipFill>
        <p:spPr bwMode="auto">
          <a:xfrm>
            <a:off x="1676400" y="2514600"/>
            <a:ext cx="5843588" cy="2865438"/>
          </a:xfrm>
          <a:prstGeom prst="rect">
            <a:avLst/>
          </a:prstGeom>
          <a:noFill/>
          <a:ln w="9525">
            <a:noFill/>
            <a:miter lim="800000"/>
            <a:headEnd/>
            <a:tailEnd/>
          </a:ln>
        </p:spPr>
      </p:pic>
      <p:sp>
        <p:nvSpPr>
          <p:cNvPr id="43012" name="TextBox 5"/>
          <p:cNvSpPr txBox="1">
            <a:spLocks noChangeArrowheads="1"/>
          </p:cNvSpPr>
          <p:nvPr/>
        </p:nvSpPr>
        <p:spPr bwMode="auto">
          <a:xfrm>
            <a:off x="3733800" y="2743200"/>
            <a:ext cx="3581400" cy="369888"/>
          </a:xfrm>
          <a:prstGeom prst="rect">
            <a:avLst/>
          </a:prstGeom>
          <a:noFill/>
          <a:ln w="9525">
            <a:noFill/>
            <a:miter lim="800000"/>
            <a:headEnd/>
            <a:tailEnd/>
          </a:ln>
        </p:spPr>
        <p:txBody>
          <a:bodyPr>
            <a:spAutoFit/>
          </a:bodyPr>
          <a:lstStyle/>
          <a:p>
            <a:r>
              <a:rPr lang="en-US" b="1">
                <a:solidFill>
                  <a:schemeClr val="bg1"/>
                </a:solidFill>
                <a:latin typeface="Constantia" pitchFamily="18" charset="0"/>
              </a:rPr>
              <a:t>Height of structure = (S1-S2)*L</a:t>
            </a:r>
          </a:p>
        </p:txBody>
      </p:sp>
      <p:sp>
        <p:nvSpPr>
          <p:cNvPr id="43013" name="TextBox 6"/>
          <p:cNvSpPr txBox="1">
            <a:spLocks noChangeArrowheads="1"/>
          </p:cNvSpPr>
          <p:nvPr/>
        </p:nvSpPr>
        <p:spPr bwMode="auto">
          <a:xfrm>
            <a:off x="609600" y="5638800"/>
            <a:ext cx="8229600" cy="646113"/>
          </a:xfrm>
          <a:prstGeom prst="rect">
            <a:avLst/>
          </a:prstGeom>
          <a:noFill/>
          <a:ln w="9525">
            <a:noFill/>
            <a:miter lim="800000"/>
            <a:headEnd/>
            <a:tailEnd/>
          </a:ln>
        </p:spPr>
        <p:txBody>
          <a:bodyPr>
            <a:spAutoFit/>
          </a:bodyPr>
          <a:lstStyle/>
          <a:p>
            <a:r>
              <a:rPr lang="en-US">
                <a:latin typeface="Constantia" pitchFamily="18" charset="0"/>
              </a:rPr>
              <a:t>The equilibrium bed slope (S2) is found by analyzing the stable slopes for a sediment transport rate.  Methods such as SIAM and Copeland’s can be utilized.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743712"/>
          </a:xfrm>
        </p:spPr>
        <p:txBody>
          <a:bodyPr>
            <a:normAutofit fontScale="90000"/>
          </a:bodyPr>
          <a:lstStyle/>
          <a:p>
            <a:pPr fontAlgn="auto">
              <a:spcAft>
                <a:spcPts val="0"/>
              </a:spcAft>
              <a:defRPr/>
            </a:pPr>
            <a:r>
              <a:rPr lang="en-US" dirty="0" smtClean="0"/>
              <a:t>Types of Grade Control Structures</a:t>
            </a:r>
            <a:endParaRPr lang="en-US" dirty="0"/>
          </a:p>
        </p:txBody>
      </p:sp>
      <p:sp>
        <p:nvSpPr>
          <p:cNvPr id="44034" name="TextBox 2"/>
          <p:cNvSpPr txBox="1">
            <a:spLocks noChangeArrowheads="1"/>
          </p:cNvSpPr>
          <p:nvPr/>
        </p:nvSpPr>
        <p:spPr bwMode="auto">
          <a:xfrm>
            <a:off x="533400" y="1600200"/>
            <a:ext cx="7239000" cy="1570038"/>
          </a:xfrm>
          <a:prstGeom prst="rect">
            <a:avLst/>
          </a:prstGeom>
          <a:noFill/>
          <a:ln w="9525">
            <a:noFill/>
            <a:miter lim="800000"/>
            <a:headEnd/>
            <a:tailEnd/>
          </a:ln>
        </p:spPr>
        <p:txBody>
          <a:bodyPr>
            <a:spAutoFit/>
          </a:bodyPr>
          <a:lstStyle/>
          <a:p>
            <a:r>
              <a:rPr lang="en-US" sz="2400">
                <a:latin typeface="Constantia" pitchFamily="18" charset="0"/>
              </a:rPr>
              <a:t>In choosing the type of structure you must consider frequency and number of structures and other criteria such as cost, material availability, environmental impacts, and risk.</a:t>
            </a:r>
          </a:p>
        </p:txBody>
      </p:sp>
      <p:sp>
        <p:nvSpPr>
          <p:cNvPr id="44035" name="TextBox 3"/>
          <p:cNvSpPr txBox="1">
            <a:spLocks noChangeArrowheads="1"/>
          </p:cNvSpPr>
          <p:nvPr/>
        </p:nvSpPr>
        <p:spPr bwMode="auto">
          <a:xfrm>
            <a:off x="533400" y="3352800"/>
            <a:ext cx="4191000" cy="2416175"/>
          </a:xfrm>
          <a:prstGeom prst="rect">
            <a:avLst/>
          </a:prstGeom>
          <a:noFill/>
          <a:ln w="9525">
            <a:noFill/>
            <a:miter lim="800000"/>
            <a:headEnd/>
            <a:tailEnd/>
          </a:ln>
        </p:spPr>
        <p:txBody>
          <a:bodyPr>
            <a:spAutoFit/>
          </a:bodyPr>
          <a:lstStyle/>
          <a:p>
            <a:r>
              <a:rPr lang="en-US" sz="2000">
                <a:latin typeface="Constantia" pitchFamily="18" charset="0"/>
              </a:rPr>
              <a:t>Some examples include:</a:t>
            </a:r>
          </a:p>
          <a:p>
            <a:endParaRPr lang="en-US" sz="1100">
              <a:latin typeface="Constantia" pitchFamily="18" charset="0"/>
            </a:endParaRPr>
          </a:p>
          <a:p>
            <a:pPr>
              <a:buFont typeface="Arial" charset="0"/>
              <a:buChar char="•"/>
            </a:pPr>
            <a:r>
              <a:rPr lang="en-US" sz="2000">
                <a:latin typeface="Constantia" pitchFamily="18" charset="0"/>
              </a:rPr>
              <a:t>Large, single drop structures</a:t>
            </a:r>
          </a:p>
          <a:p>
            <a:pPr>
              <a:buFont typeface="Arial" charset="0"/>
              <a:buChar char="•"/>
            </a:pPr>
            <a:r>
              <a:rPr lang="en-US" sz="2000">
                <a:latin typeface="Constantia" pitchFamily="18" charset="0"/>
              </a:rPr>
              <a:t>Drop box culvert</a:t>
            </a:r>
          </a:p>
          <a:p>
            <a:pPr>
              <a:buFont typeface="Arial" charset="0"/>
              <a:buChar char="•"/>
            </a:pPr>
            <a:r>
              <a:rPr lang="en-US" sz="2000">
                <a:latin typeface="Constantia" pitchFamily="18" charset="0"/>
              </a:rPr>
              <a:t>Smaller drops (Sheet pile, rock,    gabien)</a:t>
            </a:r>
          </a:p>
          <a:p>
            <a:pPr>
              <a:buFont typeface="Arial" charset="0"/>
              <a:buChar char="•"/>
            </a:pPr>
            <a:r>
              <a:rPr lang="en-US" sz="2000">
                <a:latin typeface="Constantia" pitchFamily="18" charset="0"/>
              </a:rPr>
              <a:t>Rock Ramps (Newbury riffles)</a:t>
            </a:r>
          </a:p>
          <a:p>
            <a:pPr>
              <a:buFont typeface="Arial" charset="0"/>
              <a:buChar char="•"/>
            </a:pPr>
            <a:r>
              <a:rPr lang="en-US" sz="2000">
                <a:latin typeface="Constantia" pitchFamily="18" charset="0"/>
              </a:rPr>
              <a:t>Rosgen structures</a:t>
            </a:r>
          </a:p>
        </p:txBody>
      </p:sp>
      <p:pic>
        <p:nvPicPr>
          <p:cNvPr id="44036" name="Picture 5"/>
          <p:cNvPicPr>
            <a:picLocks noChangeAspect="1" noChangeArrowheads="1"/>
          </p:cNvPicPr>
          <p:nvPr/>
        </p:nvPicPr>
        <p:blipFill>
          <a:blip r:embed="rId2"/>
          <a:srcRect l="21661"/>
          <a:stretch>
            <a:fillRect/>
          </a:stretch>
        </p:blipFill>
        <p:spPr bwMode="auto">
          <a:xfrm>
            <a:off x="4191000" y="2895600"/>
            <a:ext cx="4465638" cy="3200400"/>
          </a:xfrm>
          <a:prstGeom prst="rect">
            <a:avLst/>
          </a:prstGeom>
          <a:noFill/>
          <a:ln w="9525">
            <a:noFill/>
            <a:miter lim="800000"/>
            <a:headEnd/>
            <a:tailEnd/>
          </a:ln>
        </p:spPr>
      </p:pic>
      <p:sp>
        <p:nvSpPr>
          <p:cNvPr id="44037" name="TextBox 8"/>
          <p:cNvSpPr txBox="1">
            <a:spLocks noChangeArrowheads="1"/>
          </p:cNvSpPr>
          <p:nvPr/>
        </p:nvSpPr>
        <p:spPr bwMode="auto">
          <a:xfrm>
            <a:off x="5562600" y="6172200"/>
            <a:ext cx="2286000" cy="304800"/>
          </a:xfrm>
          <a:prstGeom prst="rect">
            <a:avLst/>
          </a:prstGeom>
          <a:noFill/>
          <a:ln w="9525">
            <a:noFill/>
            <a:miter lim="800000"/>
            <a:headEnd/>
            <a:tailEnd/>
          </a:ln>
        </p:spPr>
        <p:txBody>
          <a:bodyPr>
            <a:spAutoFit/>
          </a:bodyPr>
          <a:lstStyle/>
          <a:p>
            <a:r>
              <a:rPr lang="en-US" sz="1400">
                <a:latin typeface="Constantia" pitchFamily="18" charset="0"/>
              </a:rPr>
              <a:t>Chester Watson, USACE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err="1" smtClean="0"/>
              <a:t>Headcut</a:t>
            </a:r>
            <a:r>
              <a:rPr lang="en-US" dirty="0" smtClean="0"/>
              <a:t> Equations</a:t>
            </a:r>
            <a:endParaRPr lang="en-US" dirty="0"/>
          </a:p>
        </p:txBody>
      </p:sp>
      <p:sp>
        <p:nvSpPr>
          <p:cNvPr id="15362" name="Subtitle 2"/>
          <p:cNvSpPr>
            <a:spLocks noGrp="1"/>
          </p:cNvSpPr>
          <p:nvPr>
            <p:ph type="subTitle" idx="1"/>
          </p:nvPr>
        </p:nvSpPr>
        <p:spPr>
          <a:xfrm>
            <a:off x="533400" y="3228975"/>
            <a:ext cx="7854950" cy="1752600"/>
          </a:xfrm>
        </p:spPr>
        <p:txBody>
          <a:bodyPr/>
          <a:lstStyle/>
          <a:p>
            <a:pPr marR="0"/>
            <a:r>
              <a:rPr lang="en-US" smtClean="0"/>
              <a:t>April 12, 2012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91312"/>
          </a:xfrm>
        </p:spPr>
        <p:txBody>
          <a:bodyPr>
            <a:normAutofit fontScale="90000"/>
          </a:bodyPr>
          <a:lstStyle/>
          <a:p>
            <a:pPr fontAlgn="auto">
              <a:spcAft>
                <a:spcPts val="0"/>
              </a:spcAft>
              <a:defRPr/>
            </a:pPr>
            <a:r>
              <a:rPr lang="en-US" dirty="0" smtClean="0"/>
              <a:t>Large single-drop structure</a:t>
            </a:r>
            <a:endParaRPr lang="en-US" dirty="0"/>
          </a:p>
        </p:txBody>
      </p:sp>
      <p:pic>
        <p:nvPicPr>
          <p:cNvPr id="45058" name="Picture 2"/>
          <p:cNvPicPr>
            <a:picLocks noChangeAspect="1" noChangeArrowheads="1"/>
          </p:cNvPicPr>
          <p:nvPr/>
        </p:nvPicPr>
        <p:blipFill>
          <a:blip r:embed="rId2"/>
          <a:srcRect/>
          <a:stretch>
            <a:fillRect/>
          </a:stretch>
        </p:blipFill>
        <p:spPr bwMode="auto">
          <a:xfrm>
            <a:off x="609600" y="2209800"/>
            <a:ext cx="5278438" cy="3505200"/>
          </a:xfrm>
          <a:prstGeom prst="rect">
            <a:avLst/>
          </a:prstGeom>
          <a:noFill/>
          <a:ln w="9525">
            <a:noFill/>
            <a:miter lim="800000"/>
            <a:headEnd/>
            <a:tailEnd/>
          </a:ln>
        </p:spPr>
      </p:pic>
      <p:sp>
        <p:nvSpPr>
          <p:cNvPr id="45059" name="TextBox 3"/>
          <p:cNvSpPr txBox="1">
            <a:spLocks noChangeArrowheads="1"/>
          </p:cNvSpPr>
          <p:nvPr/>
        </p:nvSpPr>
        <p:spPr bwMode="auto">
          <a:xfrm>
            <a:off x="2286000" y="5791200"/>
            <a:ext cx="2209800" cy="304800"/>
          </a:xfrm>
          <a:prstGeom prst="rect">
            <a:avLst/>
          </a:prstGeom>
          <a:noFill/>
          <a:ln w="9525">
            <a:noFill/>
            <a:miter lim="800000"/>
            <a:headEnd/>
            <a:tailEnd/>
          </a:ln>
        </p:spPr>
        <p:txBody>
          <a:bodyPr>
            <a:spAutoFit/>
          </a:bodyPr>
          <a:lstStyle/>
          <a:p>
            <a:r>
              <a:rPr lang="en-US" sz="1400">
                <a:latin typeface="Constantia" pitchFamily="18" charset="0"/>
              </a:rPr>
              <a:t>Chester Watson, USACE</a:t>
            </a:r>
          </a:p>
        </p:txBody>
      </p:sp>
      <p:sp>
        <p:nvSpPr>
          <p:cNvPr id="45060" name="TextBox 4"/>
          <p:cNvSpPr txBox="1">
            <a:spLocks noChangeArrowheads="1"/>
          </p:cNvSpPr>
          <p:nvPr/>
        </p:nvSpPr>
        <p:spPr bwMode="auto">
          <a:xfrm>
            <a:off x="838200" y="1371600"/>
            <a:ext cx="6248400" cy="708025"/>
          </a:xfrm>
          <a:prstGeom prst="rect">
            <a:avLst/>
          </a:prstGeom>
          <a:noFill/>
          <a:ln w="9525">
            <a:noFill/>
            <a:miter lim="800000"/>
            <a:headEnd/>
            <a:tailEnd/>
          </a:ln>
        </p:spPr>
        <p:txBody>
          <a:bodyPr>
            <a:spAutoFit/>
          </a:bodyPr>
          <a:lstStyle/>
          <a:p>
            <a:r>
              <a:rPr lang="en-US" sz="2000">
                <a:latin typeface="Constantia" pitchFamily="18" charset="0"/>
              </a:rPr>
              <a:t>Grade control for large head cuts can be achieved with single large structures.</a:t>
            </a:r>
          </a:p>
        </p:txBody>
      </p:sp>
      <p:sp>
        <p:nvSpPr>
          <p:cNvPr id="45061" name="TextBox 5"/>
          <p:cNvSpPr txBox="1">
            <a:spLocks noChangeArrowheads="1"/>
          </p:cNvSpPr>
          <p:nvPr/>
        </p:nvSpPr>
        <p:spPr bwMode="auto">
          <a:xfrm>
            <a:off x="6019800" y="2057400"/>
            <a:ext cx="2590800" cy="3340100"/>
          </a:xfrm>
          <a:prstGeom prst="rect">
            <a:avLst/>
          </a:prstGeom>
          <a:noFill/>
          <a:ln w="9525">
            <a:noFill/>
            <a:miter lim="800000"/>
            <a:headEnd/>
            <a:tailEnd/>
          </a:ln>
        </p:spPr>
        <p:txBody>
          <a:bodyPr>
            <a:spAutoFit/>
          </a:bodyPr>
          <a:lstStyle/>
          <a:p>
            <a:r>
              <a:rPr lang="en-US" sz="2000">
                <a:latin typeface="Constantia" pitchFamily="18" charset="0"/>
              </a:rPr>
              <a:t>Advantages:</a:t>
            </a:r>
          </a:p>
          <a:p>
            <a:pPr>
              <a:buFont typeface="Arial" charset="0"/>
              <a:buChar char="•"/>
            </a:pPr>
            <a:r>
              <a:rPr lang="en-US" sz="2000">
                <a:latin typeface="Constantia" pitchFamily="18" charset="0"/>
              </a:rPr>
              <a:t>Only one structure</a:t>
            </a:r>
          </a:p>
          <a:p>
            <a:pPr>
              <a:buFont typeface="Arial" charset="0"/>
              <a:buChar char="•"/>
            </a:pPr>
            <a:r>
              <a:rPr lang="en-US" sz="2000">
                <a:latin typeface="Constantia" pitchFamily="18" charset="0"/>
              </a:rPr>
              <a:t>Lower risk of failure</a:t>
            </a:r>
          </a:p>
          <a:p>
            <a:pPr>
              <a:buFont typeface="Arial" charset="0"/>
              <a:buChar char="•"/>
            </a:pPr>
            <a:r>
              <a:rPr lang="en-US" sz="2000">
                <a:latin typeface="Constantia" pitchFamily="18" charset="0"/>
              </a:rPr>
              <a:t>No scour hole with concrete slab</a:t>
            </a:r>
          </a:p>
          <a:p>
            <a:endParaRPr lang="en-US" sz="1100">
              <a:latin typeface="Constantia" pitchFamily="18" charset="0"/>
            </a:endParaRPr>
          </a:p>
          <a:p>
            <a:r>
              <a:rPr lang="en-US" sz="2000">
                <a:latin typeface="Constantia" pitchFamily="18" charset="0"/>
              </a:rPr>
              <a:t>Disadvantages:</a:t>
            </a:r>
          </a:p>
          <a:p>
            <a:pPr>
              <a:buFont typeface="Arial" charset="0"/>
              <a:buChar char="•"/>
            </a:pPr>
            <a:r>
              <a:rPr lang="en-US" sz="2000">
                <a:latin typeface="Constantia" pitchFamily="18" charset="0"/>
              </a:rPr>
              <a:t>Expensive</a:t>
            </a:r>
          </a:p>
          <a:p>
            <a:pPr>
              <a:buFont typeface="Arial" charset="0"/>
              <a:buChar char="•"/>
            </a:pPr>
            <a:r>
              <a:rPr lang="en-US" sz="2000">
                <a:latin typeface="Constantia" pitchFamily="18" charset="0"/>
              </a:rPr>
              <a:t>No fish passage</a:t>
            </a:r>
          </a:p>
          <a:p>
            <a:pPr>
              <a:buFont typeface="Arial" charset="0"/>
              <a:buChar char="•"/>
            </a:pPr>
            <a:r>
              <a:rPr lang="en-US" sz="2000">
                <a:latin typeface="Constantia" pitchFamily="18" charset="0"/>
              </a:rPr>
              <a:t>Flood management</a:t>
            </a:r>
          </a:p>
          <a:p>
            <a:pPr>
              <a:buFont typeface="Arial" charset="0"/>
              <a:buChar char="•"/>
            </a:pPr>
            <a:r>
              <a:rPr lang="en-US" sz="2000">
                <a:latin typeface="Constantia" pitchFamily="18" charset="0"/>
              </a:rPr>
              <a:t>Appearance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591312"/>
          </a:xfrm>
        </p:spPr>
        <p:txBody>
          <a:bodyPr>
            <a:normAutofit fontScale="90000"/>
          </a:bodyPr>
          <a:lstStyle/>
          <a:p>
            <a:pPr fontAlgn="auto">
              <a:spcAft>
                <a:spcPts val="0"/>
              </a:spcAft>
              <a:defRPr/>
            </a:pPr>
            <a:r>
              <a:rPr lang="en-US" dirty="0" smtClean="0"/>
              <a:t>Drop Box Culvert</a:t>
            </a:r>
            <a:endParaRPr lang="en-US" dirty="0"/>
          </a:p>
        </p:txBody>
      </p:sp>
      <p:pic>
        <p:nvPicPr>
          <p:cNvPr id="46082" name="Picture 2"/>
          <p:cNvPicPr>
            <a:picLocks noChangeAspect="1" noChangeArrowheads="1"/>
          </p:cNvPicPr>
          <p:nvPr/>
        </p:nvPicPr>
        <p:blipFill>
          <a:blip r:embed="rId2"/>
          <a:srcRect/>
          <a:stretch>
            <a:fillRect/>
          </a:stretch>
        </p:blipFill>
        <p:spPr bwMode="auto">
          <a:xfrm>
            <a:off x="533400" y="2209800"/>
            <a:ext cx="5362575" cy="3581400"/>
          </a:xfrm>
          <a:prstGeom prst="rect">
            <a:avLst/>
          </a:prstGeom>
          <a:noFill/>
          <a:ln w="9525">
            <a:noFill/>
            <a:miter lim="800000"/>
            <a:headEnd/>
            <a:tailEnd/>
          </a:ln>
        </p:spPr>
      </p:pic>
      <p:sp>
        <p:nvSpPr>
          <p:cNvPr id="46083" name="TextBox 3"/>
          <p:cNvSpPr txBox="1">
            <a:spLocks noChangeArrowheads="1"/>
          </p:cNvSpPr>
          <p:nvPr/>
        </p:nvSpPr>
        <p:spPr bwMode="auto">
          <a:xfrm>
            <a:off x="762000" y="1273175"/>
            <a:ext cx="7467600" cy="708025"/>
          </a:xfrm>
          <a:prstGeom prst="rect">
            <a:avLst/>
          </a:prstGeom>
          <a:noFill/>
          <a:ln w="9525">
            <a:noFill/>
            <a:miter lim="800000"/>
            <a:headEnd/>
            <a:tailEnd/>
          </a:ln>
        </p:spPr>
        <p:txBody>
          <a:bodyPr>
            <a:spAutoFit/>
          </a:bodyPr>
          <a:lstStyle/>
          <a:p>
            <a:r>
              <a:rPr lang="en-US" sz="2000">
                <a:latin typeface="Constantia" pitchFamily="18" charset="0"/>
              </a:rPr>
              <a:t>A drop box culvert controls a hydraulic jump at a bridge structure.  It is similar to the previous example</a:t>
            </a:r>
          </a:p>
        </p:txBody>
      </p:sp>
      <p:sp>
        <p:nvSpPr>
          <p:cNvPr id="46084" name="TextBox 4"/>
          <p:cNvSpPr txBox="1">
            <a:spLocks noChangeArrowheads="1"/>
          </p:cNvSpPr>
          <p:nvPr/>
        </p:nvSpPr>
        <p:spPr bwMode="auto">
          <a:xfrm>
            <a:off x="2057400" y="5943600"/>
            <a:ext cx="3810000" cy="307975"/>
          </a:xfrm>
          <a:prstGeom prst="rect">
            <a:avLst/>
          </a:prstGeom>
          <a:noFill/>
          <a:ln w="9525">
            <a:noFill/>
            <a:miter lim="800000"/>
            <a:headEnd/>
            <a:tailEnd/>
          </a:ln>
        </p:spPr>
        <p:txBody>
          <a:bodyPr>
            <a:spAutoFit/>
          </a:bodyPr>
          <a:lstStyle/>
          <a:p>
            <a:r>
              <a:rPr lang="en-US" sz="1400">
                <a:latin typeface="Constantia" pitchFamily="18" charset="0"/>
              </a:rPr>
              <a:t>Chester Watson, USACE</a:t>
            </a:r>
          </a:p>
        </p:txBody>
      </p:sp>
      <p:sp>
        <p:nvSpPr>
          <p:cNvPr id="46085" name="TextBox 5"/>
          <p:cNvSpPr txBox="1">
            <a:spLocks noChangeArrowheads="1"/>
          </p:cNvSpPr>
          <p:nvPr/>
        </p:nvSpPr>
        <p:spPr bwMode="auto">
          <a:xfrm>
            <a:off x="6019800" y="2057400"/>
            <a:ext cx="2590800" cy="3786188"/>
          </a:xfrm>
          <a:prstGeom prst="rect">
            <a:avLst/>
          </a:prstGeom>
          <a:noFill/>
          <a:ln w="9525">
            <a:noFill/>
            <a:miter lim="800000"/>
            <a:headEnd/>
            <a:tailEnd/>
          </a:ln>
        </p:spPr>
        <p:txBody>
          <a:bodyPr>
            <a:spAutoFit/>
          </a:bodyPr>
          <a:lstStyle/>
          <a:p>
            <a:r>
              <a:rPr lang="en-US" sz="2000">
                <a:latin typeface="Constantia" pitchFamily="18" charset="0"/>
              </a:rPr>
              <a:t>Advantages:</a:t>
            </a:r>
          </a:p>
          <a:p>
            <a:pPr>
              <a:buFont typeface="Arial" charset="0"/>
              <a:buChar char="•"/>
            </a:pPr>
            <a:r>
              <a:rPr lang="en-US" sz="2000">
                <a:latin typeface="Constantia" pitchFamily="18" charset="0"/>
              </a:rPr>
              <a:t>Only one structure</a:t>
            </a:r>
          </a:p>
          <a:p>
            <a:pPr>
              <a:buFont typeface="Arial" charset="0"/>
              <a:buChar char="•"/>
            </a:pPr>
            <a:r>
              <a:rPr lang="en-US" sz="2000">
                <a:latin typeface="Constantia" pitchFamily="18" charset="0"/>
              </a:rPr>
              <a:t>Limits risk to bridge infrastructure</a:t>
            </a:r>
          </a:p>
          <a:p>
            <a:pPr>
              <a:buFont typeface="Arial" charset="0"/>
              <a:buChar char="•"/>
            </a:pPr>
            <a:r>
              <a:rPr lang="en-US" sz="2000">
                <a:latin typeface="Constantia" pitchFamily="18" charset="0"/>
              </a:rPr>
              <a:t>No scour hole with DS concrete slab</a:t>
            </a:r>
          </a:p>
          <a:p>
            <a:endParaRPr lang="en-US" sz="1100">
              <a:latin typeface="Constantia" pitchFamily="18" charset="0"/>
            </a:endParaRPr>
          </a:p>
          <a:p>
            <a:r>
              <a:rPr lang="en-US" sz="2000">
                <a:latin typeface="Constantia" pitchFamily="18" charset="0"/>
              </a:rPr>
              <a:t>Disadvantages:</a:t>
            </a:r>
          </a:p>
          <a:p>
            <a:pPr>
              <a:buFont typeface="Arial" charset="0"/>
              <a:buChar char="•"/>
            </a:pPr>
            <a:r>
              <a:rPr lang="en-US" sz="2000">
                <a:latin typeface="Constantia" pitchFamily="18" charset="0"/>
              </a:rPr>
              <a:t>Expensive</a:t>
            </a:r>
          </a:p>
          <a:p>
            <a:pPr>
              <a:buFont typeface="Arial" charset="0"/>
              <a:buChar char="•"/>
            </a:pPr>
            <a:r>
              <a:rPr lang="en-US" sz="2000">
                <a:latin typeface="Constantia" pitchFamily="18" charset="0"/>
              </a:rPr>
              <a:t>No fish passage</a:t>
            </a:r>
          </a:p>
          <a:p>
            <a:pPr>
              <a:buFont typeface="Arial" charset="0"/>
              <a:buChar char="•"/>
            </a:pPr>
            <a:r>
              <a:rPr lang="en-US" sz="2000">
                <a:latin typeface="Constantia" pitchFamily="18" charset="0"/>
              </a:rPr>
              <a:t>Flood management</a:t>
            </a:r>
          </a:p>
          <a:p>
            <a:pPr>
              <a:buFont typeface="Arial" charset="0"/>
              <a:buChar char="•"/>
            </a:pPr>
            <a:r>
              <a:rPr lang="en-US" sz="2000">
                <a:latin typeface="Constantia" pitchFamily="18" charset="0"/>
              </a:rPr>
              <a:t>Appearance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8305800" cy="515112"/>
          </a:xfrm>
        </p:spPr>
        <p:txBody>
          <a:bodyPr>
            <a:normAutofit fontScale="90000"/>
          </a:bodyPr>
          <a:lstStyle/>
          <a:p>
            <a:pPr fontAlgn="auto">
              <a:spcAft>
                <a:spcPts val="0"/>
              </a:spcAft>
              <a:defRPr/>
            </a:pPr>
            <a:r>
              <a:rPr lang="en-US" sz="5400" dirty="0" smtClean="0"/>
              <a:t>Smaller Weir Structures</a:t>
            </a:r>
            <a:endParaRPr lang="en-US" dirty="0"/>
          </a:p>
        </p:txBody>
      </p:sp>
      <p:pic>
        <p:nvPicPr>
          <p:cNvPr id="47106" name="Picture 2"/>
          <p:cNvPicPr>
            <a:picLocks noChangeAspect="1" noChangeArrowheads="1"/>
          </p:cNvPicPr>
          <p:nvPr/>
        </p:nvPicPr>
        <p:blipFill>
          <a:blip r:embed="rId2"/>
          <a:srcRect/>
          <a:stretch>
            <a:fillRect/>
          </a:stretch>
        </p:blipFill>
        <p:spPr bwMode="auto">
          <a:xfrm>
            <a:off x="304800" y="3505200"/>
            <a:ext cx="4270375" cy="2809875"/>
          </a:xfrm>
          <a:prstGeom prst="rect">
            <a:avLst/>
          </a:prstGeom>
          <a:noFill/>
          <a:ln w="9525">
            <a:noFill/>
            <a:miter lim="800000"/>
            <a:headEnd/>
            <a:tailEnd/>
          </a:ln>
        </p:spPr>
      </p:pic>
      <p:sp>
        <p:nvSpPr>
          <p:cNvPr id="47107" name="TextBox 3"/>
          <p:cNvSpPr txBox="1">
            <a:spLocks noChangeArrowheads="1"/>
          </p:cNvSpPr>
          <p:nvPr/>
        </p:nvSpPr>
        <p:spPr bwMode="auto">
          <a:xfrm>
            <a:off x="533400" y="1371600"/>
            <a:ext cx="8229600" cy="923925"/>
          </a:xfrm>
          <a:prstGeom prst="rect">
            <a:avLst/>
          </a:prstGeom>
          <a:noFill/>
          <a:ln w="9525">
            <a:noFill/>
            <a:miter lim="800000"/>
            <a:headEnd/>
            <a:tailEnd/>
          </a:ln>
        </p:spPr>
        <p:txBody>
          <a:bodyPr>
            <a:spAutoFit/>
          </a:bodyPr>
          <a:lstStyle/>
          <a:p>
            <a:r>
              <a:rPr lang="en-US">
                <a:latin typeface="Constantia" pitchFamily="18" charset="0"/>
              </a:rPr>
              <a:t>Grade control for a head cut can also be achieved with smaller, cheaper structures.  Depending on the scenario one or more weirs may be necessary.  They can be constructed using various materials.  Locally they are often large rocks.</a:t>
            </a:r>
          </a:p>
        </p:txBody>
      </p:sp>
      <p:pic>
        <p:nvPicPr>
          <p:cNvPr id="47108" name="Picture 2"/>
          <p:cNvPicPr>
            <a:picLocks noChangeAspect="1" noChangeArrowheads="1"/>
          </p:cNvPicPr>
          <p:nvPr/>
        </p:nvPicPr>
        <p:blipFill>
          <a:blip r:embed="rId3"/>
          <a:srcRect/>
          <a:stretch>
            <a:fillRect/>
          </a:stretch>
        </p:blipFill>
        <p:spPr bwMode="auto">
          <a:xfrm>
            <a:off x="4648200" y="3522663"/>
            <a:ext cx="3962400" cy="2801937"/>
          </a:xfrm>
          <a:prstGeom prst="rect">
            <a:avLst/>
          </a:prstGeom>
          <a:noFill/>
          <a:ln w="9525">
            <a:noFill/>
            <a:miter lim="800000"/>
            <a:headEnd/>
            <a:tailEnd/>
          </a:ln>
        </p:spPr>
      </p:pic>
      <p:sp>
        <p:nvSpPr>
          <p:cNvPr id="47109" name="TextBox 5"/>
          <p:cNvSpPr txBox="1">
            <a:spLocks noChangeArrowheads="1"/>
          </p:cNvSpPr>
          <p:nvPr/>
        </p:nvSpPr>
        <p:spPr bwMode="auto">
          <a:xfrm>
            <a:off x="762000" y="2514600"/>
            <a:ext cx="3505200" cy="923925"/>
          </a:xfrm>
          <a:prstGeom prst="rect">
            <a:avLst/>
          </a:prstGeom>
          <a:noFill/>
          <a:ln w="9525">
            <a:noFill/>
            <a:miter lim="800000"/>
            <a:headEnd/>
            <a:tailEnd/>
          </a:ln>
        </p:spPr>
        <p:txBody>
          <a:bodyPr>
            <a:spAutoFit/>
          </a:bodyPr>
          <a:lstStyle/>
          <a:p>
            <a:r>
              <a:rPr lang="en-US">
                <a:latin typeface="Constantia" pitchFamily="18" charset="0"/>
              </a:rPr>
              <a:t>Sheet Pile Weir: Useful when rock is not readily available, but can still prevent fish passage</a:t>
            </a:r>
          </a:p>
        </p:txBody>
      </p:sp>
      <p:sp>
        <p:nvSpPr>
          <p:cNvPr id="47110" name="TextBox 6"/>
          <p:cNvSpPr txBox="1">
            <a:spLocks noChangeArrowheads="1"/>
          </p:cNvSpPr>
          <p:nvPr/>
        </p:nvSpPr>
        <p:spPr bwMode="auto">
          <a:xfrm>
            <a:off x="4343400" y="2438400"/>
            <a:ext cx="4267200" cy="923925"/>
          </a:xfrm>
          <a:prstGeom prst="rect">
            <a:avLst/>
          </a:prstGeom>
          <a:noFill/>
          <a:ln w="9525">
            <a:noFill/>
            <a:miter lim="800000"/>
            <a:headEnd/>
            <a:tailEnd/>
          </a:ln>
        </p:spPr>
        <p:txBody>
          <a:bodyPr>
            <a:spAutoFit/>
          </a:bodyPr>
          <a:lstStyle/>
          <a:p>
            <a:r>
              <a:rPr lang="en-US">
                <a:latin typeface="Constantia" pitchFamily="18" charset="0"/>
              </a:rPr>
              <a:t>Rock Gabiens: The gabiens function as a weir  and are cheaper than large rock but are more succeptible to erosion failure</a:t>
            </a:r>
          </a:p>
        </p:txBody>
      </p:sp>
      <p:sp>
        <p:nvSpPr>
          <p:cNvPr id="47111" name="TextBox 7"/>
          <p:cNvSpPr txBox="1">
            <a:spLocks noChangeArrowheads="1"/>
          </p:cNvSpPr>
          <p:nvPr/>
        </p:nvSpPr>
        <p:spPr bwMode="auto">
          <a:xfrm>
            <a:off x="685800" y="5943600"/>
            <a:ext cx="3810000" cy="369888"/>
          </a:xfrm>
          <a:prstGeom prst="rect">
            <a:avLst/>
          </a:prstGeom>
          <a:noFill/>
          <a:ln w="9525">
            <a:noFill/>
            <a:miter lim="800000"/>
            <a:headEnd/>
            <a:tailEnd/>
          </a:ln>
        </p:spPr>
        <p:txBody>
          <a:bodyPr>
            <a:spAutoFit/>
          </a:bodyPr>
          <a:lstStyle/>
          <a:p>
            <a:r>
              <a:rPr lang="en-US">
                <a:solidFill>
                  <a:schemeClr val="bg1"/>
                </a:solidFill>
                <a:latin typeface="Constantia" pitchFamily="18" charset="0"/>
              </a:rPr>
              <a:t>Chester Watson, USACE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noChangeArrowheads="1"/>
          </p:cNvPicPr>
          <p:nvPr/>
        </p:nvPicPr>
        <p:blipFill>
          <a:blip r:embed="rId2"/>
          <a:srcRect/>
          <a:stretch>
            <a:fillRect/>
          </a:stretch>
        </p:blipFill>
        <p:spPr bwMode="auto">
          <a:xfrm>
            <a:off x="381000" y="2819400"/>
            <a:ext cx="5486400" cy="3657600"/>
          </a:xfrm>
          <a:prstGeom prst="rect">
            <a:avLst/>
          </a:prstGeom>
          <a:noFill/>
          <a:ln w="9525">
            <a:noFill/>
            <a:miter lim="800000"/>
            <a:headEnd/>
            <a:tailEnd/>
          </a:ln>
        </p:spPr>
      </p:pic>
      <p:sp>
        <p:nvSpPr>
          <p:cNvPr id="4" name="Title 1"/>
          <p:cNvSpPr txBox="1">
            <a:spLocks/>
          </p:cNvSpPr>
          <p:nvPr/>
        </p:nvSpPr>
        <p:spPr>
          <a:xfrm>
            <a:off x="838200" y="762000"/>
            <a:ext cx="8305800" cy="533400"/>
          </a:xfrm>
          <a:prstGeom prst="rect">
            <a:avLst/>
          </a:prstGeom>
        </p:spPr>
        <p:txBody>
          <a:bodyPr lIns="0" rIns="0" bIns="0" anchor="b">
            <a:normAutofit fontScale="67500" lnSpcReduction="20000"/>
            <a:scene3d>
              <a:camera prst="orthographicFront"/>
              <a:lightRig rig="freezing" dir="t">
                <a:rot lat="0" lon="0" rev="5640000"/>
              </a:lightRig>
            </a:scene3d>
            <a:sp3d prstMaterial="flat">
              <a:contourClr>
                <a:schemeClr val="tx2"/>
              </a:contourClr>
            </a:sp3d>
          </a:bodyPr>
          <a:lstStyle/>
          <a:p>
            <a:pPr fontAlgn="auto">
              <a:spcAft>
                <a:spcPts val="0"/>
              </a:spcAft>
              <a:defRPr/>
            </a:pPr>
            <a:r>
              <a:rPr lang="en-US" sz="5400" dirty="0">
                <a:solidFill>
                  <a:schemeClr val="tx2"/>
                </a:solidFill>
                <a:latin typeface="+mj-lt"/>
                <a:ea typeface="+mj-ea"/>
                <a:cs typeface="+mj-cs"/>
              </a:rPr>
              <a:t>Smaller Weir Structures</a:t>
            </a:r>
            <a:endParaRPr lang="en-US" sz="5000" dirty="0">
              <a:solidFill>
                <a:schemeClr val="tx2"/>
              </a:solidFill>
              <a:latin typeface="+mj-lt"/>
              <a:ea typeface="+mj-ea"/>
              <a:cs typeface="+mj-cs"/>
            </a:endParaRPr>
          </a:p>
        </p:txBody>
      </p:sp>
      <p:sp>
        <p:nvSpPr>
          <p:cNvPr id="48131" name="TextBox 5"/>
          <p:cNvSpPr txBox="1">
            <a:spLocks noChangeArrowheads="1"/>
          </p:cNvSpPr>
          <p:nvPr/>
        </p:nvSpPr>
        <p:spPr bwMode="auto">
          <a:xfrm>
            <a:off x="381000" y="1371600"/>
            <a:ext cx="8534400" cy="461963"/>
          </a:xfrm>
          <a:prstGeom prst="rect">
            <a:avLst/>
          </a:prstGeom>
          <a:noFill/>
          <a:ln w="9525">
            <a:noFill/>
            <a:miter lim="800000"/>
            <a:headEnd/>
            <a:tailEnd/>
          </a:ln>
        </p:spPr>
        <p:txBody>
          <a:bodyPr>
            <a:spAutoFit/>
          </a:bodyPr>
          <a:lstStyle/>
          <a:p>
            <a:r>
              <a:rPr lang="en-US" sz="2400">
                <a:latin typeface="Constantia" pitchFamily="18" charset="0"/>
              </a:rPr>
              <a:t>Rock ramps dissipate energy over a longer area with large rocks</a:t>
            </a:r>
          </a:p>
        </p:txBody>
      </p:sp>
      <p:sp>
        <p:nvSpPr>
          <p:cNvPr id="7" name="TextBox 6"/>
          <p:cNvSpPr txBox="1"/>
          <p:nvPr/>
        </p:nvSpPr>
        <p:spPr>
          <a:xfrm>
            <a:off x="685800" y="1905000"/>
            <a:ext cx="6553200" cy="646113"/>
          </a:xfrm>
          <a:prstGeom prst="rect">
            <a:avLst/>
          </a:prstGeom>
          <a:noFill/>
        </p:spPr>
        <p:txBody>
          <a:bodyPr>
            <a:spAutoFit/>
          </a:bodyPr>
          <a:lstStyle/>
          <a:p>
            <a:pPr fontAlgn="auto">
              <a:spcBef>
                <a:spcPts val="0"/>
              </a:spcBef>
              <a:spcAft>
                <a:spcPts val="0"/>
              </a:spcAft>
              <a:defRPr/>
            </a:pPr>
            <a:r>
              <a:rPr lang="en-US" dirty="0">
                <a:latin typeface="+mn-lt"/>
              </a:rPr>
              <a:t>Advantages: cheaper, can allow fish passage, natural looking</a:t>
            </a:r>
            <a:endParaRPr lang="en-US" sz="1050" dirty="0">
              <a:latin typeface="+mn-lt"/>
            </a:endParaRPr>
          </a:p>
          <a:p>
            <a:pPr fontAlgn="auto">
              <a:spcBef>
                <a:spcPts val="0"/>
              </a:spcBef>
              <a:spcAft>
                <a:spcPts val="0"/>
              </a:spcAft>
              <a:defRPr/>
            </a:pPr>
            <a:r>
              <a:rPr lang="en-US" dirty="0">
                <a:latin typeface="+mn-lt"/>
              </a:rPr>
              <a:t>Disadvantages: requires rock, rocks may more in large floods</a:t>
            </a:r>
            <a:endParaRPr lang="en-US" dirty="0">
              <a:latin typeface="+mn-lt"/>
            </a:endParaRPr>
          </a:p>
        </p:txBody>
      </p:sp>
      <p:pic>
        <p:nvPicPr>
          <p:cNvPr id="48133" name="Picture 3"/>
          <p:cNvPicPr>
            <a:picLocks noChangeAspect="1" noChangeArrowheads="1"/>
          </p:cNvPicPr>
          <p:nvPr/>
        </p:nvPicPr>
        <p:blipFill>
          <a:blip r:embed="rId3"/>
          <a:srcRect l="4729" r="2266"/>
          <a:stretch>
            <a:fillRect/>
          </a:stretch>
        </p:blipFill>
        <p:spPr bwMode="auto">
          <a:xfrm>
            <a:off x="4343400" y="4267200"/>
            <a:ext cx="4495800" cy="2205038"/>
          </a:xfrm>
          <a:prstGeom prst="rect">
            <a:avLst/>
          </a:prstGeom>
          <a:noFill/>
          <a:ln w="9525">
            <a:noFill/>
            <a:miter lim="800000"/>
            <a:headEnd/>
            <a:tailEnd/>
          </a:ln>
        </p:spPr>
      </p:pic>
      <p:sp>
        <p:nvSpPr>
          <p:cNvPr id="48134" name="TextBox 8"/>
          <p:cNvSpPr txBox="1">
            <a:spLocks noChangeArrowheads="1"/>
          </p:cNvSpPr>
          <p:nvPr/>
        </p:nvSpPr>
        <p:spPr bwMode="auto">
          <a:xfrm>
            <a:off x="4419600" y="4343400"/>
            <a:ext cx="3276600" cy="307975"/>
          </a:xfrm>
          <a:prstGeom prst="rect">
            <a:avLst/>
          </a:prstGeom>
          <a:noFill/>
          <a:ln w="9525">
            <a:noFill/>
            <a:miter lim="800000"/>
            <a:headEnd/>
            <a:tailEnd/>
          </a:ln>
        </p:spPr>
        <p:txBody>
          <a:bodyPr>
            <a:spAutoFit/>
          </a:bodyPr>
          <a:lstStyle/>
          <a:p>
            <a:r>
              <a:rPr lang="en-US" sz="1400">
                <a:solidFill>
                  <a:schemeClr val="bg1"/>
                </a:solidFill>
                <a:latin typeface="Constantia" pitchFamily="18" charset="0"/>
              </a:rPr>
              <a:t>Newbury, Newbury Hydraulics</a:t>
            </a:r>
          </a:p>
        </p:txBody>
      </p:sp>
      <p:sp>
        <p:nvSpPr>
          <p:cNvPr id="48135" name="TextBox 9"/>
          <p:cNvSpPr txBox="1">
            <a:spLocks noChangeArrowheads="1"/>
          </p:cNvSpPr>
          <p:nvPr/>
        </p:nvSpPr>
        <p:spPr bwMode="auto">
          <a:xfrm>
            <a:off x="685800" y="5943600"/>
            <a:ext cx="3810000" cy="369888"/>
          </a:xfrm>
          <a:prstGeom prst="rect">
            <a:avLst/>
          </a:prstGeom>
          <a:noFill/>
          <a:ln w="9525">
            <a:noFill/>
            <a:miter lim="800000"/>
            <a:headEnd/>
            <a:tailEnd/>
          </a:ln>
        </p:spPr>
        <p:txBody>
          <a:bodyPr>
            <a:spAutoFit/>
          </a:bodyPr>
          <a:lstStyle/>
          <a:p>
            <a:r>
              <a:rPr lang="en-US">
                <a:latin typeface="Constantia" pitchFamily="18" charset="0"/>
              </a:rPr>
              <a:t>Chester Watson, USACE</a:t>
            </a:r>
          </a:p>
        </p:txBody>
      </p:sp>
      <p:sp>
        <p:nvSpPr>
          <p:cNvPr id="48136" name="TextBox 10"/>
          <p:cNvSpPr txBox="1">
            <a:spLocks noChangeArrowheads="1"/>
          </p:cNvSpPr>
          <p:nvPr/>
        </p:nvSpPr>
        <p:spPr bwMode="auto">
          <a:xfrm>
            <a:off x="6019800" y="2819400"/>
            <a:ext cx="2819400" cy="1200150"/>
          </a:xfrm>
          <a:prstGeom prst="rect">
            <a:avLst/>
          </a:prstGeom>
          <a:noFill/>
          <a:ln w="9525">
            <a:noFill/>
            <a:miter lim="800000"/>
            <a:headEnd/>
            <a:tailEnd/>
          </a:ln>
        </p:spPr>
        <p:txBody>
          <a:bodyPr>
            <a:spAutoFit/>
          </a:bodyPr>
          <a:lstStyle/>
          <a:p>
            <a:r>
              <a:rPr lang="en-US" b="1">
                <a:latin typeface="Constantia" pitchFamily="18" charset="0"/>
              </a:rPr>
              <a:t>Newbury Riffles </a:t>
            </a:r>
            <a:r>
              <a:rPr lang="en-US">
                <a:latin typeface="Constantia" pitchFamily="18" charset="0"/>
              </a:rPr>
              <a:t>(below) are another example of rock ramps that allow fish passage and grade control.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p:cNvPicPr>
            <a:picLocks noChangeAspect="1" noChangeArrowheads="1"/>
          </p:cNvPicPr>
          <p:nvPr/>
        </p:nvPicPr>
        <p:blipFill>
          <a:blip r:embed="rId2"/>
          <a:srcRect l="10667" r="12534"/>
          <a:stretch>
            <a:fillRect/>
          </a:stretch>
        </p:blipFill>
        <p:spPr bwMode="auto">
          <a:xfrm>
            <a:off x="381000" y="2286000"/>
            <a:ext cx="3232150" cy="3786188"/>
          </a:xfrm>
          <a:prstGeom prst="rect">
            <a:avLst/>
          </a:prstGeom>
          <a:noFill/>
          <a:ln w="9525">
            <a:noFill/>
            <a:miter lim="800000"/>
            <a:headEnd/>
            <a:tailEnd/>
          </a:ln>
        </p:spPr>
      </p:pic>
      <p:sp>
        <p:nvSpPr>
          <p:cNvPr id="49154" name="TextBox 5"/>
          <p:cNvSpPr txBox="1">
            <a:spLocks noChangeArrowheads="1"/>
          </p:cNvSpPr>
          <p:nvPr/>
        </p:nvSpPr>
        <p:spPr bwMode="auto">
          <a:xfrm>
            <a:off x="762000" y="6096000"/>
            <a:ext cx="2590800" cy="276225"/>
          </a:xfrm>
          <a:prstGeom prst="rect">
            <a:avLst/>
          </a:prstGeom>
          <a:noFill/>
          <a:ln w="9525">
            <a:noFill/>
            <a:miter lim="800000"/>
            <a:headEnd/>
            <a:tailEnd/>
          </a:ln>
        </p:spPr>
        <p:txBody>
          <a:bodyPr>
            <a:spAutoFit/>
          </a:bodyPr>
          <a:lstStyle/>
          <a:p>
            <a:r>
              <a:rPr lang="en-US" sz="1200">
                <a:latin typeface="Constantia" pitchFamily="18" charset="0"/>
              </a:rPr>
              <a:t>Rosgen, Wildland Hydrology</a:t>
            </a:r>
          </a:p>
        </p:txBody>
      </p:sp>
      <p:sp>
        <p:nvSpPr>
          <p:cNvPr id="8" name="Title 1"/>
          <p:cNvSpPr txBox="1">
            <a:spLocks/>
          </p:cNvSpPr>
          <p:nvPr/>
        </p:nvSpPr>
        <p:spPr>
          <a:xfrm>
            <a:off x="838200" y="685800"/>
            <a:ext cx="8305800" cy="533400"/>
          </a:xfrm>
          <a:prstGeom prst="rect">
            <a:avLst/>
          </a:prstGeom>
        </p:spPr>
        <p:txBody>
          <a:bodyPr lIns="0" rIns="0" bIns="0" anchor="b">
            <a:normAutofit fontScale="67500" lnSpcReduction="20000"/>
            <a:scene3d>
              <a:camera prst="orthographicFront"/>
              <a:lightRig rig="freezing" dir="t">
                <a:rot lat="0" lon="0" rev="5640000"/>
              </a:lightRig>
            </a:scene3d>
            <a:sp3d prstMaterial="flat">
              <a:contourClr>
                <a:schemeClr val="tx2"/>
              </a:contourClr>
            </a:sp3d>
          </a:bodyPr>
          <a:lstStyle/>
          <a:p>
            <a:pPr fontAlgn="auto">
              <a:spcAft>
                <a:spcPts val="0"/>
              </a:spcAft>
              <a:defRPr/>
            </a:pPr>
            <a:r>
              <a:rPr lang="en-US" sz="5400" dirty="0">
                <a:solidFill>
                  <a:schemeClr val="tx2"/>
                </a:solidFill>
                <a:latin typeface="+mj-lt"/>
                <a:ea typeface="+mj-ea"/>
                <a:cs typeface="+mj-cs"/>
              </a:rPr>
              <a:t>Smaller Weir Structures</a:t>
            </a:r>
            <a:endParaRPr lang="en-US" sz="5000" dirty="0">
              <a:solidFill>
                <a:schemeClr val="tx2"/>
              </a:solidFill>
              <a:latin typeface="+mj-lt"/>
              <a:ea typeface="+mj-ea"/>
              <a:cs typeface="+mj-cs"/>
            </a:endParaRPr>
          </a:p>
        </p:txBody>
      </p:sp>
      <p:sp>
        <p:nvSpPr>
          <p:cNvPr id="49156" name="TextBox 8"/>
          <p:cNvSpPr txBox="1">
            <a:spLocks noChangeArrowheads="1"/>
          </p:cNvSpPr>
          <p:nvPr/>
        </p:nvSpPr>
        <p:spPr bwMode="auto">
          <a:xfrm>
            <a:off x="609600" y="1295400"/>
            <a:ext cx="7848600" cy="923925"/>
          </a:xfrm>
          <a:prstGeom prst="rect">
            <a:avLst/>
          </a:prstGeom>
          <a:noFill/>
          <a:ln w="9525">
            <a:noFill/>
            <a:miter lim="800000"/>
            <a:headEnd/>
            <a:tailEnd/>
          </a:ln>
        </p:spPr>
        <p:txBody>
          <a:bodyPr>
            <a:spAutoFit/>
          </a:bodyPr>
          <a:lstStyle/>
          <a:p>
            <a:r>
              <a:rPr lang="en-US" b="1">
                <a:latin typeface="Constantia" pitchFamily="18" charset="0"/>
              </a:rPr>
              <a:t>Rosgen</a:t>
            </a:r>
            <a:r>
              <a:rPr lang="en-US">
                <a:latin typeface="Constantia" pitchFamily="18" charset="0"/>
              </a:rPr>
              <a:t> has designed several structures that are used as grade control including </a:t>
            </a:r>
            <a:r>
              <a:rPr lang="en-US" b="1">
                <a:latin typeface="Constantia" pitchFamily="18" charset="0"/>
              </a:rPr>
              <a:t>cross-vanes, J-hooks, and W-weirs</a:t>
            </a:r>
            <a:r>
              <a:rPr lang="en-US">
                <a:latin typeface="Constantia" pitchFamily="18" charset="0"/>
              </a:rPr>
              <a:t>.  They are constructed of large rocks, and often can allow fish passage.</a:t>
            </a:r>
          </a:p>
        </p:txBody>
      </p:sp>
      <p:pic>
        <p:nvPicPr>
          <p:cNvPr id="49157" name="Picture 2"/>
          <p:cNvPicPr>
            <a:picLocks noChangeAspect="1" noChangeArrowheads="1"/>
          </p:cNvPicPr>
          <p:nvPr/>
        </p:nvPicPr>
        <p:blipFill>
          <a:blip r:embed="rId3"/>
          <a:srcRect/>
          <a:stretch>
            <a:fillRect/>
          </a:stretch>
        </p:blipFill>
        <p:spPr bwMode="auto">
          <a:xfrm>
            <a:off x="3616325" y="2514600"/>
            <a:ext cx="4968875" cy="36671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Headcut Equations</a:t>
            </a:r>
          </a:p>
        </p:txBody>
      </p:sp>
      <p:sp>
        <p:nvSpPr>
          <p:cNvPr id="16386" name="Content Placeholder 2"/>
          <p:cNvSpPr>
            <a:spLocks noGrp="1"/>
          </p:cNvSpPr>
          <p:nvPr>
            <p:ph idx="1"/>
          </p:nvPr>
        </p:nvSpPr>
        <p:spPr>
          <a:xfrm>
            <a:off x="228600" y="1828800"/>
            <a:ext cx="6400800" cy="4389438"/>
          </a:xfrm>
        </p:spPr>
        <p:txBody>
          <a:bodyPr/>
          <a:lstStyle/>
          <a:p>
            <a:r>
              <a:rPr lang="en-US" smtClean="0"/>
              <a:t>Hydraulic Equations</a:t>
            </a:r>
          </a:p>
          <a:p>
            <a:r>
              <a:rPr lang="en-US" smtClean="0"/>
              <a:t>Sediment Transport Equations</a:t>
            </a:r>
          </a:p>
          <a:p>
            <a:r>
              <a:rPr lang="en-US" smtClean="0"/>
              <a:t>Numerical Models (SITES)</a:t>
            </a:r>
          </a:p>
          <a:p>
            <a:r>
              <a:rPr lang="en-US" smtClean="0"/>
              <a:t>Empirical Quantification</a:t>
            </a:r>
          </a:p>
        </p:txBody>
      </p:sp>
      <p:pic>
        <p:nvPicPr>
          <p:cNvPr id="16387" name="Picture 2"/>
          <p:cNvPicPr>
            <a:picLocks noChangeAspect="1" noChangeArrowheads="1"/>
          </p:cNvPicPr>
          <p:nvPr/>
        </p:nvPicPr>
        <p:blipFill>
          <a:blip r:embed="rId2"/>
          <a:srcRect t="5823" b="10951"/>
          <a:stretch>
            <a:fillRect/>
          </a:stretch>
        </p:blipFill>
        <p:spPr bwMode="auto">
          <a:xfrm>
            <a:off x="3505200" y="3810000"/>
            <a:ext cx="5105400" cy="2895600"/>
          </a:xfrm>
          <a:prstGeom prst="rect">
            <a:avLst/>
          </a:prstGeom>
          <a:noFill/>
          <a:ln w="9525">
            <a:noFill/>
            <a:miter lim="800000"/>
            <a:headEnd/>
            <a:tailEnd/>
          </a:ln>
        </p:spPr>
      </p:pic>
      <p:sp>
        <p:nvSpPr>
          <p:cNvPr id="16388" name="TextBox 4"/>
          <p:cNvSpPr txBox="1">
            <a:spLocks noChangeArrowheads="1"/>
          </p:cNvSpPr>
          <p:nvPr/>
        </p:nvSpPr>
        <p:spPr bwMode="auto">
          <a:xfrm>
            <a:off x="228600" y="5791200"/>
            <a:ext cx="3200400" cy="646113"/>
          </a:xfrm>
          <a:prstGeom prst="rect">
            <a:avLst/>
          </a:prstGeom>
          <a:noFill/>
          <a:ln w="9525">
            <a:noFill/>
            <a:miter lim="800000"/>
            <a:headEnd/>
            <a:tailEnd/>
          </a:ln>
        </p:spPr>
        <p:txBody>
          <a:bodyPr>
            <a:spAutoFit/>
          </a:bodyPr>
          <a:lstStyle/>
          <a:p>
            <a:r>
              <a:rPr lang="en-US" sz="1200">
                <a:latin typeface="Constantia" pitchFamily="18" charset="0"/>
              </a:rPr>
              <a:t>Photo Source: WES Stream Investigation and Streambank Stabilization Handbook, US Army Corps of Engineers, October, 1997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p:txBody>
          <a:bodyPr/>
          <a:lstStyle/>
          <a:p>
            <a:r>
              <a:rPr lang="en-US" smtClean="0"/>
              <a:t>Hydraulics</a:t>
            </a:r>
          </a:p>
        </p:txBody>
      </p:sp>
      <p:sp>
        <p:nvSpPr>
          <p:cNvPr id="1030" name="Content Placeholder 2"/>
          <p:cNvSpPr>
            <a:spLocks noGrp="1"/>
          </p:cNvSpPr>
          <p:nvPr>
            <p:ph idx="1"/>
          </p:nvPr>
        </p:nvSpPr>
        <p:spPr>
          <a:xfrm>
            <a:off x="457200" y="1935163"/>
            <a:ext cx="6096000" cy="3246437"/>
          </a:xfrm>
        </p:spPr>
        <p:txBody>
          <a:bodyPr/>
          <a:lstStyle/>
          <a:p>
            <a:r>
              <a:rPr lang="en-US" u="sng" smtClean="0"/>
              <a:t>Critical Depth </a:t>
            </a:r>
            <a:r>
              <a:rPr lang="en-US" smtClean="0"/>
              <a:t>– Occurs over top of headcut</a:t>
            </a:r>
          </a:p>
          <a:p>
            <a:r>
              <a:rPr lang="en-US" u="sng" smtClean="0"/>
              <a:t>Normal Depth </a:t>
            </a:r>
            <a:r>
              <a:rPr lang="en-US" smtClean="0"/>
              <a:t>– Commonly assumed for downstream channel below headcut</a:t>
            </a:r>
          </a:p>
          <a:p>
            <a:pPr lvl="1"/>
            <a:r>
              <a:rPr lang="en-US" smtClean="0"/>
              <a:t>Used for Shear Stress Calculations</a:t>
            </a:r>
          </a:p>
          <a:p>
            <a:r>
              <a:rPr lang="en-US" u="sng" smtClean="0"/>
              <a:t>Shear Stress </a:t>
            </a:r>
            <a:r>
              <a:rPr lang="en-US" smtClean="0"/>
              <a:t>– Bed Shear used for determining transport capacity</a:t>
            </a:r>
          </a:p>
          <a:p>
            <a:endParaRPr lang="en-US" smtClean="0"/>
          </a:p>
        </p:txBody>
      </p:sp>
      <p:graphicFrame>
        <p:nvGraphicFramePr>
          <p:cNvPr id="1026" name="Object 2"/>
          <p:cNvGraphicFramePr>
            <a:graphicFrameLocks noChangeAspect="1"/>
          </p:cNvGraphicFramePr>
          <p:nvPr/>
        </p:nvGraphicFramePr>
        <p:xfrm>
          <a:off x="7010400" y="1752600"/>
          <a:ext cx="1179513" cy="914400"/>
        </p:xfrm>
        <a:graphic>
          <a:graphicData uri="http://schemas.openxmlformats.org/presentationml/2006/ole">
            <p:oleObj spid="_x0000_s1026" name="Equation" r:id="rId3" imgW="622080" imgH="482400" progId="Equation.3">
              <p:embed/>
            </p:oleObj>
          </a:graphicData>
        </a:graphic>
      </p:graphicFrame>
      <p:graphicFrame>
        <p:nvGraphicFramePr>
          <p:cNvPr id="1027" name="Object 3"/>
          <p:cNvGraphicFramePr>
            <a:graphicFrameLocks noChangeAspect="1"/>
          </p:cNvGraphicFramePr>
          <p:nvPr/>
        </p:nvGraphicFramePr>
        <p:xfrm>
          <a:off x="6934200" y="2819400"/>
          <a:ext cx="1447800" cy="800100"/>
        </p:xfrm>
        <a:graphic>
          <a:graphicData uri="http://schemas.openxmlformats.org/presentationml/2006/ole">
            <p:oleObj spid="_x0000_s1027" name="Equation" r:id="rId4" imgW="850680" imgH="469800" progId="Equation.3">
              <p:embed/>
            </p:oleObj>
          </a:graphicData>
        </a:graphic>
      </p:graphicFrame>
      <p:graphicFrame>
        <p:nvGraphicFramePr>
          <p:cNvPr id="1028" name="Object 4"/>
          <p:cNvGraphicFramePr>
            <a:graphicFrameLocks noChangeAspect="1"/>
          </p:cNvGraphicFramePr>
          <p:nvPr/>
        </p:nvGraphicFramePr>
        <p:xfrm>
          <a:off x="7010400" y="4267200"/>
          <a:ext cx="1114425" cy="457200"/>
        </p:xfrm>
        <a:graphic>
          <a:graphicData uri="http://schemas.openxmlformats.org/presentationml/2006/ole">
            <p:oleObj spid="_x0000_s1028" name="Equation" r:id="rId5" imgW="495000" imgH="203040" progId="Equation.3">
              <p:embed/>
            </p:oleObj>
          </a:graphicData>
        </a:graphic>
      </p:graphicFrame>
      <p:sp>
        <p:nvSpPr>
          <p:cNvPr id="1031" name="TextBox 6"/>
          <p:cNvSpPr txBox="1">
            <a:spLocks noChangeArrowheads="1"/>
          </p:cNvSpPr>
          <p:nvPr/>
        </p:nvSpPr>
        <p:spPr bwMode="auto">
          <a:xfrm>
            <a:off x="685800" y="5105400"/>
            <a:ext cx="3276600" cy="1477963"/>
          </a:xfrm>
          <a:prstGeom prst="rect">
            <a:avLst/>
          </a:prstGeom>
          <a:noFill/>
          <a:ln w="9525">
            <a:noFill/>
            <a:miter lim="800000"/>
            <a:headEnd/>
            <a:tailEnd/>
          </a:ln>
        </p:spPr>
        <p:txBody>
          <a:bodyPr>
            <a:spAutoFit/>
          </a:bodyPr>
          <a:lstStyle/>
          <a:p>
            <a:r>
              <a:rPr lang="en-US">
                <a:latin typeface="Constantia" pitchFamily="18" charset="0"/>
              </a:rPr>
              <a:t>hc=critical depth</a:t>
            </a:r>
          </a:p>
          <a:p>
            <a:r>
              <a:rPr lang="en-US">
                <a:latin typeface="Constantia" pitchFamily="18" charset="0"/>
              </a:rPr>
              <a:t>hn=normal depth</a:t>
            </a:r>
          </a:p>
          <a:p>
            <a:r>
              <a:rPr lang="en-US">
                <a:latin typeface="Constantia" pitchFamily="18" charset="0"/>
              </a:rPr>
              <a:t>V=velocity</a:t>
            </a:r>
          </a:p>
          <a:p>
            <a:r>
              <a:rPr lang="en-US">
                <a:latin typeface="Constantia" pitchFamily="18" charset="0"/>
              </a:rPr>
              <a:t>n=Manning Roughness</a:t>
            </a:r>
          </a:p>
          <a:p>
            <a:r>
              <a:rPr lang="en-US">
                <a:latin typeface="Constantia" pitchFamily="18" charset="0"/>
              </a:rPr>
              <a:t>g=gravitational constant</a:t>
            </a:r>
          </a:p>
        </p:txBody>
      </p:sp>
      <p:sp>
        <p:nvSpPr>
          <p:cNvPr id="1032" name="TextBox 7"/>
          <p:cNvSpPr txBox="1">
            <a:spLocks noChangeArrowheads="1"/>
          </p:cNvSpPr>
          <p:nvPr/>
        </p:nvSpPr>
        <p:spPr bwMode="auto">
          <a:xfrm>
            <a:off x="3886200" y="5075238"/>
            <a:ext cx="3276600" cy="923925"/>
          </a:xfrm>
          <a:prstGeom prst="rect">
            <a:avLst/>
          </a:prstGeom>
          <a:noFill/>
          <a:ln w="9525">
            <a:noFill/>
            <a:miter lim="800000"/>
            <a:headEnd/>
            <a:tailEnd/>
          </a:ln>
        </p:spPr>
        <p:txBody>
          <a:bodyPr>
            <a:spAutoFit/>
          </a:bodyPr>
          <a:lstStyle/>
          <a:p>
            <a:r>
              <a:rPr lang="en-US">
                <a:latin typeface="Constantia" pitchFamily="18" charset="0"/>
              </a:rPr>
              <a:t>S=Friction Slope</a:t>
            </a:r>
          </a:p>
          <a:p>
            <a:r>
              <a:rPr lang="en-US">
                <a:latin typeface="Constantia" pitchFamily="18" charset="0"/>
              </a:rPr>
              <a:t>h=depth</a:t>
            </a:r>
          </a:p>
          <a:p>
            <a:r>
              <a:rPr lang="en-US">
                <a:latin typeface="Constantia" pitchFamily="18" charset="0"/>
              </a:rPr>
              <a:t>γ=Specific Weight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smtClean="0"/>
              <a:t>Sediment Transport</a:t>
            </a:r>
          </a:p>
        </p:txBody>
      </p:sp>
      <p:sp>
        <p:nvSpPr>
          <p:cNvPr id="2053" name="Content Placeholder 2"/>
          <p:cNvSpPr>
            <a:spLocks noGrp="1"/>
          </p:cNvSpPr>
          <p:nvPr>
            <p:ph idx="1"/>
          </p:nvPr>
        </p:nvSpPr>
        <p:spPr/>
        <p:txBody>
          <a:bodyPr/>
          <a:lstStyle/>
          <a:p>
            <a:r>
              <a:rPr lang="en-US" smtClean="0"/>
              <a:t>Downstream Erosion  &amp; Channel Deepening</a:t>
            </a:r>
          </a:p>
          <a:p>
            <a:pPr lvl="1"/>
            <a:r>
              <a:rPr lang="en-US" smtClean="0"/>
              <a:t>Sufficient Capacity to Transport Bed Sediment</a:t>
            </a:r>
          </a:p>
          <a:p>
            <a:pPr lvl="1"/>
            <a:r>
              <a:rPr lang="en-US" smtClean="0"/>
              <a:t>Supply&lt;Capacity, Simplified Estimate</a:t>
            </a:r>
          </a:p>
          <a:p>
            <a:r>
              <a:rPr lang="en-US" smtClean="0"/>
              <a:t>Transport Capacity Estimates (Julien, 2002)</a:t>
            </a:r>
          </a:p>
          <a:p>
            <a:pPr lvl="1"/>
            <a:r>
              <a:rPr lang="en-US" smtClean="0"/>
              <a:t>Sediment Discharge by Volume</a:t>
            </a:r>
          </a:p>
          <a:p>
            <a:r>
              <a:rPr lang="en-US" smtClean="0"/>
              <a:t>Approaches may be used to find unstable channel conditions</a:t>
            </a:r>
          </a:p>
        </p:txBody>
      </p:sp>
      <p:graphicFrame>
        <p:nvGraphicFramePr>
          <p:cNvPr id="2050" name="Object 2"/>
          <p:cNvGraphicFramePr>
            <a:graphicFrameLocks noChangeAspect="1"/>
          </p:cNvGraphicFramePr>
          <p:nvPr/>
        </p:nvGraphicFramePr>
        <p:xfrm>
          <a:off x="6553200" y="2819400"/>
          <a:ext cx="1333500" cy="444500"/>
        </p:xfrm>
        <a:graphic>
          <a:graphicData uri="http://schemas.openxmlformats.org/presentationml/2006/ole">
            <p:oleObj spid="_x0000_s2050" name="Equation" r:id="rId3" imgW="685800" imgH="228600" progId="Equation.3">
              <p:embed/>
            </p:oleObj>
          </a:graphicData>
        </a:graphic>
      </p:graphicFrame>
      <p:graphicFrame>
        <p:nvGraphicFramePr>
          <p:cNvPr id="2051" name="Object 3"/>
          <p:cNvGraphicFramePr>
            <a:graphicFrameLocks noChangeAspect="1"/>
          </p:cNvGraphicFramePr>
          <p:nvPr/>
        </p:nvGraphicFramePr>
        <p:xfrm>
          <a:off x="5943600" y="3700463"/>
          <a:ext cx="2667000" cy="566737"/>
        </p:xfrm>
        <a:graphic>
          <a:graphicData uri="http://schemas.openxmlformats.org/presentationml/2006/ole">
            <p:oleObj spid="_x0000_s2051" name="Equation" r:id="rId4" imgW="1193760" imgH="253800" progId="Equation.3">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mtClean="0"/>
              <a:t>Numerical Model</a:t>
            </a:r>
          </a:p>
        </p:txBody>
      </p:sp>
      <p:sp>
        <p:nvSpPr>
          <p:cNvPr id="21506" name="Content Placeholder 2"/>
          <p:cNvSpPr>
            <a:spLocks noGrp="1"/>
          </p:cNvSpPr>
          <p:nvPr>
            <p:ph idx="1"/>
          </p:nvPr>
        </p:nvSpPr>
        <p:spPr/>
        <p:txBody>
          <a:bodyPr/>
          <a:lstStyle/>
          <a:p>
            <a:r>
              <a:rPr lang="en-US" smtClean="0"/>
              <a:t>Software Available for Calculating Headcut</a:t>
            </a:r>
          </a:p>
          <a:p>
            <a:r>
              <a:rPr lang="en-US" smtClean="0"/>
              <a:t>USDA – NRCS developed SITES Model</a:t>
            </a:r>
          </a:p>
          <a:p>
            <a:r>
              <a:rPr lang="en-US" smtClean="0"/>
              <a:t>Mainly developed for Headcut Calculation of Earthen Embankments (may be applied for instream applications)</a:t>
            </a:r>
          </a:p>
          <a:p>
            <a:r>
              <a:rPr lang="en-US" smtClean="0"/>
              <a:t>Headcut Phases in SITES Model</a:t>
            </a:r>
          </a:p>
          <a:p>
            <a:pPr lvl="1"/>
            <a:r>
              <a:rPr lang="en-US" smtClean="0"/>
              <a:t>Phase 1 – Erosion of Vegetal Surface Layer</a:t>
            </a:r>
          </a:p>
          <a:p>
            <a:pPr lvl="1"/>
            <a:r>
              <a:rPr lang="en-US" smtClean="0"/>
              <a:t>Phase 2 – Deepening of erosion, Start of Headcut</a:t>
            </a:r>
          </a:p>
          <a:p>
            <a:pPr lvl="1"/>
            <a:r>
              <a:rPr lang="en-US" smtClean="0"/>
              <a:t>Phase 3 – Headcut Migration Upstream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704850"/>
            <a:ext cx="8229600" cy="1143000"/>
          </a:xfrm>
        </p:spPr>
        <p:txBody>
          <a:bodyPr/>
          <a:lstStyle/>
          <a:p>
            <a:r>
              <a:rPr lang="en-US" smtClean="0"/>
              <a:t>SITES Model - Phase II</a:t>
            </a:r>
          </a:p>
        </p:txBody>
      </p:sp>
      <p:sp>
        <p:nvSpPr>
          <p:cNvPr id="22530" name="Content Placeholder 6"/>
          <p:cNvSpPr>
            <a:spLocks noGrp="1"/>
          </p:cNvSpPr>
          <p:nvPr>
            <p:ph sz="half" idx="1"/>
          </p:nvPr>
        </p:nvSpPr>
        <p:spPr>
          <a:xfrm>
            <a:off x="457200" y="1920875"/>
            <a:ext cx="4800600" cy="4433888"/>
          </a:xfrm>
        </p:spPr>
        <p:txBody>
          <a:bodyPr/>
          <a:lstStyle/>
          <a:p>
            <a:r>
              <a:rPr lang="en-US" smtClean="0"/>
              <a:t>USDA Ch. 51, Part 628 Dams, Earth Spillway Erosion Model</a:t>
            </a:r>
          </a:p>
          <a:p>
            <a:r>
              <a:rPr lang="en-US" smtClean="0"/>
              <a:t>Surface Detachment</a:t>
            </a:r>
          </a:p>
          <a:p>
            <a:r>
              <a:rPr lang="en-US" smtClean="0"/>
              <a:t>Partial Vegetal Cover</a:t>
            </a:r>
          </a:p>
          <a:p>
            <a:r>
              <a:rPr lang="en-US" smtClean="0"/>
              <a:t>Erosion Deepening</a:t>
            </a:r>
          </a:p>
        </p:txBody>
      </p:sp>
      <p:pic>
        <p:nvPicPr>
          <p:cNvPr id="22531" name="Picture 2"/>
          <p:cNvPicPr>
            <a:picLocks noChangeAspect="1" noChangeArrowheads="1"/>
          </p:cNvPicPr>
          <p:nvPr/>
        </p:nvPicPr>
        <p:blipFill>
          <a:blip r:embed="rId2"/>
          <a:srcRect/>
          <a:stretch>
            <a:fillRect/>
          </a:stretch>
        </p:blipFill>
        <p:spPr bwMode="auto">
          <a:xfrm>
            <a:off x="4953000" y="3352800"/>
            <a:ext cx="1704975" cy="714375"/>
          </a:xfrm>
          <a:prstGeom prst="rect">
            <a:avLst/>
          </a:prstGeom>
          <a:noFill/>
          <a:ln w="9525">
            <a:noFill/>
            <a:miter lim="800000"/>
            <a:headEnd/>
            <a:tailEnd/>
          </a:ln>
        </p:spPr>
      </p:pic>
      <p:pic>
        <p:nvPicPr>
          <p:cNvPr id="22532" name="Picture 3"/>
          <p:cNvPicPr>
            <a:picLocks noChangeAspect="1" noChangeArrowheads="1"/>
          </p:cNvPicPr>
          <p:nvPr/>
        </p:nvPicPr>
        <p:blipFill>
          <a:blip r:embed="rId3"/>
          <a:srcRect/>
          <a:stretch>
            <a:fillRect/>
          </a:stretch>
        </p:blipFill>
        <p:spPr bwMode="auto">
          <a:xfrm>
            <a:off x="5410200" y="2667000"/>
            <a:ext cx="1371600" cy="533400"/>
          </a:xfrm>
          <a:prstGeom prst="rect">
            <a:avLst/>
          </a:prstGeom>
          <a:noFill/>
          <a:ln w="9525">
            <a:noFill/>
            <a:miter lim="800000"/>
            <a:headEnd/>
            <a:tailEnd/>
          </a:ln>
        </p:spPr>
      </p:pic>
      <p:pic>
        <p:nvPicPr>
          <p:cNvPr id="22533" name="Picture 4"/>
          <p:cNvPicPr>
            <a:picLocks noChangeAspect="1" noChangeArrowheads="1"/>
          </p:cNvPicPr>
          <p:nvPr/>
        </p:nvPicPr>
        <p:blipFill>
          <a:blip r:embed="rId4"/>
          <a:srcRect/>
          <a:stretch>
            <a:fillRect/>
          </a:stretch>
        </p:blipFill>
        <p:spPr bwMode="auto">
          <a:xfrm>
            <a:off x="5105400" y="5610225"/>
            <a:ext cx="2867025" cy="790575"/>
          </a:xfrm>
          <a:prstGeom prst="rect">
            <a:avLst/>
          </a:prstGeom>
          <a:noFill/>
          <a:ln w="9525">
            <a:noFill/>
            <a:miter lim="800000"/>
            <a:headEnd/>
            <a:tailEnd/>
          </a:ln>
        </p:spPr>
      </p:pic>
      <p:pic>
        <p:nvPicPr>
          <p:cNvPr id="22534" name="Picture 5"/>
          <p:cNvPicPr>
            <a:picLocks noChangeAspect="1" noChangeArrowheads="1"/>
          </p:cNvPicPr>
          <p:nvPr/>
        </p:nvPicPr>
        <p:blipFill>
          <a:blip r:embed="rId5"/>
          <a:srcRect/>
          <a:stretch>
            <a:fillRect/>
          </a:stretch>
        </p:blipFill>
        <p:spPr bwMode="auto">
          <a:xfrm>
            <a:off x="5105400" y="4419600"/>
            <a:ext cx="1266825" cy="390525"/>
          </a:xfrm>
          <a:prstGeom prst="rect">
            <a:avLst/>
          </a:prstGeom>
          <a:noFill/>
          <a:ln w="9525">
            <a:noFill/>
            <a:miter lim="800000"/>
            <a:headEnd/>
            <a:tailEnd/>
          </a:ln>
        </p:spPr>
      </p:pic>
      <p:pic>
        <p:nvPicPr>
          <p:cNvPr id="22535" name="Picture 2"/>
          <p:cNvPicPr>
            <a:picLocks noChangeAspect="1" noChangeArrowheads="1"/>
          </p:cNvPicPr>
          <p:nvPr/>
        </p:nvPicPr>
        <p:blipFill>
          <a:blip r:embed="rId6"/>
          <a:srcRect/>
          <a:stretch>
            <a:fillRect/>
          </a:stretch>
        </p:blipFill>
        <p:spPr bwMode="auto">
          <a:xfrm>
            <a:off x="1295400" y="4262438"/>
            <a:ext cx="2971800" cy="2366962"/>
          </a:xfrm>
          <a:prstGeom prst="rect">
            <a:avLst/>
          </a:prstGeom>
          <a:noFill/>
          <a:ln w="9525">
            <a:noFill/>
            <a:miter lim="800000"/>
            <a:headEnd/>
            <a:tailEnd/>
          </a:ln>
        </p:spPr>
      </p:pic>
      <p:sp>
        <p:nvSpPr>
          <p:cNvPr id="22536" name="TextBox 8"/>
          <p:cNvSpPr txBox="1">
            <a:spLocks noChangeArrowheads="1"/>
          </p:cNvSpPr>
          <p:nvPr/>
        </p:nvSpPr>
        <p:spPr bwMode="auto">
          <a:xfrm>
            <a:off x="6858000" y="3468688"/>
            <a:ext cx="2286000" cy="646112"/>
          </a:xfrm>
          <a:prstGeom prst="rect">
            <a:avLst/>
          </a:prstGeom>
          <a:noFill/>
          <a:ln w="9525">
            <a:noFill/>
            <a:miter lim="800000"/>
            <a:headEnd/>
            <a:tailEnd/>
          </a:ln>
        </p:spPr>
        <p:txBody>
          <a:bodyPr>
            <a:spAutoFit/>
          </a:bodyPr>
          <a:lstStyle/>
          <a:p>
            <a:r>
              <a:rPr lang="en-US" i="1">
                <a:latin typeface="Constantia" pitchFamily="18" charset="0"/>
              </a:rPr>
              <a:t>Effective Shear w/ Partial Vegetal Cover</a:t>
            </a:r>
          </a:p>
        </p:txBody>
      </p:sp>
      <p:sp>
        <p:nvSpPr>
          <p:cNvPr id="22537" name="TextBox 9"/>
          <p:cNvSpPr txBox="1">
            <a:spLocks noChangeArrowheads="1"/>
          </p:cNvSpPr>
          <p:nvPr/>
        </p:nvSpPr>
        <p:spPr bwMode="auto">
          <a:xfrm>
            <a:off x="7086600" y="2667000"/>
            <a:ext cx="2057400" cy="369888"/>
          </a:xfrm>
          <a:prstGeom prst="rect">
            <a:avLst/>
          </a:prstGeom>
          <a:noFill/>
          <a:ln w="9525">
            <a:noFill/>
            <a:miter lim="800000"/>
            <a:headEnd/>
            <a:tailEnd/>
          </a:ln>
        </p:spPr>
        <p:txBody>
          <a:bodyPr>
            <a:spAutoFit/>
          </a:bodyPr>
          <a:lstStyle/>
          <a:p>
            <a:r>
              <a:rPr lang="en-US" i="1">
                <a:latin typeface="Constantia" pitchFamily="18" charset="0"/>
              </a:rPr>
              <a:t>Erosion Rate</a:t>
            </a:r>
          </a:p>
        </p:txBody>
      </p:sp>
      <p:sp>
        <p:nvSpPr>
          <p:cNvPr id="22538" name="TextBox 10"/>
          <p:cNvSpPr txBox="1">
            <a:spLocks noChangeArrowheads="1"/>
          </p:cNvSpPr>
          <p:nvPr/>
        </p:nvSpPr>
        <p:spPr bwMode="auto">
          <a:xfrm>
            <a:off x="7086600" y="4419600"/>
            <a:ext cx="1524000" cy="369888"/>
          </a:xfrm>
          <a:prstGeom prst="rect">
            <a:avLst/>
          </a:prstGeom>
          <a:noFill/>
          <a:ln w="9525">
            <a:noFill/>
            <a:miter lim="800000"/>
            <a:headEnd/>
            <a:tailEnd/>
          </a:ln>
        </p:spPr>
        <p:txBody>
          <a:bodyPr>
            <a:spAutoFit/>
          </a:bodyPr>
          <a:lstStyle/>
          <a:p>
            <a:r>
              <a:rPr lang="en-US" i="1">
                <a:latin typeface="Constantia" pitchFamily="18" charset="0"/>
              </a:rPr>
              <a:t>Shear Stress</a:t>
            </a:r>
          </a:p>
        </p:txBody>
      </p:sp>
      <p:sp>
        <p:nvSpPr>
          <p:cNvPr id="22539" name="TextBox 11"/>
          <p:cNvSpPr txBox="1">
            <a:spLocks noChangeArrowheads="1"/>
          </p:cNvSpPr>
          <p:nvPr/>
        </p:nvSpPr>
        <p:spPr bwMode="auto">
          <a:xfrm>
            <a:off x="5334000" y="5192713"/>
            <a:ext cx="2590800" cy="369887"/>
          </a:xfrm>
          <a:prstGeom prst="rect">
            <a:avLst/>
          </a:prstGeom>
          <a:noFill/>
          <a:ln w="9525">
            <a:noFill/>
            <a:miter lim="800000"/>
            <a:headEnd/>
            <a:tailEnd/>
          </a:ln>
        </p:spPr>
        <p:txBody>
          <a:bodyPr>
            <a:spAutoFit/>
          </a:bodyPr>
          <a:lstStyle/>
          <a:p>
            <a:r>
              <a:rPr lang="en-US" i="1">
                <a:latin typeface="Constantia" pitchFamily="18" charset="0"/>
              </a:rPr>
              <a:t>Erodibility Coefficient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704850"/>
            <a:ext cx="8229600" cy="1143000"/>
          </a:xfrm>
        </p:spPr>
        <p:txBody>
          <a:bodyPr/>
          <a:lstStyle/>
          <a:p>
            <a:r>
              <a:rPr lang="en-US" smtClean="0"/>
              <a:t>SITES Model – Phase III</a:t>
            </a:r>
          </a:p>
        </p:txBody>
      </p:sp>
      <p:sp>
        <p:nvSpPr>
          <p:cNvPr id="23554" name="Content Placeholder 2"/>
          <p:cNvSpPr>
            <a:spLocks noGrp="1"/>
          </p:cNvSpPr>
          <p:nvPr>
            <p:ph sz="half" idx="1"/>
          </p:nvPr>
        </p:nvSpPr>
        <p:spPr>
          <a:xfrm>
            <a:off x="457200" y="1920875"/>
            <a:ext cx="4038600" cy="4433888"/>
          </a:xfrm>
        </p:spPr>
        <p:txBody>
          <a:bodyPr/>
          <a:lstStyle/>
          <a:p>
            <a:r>
              <a:rPr lang="en-US" smtClean="0"/>
              <a:t>Phase III Erosion</a:t>
            </a:r>
          </a:p>
          <a:p>
            <a:r>
              <a:rPr lang="en-US" smtClean="0"/>
              <a:t>Depth &gt;Critical Depth</a:t>
            </a:r>
          </a:p>
          <a:p>
            <a:r>
              <a:rPr lang="en-US" smtClean="0"/>
              <a:t>Upstream Advance &amp; Deepening</a:t>
            </a:r>
          </a:p>
          <a:p>
            <a:r>
              <a:rPr lang="en-US" smtClean="0"/>
              <a:t>Checks for Normal Depth Shear vs. Drop Shear</a:t>
            </a:r>
          </a:p>
          <a:p>
            <a:endParaRPr lang="en-US" smtClean="0"/>
          </a:p>
        </p:txBody>
      </p:sp>
      <p:grpSp>
        <p:nvGrpSpPr>
          <p:cNvPr id="23555" name="Group 10"/>
          <p:cNvGrpSpPr>
            <a:grpSpLocks/>
          </p:cNvGrpSpPr>
          <p:nvPr/>
        </p:nvGrpSpPr>
        <p:grpSpPr bwMode="auto">
          <a:xfrm>
            <a:off x="4267200" y="2362200"/>
            <a:ext cx="4724400" cy="1828800"/>
            <a:chOff x="4419600" y="1676400"/>
            <a:chExt cx="4724400" cy="1828800"/>
          </a:xfrm>
        </p:grpSpPr>
        <p:grpSp>
          <p:nvGrpSpPr>
            <p:cNvPr id="23557" name="Group 7"/>
            <p:cNvGrpSpPr>
              <a:grpSpLocks/>
            </p:cNvGrpSpPr>
            <p:nvPr/>
          </p:nvGrpSpPr>
          <p:grpSpPr bwMode="auto">
            <a:xfrm>
              <a:off x="4876800" y="1676400"/>
              <a:ext cx="3552825" cy="1828800"/>
              <a:chOff x="4953000" y="1524000"/>
              <a:chExt cx="3552825" cy="1828800"/>
            </a:xfrm>
          </p:grpSpPr>
          <p:pic>
            <p:nvPicPr>
              <p:cNvPr id="23560" name="Picture 2"/>
              <p:cNvPicPr>
                <a:picLocks noChangeAspect="1" noChangeArrowheads="1"/>
              </p:cNvPicPr>
              <p:nvPr/>
            </p:nvPicPr>
            <p:blipFill>
              <a:blip r:embed="rId2"/>
              <a:srcRect/>
              <a:stretch>
                <a:fillRect/>
              </a:stretch>
            </p:blipFill>
            <p:spPr bwMode="auto">
              <a:xfrm>
                <a:off x="6705600" y="2286000"/>
                <a:ext cx="1800225" cy="676275"/>
              </a:xfrm>
              <a:prstGeom prst="rect">
                <a:avLst/>
              </a:prstGeom>
              <a:noFill/>
              <a:ln w="9525">
                <a:noFill/>
                <a:miter lim="800000"/>
                <a:headEnd/>
                <a:tailEnd/>
              </a:ln>
            </p:spPr>
          </p:pic>
          <p:pic>
            <p:nvPicPr>
              <p:cNvPr id="23561" name="Picture 3"/>
              <p:cNvPicPr>
                <a:picLocks noChangeAspect="1" noChangeArrowheads="1"/>
              </p:cNvPicPr>
              <p:nvPr/>
            </p:nvPicPr>
            <p:blipFill>
              <a:blip r:embed="rId3"/>
              <a:srcRect/>
              <a:stretch>
                <a:fillRect/>
              </a:stretch>
            </p:blipFill>
            <p:spPr bwMode="auto">
              <a:xfrm>
                <a:off x="4953000" y="2438400"/>
                <a:ext cx="1333500" cy="390525"/>
              </a:xfrm>
              <a:prstGeom prst="rect">
                <a:avLst/>
              </a:prstGeom>
              <a:noFill/>
              <a:ln w="9525">
                <a:noFill/>
                <a:miter lim="800000"/>
                <a:headEnd/>
                <a:tailEnd/>
              </a:ln>
            </p:spPr>
          </p:pic>
          <p:sp>
            <p:nvSpPr>
              <p:cNvPr id="7" name="Circular Arrow 6"/>
              <p:cNvSpPr/>
              <p:nvPr/>
            </p:nvSpPr>
            <p:spPr>
              <a:xfrm>
                <a:off x="5486400" y="1524000"/>
                <a:ext cx="1828800" cy="18288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
          <p:nvSpPr>
            <p:cNvPr id="23558" name="TextBox 8"/>
            <p:cNvSpPr txBox="1">
              <a:spLocks noChangeArrowheads="1"/>
            </p:cNvSpPr>
            <p:nvPr/>
          </p:nvSpPr>
          <p:spPr bwMode="auto">
            <a:xfrm>
              <a:off x="4419600" y="2971800"/>
              <a:ext cx="2286000" cy="381000"/>
            </a:xfrm>
            <a:prstGeom prst="rect">
              <a:avLst/>
            </a:prstGeom>
            <a:noFill/>
            <a:ln w="9525">
              <a:noFill/>
              <a:miter lim="800000"/>
              <a:headEnd/>
              <a:tailEnd/>
            </a:ln>
          </p:spPr>
          <p:txBody>
            <a:bodyPr>
              <a:spAutoFit/>
            </a:bodyPr>
            <a:lstStyle/>
            <a:p>
              <a:r>
                <a:rPr lang="en-US">
                  <a:latin typeface="Constantia" pitchFamily="18" charset="0"/>
                </a:rPr>
                <a:t>Normal Depth Shear</a:t>
              </a:r>
            </a:p>
          </p:txBody>
        </p:sp>
        <p:sp>
          <p:nvSpPr>
            <p:cNvPr id="23559" name="TextBox 9"/>
            <p:cNvSpPr txBox="1">
              <a:spLocks noChangeArrowheads="1"/>
            </p:cNvSpPr>
            <p:nvPr/>
          </p:nvSpPr>
          <p:spPr bwMode="auto">
            <a:xfrm>
              <a:off x="6858000" y="2971800"/>
              <a:ext cx="2286000" cy="381000"/>
            </a:xfrm>
            <a:prstGeom prst="rect">
              <a:avLst/>
            </a:prstGeom>
            <a:noFill/>
            <a:ln w="9525">
              <a:noFill/>
              <a:miter lim="800000"/>
              <a:headEnd/>
              <a:tailEnd/>
            </a:ln>
          </p:spPr>
          <p:txBody>
            <a:bodyPr>
              <a:spAutoFit/>
            </a:bodyPr>
            <a:lstStyle/>
            <a:p>
              <a:r>
                <a:rPr lang="en-US">
                  <a:latin typeface="Constantia" pitchFamily="18" charset="0"/>
                </a:rPr>
                <a:t>Drop Depth Shear</a:t>
              </a:r>
            </a:p>
          </p:txBody>
        </p:sp>
      </p:grpSp>
      <p:sp>
        <p:nvSpPr>
          <p:cNvPr id="23556" name="TextBox 11"/>
          <p:cNvSpPr txBox="1">
            <a:spLocks noChangeArrowheads="1"/>
          </p:cNvSpPr>
          <p:nvPr/>
        </p:nvSpPr>
        <p:spPr bwMode="auto">
          <a:xfrm>
            <a:off x="4800600" y="2057400"/>
            <a:ext cx="3048000" cy="369888"/>
          </a:xfrm>
          <a:prstGeom prst="rect">
            <a:avLst/>
          </a:prstGeom>
          <a:noFill/>
          <a:ln w="9525">
            <a:noFill/>
            <a:miter lim="800000"/>
            <a:headEnd/>
            <a:tailEnd/>
          </a:ln>
        </p:spPr>
        <p:txBody>
          <a:bodyPr>
            <a:spAutoFit/>
          </a:bodyPr>
          <a:lstStyle/>
          <a:p>
            <a:r>
              <a:rPr lang="en-US" i="1">
                <a:latin typeface="Constantia" pitchFamily="18" charset="0"/>
              </a:rPr>
              <a:t>Check for Maximum Shear:</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1752</TotalTime>
  <Words>1280</Words>
  <Application>Microsoft Office PowerPoint</Application>
  <PresentationFormat>On-screen Show (4:3)</PresentationFormat>
  <Paragraphs>198</Paragraphs>
  <Slides>34</Slides>
  <Notes>0</Notes>
  <HiddenSlides>0</HiddenSlides>
  <MMClips>0</MMClips>
  <ScaleCrop>false</ScaleCrop>
  <HeadingPairs>
    <vt:vector size="8" baseType="variant">
      <vt:variant>
        <vt:lpstr>Fonts Used</vt:lpstr>
      </vt:variant>
      <vt:variant>
        <vt:i4>4</vt:i4>
      </vt:variant>
      <vt:variant>
        <vt:lpstr>Design Template</vt:lpstr>
      </vt:variant>
      <vt:variant>
        <vt:i4>4</vt:i4>
      </vt:variant>
      <vt:variant>
        <vt:lpstr>Embedded OLE Servers</vt:lpstr>
      </vt:variant>
      <vt:variant>
        <vt:i4>1</vt:i4>
      </vt:variant>
      <vt:variant>
        <vt:lpstr>Slide Titles</vt:lpstr>
      </vt:variant>
      <vt:variant>
        <vt:i4>34</vt:i4>
      </vt:variant>
    </vt:vector>
  </HeadingPairs>
  <TitlesOfParts>
    <vt:vector size="43" baseType="lpstr">
      <vt:lpstr>Constantia</vt:lpstr>
      <vt:lpstr>Arial</vt:lpstr>
      <vt:lpstr>Calibri</vt:lpstr>
      <vt:lpstr>Wingdings 2</vt:lpstr>
      <vt:lpstr>Flow</vt:lpstr>
      <vt:lpstr>Flow</vt:lpstr>
      <vt:lpstr>Flow</vt:lpstr>
      <vt:lpstr>Flow</vt:lpstr>
      <vt:lpstr>Equation</vt:lpstr>
      <vt:lpstr>Slide 1</vt:lpstr>
      <vt:lpstr>This presentation is presented in three sections:</vt:lpstr>
      <vt:lpstr>Slide 3</vt:lpstr>
      <vt:lpstr>Headcut Equations</vt:lpstr>
      <vt:lpstr>Hydraulics</vt:lpstr>
      <vt:lpstr>Sediment Transport</vt:lpstr>
      <vt:lpstr>Numerical Model</vt:lpstr>
      <vt:lpstr>SITES Model - Phase II</vt:lpstr>
      <vt:lpstr>SITES Model – Phase III</vt:lpstr>
      <vt:lpstr>SITES Headcut Advancement</vt:lpstr>
      <vt:lpstr>SITES Hydraulic Jump</vt:lpstr>
      <vt:lpstr>SITES Erodibility of Multiple Layers</vt:lpstr>
      <vt:lpstr>Empirical Headcut Advancement Rate</vt:lpstr>
      <vt:lpstr>Slide 14</vt:lpstr>
      <vt:lpstr>Headcutting Causes:</vt:lpstr>
      <vt:lpstr>Slide 16</vt:lpstr>
      <vt:lpstr>Slide 17</vt:lpstr>
      <vt:lpstr>The Local Physical Mechanism for a Headcut</vt:lpstr>
      <vt:lpstr>Physical Modeling of the Headcutting Process</vt:lpstr>
      <vt:lpstr>Slide 20</vt:lpstr>
      <vt:lpstr>Slide 21</vt:lpstr>
      <vt:lpstr>Slide 22</vt:lpstr>
      <vt:lpstr>Channel Widening</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p:lastModifiedBy>
  <cp:revision>44</cp:revision>
  <dcterms:created xsi:type="dcterms:W3CDTF">2012-04-08T14:30:20Z</dcterms:created>
  <dcterms:modified xsi:type="dcterms:W3CDTF">2012-04-13T14:04:59Z</dcterms:modified>
</cp:coreProperties>
</file>