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1" r:id="rId3"/>
    <p:sldId id="257" r:id="rId4"/>
    <p:sldId id="262" r:id="rId5"/>
    <p:sldId id="260" r:id="rId6"/>
    <p:sldId id="259" r:id="rId7"/>
    <p:sldId id="258" r:id="rId8"/>
    <p:sldId id="263" r:id="rId9"/>
    <p:sldId id="279" r:id="rId10"/>
    <p:sldId id="286" r:id="rId11"/>
    <p:sldId id="277" r:id="rId12"/>
    <p:sldId id="278" r:id="rId13"/>
    <p:sldId id="281" r:id="rId14"/>
    <p:sldId id="283" r:id="rId15"/>
    <p:sldId id="282" r:id="rId16"/>
    <p:sldId id="284" r:id="rId17"/>
    <p:sldId id="274" r:id="rId18"/>
    <p:sldId id="275" r:id="rId19"/>
    <p:sldId id="276" r:id="rId20"/>
    <p:sldId id="28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smtClean="0">
                <a:solidFill>
                  <a:srgbClr val="DBF5F9">
                    <a:shade val="90000"/>
                  </a:srgbClr>
                </a:solidFill>
              </a:defRPr>
            </a:lvl1pPr>
          </a:lstStyle>
          <a:p>
            <a:pPr>
              <a:defRPr/>
            </a:pPr>
            <a:fld id="{60D3C99F-7ECF-4661-A687-74BF42EF8664}" type="datetime1">
              <a:rPr lang="en-US"/>
              <a:pPr>
                <a:defRPr/>
              </a:pPr>
              <a:t>4/13/2012</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2FCCD866-46F8-488E-B90A-6E67376EFE2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B18052E-A569-40DE-B10F-048FF102C4FC}" type="datetime1">
              <a:rPr lang="en-US"/>
              <a:pPr>
                <a:defRPr/>
              </a:pPr>
              <a:t>4/13/2012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A637ADF-0316-459E-9BB9-29EFC56E29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341D639-D708-4E54-8B72-A087C5F130C9}" type="datetime1">
              <a:rPr lang="en-US"/>
              <a:pPr>
                <a:defRPr/>
              </a:pPr>
              <a:t>4/13/2012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632BA8C-9895-47D6-A08A-59F84F3FB9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B3292FB-3F1B-4530-AD56-718359AF536A}" type="datetime1">
              <a:rPr lang="en-US"/>
              <a:pPr>
                <a:defRPr/>
              </a:pPr>
              <a:t>4/13/2012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0C16AF6-572F-4F2D-96B5-74D4DE2219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solidFill>
                  <a:srgbClr val="DBF5F9">
                    <a:shade val="90000"/>
                  </a:srgbClr>
                </a:solidFill>
              </a:defRPr>
            </a:lvl1pPr>
          </a:lstStyle>
          <a:p>
            <a:pPr>
              <a:defRPr/>
            </a:pPr>
            <a:fld id="{BA259DB6-95BB-4CC1-9D17-1E7A7FB9B9C7}" type="datetime1">
              <a:rPr lang="en-US"/>
              <a:pPr>
                <a:defRPr/>
              </a:pPr>
              <a:t>4/13/2012</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D40B2393-0568-47E6-AE42-3C9188EB686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C22D398-7D82-47D3-BF81-C32E66664742}" type="datetime1">
              <a:rPr lang="en-US"/>
              <a:pPr>
                <a:defRPr/>
              </a:pPr>
              <a:t>4/13/2012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3F39555-61A4-43FC-A067-5AF9B1B183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46BF804-2C88-4865-BC12-9F1AADAA0CAD}" type="datetime1">
              <a:rPr lang="en-US"/>
              <a:pPr>
                <a:defRPr/>
              </a:pPr>
              <a:t>4/13/2012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085C3A77-31EE-49CA-9398-5D87087578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C4F799D-9F98-4340-BBCB-235BC2A2FE2F}" type="datetime1">
              <a:rPr lang="en-US"/>
              <a:pPr>
                <a:defRPr/>
              </a:pPr>
              <a:t>4/13/2012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377080D-FEAF-427F-892D-3ED067E2B4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7116330-6C70-429F-8E9E-D6480D9D5112}" type="datetime1">
              <a:rPr lang="en-US"/>
              <a:pPr>
                <a:defRPr/>
              </a:pPr>
              <a:t>4/13/2012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7B3D3D6-EC5B-48E6-966D-D9732A6BD7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103C6BA-C6E4-4CAE-A36F-5099900E87D5}" type="datetime1">
              <a:rPr lang="en-US"/>
              <a:pPr>
                <a:defRPr/>
              </a:pPr>
              <a:t>4/13/2012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21BCBA2-81CD-4545-BFE6-FE7748AFA6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smtClean="0"/>
            </a:lvl1pPr>
          </a:lstStyle>
          <a:p>
            <a:pPr>
              <a:defRPr/>
            </a:pPr>
            <a:fld id="{8B19EC79-8EB5-458F-B695-84668D5FE4F8}" type="datetime1">
              <a:rPr lang="en-US"/>
              <a:pPr>
                <a:defRPr/>
              </a:pPr>
              <a:t>4/13/2012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1EBAD5A-6273-4284-BACD-A70425F51F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cs typeface="+mn-cs"/>
              </a:defRPr>
            </a:lvl1pPr>
          </a:lstStyle>
          <a:p>
            <a:pPr>
              <a:defRPr/>
            </a:pPr>
            <a:fld id="{01A5C3A0-BEAF-410A-AC3F-4DC4370F8BC2}" type="datetime1">
              <a:rPr lang="en-US"/>
              <a:pPr>
                <a:defRPr/>
              </a:pPr>
              <a:t>4/13/2012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04617B">
                    <a:shade val="90000"/>
                  </a:srgbClr>
                </a:solidFill>
                <a:latin typeface="+mn-lt"/>
                <a:cs typeface="+mn-cs"/>
              </a:defRPr>
            </a:lvl1pPr>
          </a:lstStyle>
          <a:p>
            <a:pPr>
              <a:defRPr/>
            </a:pPr>
            <a:fld id="{B426523A-5C75-45A8-9F6E-62A9AD2626FE}" type="slidenum">
              <a:rPr lang="en-US"/>
              <a:pPr>
                <a:defRPr/>
              </a:pPr>
              <a:t>‹#›</a:t>
            </a:fld>
            <a:endParaRPr lang="en-US"/>
          </a:p>
        </p:txBody>
      </p:sp>
      <p:sp>
        <p:nvSpPr>
          <p:cNvPr id="23" name="Freeform 22"/>
          <p:cNvSpPr>
            <a:spLocks/>
          </p:cNvSpPr>
          <p:nvPr userDrawn="1"/>
        </p:nvSpPr>
        <p:spPr bwMode="auto">
          <a:xfrm>
            <a:off x="-76200" y="0"/>
            <a:ext cx="9220200" cy="3714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Arial" pitchFamily="34" charset="0"/>
            </a:endParaRP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12F9FB-C415-45CB-B8ED-9A912428B8CF}" type="slidenum">
              <a:rPr lang="en-US" smtClean="0">
                <a:solidFill>
                  <a:srgbClr val="045C75"/>
                </a:solidFill>
              </a:rPr>
              <a:pPr fontAlgn="base">
                <a:spcBef>
                  <a:spcPct val="0"/>
                </a:spcBef>
                <a:spcAft>
                  <a:spcPct val="0"/>
                </a:spcAft>
              </a:pPr>
              <a:t>1</a:t>
            </a:fld>
            <a:endParaRPr lang="en-US" smtClean="0">
              <a:solidFill>
                <a:srgbClr val="045C75"/>
              </a:solidFill>
            </a:endParaRPr>
          </a:p>
        </p:txBody>
      </p:sp>
      <p:sp>
        <p:nvSpPr>
          <p:cNvPr id="13314" name="Title 1"/>
          <p:cNvSpPr txBox="1">
            <a:spLocks/>
          </p:cNvSpPr>
          <p:nvPr/>
        </p:nvSpPr>
        <p:spPr bwMode="auto">
          <a:xfrm>
            <a:off x="593725" y="119063"/>
            <a:ext cx="7772400" cy="990600"/>
          </a:xfrm>
          <a:prstGeom prst="rect">
            <a:avLst/>
          </a:prstGeom>
          <a:noFill/>
          <a:ln w="9525">
            <a:noFill/>
            <a:miter lim="800000"/>
            <a:headEnd/>
            <a:tailEnd/>
          </a:ln>
        </p:spPr>
        <p:txBody>
          <a:bodyPr anchor="ctr"/>
          <a:lstStyle/>
          <a:p>
            <a:pPr algn="ctr"/>
            <a:r>
              <a:rPr lang="en-US" sz="4400" b="1">
                <a:latin typeface="Calibri" pitchFamily="34" charset="0"/>
              </a:rPr>
              <a:t>River Confluences</a:t>
            </a:r>
          </a:p>
        </p:txBody>
      </p:sp>
      <p:sp>
        <p:nvSpPr>
          <p:cNvPr id="13315" name="Subtitle 2"/>
          <p:cNvSpPr txBox="1">
            <a:spLocks/>
          </p:cNvSpPr>
          <p:nvPr/>
        </p:nvSpPr>
        <p:spPr bwMode="auto">
          <a:xfrm>
            <a:off x="1031875" y="5638800"/>
            <a:ext cx="7080250" cy="1219200"/>
          </a:xfrm>
          <a:prstGeom prst="rect">
            <a:avLst/>
          </a:prstGeom>
          <a:noFill/>
          <a:ln w="9525">
            <a:noFill/>
            <a:miter lim="800000"/>
            <a:headEnd/>
            <a:tailEnd/>
          </a:ln>
        </p:spPr>
        <p:txBody>
          <a:bodyPr/>
          <a:lstStyle/>
          <a:p>
            <a:pPr algn="ctr">
              <a:spcBef>
                <a:spcPct val="20000"/>
              </a:spcBef>
              <a:buFont typeface="Arial" charset="0"/>
              <a:buNone/>
            </a:pPr>
            <a:r>
              <a:rPr lang="en-US" sz="3200" b="1">
                <a:latin typeface="Constantia" pitchFamily="18" charset="0"/>
              </a:rPr>
              <a:t> Farid Karimpour</a:t>
            </a:r>
          </a:p>
          <a:p>
            <a:pPr algn="ctr">
              <a:spcBef>
                <a:spcPct val="20000"/>
              </a:spcBef>
              <a:buFont typeface="Arial" charset="0"/>
              <a:buNone/>
            </a:pPr>
            <a:r>
              <a:rPr lang="en-US" sz="3200" b="1">
                <a:latin typeface="Constantia" pitchFamily="18" charset="0"/>
              </a:rPr>
              <a:t>Josh Smalley</a:t>
            </a:r>
          </a:p>
        </p:txBody>
      </p:sp>
      <p:pic>
        <p:nvPicPr>
          <p:cNvPr id="13316" name="Picture 2" descr="C:\Users\Farid\Desktop\confluence.jpg"/>
          <p:cNvPicPr>
            <a:picLocks noChangeAspect="1" noChangeArrowheads="1"/>
          </p:cNvPicPr>
          <p:nvPr/>
        </p:nvPicPr>
        <p:blipFill>
          <a:blip r:embed="rId2"/>
          <a:srcRect/>
          <a:stretch>
            <a:fillRect/>
          </a:stretch>
        </p:blipFill>
        <p:spPr bwMode="auto">
          <a:xfrm>
            <a:off x="1031875" y="1181100"/>
            <a:ext cx="708025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228600" y="6019800"/>
            <a:ext cx="8839200" cy="609600"/>
          </a:xfrm>
        </p:spPr>
        <p:txBody>
          <a:bodyPr/>
          <a:lstStyle/>
          <a:p>
            <a:pPr marL="0" indent="0" algn="ctr" eaLnBrk="1" hangingPunct="1">
              <a:buFont typeface="Wingdings 2" pitchFamily="18" charset="2"/>
              <a:buNone/>
            </a:pPr>
            <a:r>
              <a:rPr lang="en-US" sz="2400" smtClean="0"/>
              <a:t>Flow diagram at a 90 river confluence</a:t>
            </a:r>
            <a:endParaRPr lang="en-US" sz="2200" smtClean="0"/>
          </a:p>
        </p:txBody>
      </p:sp>
      <p:sp>
        <p:nvSpPr>
          <p:cNvPr id="2253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5D97F5-A77F-46FB-9ADD-AC68C06BD0DC}" type="slidenum">
              <a:rPr lang="en-US" smtClean="0">
                <a:solidFill>
                  <a:srgbClr val="045C75"/>
                </a:solidFill>
              </a:rPr>
              <a:pPr fontAlgn="base">
                <a:spcBef>
                  <a:spcPct val="0"/>
                </a:spcBef>
                <a:spcAft>
                  <a:spcPct val="0"/>
                </a:spcAft>
              </a:pPr>
              <a:t>10</a:t>
            </a:fld>
            <a:endParaRPr lang="en-US" smtClean="0">
              <a:solidFill>
                <a:srgbClr val="045C75"/>
              </a:solidFill>
            </a:endParaRPr>
          </a:p>
        </p:txBody>
      </p:sp>
      <p:pic>
        <p:nvPicPr>
          <p:cNvPr id="22531" name="Picture 2"/>
          <p:cNvPicPr>
            <a:picLocks noChangeAspect="1" noChangeArrowheads="1"/>
          </p:cNvPicPr>
          <p:nvPr/>
        </p:nvPicPr>
        <p:blipFill>
          <a:blip r:embed="rId2"/>
          <a:srcRect/>
          <a:stretch>
            <a:fillRect/>
          </a:stretch>
        </p:blipFill>
        <p:spPr bwMode="auto">
          <a:xfrm>
            <a:off x="2819400" y="533400"/>
            <a:ext cx="339090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733425"/>
            <a:ext cx="8229600" cy="781050"/>
          </a:xfrm>
        </p:spPr>
        <p:txBody>
          <a:bodyPr/>
          <a:lstStyle/>
          <a:p>
            <a:pPr algn="ctr" eaLnBrk="1" hangingPunct="1"/>
            <a:r>
              <a:rPr lang="en-US" b="1" smtClean="0"/>
              <a:t>Mixing Zones</a:t>
            </a:r>
          </a:p>
        </p:txBody>
      </p:sp>
      <p:sp>
        <p:nvSpPr>
          <p:cNvPr id="23554" name="Content Placeholder 2"/>
          <p:cNvSpPr>
            <a:spLocks noGrp="1"/>
          </p:cNvSpPr>
          <p:nvPr>
            <p:ph idx="1"/>
          </p:nvPr>
        </p:nvSpPr>
        <p:spPr/>
        <p:txBody>
          <a:bodyPr/>
          <a:lstStyle/>
          <a:p>
            <a:pPr eaLnBrk="1" hangingPunct="1"/>
            <a:r>
              <a:rPr lang="en-US" smtClean="0"/>
              <a:t>Mixing zones occur downstream of river confluences</a:t>
            </a:r>
          </a:p>
          <a:p>
            <a:pPr eaLnBrk="1" hangingPunct="1"/>
            <a:r>
              <a:rPr lang="en-US" smtClean="0"/>
              <a:t>Distance till mixing can be approximated by:</a:t>
            </a:r>
          </a:p>
          <a:p>
            <a:pPr eaLnBrk="1" hangingPunct="1"/>
            <a:endParaRPr lang="en-US" smtClean="0"/>
          </a:p>
          <a:p>
            <a:pPr eaLnBrk="1" hangingPunct="1"/>
            <a:r>
              <a:rPr lang="en-US" smtClean="0"/>
              <a:t>Where:</a:t>
            </a:r>
          </a:p>
        </p:txBody>
      </p:sp>
      <p:sp>
        <p:nvSpPr>
          <p:cNvPr id="2355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7CF5CA-7A19-4D0A-84BB-347E959908F1}" type="slidenum">
              <a:rPr lang="en-US" smtClean="0">
                <a:solidFill>
                  <a:srgbClr val="045C75"/>
                </a:solidFill>
              </a:rPr>
              <a:pPr fontAlgn="base">
                <a:spcBef>
                  <a:spcPct val="0"/>
                </a:spcBef>
                <a:spcAft>
                  <a:spcPct val="0"/>
                </a:spcAft>
              </a:pPr>
              <a:t>11</a:t>
            </a:fld>
            <a:endParaRPr lang="en-US" smtClean="0">
              <a:solidFill>
                <a:srgbClr val="045C75"/>
              </a:solidFill>
            </a:endParaRPr>
          </a:p>
        </p:txBody>
      </p:sp>
      <p:sp>
        <p:nvSpPr>
          <p:cNvPr id="2355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23557" name="Rectangle 3"/>
          <p:cNvSpPr>
            <a:spLocks noChangeArrowheads="1"/>
          </p:cNvSpPr>
          <p:nvPr/>
        </p:nvSpPr>
        <p:spPr bwMode="auto">
          <a:xfrm>
            <a:off x="0" y="733425"/>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2355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23559"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23560"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pic>
        <p:nvPicPr>
          <p:cNvPr id="23561"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429000" y="2895600"/>
            <a:ext cx="1962150" cy="381000"/>
          </a:xfrm>
          <a:prstGeom prst="rect">
            <a:avLst/>
          </a:prstGeom>
          <a:noFill/>
          <a:ln w="9525">
            <a:noFill/>
            <a:miter lim="800000"/>
            <a:headEnd/>
            <a:tailEnd/>
          </a:ln>
        </p:spPr>
      </p:pic>
      <p:sp>
        <p:nvSpPr>
          <p:cNvPr id="23562" name="Rectangle 9"/>
          <p:cNvSpPr>
            <a:spLocks noChangeArrowheads="1"/>
          </p:cNvSpPr>
          <p:nvPr/>
        </p:nvSpPr>
        <p:spPr bwMode="auto">
          <a:xfrm>
            <a:off x="0" y="838200"/>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23563"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pic>
        <p:nvPicPr>
          <p:cNvPr id="23564" name="Picture 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2000" y="3886200"/>
            <a:ext cx="3733800" cy="381000"/>
          </a:xfrm>
          <a:prstGeom prst="rect">
            <a:avLst/>
          </a:prstGeom>
          <a:noFill/>
          <a:ln w="9525">
            <a:noFill/>
            <a:miter lim="800000"/>
            <a:headEnd/>
            <a:tailEnd/>
          </a:ln>
        </p:spPr>
      </p:pic>
      <p:sp>
        <p:nvSpPr>
          <p:cNvPr id="23565" name="Rectangle 12"/>
          <p:cNvSpPr>
            <a:spLocks noChangeArrowheads="1"/>
          </p:cNvSpPr>
          <p:nvPr/>
        </p:nvSpPr>
        <p:spPr bwMode="auto">
          <a:xfrm>
            <a:off x="0" y="838200"/>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23566"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pic>
        <p:nvPicPr>
          <p:cNvPr id="23567" name="Picture 1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62000" y="4343400"/>
            <a:ext cx="2428875" cy="381000"/>
          </a:xfrm>
          <a:prstGeom prst="rect">
            <a:avLst/>
          </a:prstGeom>
          <a:noFill/>
          <a:ln w="9525">
            <a:noFill/>
            <a:miter lim="800000"/>
            <a:headEnd/>
            <a:tailEnd/>
          </a:ln>
        </p:spPr>
      </p:pic>
      <p:sp>
        <p:nvSpPr>
          <p:cNvPr id="23568" name="Rectangle 15"/>
          <p:cNvSpPr>
            <a:spLocks noChangeArrowheads="1"/>
          </p:cNvSpPr>
          <p:nvPr/>
        </p:nvSpPr>
        <p:spPr bwMode="auto">
          <a:xfrm>
            <a:off x="0" y="838200"/>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23569"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pic>
        <p:nvPicPr>
          <p:cNvPr id="23570" name="Picture 1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62000" y="4724400"/>
            <a:ext cx="5705475" cy="381000"/>
          </a:xfrm>
          <a:prstGeom prst="rect">
            <a:avLst/>
          </a:prstGeom>
          <a:noFill/>
          <a:ln w="9525">
            <a:noFill/>
            <a:miter lim="800000"/>
            <a:headEnd/>
            <a:tailEnd/>
          </a:ln>
        </p:spPr>
      </p:pic>
      <p:sp>
        <p:nvSpPr>
          <p:cNvPr id="23571" name="Rectangle 18"/>
          <p:cNvSpPr>
            <a:spLocks noChangeArrowheads="1"/>
          </p:cNvSpPr>
          <p:nvPr/>
        </p:nvSpPr>
        <p:spPr bwMode="auto">
          <a:xfrm>
            <a:off x="0" y="838200"/>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23572" name="Rectangle 2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pic>
        <p:nvPicPr>
          <p:cNvPr id="23573" name="Picture 1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62000" y="5105400"/>
            <a:ext cx="2305050" cy="381000"/>
          </a:xfrm>
          <a:prstGeom prst="rect">
            <a:avLst/>
          </a:prstGeom>
          <a:noFill/>
          <a:ln w="9525">
            <a:noFill/>
            <a:miter lim="800000"/>
            <a:headEnd/>
            <a:tailEnd/>
          </a:ln>
        </p:spPr>
      </p:pic>
      <p:sp>
        <p:nvSpPr>
          <p:cNvPr id="23574" name="Rectangle 21"/>
          <p:cNvSpPr>
            <a:spLocks noChangeArrowheads="1"/>
          </p:cNvSpPr>
          <p:nvPr/>
        </p:nvSpPr>
        <p:spPr bwMode="auto">
          <a:xfrm>
            <a:off x="0" y="838200"/>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23575" name="Rectangle 2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pic>
        <p:nvPicPr>
          <p:cNvPr id="23576" name="Picture 2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62000" y="5486400"/>
            <a:ext cx="2428875" cy="381000"/>
          </a:xfrm>
          <a:prstGeom prst="rect">
            <a:avLst/>
          </a:prstGeom>
          <a:noFill/>
          <a:ln w="9525">
            <a:noFill/>
            <a:miter lim="800000"/>
            <a:headEnd/>
            <a:tailEnd/>
          </a:ln>
        </p:spPr>
      </p:pic>
      <p:sp>
        <p:nvSpPr>
          <p:cNvPr id="23577" name="Rectangle 24"/>
          <p:cNvSpPr>
            <a:spLocks noChangeArrowheads="1"/>
          </p:cNvSpPr>
          <p:nvPr/>
        </p:nvSpPr>
        <p:spPr bwMode="auto">
          <a:xfrm>
            <a:off x="0" y="838200"/>
            <a:ext cx="9144000" cy="0"/>
          </a:xfrm>
          <a:prstGeom prst="rect">
            <a:avLst/>
          </a:prstGeom>
          <a:noFill/>
          <a:ln w="9525">
            <a:noFill/>
            <a:miter lim="800000"/>
            <a:headEnd/>
            <a:tailEnd/>
          </a:ln>
        </p:spPr>
        <p:txBody>
          <a:bodyPr wrap="none" anchor="ctr">
            <a:spAutoFit/>
          </a:bodyPr>
          <a:lstStyle/>
          <a:p>
            <a:endParaRPr lang="en-US">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8"/>
          <p:cNvSpPr>
            <a:spLocks noGrp="1"/>
          </p:cNvSpPr>
          <p:nvPr>
            <p:ph sz="half" idx="1"/>
          </p:nvPr>
        </p:nvSpPr>
        <p:spPr>
          <a:xfrm>
            <a:off x="381000" y="990600"/>
            <a:ext cx="4038600" cy="4435475"/>
          </a:xfrm>
        </p:spPr>
        <p:txBody>
          <a:bodyPr/>
          <a:lstStyle/>
          <a:p>
            <a:pPr eaLnBrk="1" hangingPunct="1"/>
            <a:r>
              <a:rPr lang="en-US" smtClean="0"/>
              <a:t>Mixing length depends primarily on width, depth, velocity, and shear velocity</a:t>
            </a:r>
          </a:p>
          <a:p>
            <a:pPr eaLnBrk="1" hangingPunct="1"/>
            <a:r>
              <a:rPr lang="en-US" smtClean="0"/>
              <a:t>An increase in shear velocity or depth will decrease mixing length</a:t>
            </a:r>
          </a:p>
          <a:p>
            <a:pPr eaLnBrk="1" hangingPunct="1"/>
            <a:r>
              <a:rPr lang="en-US" smtClean="0"/>
              <a:t>An increase in width or velocity will increase mixing length</a:t>
            </a:r>
          </a:p>
        </p:txBody>
      </p:sp>
      <p:sp>
        <p:nvSpPr>
          <p:cNvPr id="2457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DF68BC-88CA-4DA5-A08F-C2C94932021B}" type="slidenum">
              <a:rPr lang="en-US" smtClean="0">
                <a:solidFill>
                  <a:srgbClr val="045C75"/>
                </a:solidFill>
              </a:rPr>
              <a:pPr fontAlgn="base">
                <a:spcBef>
                  <a:spcPct val="0"/>
                </a:spcBef>
                <a:spcAft>
                  <a:spcPct val="0"/>
                </a:spcAft>
              </a:pPr>
              <a:t>12</a:t>
            </a:fld>
            <a:endParaRPr lang="en-US" smtClean="0">
              <a:solidFill>
                <a:srgbClr val="045C75"/>
              </a:solidFill>
            </a:endParaRPr>
          </a:p>
        </p:txBody>
      </p:sp>
      <p:pic>
        <p:nvPicPr>
          <p:cNvPr id="24579" name="Picture 2"/>
          <p:cNvPicPr>
            <a:picLocks noGrp="1" noChangeAspect="1" noChangeArrowheads="1"/>
          </p:cNvPicPr>
          <p:nvPr>
            <p:ph sz="half" idx="2"/>
          </p:nvPr>
        </p:nvPicPr>
        <p:blipFill>
          <a:blip r:embed="rId2"/>
          <a:srcRect/>
          <a:stretch>
            <a:fillRect/>
          </a:stretch>
        </p:blipFill>
        <p:spPr>
          <a:xfrm>
            <a:off x="4419600" y="1371600"/>
            <a:ext cx="4548188" cy="27432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81000" y="457200"/>
            <a:ext cx="8229600" cy="838200"/>
          </a:xfrm>
        </p:spPr>
        <p:txBody>
          <a:bodyPr/>
          <a:lstStyle/>
          <a:p>
            <a:pPr algn="ctr" eaLnBrk="1" hangingPunct="1"/>
            <a:r>
              <a:rPr lang="en-US" b="1" smtClean="0"/>
              <a:t>Numerical Simulations</a:t>
            </a:r>
          </a:p>
        </p:txBody>
      </p:sp>
      <p:sp>
        <p:nvSpPr>
          <p:cNvPr id="9" name="Content Placeholder 8"/>
          <p:cNvSpPr>
            <a:spLocks noGrp="1" noRot="1" noChangeAspect="1" noMove="1" noResize="1" noEditPoints="1" noAdjustHandles="1" noChangeArrowheads="1" noChangeShapeType="1" noTextEdit="1"/>
          </p:cNvSpPr>
          <p:nvPr>
            <p:ph sz="half" idx="1"/>
          </p:nvPr>
        </p:nvSpPr>
        <p:spPr>
          <a:xfrm>
            <a:off x="457200" y="1676400"/>
            <a:ext cx="8153400" cy="4434840"/>
          </a:xfrm>
          <a:blipFill rotWithShape="1">
            <a:blip r:embed="rId2"/>
            <a:stretch>
              <a:fillRect l="-897" t="-1099"/>
            </a:stretch>
          </a:blipFill>
        </p:spPr>
        <p:txBody>
          <a:bodyPr/>
          <a:lstStyle/>
          <a:p>
            <a:pPr eaLnBrk="1" hangingPunct="1">
              <a:defRPr/>
            </a:pPr>
            <a:r>
              <a:rPr lang="en-US">
                <a:noFill/>
              </a:rPr>
              <a:t> </a:t>
            </a:r>
          </a:p>
        </p:txBody>
      </p:sp>
      <p:sp>
        <p:nvSpPr>
          <p:cNvPr id="256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0D9F9C-A27F-4366-A9A9-D63311A513BA}" type="slidenum">
              <a:rPr lang="en-US" smtClean="0">
                <a:solidFill>
                  <a:srgbClr val="045C75"/>
                </a:solidFill>
              </a:rPr>
              <a:pPr fontAlgn="base">
                <a:spcBef>
                  <a:spcPct val="0"/>
                </a:spcBef>
                <a:spcAft>
                  <a:spcPct val="0"/>
                </a:spcAft>
              </a:pPr>
              <a:t>13</a:t>
            </a:fld>
            <a:endParaRPr lang="en-US" smtClean="0">
              <a:solidFill>
                <a:srgbClr val="045C7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CC2204-D9FF-4C16-B5E4-847D0E198151}" type="slidenum">
              <a:rPr lang="en-US" smtClean="0">
                <a:solidFill>
                  <a:srgbClr val="045C75"/>
                </a:solidFill>
              </a:rPr>
              <a:pPr fontAlgn="base">
                <a:spcBef>
                  <a:spcPct val="0"/>
                </a:spcBef>
                <a:spcAft>
                  <a:spcPct val="0"/>
                </a:spcAft>
              </a:pPr>
              <a:t>14</a:t>
            </a:fld>
            <a:endParaRPr lang="en-US" smtClean="0">
              <a:solidFill>
                <a:srgbClr val="045C75"/>
              </a:solidFill>
            </a:endParaRPr>
          </a:p>
        </p:txBody>
      </p:sp>
      <p:sp>
        <p:nvSpPr>
          <p:cNvPr id="26626" name="Content Placeholder 2"/>
          <p:cNvSpPr>
            <a:spLocks noGrp="1"/>
          </p:cNvSpPr>
          <p:nvPr>
            <p:ph idx="1"/>
          </p:nvPr>
        </p:nvSpPr>
        <p:spPr>
          <a:xfrm>
            <a:off x="304800" y="4953000"/>
            <a:ext cx="8610600" cy="563563"/>
          </a:xfrm>
        </p:spPr>
        <p:txBody>
          <a:bodyPr/>
          <a:lstStyle/>
          <a:p>
            <a:pPr marL="0" indent="0" algn="ctr" eaLnBrk="1" hangingPunct="1">
              <a:buFont typeface="Wingdings 2" pitchFamily="18" charset="2"/>
              <a:buNone/>
            </a:pPr>
            <a:r>
              <a:rPr lang="en-US" sz="2400" smtClean="0"/>
              <a:t>Iso-concentration curves(left figure), Dispersion (right figure)</a:t>
            </a:r>
          </a:p>
        </p:txBody>
      </p:sp>
      <p:pic>
        <p:nvPicPr>
          <p:cNvPr id="26627" name="Picture 2"/>
          <p:cNvPicPr>
            <a:picLocks noChangeAspect="1" noChangeArrowheads="1"/>
          </p:cNvPicPr>
          <p:nvPr/>
        </p:nvPicPr>
        <p:blipFill>
          <a:blip r:embed="rId2"/>
          <a:srcRect/>
          <a:stretch>
            <a:fillRect/>
          </a:stretch>
        </p:blipFill>
        <p:spPr bwMode="auto">
          <a:xfrm>
            <a:off x="381000" y="533400"/>
            <a:ext cx="3962400" cy="4038600"/>
          </a:xfrm>
          <a:prstGeom prst="rect">
            <a:avLst/>
          </a:prstGeom>
          <a:noFill/>
          <a:ln w="9525">
            <a:noFill/>
            <a:miter lim="800000"/>
            <a:headEnd/>
            <a:tailEnd/>
          </a:ln>
        </p:spPr>
      </p:pic>
      <p:pic>
        <p:nvPicPr>
          <p:cNvPr id="26628" name="Picture 3"/>
          <p:cNvPicPr>
            <a:picLocks noChangeAspect="1" noChangeArrowheads="1"/>
          </p:cNvPicPr>
          <p:nvPr/>
        </p:nvPicPr>
        <p:blipFill>
          <a:blip r:embed="rId3"/>
          <a:srcRect/>
          <a:stretch>
            <a:fillRect/>
          </a:stretch>
        </p:blipFill>
        <p:spPr bwMode="auto">
          <a:xfrm>
            <a:off x="4564063" y="514350"/>
            <a:ext cx="4010025" cy="405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0B7CA7-040E-467D-842E-46C5E0C0CE5F}" type="slidenum">
              <a:rPr lang="en-US" smtClean="0">
                <a:solidFill>
                  <a:srgbClr val="045C75"/>
                </a:solidFill>
              </a:rPr>
              <a:pPr fontAlgn="base">
                <a:spcBef>
                  <a:spcPct val="0"/>
                </a:spcBef>
                <a:spcAft>
                  <a:spcPct val="0"/>
                </a:spcAft>
              </a:pPr>
              <a:t>15</a:t>
            </a:fld>
            <a:endParaRPr lang="en-US" smtClean="0">
              <a:solidFill>
                <a:srgbClr val="045C75"/>
              </a:solidFill>
            </a:endParaRPr>
          </a:p>
        </p:txBody>
      </p:sp>
      <p:sp>
        <p:nvSpPr>
          <p:cNvPr id="27650" name="Content Placeholder 2"/>
          <p:cNvSpPr>
            <a:spLocks noGrp="1"/>
          </p:cNvSpPr>
          <p:nvPr>
            <p:ph idx="1"/>
          </p:nvPr>
        </p:nvSpPr>
        <p:spPr>
          <a:xfrm>
            <a:off x="304800" y="4953000"/>
            <a:ext cx="8610600" cy="685800"/>
          </a:xfrm>
        </p:spPr>
        <p:txBody>
          <a:bodyPr/>
          <a:lstStyle/>
          <a:p>
            <a:pPr marL="0" indent="0" algn="ctr" eaLnBrk="1" hangingPunct="1">
              <a:buFont typeface="Wingdings 2" pitchFamily="18" charset="2"/>
              <a:buNone/>
            </a:pPr>
            <a:r>
              <a:rPr lang="en-US" sz="2000" smtClean="0"/>
              <a:t>Distribution of the vertical vorticity, in the instantaneous flow in a horizontal surface situated at (left) 0.1 D and (right) 0.5 D below the free surface.</a:t>
            </a:r>
          </a:p>
        </p:txBody>
      </p:sp>
      <p:pic>
        <p:nvPicPr>
          <p:cNvPr id="27651" name="Picture 4"/>
          <p:cNvPicPr>
            <a:picLocks noChangeAspect="1" noChangeArrowheads="1"/>
          </p:cNvPicPr>
          <p:nvPr/>
        </p:nvPicPr>
        <p:blipFill>
          <a:blip r:embed="rId2"/>
          <a:srcRect r="2057" b="4861"/>
          <a:stretch>
            <a:fillRect/>
          </a:stretch>
        </p:blipFill>
        <p:spPr bwMode="auto">
          <a:xfrm>
            <a:off x="609600" y="914400"/>
            <a:ext cx="8059738" cy="347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56B9F6-D452-4582-A245-2ADF791F0CC1}" type="slidenum">
              <a:rPr lang="en-US" smtClean="0">
                <a:solidFill>
                  <a:srgbClr val="045C75"/>
                </a:solidFill>
              </a:rPr>
              <a:pPr fontAlgn="base">
                <a:spcBef>
                  <a:spcPct val="0"/>
                </a:spcBef>
                <a:spcAft>
                  <a:spcPct val="0"/>
                </a:spcAft>
              </a:pPr>
              <a:t>16</a:t>
            </a:fld>
            <a:endParaRPr lang="en-US" smtClean="0">
              <a:solidFill>
                <a:srgbClr val="045C75"/>
              </a:solidFill>
            </a:endParaRPr>
          </a:p>
        </p:txBody>
      </p:sp>
      <p:sp>
        <p:nvSpPr>
          <p:cNvPr id="28674" name="Content Placeholder 2"/>
          <p:cNvSpPr>
            <a:spLocks noGrp="1"/>
          </p:cNvSpPr>
          <p:nvPr>
            <p:ph idx="1"/>
          </p:nvPr>
        </p:nvSpPr>
        <p:spPr>
          <a:xfrm>
            <a:off x="381000" y="5791200"/>
            <a:ext cx="8610600" cy="685800"/>
          </a:xfrm>
        </p:spPr>
        <p:txBody>
          <a:bodyPr/>
          <a:lstStyle/>
          <a:p>
            <a:pPr marL="0" indent="0" eaLnBrk="1" hangingPunct="1">
              <a:buFont typeface="Wingdings 2" pitchFamily="18" charset="2"/>
              <a:buNone/>
            </a:pPr>
            <a:r>
              <a:rPr lang="en-US" sz="2000" smtClean="0"/>
              <a:t>Left) Distribution of the mean streamwise velocity, u</a:t>
            </a:r>
            <a:r>
              <a:rPr lang="en-US" sz="2000" baseline="-25000" smtClean="0"/>
              <a:t>s</a:t>
            </a:r>
            <a:r>
              <a:rPr lang="en-US" sz="2000" smtClean="0"/>
              <a:t> (m/s), in section A1.</a:t>
            </a:r>
          </a:p>
          <a:p>
            <a:pPr marL="0" indent="0" eaLnBrk="1" hangingPunct="1">
              <a:buFont typeface="Wingdings 2" pitchFamily="18" charset="2"/>
              <a:buNone/>
            </a:pPr>
            <a:r>
              <a:rPr lang="en-US" sz="2000" smtClean="0"/>
              <a:t>Right) Distribution of the streamwise‐oriented vorticity, in the mean flow at sections A1, A, and C (As shown in slide 15)</a:t>
            </a:r>
          </a:p>
        </p:txBody>
      </p:sp>
      <p:pic>
        <p:nvPicPr>
          <p:cNvPr id="28675" name="Picture 2"/>
          <p:cNvPicPr>
            <a:picLocks noChangeAspect="1" noChangeArrowheads="1"/>
          </p:cNvPicPr>
          <p:nvPr/>
        </p:nvPicPr>
        <p:blipFill>
          <a:blip r:embed="rId2"/>
          <a:srcRect/>
          <a:stretch>
            <a:fillRect/>
          </a:stretch>
        </p:blipFill>
        <p:spPr bwMode="auto">
          <a:xfrm>
            <a:off x="4343400" y="1371600"/>
            <a:ext cx="3962400" cy="2173288"/>
          </a:xfrm>
          <a:prstGeom prst="rect">
            <a:avLst/>
          </a:prstGeom>
          <a:noFill/>
          <a:ln w="9525">
            <a:noFill/>
            <a:miter lim="800000"/>
            <a:headEnd/>
            <a:tailEnd/>
          </a:ln>
        </p:spPr>
      </p:pic>
      <p:pic>
        <p:nvPicPr>
          <p:cNvPr id="28676" name="Picture 3"/>
          <p:cNvPicPr>
            <a:picLocks noChangeAspect="1" noChangeArrowheads="1"/>
          </p:cNvPicPr>
          <p:nvPr/>
        </p:nvPicPr>
        <p:blipFill>
          <a:blip r:embed="rId3"/>
          <a:srcRect/>
          <a:stretch>
            <a:fillRect/>
          </a:stretch>
        </p:blipFill>
        <p:spPr bwMode="auto">
          <a:xfrm>
            <a:off x="304800" y="304800"/>
            <a:ext cx="352742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AA2F56-90B9-4C05-BE4D-A09E879681C2}" type="slidenum">
              <a:rPr lang="en-US" smtClean="0">
                <a:solidFill>
                  <a:srgbClr val="045C75"/>
                </a:solidFill>
              </a:rPr>
              <a:pPr fontAlgn="base">
                <a:spcBef>
                  <a:spcPct val="0"/>
                </a:spcBef>
                <a:spcAft>
                  <a:spcPct val="0"/>
                </a:spcAft>
              </a:pPr>
              <a:t>17</a:t>
            </a:fld>
            <a:endParaRPr lang="en-US" smtClean="0">
              <a:solidFill>
                <a:srgbClr val="045C75"/>
              </a:solidFill>
            </a:endParaRPr>
          </a:p>
        </p:txBody>
      </p:sp>
      <p:sp>
        <p:nvSpPr>
          <p:cNvPr id="29698" name="Content Placeholder 2"/>
          <p:cNvSpPr>
            <a:spLocks noGrp="1"/>
          </p:cNvSpPr>
          <p:nvPr>
            <p:ph idx="1"/>
          </p:nvPr>
        </p:nvSpPr>
        <p:spPr>
          <a:xfrm>
            <a:off x="533400" y="6019800"/>
            <a:ext cx="8229600" cy="563563"/>
          </a:xfrm>
        </p:spPr>
        <p:txBody>
          <a:bodyPr/>
          <a:lstStyle/>
          <a:p>
            <a:pPr marL="0" indent="0" algn="ctr" eaLnBrk="1" hangingPunct="1">
              <a:buFont typeface="Wingdings 2" pitchFamily="18" charset="2"/>
              <a:buNone/>
            </a:pPr>
            <a:r>
              <a:rPr lang="en-US" sz="2400" smtClean="0"/>
              <a:t>Glacier and spring fed streams in Ecuador</a:t>
            </a:r>
          </a:p>
        </p:txBody>
      </p:sp>
      <p:pic>
        <p:nvPicPr>
          <p:cNvPr id="29699" name="Picture 2" descr="C:\Farid\Courses\Spring 12\River Mechanics\Assign4\Confluence of glacier-fed (left) and spring-fed streams in Ecuador.jpg"/>
          <p:cNvPicPr>
            <a:picLocks noChangeAspect="1" noChangeArrowheads="1"/>
          </p:cNvPicPr>
          <p:nvPr/>
        </p:nvPicPr>
        <p:blipFill>
          <a:blip r:embed="rId2"/>
          <a:srcRect/>
          <a:stretch>
            <a:fillRect/>
          </a:stretch>
        </p:blipFill>
        <p:spPr bwMode="auto">
          <a:xfrm>
            <a:off x="1447800" y="1447800"/>
            <a:ext cx="6105525" cy="4595813"/>
          </a:xfrm>
          <a:prstGeom prst="rect">
            <a:avLst/>
          </a:prstGeom>
          <a:noFill/>
          <a:ln w="9525">
            <a:noFill/>
            <a:miter lim="800000"/>
            <a:headEnd/>
            <a:tailEnd/>
          </a:ln>
        </p:spPr>
      </p:pic>
      <p:sp>
        <p:nvSpPr>
          <p:cNvPr id="29700" name="Title 1"/>
          <p:cNvSpPr>
            <a:spLocks noGrp="1"/>
          </p:cNvSpPr>
          <p:nvPr>
            <p:ph type="title"/>
          </p:nvPr>
        </p:nvSpPr>
        <p:spPr>
          <a:xfrm>
            <a:off x="385763" y="381000"/>
            <a:ext cx="8229600" cy="838200"/>
          </a:xfrm>
        </p:spPr>
        <p:txBody>
          <a:bodyPr/>
          <a:lstStyle/>
          <a:p>
            <a:pPr algn="ctr" eaLnBrk="1" hangingPunct="1"/>
            <a:r>
              <a:rPr lang="en-US" b="1" smtClean="0"/>
              <a:t>Natural Confluences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B650E3-7375-407D-9DFB-82FBA37F58EA}" type="slidenum">
              <a:rPr lang="en-US" smtClean="0">
                <a:solidFill>
                  <a:srgbClr val="045C75"/>
                </a:solidFill>
              </a:rPr>
              <a:pPr fontAlgn="base">
                <a:spcBef>
                  <a:spcPct val="0"/>
                </a:spcBef>
                <a:spcAft>
                  <a:spcPct val="0"/>
                </a:spcAft>
              </a:pPr>
              <a:t>18</a:t>
            </a:fld>
            <a:endParaRPr lang="en-US" smtClean="0">
              <a:solidFill>
                <a:srgbClr val="045C75"/>
              </a:solidFill>
            </a:endParaRPr>
          </a:p>
        </p:txBody>
      </p:sp>
      <p:sp>
        <p:nvSpPr>
          <p:cNvPr id="30722" name="Content Placeholder 2"/>
          <p:cNvSpPr>
            <a:spLocks noGrp="1"/>
          </p:cNvSpPr>
          <p:nvPr>
            <p:ph idx="1"/>
          </p:nvPr>
        </p:nvSpPr>
        <p:spPr>
          <a:xfrm>
            <a:off x="152400" y="5791200"/>
            <a:ext cx="8839200" cy="563563"/>
          </a:xfrm>
        </p:spPr>
        <p:txBody>
          <a:bodyPr/>
          <a:lstStyle/>
          <a:p>
            <a:pPr marL="0" indent="0" algn="ctr" eaLnBrk="1" hangingPunct="1">
              <a:buFont typeface="Wingdings 2" pitchFamily="18" charset="2"/>
              <a:buNone/>
            </a:pPr>
            <a:r>
              <a:rPr lang="en-US" sz="2400" smtClean="0"/>
              <a:t>Shallow mixing layers developing at the river confluences</a:t>
            </a:r>
          </a:p>
        </p:txBody>
      </p:sp>
      <p:pic>
        <p:nvPicPr>
          <p:cNvPr id="30723" name="Picture 2" descr="C:\Farid\Courses\Spring 12\River Mechanics\Assign4\Shallow mixing layers developing at the river confluences.jpg"/>
          <p:cNvPicPr>
            <a:picLocks noChangeAspect="1" noChangeArrowheads="1"/>
          </p:cNvPicPr>
          <p:nvPr/>
        </p:nvPicPr>
        <p:blipFill>
          <a:blip r:embed="rId2"/>
          <a:srcRect/>
          <a:stretch>
            <a:fillRect/>
          </a:stretch>
        </p:blipFill>
        <p:spPr bwMode="auto">
          <a:xfrm>
            <a:off x="914400" y="941388"/>
            <a:ext cx="6858000" cy="466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0FA0C6-AA15-4D15-BA95-45E019F432CE}" type="slidenum">
              <a:rPr lang="en-US" smtClean="0">
                <a:solidFill>
                  <a:srgbClr val="045C75"/>
                </a:solidFill>
              </a:rPr>
              <a:pPr fontAlgn="base">
                <a:spcBef>
                  <a:spcPct val="0"/>
                </a:spcBef>
                <a:spcAft>
                  <a:spcPct val="0"/>
                </a:spcAft>
              </a:pPr>
              <a:t>19</a:t>
            </a:fld>
            <a:endParaRPr lang="en-US" smtClean="0">
              <a:solidFill>
                <a:srgbClr val="045C75"/>
              </a:solidFill>
            </a:endParaRPr>
          </a:p>
        </p:txBody>
      </p:sp>
      <p:sp>
        <p:nvSpPr>
          <p:cNvPr id="31746" name="Content Placeholder 2"/>
          <p:cNvSpPr>
            <a:spLocks noGrp="1"/>
          </p:cNvSpPr>
          <p:nvPr>
            <p:ph idx="1"/>
          </p:nvPr>
        </p:nvSpPr>
        <p:spPr>
          <a:xfrm>
            <a:off x="228600" y="6019800"/>
            <a:ext cx="8839200" cy="609600"/>
          </a:xfrm>
        </p:spPr>
        <p:txBody>
          <a:bodyPr/>
          <a:lstStyle/>
          <a:p>
            <a:pPr marL="0" indent="0" algn="ctr" eaLnBrk="1" hangingPunct="1">
              <a:buFont typeface="Wingdings 2" pitchFamily="18" charset="2"/>
              <a:buNone/>
            </a:pPr>
            <a:r>
              <a:rPr lang="en-US" sz="2400" smtClean="0"/>
              <a:t>Photographs of Lake Powell at the confluence with the Dirty Devil River (entering from left).</a:t>
            </a:r>
          </a:p>
        </p:txBody>
      </p:sp>
      <p:pic>
        <p:nvPicPr>
          <p:cNvPr id="31747" name="Picture 2" descr="C:\Farid\Courses\Spring 12\River Mechanics\Assign4\Replicate photographs of Lake Powell at the confluence with the Dirty Devil River (entering from left). A. June 29, 2002. B. December 23, 2003. (Photographs by John C. Dohrenwend).jpg"/>
          <p:cNvPicPr>
            <a:picLocks noChangeAspect="1" noChangeArrowheads="1"/>
          </p:cNvPicPr>
          <p:nvPr/>
        </p:nvPicPr>
        <p:blipFill>
          <a:blip r:embed="rId2"/>
          <a:srcRect/>
          <a:stretch>
            <a:fillRect/>
          </a:stretch>
        </p:blipFill>
        <p:spPr bwMode="auto">
          <a:xfrm>
            <a:off x="1371600" y="381000"/>
            <a:ext cx="6553200" cy="545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704850"/>
            <a:ext cx="8229600" cy="1143000"/>
          </a:xfrm>
        </p:spPr>
        <p:txBody>
          <a:bodyPr/>
          <a:lstStyle/>
          <a:p>
            <a:pPr algn="ctr" eaLnBrk="1" hangingPunct="1"/>
            <a:r>
              <a:rPr lang="en-US" b="1" smtClean="0"/>
              <a:t>Definition/Objective</a:t>
            </a:r>
          </a:p>
        </p:txBody>
      </p:sp>
      <p:sp>
        <p:nvSpPr>
          <p:cNvPr id="14338" name="Content Placeholder 3"/>
          <p:cNvSpPr>
            <a:spLocks noGrp="1"/>
          </p:cNvSpPr>
          <p:nvPr>
            <p:ph sz="half" idx="1"/>
          </p:nvPr>
        </p:nvSpPr>
        <p:spPr>
          <a:xfrm>
            <a:off x="457200" y="2057400"/>
            <a:ext cx="8001000" cy="4068763"/>
          </a:xfrm>
        </p:spPr>
        <p:txBody>
          <a:bodyPr/>
          <a:lstStyle/>
          <a:p>
            <a:pPr lvl="1" algn="just" eaLnBrk="1" hangingPunct="1"/>
            <a:r>
              <a:rPr lang="en-US" smtClean="0"/>
              <a:t>The meeting of two or more rivers is called a river confluence.</a:t>
            </a:r>
          </a:p>
          <a:p>
            <a:pPr lvl="1" algn="just" eaLnBrk="1" hangingPunct="1"/>
            <a:r>
              <a:rPr lang="en-US" smtClean="0"/>
              <a:t>Usually a river is the main stream and others are the tributaries.</a:t>
            </a:r>
          </a:p>
          <a:p>
            <a:pPr lvl="1" algn="just" eaLnBrk="1" hangingPunct="1"/>
            <a:r>
              <a:rPr lang="en-US" smtClean="0"/>
              <a:t>Objective is to study the river confluences effects and characteristics</a:t>
            </a: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14340" name="Rectangle 3"/>
          <p:cNvSpPr>
            <a:spLocks noChangeArrowheads="1"/>
          </p:cNvSpPr>
          <p:nvPr/>
        </p:nvSpPr>
        <p:spPr bwMode="auto">
          <a:xfrm>
            <a:off x="0" y="685800"/>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14342"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14343" name="Rectangle 8"/>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14344"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14345" name="Rectangle 11"/>
          <p:cNvSpPr>
            <a:spLocks noChangeArrowheads="1"/>
          </p:cNvSpPr>
          <p:nvPr/>
        </p:nvSpPr>
        <p:spPr bwMode="auto">
          <a:xfrm>
            <a:off x="0" y="781050"/>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14346"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14347" name="Rectangle 14"/>
          <p:cNvSpPr>
            <a:spLocks noChangeArrowheads="1"/>
          </p:cNvSpPr>
          <p:nvPr/>
        </p:nvSpPr>
        <p:spPr bwMode="auto">
          <a:xfrm>
            <a:off x="0" y="781050"/>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14348"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14349" name="Rectangle 17"/>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endParaRPr lang="en-US">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81000" y="533400"/>
            <a:ext cx="8229600" cy="762000"/>
          </a:xfrm>
        </p:spPr>
        <p:txBody>
          <a:bodyPr/>
          <a:lstStyle/>
          <a:p>
            <a:pPr algn="ctr" eaLnBrk="1" hangingPunct="1"/>
            <a:r>
              <a:rPr lang="en-US" b="1" smtClean="0"/>
              <a:t>References</a:t>
            </a:r>
          </a:p>
        </p:txBody>
      </p:sp>
      <p:sp>
        <p:nvSpPr>
          <p:cNvPr id="9" name="Content Placeholder 8"/>
          <p:cNvSpPr>
            <a:spLocks noGrp="1"/>
          </p:cNvSpPr>
          <p:nvPr>
            <p:ph sz="half" idx="1"/>
          </p:nvPr>
        </p:nvSpPr>
        <p:spPr>
          <a:xfrm>
            <a:off x="533400" y="1524000"/>
            <a:ext cx="8382000" cy="3717925"/>
          </a:xfrm>
        </p:spPr>
        <p:txBody>
          <a:bodyPr/>
          <a:lstStyle/>
          <a:p>
            <a:pPr eaLnBrk="1" hangingPunct="1">
              <a:defRPr/>
            </a:pPr>
            <a:r>
              <a:rPr lang="en-US" sz="1800" dirty="0" smtClean="0"/>
              <a:t>Constantinescu, G., </a:t>
            </a:r>
            <a:r>
              <a:rPr lang="en-US" sz="1800" dirty="0" err="1" smtClean="0"/>
              <a:t>Miyawaki</a:t>
            </a:r>
            <a:r>
              <a:rPr lang="en-US" sz="1800" dirty="0" smtClean="0"/>
              <a:t>, S., Rhoads, B., </a:t>
            </a:r>
            <a:r>
              <a:rPr lang="en-US" sz="1800" dirty="0" err="1" smtClean="0"/>
              <a:t>Sukhodolov</a:t>
            </a:r>
            <a:r>
              <a:rPr lang="en-US" sz="1800" dirty="0" smtClean="0"/>
              <a:t>, A., </a:t>
            </a:r>
            <a:r>
              <a:rPr lang="en-US" sz="1800" dirty="0" err="1" smtClean="0"/>
              <a:t>Kirkil</a:t>
            </a:r>
            <a:r>
              <a:rPr lang="en-US" sz="1800" dirty="0" smtClean="0"/>
              <a:t>, G., “Structure of turbulent flow at a river confluence with momentum and velocity ratios close to 1: Insight provided by an eddy‐resolving numerical simulation”, Water Resources Research, vol. 47, w05507, doi:10.1029/2010wr010018, 2011</a:t>
            </a:r>
          </a:p>
          <a:p>
            <a:pPr eaLnBrk="1" hangingPunct="1">
              <a:defRPr/>
            </a:pPr>
            <a:endParaRPr lang="en-US" sz="1800" dirty="0" smtClean="0"/>
          </a:p>
          <a:p>
            <a:pPr eaLnBrk="1" hangingPunct="1">
              <a:defRPr/>
            </a:pPr>
            <a:r>
              <a:rPr lang="en-US" sz="1800" dirty="0" err="1"/>
              <a:t>Julien</a:t>
            </a:r>
            <a:r>
              <a:rPr lang="en-US" sz="1800" dirty="0"/>
              <a:t>, P. Y., “Erosion and Sedimentation”, Cambridge Press, </a:t>
            </a:r>
            <a:r>
              <a:rPr lang="en-US" sz="1800" dirty="0" smtClean="0"/>
              <a:t>2010</a:t>
            </a:r>
          </a:p>
          <a:p>
            <a:pPr eaLnBrk="1" hangingPunct="1">
              <a:defRPr/>
            </a:pPr>
            <a:endParaRPr lang="en-US" sz="1800" dirty="0"/>
          </a:p>
          <a:p>
            <a:pPr eaLnBrk="1" hangingPunct="1">
              <a:defRPr/>
            </a:pPr>
            <a:r>
              <a:rPr lang="en-US" sz="1800" dirty="0" err="1" smtClean="0"/>
              <a:t>Julien</a:t>
            </a:r>
            <a:r>
              <a:rPr lang="en-US" sz="1800" dirty="0" smtClean="0"/>
              <a:t>, P. Y., “River Mechanics”, Cambridge Press, 2002</a:t>
            </a:r>
          </a:p>
          <a:p>
            <a:pPr eaLnBrk="1" hangingPunct="1">
              <a:defRPr/>
            </a:pPr>
            <a:endParaRPr lang="en-US" sz="1800" dirty="0" smtClean="0"/>
          </a:p>
          <a:p>
            <a:pPr eaLnBrk="1" hangingPunct="1">
              <a:defRPr/>
            </a:pPr>
            <a:r>
              <a:rPr lang="en-US" sz="1800" dirty="0" err="1" smtClean="0"/>
              <a:t>Petrescu</a:t>
            </a:r>
            <a:r>
              <a:rPr lang="en-US" sz="1800" dirty="0"/>
              <a:t>, V., </a:t>
            </a:r>
            <a:r>
              <a:rPr lang="en-US" sz="1800" dirty="0" err="1"/>
              <a:t>Sumbasacu</a:t>
            </a:r>
            <a:r>
              <a:rPr lang="en-US" sz="1800" dirty="0"/>
              <a:t>, O., “Comparison between numerical simulation and measurements of the pollutant dispersion in a river. case study”, U.P.B. Sci. Bull., Series D, Vol. 72, </a:t>
            </a:r>
            <a:r>
              <a:rPr lang="en-US" sz="1800" dirty="0" err="1"/>
              <a:t>Iss</a:t>
            </a:r>
            <a:r>
              <a:rPr lang="en-US" sz="1800" dirty="0"/>
              <a:t>. 3, </a:t>
            </a:r>
            <a:r>
              <a:rPr lang="en-US" sz="1800" dirty="0" smtClean="0"/>
              <a:t>2010</a:t>
            </a:r>
          </a:p>
          <a:p>
            <a:pPr eaLnBrk="1" hangingPunct="1">
              <a:defRPr/>
            </a:pPr>
            <a:endParaRPr lang="en-US" sz="1800" dirty="0" smtClean="0"/>
          </a:p>
          <a:p>
            <a:pPr eaLnBrk="1" hangingPunct="1">
              <a:defRPr/>
            </a:pPr>
            <a:r>
              <a:rPr lang="pt-BR" sz="1800" dirty="0"/>
              <a:t>Roca, M., Martín-Vide, J.P., Moreta, P.J.M., ” </a:t>
            </a:r>
            <a:r>
              <a:rPr lang="en-US" sz="1800" dirty="0" err="1"/>
              <a:t>Modelling</a:t>
            </a:r>
            <a:r>
              <a:rPr lang="en-US" sz="1800" dirty="0"/>
              <a:t> a torrential event in a river confluence”, Journal of Hydrology 364 (2009) 207–215</a:t>
            </a:r>
          </a:p>
          <a:p>
            <a:pPr eaLnBrk="1" hangingPunct="1">
              <a:defRPr/>
            </a:pPr>
            <a:endParaRPr lang="en-US" sz="1800" dirty="0"/>
          </a:p>
          <a:p>
            <a:pPr eaLnBrk="1" hangingPunct="1">
              <a:defRPr/>
            </a:pPr>
            <a:endParaRPr lang="en-US" sz="1800" dirty="0"/>
          </a:p>
          <a:p>
            <a:pPr eaLnBrk="1" hangingPunct="1">
              <a:defRPr/>
            </a:pPr>
            <a:endParaRPr lang="en-US" sz="1800" dirty="0" smtClean="0"/>
          </a:p>
          <a:p>
            <a:pPr marL="0" indent="0" eaLnBrk="1" hangingPunct="1">
              <a:buFont typeface="Wingdings 2" pitchFamily="18" charset="2"/>
              <a:buNone/>
              <a:defRPr/>
            </a:pPr>
            <a:endParaRPr lang="en-US" dirty="0" smtClean="0"/>
          </a:p>
        </p:txBody>
      </p:sp>
      <p:sp>
        <p:nvSpPr>
          <p:cNvPr id="3277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5B1925-0709-452E-B891-7573EF9B34F5}" type="slidenum">
              <a:rPr lang="en-US" smtClean="0">
                <a:solidFill>
                  <a:srgbClr val="045C75"/>
                </a:solidFill>
              </a:rPr>
              <a:pPr fontAlgn="base">
                <a:spcBef>
                  <a:spcPct val="0"/>
                </a:spcBef>
                <a:spcAft>
                  <a:spcPct val="0"/>
                </a:spcAft>
              </a:pPr>
              <a:t>20</a:t>
            </a:fld>
            <a:endParaRPr lang="en-US" smtClean="0">
              <a:solidFill>
                <a:srgbClr val="045C7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09600" y="465138"/>
            <a:ext cx="8229600" cy="754062"/>
          </a:xfrm>
        </p:spPr>
        <p:txBody>
          <a:bodyPr/>
          <a:lstStyle/>
          <a:p>
            <a:pPr algn="ctr" eaLnBrk="1" hangingPunct="1"/>
            <a:r>
              <a:rPr lang="en-US" b="1" smtClean="0"/>
              <a:t>Physical Processes</a:t>
            </a:r>
          </a:p>
        </p:txBody>
      </p:sp>
      <p:sp>
        <p:nvSpPr>
          <p:cNvPr id="15362" name="Content Placeholder 3"/>
          <p:cNvSpPr>
            <a:spLocks noGrp="1"/>
          </p:cNvSpPr>
          <p:nvPr>
            <p:ph sz="half" idx="1"/>
          </p:nvPr>
        </p:nvSpPr>
        <p:spPr>
          <a:xfrm>
            <a:off x="457200" y="1600200"/>
            <a:ext cx="7696200" cy="3886200"/>
          </a:xfrm>
        </p:spPr>
        <p:txBody>
          <a:bodyPr/>
          <a:lstStyle/>
          <a:p>
            <a:pPr marL="0" indent="0" algn="just" eaLnBrk="1" hangingPunct="1">
              <a:buFont typeface="Wingdings 2" pitchFamily="18" charset="2"/>
              <a:buNone/>
            </a:pPr>
            <a:r>
              <a:rPr lang="en-US" smtClean="0"/>
              <a:t>Downstream of a river confluence, if the sediment concentration and grain size remain constant, can be expected to be:</a:t>
            </a:r>
          </a:p>
          <a:p>
            <a:pPr lvl="1" algn="just" eaLnBrk="1" hangingPunct="1"/>
            <a:r>
              <a:rPr lang="en-US" smtClean="0"/>
              <a:t>Significantly wider</a:t>
            </a:r>
          </a:p>
          <a:p>
            <a:pPr lvl="1" algn="just" eaLnBrk="1" hangingPunct="1"/>
            <a:r>
              <a:rPr lang="en-US" smtClean="0"/>
              <a:t>Deeper</a:t>
            </a:r>
          </a:p>
          <a:p>
            <a:pPr lvl="1" algn="just" eaLnBrk="1" hangingPunct="1"/>
            <a:r>
              <a:rPr lang="en-US" smtClean="0"/>
              <a:t>Experiences more shear stress</a:t>
            </a:r>
          </a:p>
          <a:p>
            <a:pPr lvl="1" algn="just" eaLnBrk="1" hangingPunct="1"/>
            <a:r>
              <a:rPr lang="en-US" smtClean="0"/>
              <a:t>Slightly faster</a:t>
            </a:r>
          </a:p>
          <a:p>
            <a:pPr lvl="1" algn="just" eaLnBrk="1" hangingPunct="1"/>
            <a:r>
              <a:rPr lang="en-US" smtClean="0"/>
              <a:t>Slight decrease in slope</a:t>
            </a:r>
          </a:p>
        </p:txBody>
      </p:sp>
      <p:sp>
        <p:nvSpPr>
          <p:cNvPr id="1536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15364" name="Rectangle 3"/>
          <p:cNvSpPr>
            <a:spLocks noChangeArrowheads="1"/>
          </p:cNvSpPr>
          <p:nvPr/>
        </p:nvSpPr>
        <p:spPr bwMode="auto">
          <a:xfrm>
            <a:off x="0" y="685800"/>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1536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153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15367" name="Rectangle 8"/>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153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15369" name="Rectangle 11"/>
          <p:cNvSpPr>
            <a:spLocks noChangeArrowheads="1"/>
          </p:cNvSpPr>
          <p:nvPr/>
        </p:nvSpPr>
        <p:spPr bwMode="auto">
          <a:xfrm>
            <a:off x="0" y="781050"/>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153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15371" name="Rectangle 14"/>
          <p:cNvSpPr>
            <a:spLocks noChangeArrowheads="1"/>
          </p:cNvSpPr>
          <p:nvPr/>
        </p:nvSpPr>
        <p:spPr bwMode="auto">
          <a:xfrm>
            <a:off x="0" y="781050"/>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153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15373" name="Rectangle 17"/>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endParaRPr lang="en-US">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77838" y="474663"/>
            <a:ext cx="8229600" cy="779462"/>
          </a:xfrm>
        </p:spPr>
        <p:txBody>
          <a:bodyPr/>
          <a:lstStyle/>
          <a:p>
            <a:pPr algn="ctr" eaLnBrk="1" hangingPunct="1"/>
            <a:r>
              <a:rPr lang="en-US" b="1" smtClean="0"/>
              <a:t>Physical Relationships</a:t>
            </a:r>
          </a:p>
        </p:txBody>
      </p:sp>
      <p:sp>
        <p:nvSpPr>
          <p:cNvPr id="1638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16387" name="Rectangle 3"/>
          <p:cNvSpPr>
            <a:spLocks noChangeArrowheads="1"/>
          </p:cNvSpPr>
          <p:nvPr/>
        </p:nvSpPr>
        <p:spPr bwMode="auto">
          <a:xfrm>
            <a:off x="0" y="685800"/>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1638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pic>
        <p:nvPicPr>
          <p:cNvPr id="16389"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71788" y="1676400"/>
            <a:ext cx="3400425" cy="542925"/>
          </a:xfrm>
          <a:prstGeom prst="rect">
            <a:avLst/>
          </a:prstGeom>
          <a:noFill/>
          <a:ln w="9525">
            <a:noFill/>
            <a:miter lim="800000"/>
            <a:headEnd/>
            <a:tailEnd/>
          </a:ln>
        </p:spPr>
      </p:pic>
      <p:sp>
        <p:nvSpPr>
          <p:cNvPr id="16390"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pic>
        <p:nvPicPr>
          <p:cNvPr id="16391"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95588" y="2590800"/>
            <a:ext cx="3476625" cy="512763"/>
          </a:xfrm>
          <a:prstGeom prst="rect">
            <a:avLst/>
          </a:prstGeom>
          <a:noFill/>
          <a:ln w="9525">
            <a:noFill/>
            <a:miter lim="800000"/>
            <a:headEnd/>
            <a:tailEnd/>
          </a:ln>
        </p:spPr>
      </p:pic>
      <p:sp>
        <p:nvSpPr>
          <p:cNvPr id="16392" name="Rectangle 8"/>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16393"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pic>
        <p:nvPicPr>
          <p:cNvPr id="16394"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14638" y="3362325"/>
            <a:ext cx="3509962" cy="538163"/>
          </a:xfrm>
          <a:prstGeom prst="rect">
            <a:avLst/>
          </a:prstGeom>
          <a:noFill/>
          <a:ln w="9525">
            <a:noFill/>
            <a:miter lim="800000"/>
            <a:headEnd/>
            <a:tailEnd/>
          </a:ln>
        </p:spPr>
      </p:pic>
      <p:sp>
        <p:nvSpPr>
          <p:cNvPr id="16395" name="Rectangle 11"/>
          <p:cNvSpPr>
            <a:spLocks noChangeArrowheads="1"/>
          </p:cNvSpPr>
          <p:nvPr/>
        </p:nvSpPr>
        <p:spPr bwMode="auto">
          <a:xfrm>
            <a:off x="0" y="781050"/>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16396"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pic>
        <p:nvPicPr>
          <p:cNvPr id="16397" name="Picture 1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814638" y="4227513"/>
            <a:ext cx="3554412" cy="525462"/>
          </a:xfrm>
          <a:prstGeom prst="rect">
            <a:avLst/>
          </a:prstGeom>
          <a:noFill/>
          <a:ln w="9525">
            <a:noFill/>
            <a:miter lim="800000"/>
            <a:headEnd/>
            <a:tailEnd/>
          </a:ln>
        </p:spPr>
      </p:pic>
      <p:sp>
        <p:nvSpPr>
          <p:cNvPr id="16398" name="Rectangle 14"/>
          <p:cNvSpPr>
            <a:spLocks noChangeArrowheads="1"/>
          </p:cNvSpPr>
          <p:nvPr/>
        </p:nvSpPr>
        <p:spPr bwMode="auto">
          <a:xfrm>
            <a:off x="0" y="781050"/>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1639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pic>
        <p:nvPicPr>
          <p:cNvPr id="16400" name="Picture 1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795588" y="5029200"/>
            <a:ext cx="3508375" cy="533400"/>
          </a:xfrm>
          <a:prstGeom prst="rect">
            <a:avLst/>
          </a:prstGeom>
          <a:noFill/>
          <a:ln w="9525">
            <a:noFill/>
            <a:miter lim="800000"/>
            <a:headEnd/>
            <a:tailEnd/>
          </a:ln>
        </p:spPr>
      </p:pic>
      <p:sp>
        <p:nvSpPr>
          <p:cNvPr id="16401" name="Rectangle 17"/>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endParaRPr lang="en-US">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533400" y="533400"/>
            <a:ext cx="8229600" cy="781050"/>
          </a:xfrm>
        </p:spPr>
        <p:txBody>
          <a:bodyPr/>
          <a:lstStyle/>
          <a:p>
            <a:pPr algn="ctr" eaLnBrk="1" hangingPunct="1"/>
            <a:r>
              <a:rPr lang="en-US" b="1" smtClean="0"/>
              <a:t>Confluence Formation</a:t>
            </a:r>
          </a:p>
        </p:txBody>
      </p:sp>
      <p:sp>
        <p:nvSpPr>
          <p:cNvPr id="17410" name="Content Placeholder 2"/>
          <p:cNvSpPr>
            <a:spLocks noGrp="1"/>
          </p:cNvSpPr>
          <p:nvPr>
            <p:ph sz="half" idx="1"/>
          </p:nvPr>
        </p:nvSpPr>
        <p:spPr>
          <a:xfrm>
            <a:off x="457200" y="1920875"/>
            <a:ext cx="4038600" cy="4433888"/>
          </a:xfrm>
        </p:spPr>
        <p:txBody>
          <a:bodyPr/>
          <a:lstStyle/>
          <a:p>
            <a:pPr eaLnBrk="1" hangingPunct="1"/>
            <a:r>
              <a:rPr lang="en-US" smtClean="0"/>
              <a:t>Confluences primarily form as the drainage network originally forms, but can also form through:</a:t>
            </a:r>
          </a:p>
          <a:p>
            <a:pPr lvl="1" eaLnBrk="1" hangingPunct="1"/>
            <a:r>
              <a:rPr lang="en-US" smtClean="0"/>
              <a:t>River capture</a:t>
            </a:r>
          </a:p>
          <a:p>
            <a:pPr lvl="1" eaLnBrk="1" hangingPunct="1"/>
            <a:r>
              <a:rPr lang="en-US" smtClean="0"/>
              <a:t>Human induced changes</a:t>
            </a:r>
          </a:p>
        </p:txBody>
      </p:sp>
      <p:pic>
        <p:nvPicPr>
          <p:cNvPr id="17411" name="Picture 2"/>
          <p:cNvPicPr>
            <a:picLocks noGrp="1" noChangeAspect="1" noChangeArrowheads="1"/>
          </p:cNvPicPr>
          <p:nvPr>
            <p:ph sz="half" idx="2"/>
          </p:nvPr>
        </p:nvPicPr>
        <p:blipFill>
          <a:blip r:embed="rId2"/>
          <a:srcRect/>
          <a:stretch>
            <a:fillRect/>
          </a:stretch>
        </p:blipFill>
        <p:spPr>
          <a:xfrm>
            <a:off x="4953000" y="1797050"/>
            <a:ext cx="3440113" cy="4433888"/>
          </a:xfrm>
        </p:spPr>
      </p:pic>
      <p:sp>
        <p:nvSpPr>
          <p:cNvPr id="17412" name="TextBox 5"/>
          <p:cNvSpPr txBox="1">
            <a:spLocks noChangeArrowheads="1"/>
          </p:cNvSpPr>
          <p:nvPr/>
        </p:nvSpPr>
        <p:spPr bwMode="auto">
          <a:xfrm>
            <a:off x="5181600" y="6248400"/>
            <a:ext cx="3048000" cy="369888"/>
          </a:xfrm>
          <a:prstGeom prst="rect">
            <a:avLst/>
          </a:prstGeom>
          <a:noFill/>
          <a:ln w="9525">
            <a:noFill/>
            <a:miter lim="800000"/>
            <a:headEnd/>
            <a:tailEnd/>
          </a:ln>
        </p:spPr>
        <p:txBody>
          <a:bodyPr wrap="none">
            <a:spAutoFit/>
          </a:bodyPr>
          <a:lstStyle/>
          <a:p>
            <a:r>
              <a:rPr lang="en-US">
                <a:latin typeface="Constantia" pitchFamily="18" charset="0"/>
              </a:rPr>
              <a:t>Teay River capture by the Ohio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533400" y="609600"/>
            <a:ext cx="8229600" cy="781050"/>
          </a:xfrm>
        </p:spPr>
        <p:txBody>
          <a:bodyPr/>
          <a:lstStyle/>
          <a:p>
            <a:pPr algn="ctr" eaLnBrk="1" hangingPunct="1"/>
            <a:r>
              <a:rPr lang="en-US" b="1" smtClean="0"/>
              <a:t>Confluence Migration</a:t>
            </a:r>
          </a:p>
        </p:txBody>
      </p:sp>
      <p:sp>
        <p:nvSpPr>
          <p:cNvPr id="18434" name="Content Placeholder 2"/>
          <p:cNvSpPr>
            <a:spLocks noGrp="1"/>
          </p:cNvSpPr>
          <p:nvPr>
            <p:ph sz="half" idx="1"/>
          </p:nvPr>
        </p:nvSpPr>
        <p:spPr>
          <a:xfrm>
            <a:off x="457200" y="1920875"/>
            <a:ext cx="4038600" cy="4433888"/>
          </a:xfrm>
        </p:spPr>
        <p:txBody>
          <a:bodyPr/>
          <a:lstStyle/>
          <a:p>
            <a:pPr eaLnBrk="1" hangingPunct="1"/>
            <a:r>
              <a:rPr lang="en-US" smtClean="0"/>
              <a:t>River Confluences tend to be static through time</a:t>
            </a:r>
          </a:p>
          <a:p>
            <a:pPr eaLnBrk="1" hangingPunct="1"/>
            <a:r>
              <a:rPr lang="en-US" smtClean="0"/>
              <a:t>Slackwater zones form downstream of wide bars</a:t>
            </a:r>
          </a:p>
          <a:p>
            <a:pPr lvl="1" eaLnBrk="1" hangingPunct="1"/>
            <a:r>
              <a:rPr lang="en-US" smtClean="0"/>
              <a:t>This induces rapid deposition and maintains a streamline confluence</a:t>
            </a:r>
          </a:p>
        </p:txBody>
      </p:sp>
      <p:pic>
        <p:nvPicPr>
          <p:cNvPr id="18435" name="Picture 2"/>
          <p:cNvPicPr>
            <a:picLocks noGrp="1" noChangeAspect="1" noChangeArrowheads="1"/>
          </p:cNvPicPr>
          <p:nvPr>
            <p:ph sz="half" idx="2"/>
          </p:nvPr>
        </p:nvPicPr>
        <p:blipFill>
          <a:blip r:embed="rId2"/>
          <a:srcRect/>
          <a:stretch>
            <a:fillRect/>
          </a:stretch>
        </p:blipFill>
        <p:spPr>
          <a:xfrm>
            <a:off x="4953000" y="2514600"/>
            <a:ext cx="3719513" cy="3217863"/>
          </a:xfrm>
        </p:spPr>
      </p:pic>
      <p:sp>
        <p:nvSpPr>
          <p:cNvPr id="18436" name="TextBox 5"/>
          <p:cNvSpPr txBox="1">
            <a:spLocks noChangeArrowheads="1"/>
          </p:cNvSpPr>
          <p:nvPr/>
        </p:nvSpPr>
        <p:spPr bwMode="auto">
          <a:xfrm>
            <a:off x="5951538" y="5943600"/>
            <a:ext cx="1843087" cy="369888"/>
          </a:xfrm>
          <a:prstGeom prst="rect">
            <a:avLst/>
          </a:prstGeom>
          <a:noFill/>
          <a:ln w="9525">
            <a:noFill/>
            <a:miter lim="800000"/>
            <a:headEnd/>
            <a:tailEnd/>
          </a:ln>
        </p:spPr>
        <p:txBody>
          <a:bodyPr wrap="none">
            <a:spAutoFit/>
          </a:bodyPr>
          <a:lstStyle/>
          <a:p>
            <a:r>
              <a:rPr lang="en-US">
                <a:latin typeface="Constantia" pitchFamily="18" charset="0"/>
              </a:rPr>
              <a:t>From Julien, 2002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normAutofit fontScale="90000"/>
          </a:bodyPr>
          <a:lstStyle/>
          <a:p>
            <a:pPr algn="ctr" eaLnBrk="1" hangingPunct="1">
              <a:defRPr/>
            </a:pPr>
            <a:r>
              <a:rPr lang="en-US" b="1" dirty="0" smtClean="0"/>
              <a:t>Mississippi confluence with the Red</a:t>
            </a:r>
            <a:endParaRPr lang="en-US" b="1" dirty="0"/>
          </a:p>
        </p:txBody>
      </p:sp>
      <p:sp>
        <p:nvSpPr>
          <p:cNvPr id="19459" name="Content Placeholder 3"/>
          <p:cNvSpPr>
            <a:spLocks noGrp="1"/>
          </p:cNvSpPr>
          <p:nvPr>
            <p:ph sz="half" idx="1"/>
          </p:nvPr>
        </p:nvSpPr>
        <p:spPr>
          <a:xfrm>
            <a:off x="457200" y="1920875"/>
            <a:ext cx="4038600" cy="4433888"/>
          </a:xfrm>
        </p:spPr>
        <p:txBody>
          <a:bodyPr/>
          <a:lstStyle/>
          <a:p>
            <a:pPr eaLnBrk="1" hangingPunct="1"/>
            <a:r>
              <a:rPr lang="en-US" smtClean="0"/>
              <a:t>Atchafalaya provides shorter distance</a:t>
            </a:r>
          </a:p>
          <a:p>
            <a:pPr eaLnBrk="1" hangingPunct="1"/>
            <a:r>
              <a:rPr lang="en-US" smtClean="0"/>
              <a:t>Naturally would have captured Mississippi</a:t>
            </a:r>
          </a:p>
          <a:p>
            <a:pPr eaLnBrk="1" hangingPunct="1"/>
            <a:r>
              <a:rPr lang="en-US" smtClean="0"/>
              <a:t>Flow diversion from Mississippi is managed</a:t>
            </a:r>
          </a:p>
          <a:p>
            <a:pPr eaLnBrk="1" hangingPunct="1"/>
            <a:r>
              <a:rPr lang="en-US" smtClean="0"/>
              <a:t>Human managed confluence</a:t>
            </a:r>
          </a:p>
        </p:txBody>
      </p:sp>
      <p:pic>
        <p:nvPicPr>
          <p:cNvPr id="19460" name="Picture 3"/>
          <p:cNvPicPr>
            <a:picLocks noGrp="1" noChangeAspect="1" noChangeArrowheads="1"/>
          </p:cNvPicPr>
          <p:nvPr>
            <p:ph sz="half" idx="2"/>
          </p:nvPr>
        </p:nvPicPr>
        <p:blipFill>
          <a:blip r:embed="rId2"/>
          <a:srcRect/>
          <a:stretch>
            <a:fillRect/>
          </a:stretch>
        </p:blipFill>
        <p:spPr>
          <a:xfrm>
            <a:off x="4648200" y="2386013"/>
            <a:ext cx="4038600" cy="3505200"/>
          </a:xfr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0482" name="Picture 3" descr="C:\Farid\Courses\Spring 12\River Mechanics\Assign4\Mouths_of_amazon_geocover_1990.png"/>
          <p:cNvPicPr>
            <a:picLocks noChangeAspect="1" noChangeArrowheads="1"/>
          </p:cNvPicPr>
          <p:nvPr/>
        </p:nvPicPr>
        <p:blipFill>
          <a:blip r:embed="rId3"/>
          <a:srcRect/>
          <a:stretch>
            <a:fillRect/>
          </a:stretch>
        </p:blipFill>
        <p:spPr bwMode="auto">
          <a:xfrm>
            <a:off x="3917950" y="1981200"/>
            <a:ext cx="5238750" cy="3448050"/>
          </a:xfrm>
          <a:prstGeom prst="rect">
            <a:avLst/>
          </a:prstGeom>
          <a:noFill/>
          <a:ln w="9525">
            <a:noFill/>
            <a:miter lim="800000"/>
            <a:headEnd/>
            <a:tailEnd/>
          </a:ln>
        </p:spPr>
      </p:pic>
      <p:sp>
        <p:nvSpPr>
          <p:cNvPr id="20483" name="Content Placeholder 2"/>
          <p:cNvSpPr>
            <a:spLocks noGrp="1"/>
          </p:cNvSpPr>
          <p:nvPr>
            <p:ph idx="1"/>
          </p:nvPr>
        </p:nvSpPr>
        <p:spPr>
          <a:xfrm>
            <a:off x="533400" y="5791200"/>
            <a:ext cx="8229600" cy="563563"/>
          </a:xfrm>
        </p:spPr>
        <p:txBody>
          <a:bodyPr/>
          <a:lstStyle/>
          <a:p>
            <a:pPr marL="0" indent="0" algn="ctr" eaLnBrk="1" hangingPunct="1">
              <a:buFont typeface="Wingdings 2" pitchFamily="18" charset="2"/>
              <a:buNone/>
            </a:pPr>
            <a:r>
              <a:rPr lang="en-US" smtClean="0"/>
              <a:t>Amazon River</a:t>
            </a:r>
          </a:p>
        </p:txBody>
      </p:sp>
      <p:sp>
        <p:nvSpPr>
          <p:cNvPr id="2048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07437D-806C-49DD-B9D2-DAE9EDAEE3D5}" type="slidenum">
              <a:rPr lang="en-US" smtClean="0">
                <a:solidFill>
                  <a:srgbClr val="045C75"/>
                </a:solidFill>
              </a:rPr>
              <a:pPr fontAlgn="base">
                <a:spcBef>
                  <a:spcPct val="0"/>
                </a:spcBef>
                <a:spcAft>
                  <a:spcPct val="0"/>
                </a:spcAft>
              </a:pPr>
              <a:t>8</a:t>
            </a:fld>
            <a:endParaRPr lang="en-US" smtClean="0">
              <a:solidFill>
                <a:srgbClr val="045C75"/>
              </a:solidFill>
            </a:endParaRPr>
          </a:p>
        </p:txBody>
      </p:sp>
      <p:pic>
        <p:nvPicPr>
          <p:cNvPr id="20485" name="Picture 2" descr="C:\Farid\Courses\Spring 12\River Mechanics\Assign4\Amazon-river-delta-NASA.jpg"/>
          <p:cNvPicPr>
            <a:picLocks noChangeAspect="1" noChangeArrowheads="1"/>
          </p:cNvPicPr>
          <p:nvPr/>
        </p:nvPicPr>
        <p:blipFill>
          <a:blip r:embed="rId4"/>
          <a:srcRect/>
          <a:stretch>
            <a:fillRect/>
          </a:stretch>
        </p:blipFill>
        <p:spPr bwMode="auto">
          <a:xfrm>
            <a:off x="17463" y="533400"/>
            <a:ext cx="5181600" cy="38862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685800"/>
            <a:ext cx="8229600" cy="781050"/>
          </a:xfrm>
        </p:spPr>
        <p:txBody>
          <a:bodyPr/>
          <a:lstStyle/>
          <a:p>
            <a:pPr algn="ctr" eaLnBrk="1" hangingPunct="1"/>
            <a:r>
              <a:rPr lang="en-US" b="1" smtClean="0"/>
              <a:t>Amazon Confluences</a:t>
            </a:r>
          </a:p>
        </p:txBody>
      </p:sp>
      <p:sp>
        <p:nvSpPr>
          <p:cNvPr id="21506" name="Content Placeholder 2"/>
          <p:cNvSpPr>
            <a:spLocks noGrp="1"/>
          </p:cNvSpPr>
          <p:nvPr>
            <p:ph sz="half" idx="1"/>
          </p:nvPr>
        </p:nvSpPr>
        <p:spPr>
          <a:xfrm>
            <a:off x="457200" y="1920875"/>
            <a:ext cx="4038600" cy="4433888"/>
          </a:xfrm>
        </p:spPr>
        <p:txBody>
          <a:bodyPr/>
          <a:lstStyle/>
          <a:p>
            <a:pPr eaLnBrk="1" hangingPunct="1"/>
            <a:r>
              <a:rPr lang="en-US" smtClean="0"/>
              <a:t>Confluence of the Marañón and the Ucayali</a:t>
            </a:r>
          </a:p>
          <a:p>
            <a:pPr eaLnBrk="1" hangingPunct="1"/>
            <a:r>
              <a:rPr lang="en-US" smtClean="0"/>
              <a:t>15,000 sub-branches join the Amazon</a:t>
            </a:r>
          </a:p>
        </p:txBody>
      </p:sp>
      <p:sp>
        <p:nvSpPr>
          <p:cNvPr id="215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AAC505-93D8-47F4-807C-C62E88E7B28F}" type="slidenum">
              <a:rPr lang="en-US" smtClean="0">
                <a:solidFill>
                  <a:srgbClr val="045C75"/>
                </a:solidFill>
              </a:rPr>
              <a:pPr fontAlgn="base">
                <a:spcBef>
                  <a:spcPct val="0"/>
                </a:spcBef>
                <a:spcAft>
                  <a:spcPct val="0"/>
                </a:spcAft>
              </a:pPr>
              <a:t>9</a:t>
            </a:fld>
            <a:endParaRPr lang="en-US" smtClean="0">
              <a:solidFill>
                <a:srgbClr val="045C75"/>
              </a:solidFill>
            </a:endParaRPr>
          </a:p>
        </p:txBody>
      </p:sp>
      <p:pic>
        <p:nvPicPr>
          <p:cNvPr id="21508" name="Picture 5"/>
          <p:cNvPicPr>
            <a:picLocks noChangeAspect="1" noChangeArrowheads="1"/>
          </p:cNvPicPr>
          <p:nvPr/>
        </p:nvPicPr>
        <p:blipFill>
          <a:blip r:embed="rId2"/>
          <a:srcRect/>
          <a:stretch>
            <a:fillRect/>
          </a:stretch>
        </p:blipFill>
        <p:spPr bwMode="auto">
          <a:xfrm>
            <a:off x="4648200" y="1905000"/>
            <a:ext cx="4294188" cy="32766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458</TotalTime>
  <Words>449</Words>
  <Application>Microsoft Office PowerPoint</Application>
  <PresentationFormat>On-screen Show (4:3)</PresentationFormat>
  <Paragraphs>78</Paragraphs>
  <Slides>20</Slides>
  <Notes>0</Notes>
  <HiddenSlides>0</HiddenSlides>
  <MMClips>0</MMClips>
  <ScaleCrop>false</ScaleCrop>
  <HeadingPairs>
    <vt:vector size="6" baseType="variant">
      <vt:variant>
        <vt:lpstr>Fonts Used</vt:lpstr>
      </vt:variant>
      <vt:variant>
        <vt:i4>4</vt:i4>
      </vt:variant>
      <vt:variant>
        <vt:lpstr>Design Template</vt:lpstr>
      </vt:variant>
      <vt:variant>
        <vt:i4>4</vt:i4>
      </vt:variant>
      <vt:variant>
        <vt:lpstr>Slide Titles</vt:lpstr>
      </vt:variant>
      <vt:variant>
        <vt:i4>20</vt:i4>
      </vt:variant>
    </vt:vector>
  </HeadingPairs>
  <TitlesOfParts>
    <vt:vector size="28" baseType="lpstr">
      <vt:lpstr>Constantia</vt:lpstr>
      <vt:lpstr>Arial</vt:lpstr>
      <vt:lpstr>Calibri</vt:lpstr>
      <vt:lpstr>Wingdings 2</vt:lpstr>
      <vt:lpstr>Flow</vt:lpstr>
      <vt:lpstr>Flow</vt:lpstr>
      <vt:lpstr>Flow</vt:lpstr>
      <vt:lpstr>Flow</vt:lpstr>
      <vt:lpstr>Slide 1</vt:lpstr>
      <vt:lpstr>Definition/Objective</vt:lpstr>
      <vt:lpstr>Physical Processes</vt:lpstr>
      <vt:lpstr>Physical Relationships</vt:lpstr>
      <vt:lpstr>Confluence Formation</vt:lpstr>
      <vt:lpstr>Confluence Migration</vt:lpstr>
      <vt:lpstr>Mississippi confluence with the Red</vt:lpstr>
      <vt:lpstr>Slide 8</vt:lpstr>
      <vt:lpstr>Amazon Confluences</vt:lpstr>
      <vt:lpstr>Slide 10</vt:lpstr>
      <vt:lpstr>Mixing Zones</vt:lpstr>
      <vt:lpstr>Slide 12</vt:lpstr>
      <vt:lpstr>Numerical Simulations</vt:lpstr>
      <vt:lpstr>Slide 14</vt:lpstr>
      <vt:lpstr>Slide 15</vt:lpstr>
      <vt:lpstr>Slide 16</vt:lpstr>
      <vt:lpstr>Natural Confluences</vt:lpstr>
      <vt:lpstr>Slide 18</vt:lpstr>
      <vt:lpstr>Slide 19</vt:lpstr>
      <vt:lpstr>References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Confluences</dc:title>
  <dc:creator>Josh</dc:creator>
  <cp:lastModifiedBy>.</cp:lastModifiedBy>
  <cp:revision>39</cp:revision>
  <dcterms:created xsi:type="dcterms:W3CDTF">2012-04-10T02:40:33Z</dcterms:created>
  <dcterms:modified xsi:type="dcterms:W3CDTF">2012-04-13T19:32:10Z</dcterms:modified>
</cp:coreProperties>
</file>