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7" r:id="rId4"/>
    <p:sldId id="258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75" d="100"/>
          <a:sy n="75" d="100"/>
        </p:scale>
        <p:origin x="-1896" y="-10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nasstore.engr.colostate.edu\students\GRAD\CE\anowr\home\09-River%20mechanics\06-%20Assignment\Sediment%20Rating%20Curve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oleObject" Target="https://colostate-my.sharepoint.com/personal/scottzey_colostate_edu/Documents/CIVE%20717-%20River/CIVE%20717%20HW%206/Compiled_Data_Nate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Sediment</a:t>
            </a:r>
            <a:r>
              <a:rPr lang="en-US" baseline="0"/>
              <a:t> Rating Curve based on average sediment rate</a:t>
            </a:r>
            <a:endParaRPr lang="en-US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15485227808062454"/>
          <c:y val="0.16437598661511851"/>
          <c:w val="0.78914344841510198"/>
          <c:h val="0.53415507935457651"/>
        </c:manualLayout>
      </c:layout>
      <c:scatterChart>
        <c:scatterStyle val="lineMarker"/>
        <c:varyColors val="0"/>
        <c:ser>
          <c:idx val="2"/>
          <c:order val="2"/>
          <c:tx>
            <c:strRef>
              <c:f>'[Sediment Rating Curve.xlsx]Sheet1'!$B$2</c:f>
              <c:strCache>
                <c:ptCount val="1"/>
                <c:pt idx="0">
                  <c:v>Fountain Creek above Colorado Springs</c:v>
                </c:pt>
              </c:strCache>
            </c:strRef>
          </c:tx>
          <c:spPr>
            <a:ln w="28575">
              <a:noFill/>
            </a:ln>
          </c:spPr>
          <c:marker>
            <c:spPr>
              <a:solidFill>
                <a:srgbClr val="FFC000"/>
              </a:solidFill>
            </c:spPr>
          </c:marker>
          <c:trendline>
            <c:trendlineType val="power"/>
            <c:dispRSqr val="0"/>
            <c:dispEq val="0"/>
          </c:trendline>
          <c:xVal>
            <c:numRef>
              <c:f>'[Sediment Rating Curve.xlsx]Sheet1'!$B$8:$B$13</c:f>
              <c:numCache>
                <c:formatCode>General</c:formatCode>
                <c:ptCount val="6"/>
                <c:pt idx="0">
                  <c:v>21.094689699296225</c:v>
                </c:pt>
                <c:pt idx="1">
                  <c:v>42.723905723905723</c:v>
                </c:pt>
                <c:pt idx="2">
                  <c:v>83.626794258373209</c:v>
                </c:pt>
                <c:pt idx="3">
                  <c:v>170.58904109589042</c:v>
                </c:pt>
                <c:pt idx="4">
                  <c:v>348.05263157894734</c:v>
                </c:pt>
                <c:pt idx="5">
                  <c:v>704.25</c:v>
                </c:pt>
              </c:numCache>
            </c:numRef>
          </c:xVal>
          <c:yVal>
            <c:numRef>
              <c:f>'[Sediment Rating Curve.xlsx]Sheet1'!$C$8:$C$13</c:f>
              <c:numCache>
                <c:formatCode>General</c:formatCode>
                <c:ptCount val="6"/>
                <c:pt idx="0">
                  <c:v>1.1931996545005947</c:v>
                </c:pt>
                <c:pt idx="1">
                  <c:v>8.6246167852634184</c:v>
                </c:pt>
                <c:pt idx="2">
                  <c:v>37.414037118293436</c:v>
                </c:pt>
                <c:pt idx="3">
                  <c:v>123.81994648271004</c:v>
                </c:pt>
                <c:pt idx="4">
                  <c:v>1194.8396325327881</c:v>
                </c:pt>
                <c:pt idx="5">
                  <c:v>20783.392272026333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B6C5-4A67-A65C-87E0772F00C4}"/>
            </c:ext>
          </c:extLst>
        </c:ser>
        <c:ser>
          <c:idx val="3"/>
          <c:order val="3"/>
          <c:tx>
            <c:strRef>
              <c:f>'[Sediment Rating Curve.xlsx]Sheet1'!$D$2</c:f>
              <c:strCache>
                <c:ptCount val="1"/>
                <c:pt idx="0">
                  <c:v>Monument Creek at Woodmen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7"/>
          </c:marker>
          <c:xVal>
            <c:numRef>
              <c:f>'[Sediment Rating Curve.xlsx]Sheet1'!$D$6:$D$13</c:f>
              <c:numCache>
                <c:formatCode>General</c:formatCode>
                <c:ptCount val="8"/>
                <c:pt idx="0">
                  <c:v>7.1368171021377718</c:v>
                </c:pt>
                <c:pt idx="1">
                  <c:v>14.26605504587156</c:v>
                </c:pt>
                <c:pt idx="2">
                  <c:v>28.63953488372093</c:v>
                </c:pt>
                <c:pt idx="3">
                  <c:v>57.665354330708659</c:v>
                </c:pt>
                <c:pt idx="4">
                  <c:v>110.79194630872483</c:v>
                </c:pt>
                <c:pt idx="5">
                  <c:v>219.95652173913044</c:v>
                </c:pt>
                <c:pt idx="6">
                  <c:v>425.64102564102564</c:v>
                </c:pt>
                <c:pt idx="7">
                  <c:v>829.8</c:v>
                </c:pt>
              </c:numCache>
            </c:numRef>
          </c:xVal>
          <c:yVal>
            <c:numRef>
              <c:f>'[Sediment Rating Curve.xlsx]Sheet1'!$E$6:$E$13</c:f>
              <c:numCache>
                <c:formatCode>General</c:formatCode>
                <c:ptCount val="8"/>
                <c:pt idx="0">
                  <c:v>0.50699789091713765</c:v>
                </c:pt>
                <c:pt idx="1">
                  <c:v>3.6355064649036799</c:v>
                </c:pt>
                <c:pt idx="2">
                  <c:v>16.420117533560088</c:v>
                </c:pt>
                <c:pt idx="3">
                  <c:v>68.627278181406709</c:v>
                </c:pt>
                <c:pt idx="4">
                  <c:v>183.00201310509544</c:v>
                </c:pt>
                <c:pt idx="5">
                  <c:v>502.83234761688897</c:v>
                </c:pt>
                <c:pt idx="6">
                  <c:v>1445.6305351814335</c:v>
                </c:pt>
                <c:pt idx="7">
                  <c:v>3844.467416637689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B6C5-4A67-A65C-87E0772F00C4}"/>
            </c:ext>
          </c:extLst>
        </c:ser>
        <c:ser>
          <c:idx val="1"/>
          <c:order val="1"/>
          <c:tx>
            <c:strRef>
              <c:f>'[Sediment Rating Curve.xlsx]Sheet1'!$H$2:$I$2</c:f>
              <c:strCache>
                <c:ptCount val="1"/>
                <c:pt idx="0">
                  <c:v>Fountain Creek at Security</c:v>
                </c:pt>
              </c:strCache>
            </c:strRef>
          </c:tx>
          <c:spPr>
            <a:ln w="28575">
              <a:noFill/>
            </a:ln>
          </c:spPr>
          <c:marker>
            <c:symbol val="square"/>
            <c:size val="5"/>
            <c:spPr>
              <a:solidFill>
                <a:srgbClr val="00B050"/>
              </a:solidFill>
              <a:ln>
                <a:solidFill>
                  <a:srgbClr val="00B050"/>
                </a:solidFill>
              </a:ln>
            </c:spPr>
          </c:marker>
          <c:xVal>
            <c:numRef>
              <c:f>'[Sediment Rating Curve.xlsx]Sheet1'!$H$9:$H$17</c:f>
              <c:numCache>
                <c:formatCode>General</c:formatCode>
                <c:ptCount val="9"/>
                <c:pt idx="0">
                  <c:v>48</c:v>
                </c:pt>
                <c:pt idx="1">
                  <c:v>96</c:v>
                </c:pt>
                <c:pt idx="2">
                  <c:v>192</c:v>
                </c:pt>
                <c:pt idx="3">
                  <c:v>384</c:v>
                </c:pt>
                <c:pt idx="4">
                  <c:v>768</c:v>
                </c:pt>
                <c:pt idx="5">
                  <c:v>1536</c:v>
                </c:pt>
                <c:pt idx="6">
                  <c:v>3072</c:v>
                </c:pt>
                <c:pt idx="7">
                  <c:v>6144</c:v>
                </c:pt>
                <c:pt idx="8">
                  <c:v>12288</c:v>
                </c:pt>
              </c:numCache>
            </c:numRef>
          </c:xVal>
          <c:yVal>
            <c:numRef>
              <c:f>'[Sediment Rating Curve.xlsx]Sheet1'!$I$9:$I$17</c:f>
              <c:numCache>
                <c:formatCode>General</c:formatCode>
                <c:ptCount val="9"/>
                <c:pt idx="0">
                  <c:v>13.66</c:v>
                </c:pt>
                <c:pt idx="1">
                  <c:v>41.97</c:v>
                </c:pt>
                <c:pt idx="2">
                  <c:v>248.29</c:v>
                </c:pt>
                <c:pt idx="3">
                  <c:v>1262.96</c:v>
                </c:pt>
                <c:pt idx="4">
                  <c:v>4980.7299999999996</c:v>
                </c:pt>
                <c:pt idx="5">
                  <c:v>12025.58</c:v>
                </c:pt>
                <c:pt idx="6">
                  <c:v>35593.85</c:v>
                </c:pt>
                <c:pt idx="7">
                  <c:v>100040.93</c:v>
                </c:pt>
                <c:pt idx="8">
                  <c:v>400000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B6C5-4A67-A65C-87E0772F00C4}"/>
            </c:ext>
          </c:extLst>
        </c:ser>
        <c:ser>
          <c:idx val="0"/>
          <c:order val="0"/>
          <c:tx>
            <c:strRef>
              <c:f>'[Sediment Rating Curve.xlsx]Sheet1'!$F$2</c:f>
              <c:strCache>
                <c:ptCount val="1"/>
                <c:pt idx="0">
                  <c:v>Fountain Creek at Colorado Springs</c:v>
                </c:pt>
              </c:strCache>
            </c:strRef>
          </c:tx>
          <c:spPr>
            <a:ln w="28575">
              <a:noFill/>
            </a:ln>
          </c:spPr>
          <c:marker>
            <c:spPr>
              <a:solidFill>
                <a:srgbClr val="00B0F0"/>
              </a:solidFill>
            </c:spPr>
          </c:marker>
          <c:xVal>
            <c:numRef>
              <c:f>'[Sediment Rating Curve.xlsx]Sheet1'!$F$6:$F$15</c:f>
              <c:numCache>
                <c:formatCode>General</c:formatCode>
                <c:ptCount val="10"/>
                <c:pt idx="0">
                  <c:v>6.7562500000000014</c:v>
                </c:pt>
                <c:pt idx="1">
                  <c:v>11.99</c:v>
                </c:pt>
                <c:pt idx="2">
                  <c:v>23.798165137614678</c:v>
                </c:pt>
                <c:pt idx="3">
                  <c:v>45.010230179028135</c:v>
                </c:pt>
                <c:pt idx="4">
                  <c:v>93.992957746478879</c:v>
                </c:pt>
                <c:pt idx="5">
                  <c:v>182.45121951219511</c:v>
                </c:pt>
                <c:pt idx="6">
                  <c:v>349.09433962264148</c:v>
                </c:pt>
                <c:pt idx="7">
                  <c:v>693.89189189189187</c:v>
                </c:pt>
                <c:pt idx="8">
                  <c:v>1474.2857142857142</c:v>
                </c:pt>
                <c:pt idx="9">
                  <c:v>4260</c:v>
                </c:pt>
              </c:numCache>
            </c:numRef>
          </c:xVal>
          <c:yVal>
            <c:numRef>
              <c:f>'[Sediment Rating Curve.xlsx]Sheet1'!$G$6:$G$15</c:f>
              <c:numCache>
                <c:formatCode>General</c:formatCode>
                <c:ptCount val="10"/>
                <c:pt idx="0">
                  <c:v>0.78124999999999989</c:v>
                </c:pt>
                <c:pt idx="1">
                  <c:v>3.3955714285714285</c:v>
                </c:pt>
                <c:pt idx="2">
                  <c:v>10.090519877675842</c:v>
                </c:pt>
                <c:pt idx="3">
                  <c:v>38.654705882352943</c:v>
                </c:pt>
                <c:pt idx="4">
                  <c:v>243.97535211267606</c:v>
                </c:pt>
                <c:pt idx="5">
                  <c:v>1063.1016260162601</c:v>
                </c:pt>
                <c:pt idx="6">
                  <c:v>3509.9056603773583</c:v>
                </c:pt>
                <c:pt idx="7">
                  <c:v>8081.5405405405409</c:v>
                </c:pt>
                <c:pt idx="8">
                  <c:v>16715.714285714286</c:v>
                </c:pt>
                <c:pt idx="9">
                  <c:v>103000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4-B6C5-4A67-A65C-87E0772F00C4}"/>
            </c:ext>
          </c:extLst>
        </c:ser>
        <c:ser>
          <c:idx val="4"/>
          <c:order val="4"/>
          <c:tx>
            <c:strRef>
              <c:f>'[Sediment Rating Curve.xlsx]Sheet1'!$J$2</c:f>
              <c:strCache>
                <c:ptCount val="1"/>
                <c:pt idx="0">
                  <c:v>Fountain Creek at Pueblo</c:v>
                </c:pt>
              </c:strCache>
            </c:strRef>
          </c:tx>
          <c:spPr>
            <a:ln w="28575">
              <a:noFill/>
            </a:ln>
          </c:spPr>
          <c:marker>
            <c:spPr>
              <a:noFill/>
              <a:ln>
                <a:solidFill>
                  <a:schemeClr val="tx1"/>
                </a:solidFill>
              </a:ln>
            </c:spPr>
          </c:marker>
          <c:trendline>
            <c:spPr>
              <a:ln w="19050">
                <a:prstDash val="sysDash"/>
              </a:ln>
            </c:spPr>
            <c:trendlineType val="power"/>
            <c:dispRSqr val="0"/>
            <c:dispEq val="0"/>
          </c:trendline>
          <c:xVal>
            <c:numRef>
              <c:f>'[Sediment Rating Curve.xlsx]Sheet1'!$J$5:$J$16</c:f>
              <c:numCache>
                <c:formatCode>General</c:formatCode>
                <c:ptCount val="12"/>
                <c:pt idx="0">
                  <c:v>3</c:v>
                </c:pt>
                <c:pt idx="1">
                  <c:v>6</c:v>
                </c:pt>
                <c:pt idx="2">
                  <c:v>12</c:v>
                </c:pt>
                <c:pt idx="3">
                  <c:v>24</c:v>
                </c:pt>
                <c:pt idx="4">
                  <c:v>48</c:v>
                </c:pt>
                <c:pt idx="5">
                  <c:v>96</c:v>
                </c:pt>
                <c:pt idx="6">
                  <c:v>192</c:v>
                </c:pt>
                <c:pt idx="7">
                  <c:v>384</c:v>
                </c:pt>
                <c:pt idx="8">
                  <c:v>768</c:v>
                </c:pt>
                <c:pt idx="9">
                  <c:v>1536</c:v>
                </c:pt>
                <c:pt idx="10">
                  <c:v>3072</c:v>
                </c:pt>
                <c:pt idx="11">
                  <c:v>6144</c:v>
                </c:pt>
              </c:numCache>
            </c:numRef>
          </c:xVal>
          <c:yVal>
            <c:numRef>
              <c:f>'[Sediment Rating Curve.xlsx]Sheet1'!$K$5:$K$16</c:f>
              <c:numCache>
                <c:formatCode>0.0</c:formatCode>
                <c:ptCount val="12"/>
                <c:pt idx="0">
                  <c:v>0.34715648167054902</c:v>
                </c:pt>
                <c:pt idx="1">
                  <c:v>0.49374564897451234</c:v>
                </c:pt>
                <c:pt idx="2">
                  <c:v>2.1083141232392077</c:v>
                </c:pt>
                <c:pt idx="3">
                  <c:v>5.7221186574960754</c:v>
                </c:pt>
                <c:pt idx="4">
                  <c:v>23.231886436417902</c:v>
                </c:pt>
                <c:pt idx="5">
                  <c:v>79.604034129081811</c:v>
                </c:pt>
                <c:pt idx="6">
                  <c:v>438.1998363325423</c:v>
                </c:pt>
                <c:pt idx="7">
                  <c:v>1868.6970218380211</c:v>
                </c:pt>
                <c:pt idx="8">
                  <c:v>6182.9645759796485</c:v>
                </c:pt>
                <c:pt idx="9">
                  <c:v>20245.432458390849</c:v>
                </c:pt>
                <c:pt idx="10">
                  <c:v>62176.766415204729</c:v>
                </c:pt>
                <c:pt idx="11">
                  <c:v>170045.7713726619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6-B6C5-4A67-A65C-87E0772F00C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7981568"/>
        <c:axId val="77991936"/>
      </c:scatterChart>
      <c:valAx>
        <c:axId val="77981568"/>
        <c:scaling>
          <c:logBase val="10"/>
          <c:orientation val="minMax"/>
        </c:scaling>
        <c:delete val="0"/>
        <c:axPos val="b"/>
        <c:majorGridlines/>
        <c:min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Q (CFS)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77991936"/>
        <c:crossesAt val="0.1"/>
        <c:crossBetween val="midCat"/>
      </c:valAx>
      <c:valAx>
        <c:axId val="77991936"/>
        <c:scaling>
          <c:logBase val="10"/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Qs (Short</a:t>
                </a:r>
                <a:r>
                  <a:rPr lang="en-US" baseline="0"/>
                  <a:t> tons/day)</a:t>
                </a:r>
                <a:endParaRPr lang="en-US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77981568"/>
        <c:crosses val="autoZero"/>
        <c:crossBetween val="midCat"/>
      </c:valAx>
    </c:plotArea>
    <c:legend>
      <c:legendPos val="b"/>
      <c:layout>
        <c:manualLayout>
          <c:xMode val="edge"/>
          <c:yMode val="edge"/>
          <c:x val="2.3023333673134E-2"/>
          <c:y val="0.80477646176580864"/>
          <c:w val="0.97697674809879531"/>
          <c:h val="0.17625929111802202"/>
        </c:manualLayout>
      </c:layout>
      <c:overlay val="0"/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008552055993001"/>
          <c:y val="2.4867668884815453E-2"/>
          <c:w val="0.772599409448819"/>
          <c:h val="0.85952725247273865"/>
        </c:manualLayout>
      </c:layout>
      <c:scatterChart>
        <c:scatterStyle val="lineMarker"/>
        <c:varyColors val="0"/>
        <c:ser>
          <c:idx val="0"/>
          <c:order val="0"/>
          <c:tx>
            <c:strRef>
              <c:f>'Sed Load'!$Q$5</c:f>
              <c:strCache>
                <c:ptCount val="1"/>
                <c:pt idx="0">
                  <c:v>Sediment Load (short tons/year)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10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Pt>
            <c:idx val="0"/>
            <c:marker>
              <c:spPr>
                <a:solidFill>
                  <a:schemeClr val="accent2"/>
                </a:solidFill>
                <a:ln w="9525">
                  <a:solidFill>
                    <a:schemeClr val="accent2"/>
                  </a:solidFill>
                </a:ln>
                <a:effectLst/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8D4B-4B7C-B443-EC07A81ACC74}"/>
              </c:ext>
            </c:extLst>
          </c:dPt>
          <c:dPt>
            <c:idx val="1"/>
            <c:marker>
              <c:spPr>
                <a:solidFill>
                  <a:srgbClr val="FF0000"/>
                </a:solidFill>
                <a:ln w="9525">
                  <a:solidFill>
                    <a:srgbClr val="FF0000"/>
                  </a:solidFill>
                </a:ln>
                <a:effectLst/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8D4B-4B7C-B443-EC07A81ACC74}"/>
              </c:ext>
            </c:extLst>
          </c:dPt>
          <c:dPt>
            <c:idx val="2"/>
            <c:marker>
              <c:spPr>
                <a:solidFill>
                  <a:srgbClr val="0070C0"/>
                </a:solidFill>
                <a:ln w="9525">
                  <a:solidFill>
                    <a:srgbClr val="0070C0"/>
                  </a:solidFill>
                </a:ln>
                <a:effectLst/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8D4B-4B7C-B443-EC07A81ACC74}"/>
              </c:ext>
            </c:extLst>
          </c:dPt>
          <c:dPt>
            <c:idx val="3"/>
            <c:marker>
              <c:spPr>
                <a:solidFill>
                  <a:srgbClr val="00B050"/>
                </a:solidFill>
                <a:ln w="9525">
                  <a:solidFill>
                    <a:srgbClr val="00B050"/>
                  </a:solidFill>
                </a:ln>
                <a:effectLst/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8D4B-4B7C-B443-EC07A81ACC74}"/>
              </c:ext>
            </c:extLst>
          </c:dPt>
          <c:dPt>
            <c:idx val="4"/>
            <c:marker>
              <c:spPr>
                <a:solidFill>
                  <a:schemeClr val="tx1"/>
                </a:solidFill>
                <a:ln w="9525">
                  <a:solidFill>
                    <a:schemeClr val="tx1"/>
                  </a:solidFill>
                </a:ln>
                <a:effectLst/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4-8D4B-4B7C-B443-EC07A81ACC74}"/>
              </c:ext>
            </c:extLst>
          </c:dPt>
          <c:xVal>
            <c:numRef>
              <c:f>'Sed Load'!$N$6:$N$10</c:f>
              <c:numCache>
                <c:formatCode>General</c:formatCode>
                <c:ptCount val="5"/>
                <c:pt idx="0">
                  <c:v>7103700</c:v>
                </c:pt>
                <c:pt idx="1">
                  <c:v>7103970</c:v>
                </c:pt>
                <c:pt idx="2">
                  <c:v>7105500</c:v>
                </c:pt>
                <c:pt idx="3">
                  <c:v>7105800</c:v>
                </c:pt>
                <c:pt idx="4">
                  <c:v>7106500</c:v>
                </c:pt>
              </c:numCache>
            </c:numRef>
          </c:xVal>
          <c:yVal>
            <c:numRef>
              <c:f>'Sed Load'!$Q$6:$Q$10</c:f>
              <c:numCache>
                <c:formatCode>0</c:formatCode>
                <c:ptCount val="5"/>
                <c:pt idx="0">
                  <c:v>14473.24371880597</c:v>
                </c:pt>
                <c:pt idx="1">
                  <c:v>13486.295541214167</c:v>
                </c:pt>
                <c:pt idx="2">
                  <c:v>168743</c:v>
                </c:pt>
                <c:pt idx="3">
                  <c:v>84673.926444483892</c:v>
                </c:pt>
                <c:pt idx="4">
                  <c:v>276378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5-8D4B-4B7C-B443-EC07A81ACC7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8328576"/>
        <c:axId val="78330496"/>
      </c:scatterChart>
      <c:scatterChart>
        <c:scatterStyle val="lineMarker"/>
        <c:varyColors val="0"/>
        <c:ser>
          <c:idx val="1"/>
          <c:order val="1"/>
          <c:tx>
            <c:strRef>
              <c:f>'Sed Load'!$P$5</c:f>
              <c:strCache>
                <c:ptCount val="1"/>
                <c:pt idx="0">
                  <c:v>Mean Annual Flow (cfs)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star"/>
            <c:size val="11"/>
            <c:spPr>
              <a:noFill/>
              <a:ln w="22225">
                <a:solidFill>
                  <a:schemeClr val="accent2"/>
                </a:solidFill>
              </a:ln>
              <a:effectLst/>
            </c:spPr>
          </c:marker>
          <c:dPt>
            <c:idx val="1"/>
            <c:marker>
              <c:spPr>
                <a:noFill/>
                <a:ln w="22225">
                  <a:solidFill>
                    <a:srgbClr val="FF0000"/>
                  </a:solidFill>
                </a:ln>
                <a:effectLst/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6-8D4B-4B7C-B443-EC07A81ACC74}"/>
              </c:ext>
            </c:extLst>
          </c:dPt>
          <c:dPt>
            <c:idx val="2"/>
            <c:marker>
              <c:spPr>
                <a:noFill/>
                <a:ln w="22225">
                  <a:solidFill>
                    <a:srgbClr val="0070C0"/>
                  </a:solidFill>
                </a:ln>
                <a:effectLst/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7-8D4B-4B7C-B443-EC07A81ACC74}"/>
              </c:ext>
            </c:extLst>
          </c:dPt>
          <c:dPt>
            <c:idx val="3"/>
            <c:marker>
              <c:spPr>
                <a:noFill/>
                <a:ln w="22225">
                  <a:solidFill>
                    <a:srgbClr val="00B050"/>
                  </a:solidFill>
                </a:ln>
                <a:effectLst/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8-8D4B-4B7C-B443-EC07A81ACC74}"/>
              </c:ext>
            </c:extLst>
          </c:dPt>
          <c:dPt>
            <c:idx val="4"/>
            <c:marker>
              <c:spPr>
                <a:noFill/>
                <a:ln w="22225">
                  <a:solidFill>
                    <a:schemeClr val="tx1"/>
                  </a:solidFill>
                </a:ln>
                <a:effectLst/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9-8D4B-4B7C-B443-EC07A81ACC74}"/>
              </c:ext>
            </c:extLst>
          </c:dPt>
          <c:xVal>
            <c:numRef>
              <c:f>'Sed Load'!$N$6:$N$10</c:f>
              <c:numCache>
                <c:formatCode>General</c:formatCode>
                <c:ptCount val="5"/>
                <c:pt idx="0">
                  <c:v>7103700</c:v>
                </c:pt>
                <c:pt idx="1">
                  <c:v>7103970</c:v>
                </c:pt>
                <c:pt idx="2">
                  <c:v>7105500</c:v>
                </c:pt>
                <c:pt idx="3">
                  <c:v>7105800</c:v>
                </c:pt>
                <c:pt idx="4">
                  <c:v>7106500</c:v>
                </c:pt>
              </c:numCache>
            </c:numRef>
          </c:xVal>
          <c:yVal>
            <c:numRef>
              <c:f>'Sed Load'!$P$6:$P$10</c:f>
              <c:numCache>
                <c:formatCode>0.0</c:formatCode>
                <c:ptCount val="5"/>
                <c:pt idx="0">
                  <c:v>18.3048</c:v>
                </c:pt>
                <c:pt idx="1">
                  <c:v>28.176728945695729</c:v>
                </c:pt>
                <c:pt idx="2">
                  <c:v>101.40860000000002</c:v>
                </c:pt>
                <c:pt idx="3">
                  <c:v>120.55</c:v>
                </c:pt>
                <c:pt idx="4">
                  <c:v>153.19999999999999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A-8D4B-4B7C-B443-EC07A81ACC7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8342784"/>
        <c:axId val="78340864"/>
      </c:scatterChart>
      <c:valAx>
        <c:axId val="7832857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 b="1">
                    <a:solidFill>
                      <a:schemeClr val="tx1"/>
                    </a:solidFill>
                  </a:rPr>
                  <a:t>USGS</a:t>
                </a:r>
                <a:r>
                  <a:rPr lang="en-US" sz="1600" b="1" baseline="0">
                    <a:solidFill>
                      <a:schemeClr val="tx1"/>
                    </a:solidFill>
                  </a:rPr>
                  <a:t> Gage</a:t>
                </a:r>
                <a:r>
                  <a:rPr lang="en-US" sz="1600" b="1">
                    <a:solidFill>
                      <a:schemeClr val="tx1"/>
                    </a:solidFill>
                  </a:rPr>
                  <a:t> 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8330496"/>
        <c:crosses val="autoZero"/>
        <c:crossBetween val="midCat"/>
      </c:valAx>
      <c:valAx>
        <c:axId val="783304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 b="1">
                    <a:solidFill>
                      <a:schemeClr val="tx1"/>
                    </a:solidFill>
                  </a:rPr>
                  <a:t>Sediment Load (short ton/s year)</a:t>
                </a:r>
              </a:p>
            </c:rich>
          </c:tx>
          <c:layout>
            <c:manualLayout>
              <c:xMode val="edge"/>
              <c:yMode val="edge"/>
              <c:x val="1.7803040244969381E-2"/>
              <c:y val="0.22797652337044758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8328576"/>
        <c:crossesAt val="0.1"/>
        <c:crossBetween val="midCat"/>
      </c:valAx>
      <c:valAx>
        <c:axId val="78340864"/>
        <c:scaling>
          <c:orientation val="minMax"/>
        </c:scaling>
        <c:delete val="0"/>
        <c:axPos val="r"/>
        <c:title>
          <c:tx>
            <c:rich>
              <a:bodyPr rot="5400000" spcFirstLastPara="1" vertOverflow="ellipsis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 b="1">
                    <a:solidFill>
                      <a:schemeClr val="tx1"/>
                    </a:solidFill>
                  </a:rPr>
                  <a:t>Mean Annual Flow (cfs)</a:t>
                </a:r>
              </a:p>
            </c:rich>
          </c:tx>
          <c:layout>
            <c:manualLayout>
              <c:xMode val="edge"/>
              <c:yMode val="edge"/>
              <c:x val="0.95105287399353067"/>
              <c:y val="0.29092372974735781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0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8342784"/>
        <c:crosses val="max"/>
        <c:crossBetween val="midCat"/>
      </c:valAx>
      <c:valAx>
        <c:axId val="7834278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78340864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16119108188399528"/>
          <c:y val="8.8650487938716674E-2"/>
          <c:w val="0.27763675694384354"/>
          <c:h val="0.14073186518002082"/>
        </c:manualLayout>
      </c:layout>
      <c:overlay val="0"/>
      <c:spPr>
        <a:solidFill>
          <a:schemeClr val="bg1"/>
        </a:solidFill>
        <a:ln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5B19F-4B86-49D7-9407-0DF7B066286F}" type="datetimeFigureOut">
              <a:rPr lang="en-US" smtClean="0"/>
              <a:t>5/5/2017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7914E-7023-42BA-B030-7F1DEE792D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8739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5B19F-4B86-49D7-9407-0DF7B066286F}" type="datetimeFigureOut">
              <a:rPr lang="en-US" smtClean="0"/>
              <a:t>5/5/2017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7914E-7023-42BA-B030-7F1DEE792D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6095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5B19F-4B86-49D7-9407-0DF7B066286F}" type="datetimeFigureOut">
              <a:rPr lang="en-US" smtClean="0"/>
              <a:t>5/5/2017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7914E-7023-42BA-B030-7F1DEE792D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3383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5B19F-4B86-49D7-9407-0DF7B066286F}" type="datetimeFigureOut">
              <a:rPr lang="en-US" smtClean="0"/>
              <a:t>5/5/2017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7914E-7023-42BA-B030-7F1DEE792D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1541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5B19F-4B86-49D7-9407-0DF7B066286F}" type="datetimeFigureOut">
              <a:rPr lang="en-US" smtClean="0"/>
              <a:t>5/5/2017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7914E-7023-42BA-B030-7F1DEE792D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5726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5B19F-4B86-49D7-9407-0DF7B066286F}" type="datetimeFigureOut">
              <a:rPr lang="en-US" smtClean="0"/>
              <a:t>5/5/2017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7914E-7023-42BA-B030-7F1DEE792D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5944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5B19F-4B86-49D7-9407-0DF7B066286F}" type="datetimeFigureOut">
              <a:rPr lang="en-US" smtClean="0"/>
              <a:t>5/5/2017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7914E-7023-42BA-B030-7F1DEE792D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1071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5B19F-4B86-49D7-9407-0DF7B066286F}" type="datetimeFigureOut">
              <a:rPr lang="en-US" smtClean="0"/>
              <a:t>5/5/2017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7914E-7023-42BA-B030-7F1DEE792D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897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5B19F-4B86-49D7-9407-0DF7B066286F}" type="datetimeFigureOut">
              <a:rPr lang="en-US" smtClean="0"/>
              <a:t>5/5/2017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7914E-7023-42BA-B030-7F1DEE792D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173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5B19F-4B86-49D7-9407-0DF7B066286F}" type="datetimeFigureOut">
              <a:rPr lang="en-US" smtClean="0"/>
              <a:t>5/5/2017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7914E-7023-42BA-B030-7F1DEE792D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240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5B19F-4B86-49D7-9407-0DF7B066286F}" type="datetimeFigureOut">
              <a:rPr lang="en-US" smtClean="0"/>
              <a:t>5/5/2017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7914E-7023-42BA-B030-7F1DEE792D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1560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B5B19F-4B86-49D7-9407-0DF7B066286F}" type="datetimeFigureOut">
              <a:rPr lang="en-US" smtClean="0"/>
              <a:t>5/5/2017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87914E-7023-42BA-B030-7F1DEE792D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0729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851" y="-479"/>
            <a:ext cx="9468701" cy="6858478"/>
          </a:xfrm>
          <a:custGeom>
            <a:avLst/>
            <a:gdLst>
              <a:gd name="connsiteX0" fmla="*/ 0 w 8078051"/>
              <a:gd name="connsiteY0" fmla="*/ 0 h 5829300"/>
              <a:gd name="connsiteX1" fmla="*/ 4453793 w 8078051"/>
              <a:gd name="connsiteY1" fmla="*/ 0 h 5829300"/>
              <a:gd name="connsiteX2" fmla="*/ 5363426 w 8078051"/>
              <a:gd name="connsiteY2" fmla="*/ 0 h 5829300"/>
              <a:gd name="connsiteX3" fmla="*/ 5368184 w 8078051"/>
              <a:gd name="connsiteY3" fmla="*/ 0 h 5829300"/>
              <a:gd name="connsiteX4" fmla="*/ 8078051 w 8078051"/>
              <a:gd name="connsiteY4" fmla="*/ 5829300 h 5829300"/>
              <a:gd name="connsiteX5" fmla="*/ 1743926 w 8078051"/>
              <a:gd name="connsiteY5" fmla="*/ 5829300 h 5829300"/>
              <a:gd name="connsiteX6" fmla="*/ 1744148 w 8078051"/>
              <a:gd name="connsiteY6" fmla="*/ 5828822 h 5829300"/>
              <a:gd name="connsiteX7" fmla="*/ 0 w 8078051"/>
              <a:gd name="connsiteY7" fmla="*/ 5828822 h 582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078051" h="5829300">
                <a:moveTo>
                  <a:pt x="0" y="0"/>
                </a:moveTo>
                <a:lnTo>
                  <a:pt x="4453793" y="0"/>
                </a:lnTo>
                <a:lnTo>
                  <a:pt x="5363426" y="0"/>
                </a:lnTo>
                <a:lnTo>
                  <a:pt x="5368184" y="0"/>
                </a:lnTo>
                <a:lnTo>
                  <a:pt x="8078051" y="5829300"/>
                </a:lnTo>
                <a:lnTo>
                  <a:pt x="1743926" y="5829300"/>
                </a:lnTo>
                <a:lnTo>
                  <a:pt x="1744148" y="5828822"/>
                </a:lnTo>
                <a:lnTo>
                  <a:pt x="0" y="5828822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852" y="-479"/>
            <a:ext cx="8078052" cy="6858478"/>
          </a:xfrm>
          <a:custGeom>
            <a:avLst/>
            <a:gdLst>
              <a:gd name="connsiteX0" fmla="*/ 0 w 8078052"/>
              <a:gd name="connsiteY0" fmla="*/ 0 h 6858478"/>
              <a:gd name="connsiteX1" fmla="*/ 3829872 w 8078052"/>
              <a:gd name="connsiteY1" fmla="*/ 0 h 6858478"/>
              <a:gd name="connsiteX2" fmla="*/ 4896100 w 8078052"/>
              <a:gd name="connsiteY2" fmla="*/ 0 h 6858478"/>
              <a:gd name="connsiteX3" fmla="*/ 4901677 w 8078052"/>
              <a:gd name="connsiteY3" fmla="*/ 0 h 6858478"/>
              <a:gd name="connsiteX4" fmla="*/ 8078052 w 8078052"/>
              <a:gd name="connsiteY4" fmla="*/ 6858478 h 6858478"/>
              <a:gd name="connsiteX5" fmla="*/ 653497 w 8078052"/>
              <a:gd name="connsiteY5" fmla="*/ 6858478 h 6858478"/>
              <a:gd name="connsiteX6" fmla="*/ 653757 w 8078052"/>
              <a:gd name="connsiteY6" fmla="*/ 6857916 h 6858478"/>
              <a:gd name="connsiteX7" fmla="*/ 0 w 8078052"/>
              <a:gd name="connsiteY7" fmla="*/ 6857916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078052" h="6858478">
                <a:moveTo>
                  <a:pt x="0" y="0"/>
                </a:moveTo>
                <a:lnTo>
                  <a:pt x="3829872" y="0"/>
                </a:lnTo>
                <a:lnTo>
                  <a:pt x="4896100" y="0"/>
                </a:lnTo>
                <a:lnTo>
                  <a:pt x="4901677" y="0"/>
                </a:lnTo>
                <a:lnTo>
                  <a:pt x="8078052" y="6858478"/>
                </a:lnTo>
                <a:lnTo>
                  <a:pt x="653497" y="6858478"/>
                </a:lnTo>
                <a:lnTo>
                  <a:pt x="653757" y="6857916"/>
                </a:lnTo>
                <a:lnTo>
                  <a:pt x="0" y="6857916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4672" y="2600324"/>
            <a:ext cx="5058370" cy="3320973"/>
          </a:xfrm>
        </p:spPr>
        <p:txBody>
          <a:bodyPr anchor="t">
            <a:normAutofit/>
          </a:bodyPr>
          <a:lstStyle/>
          <a:p>
            <a:pPr algn="l"/>
            <a:r>
              <a:rPr lang="en-US" sz="5400" dirty="0"/>
              <a:t>Fountain Creek Digest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4672" y="1300450"/>
            <a:ext cx="4167376" cy="1155525"/>
          </a:xfrm>
        </p:spPr>
        <p:txBody>
          <a:bodyPr anchor="b">
            <a:normAutofit/>
          </a:bodyPr>
          <a:lstStyle/>
          <a:p>
            <a:pPr algn="l"/>
            <a:r>
              <a:rPr lang="en-US" sz="2000" dirty="0" err="1"/>
              <a:t>Bobak</a:t>
            </a:r>
            <a:r>
              <a:rPr lang="en-US" sz="2000" dirty="0"/>
              <a:t> (Ali), Robbie, Nate, Susan, Scott</a:t>
            </a:r>
          </a:p>
        </p:txBody>
      </p:sp>
    </p:spTree>
    <p:extLst>
      <p:ext uri="{BB962C8B-B14F-4D97-AF65-F5344CB8AC3E}">
        <p14:creationId xmlns:p14="http://schemas.microsoft.com/office/powerpoint/2010/main" val="36784441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xmlns="" id="{00000000-0008-0000-0200-0000020000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3316712"/>
              </p:ext>
            </p:extLst>
          </p:nvPr>
        </p:nvGraphicFramePr>
        <p:xfrm>
          <a:off x="3375229" y="365125"/>
          <a:ext cx="8661105" cy="62835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itle 1"/>
          <p:cNvSpPr txBox="1">
            <a:spLocks/>
          </p:cNvSpPr>
          <p:nvPr/>
        </p:nvSpPr>
        <p:spPr>
          <a:xfrm rot="16200000">
            <a:off x="-4595019" y="72809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Total Sediment Load</a:t>
            </a:r>
          </a:p>
        </p:txBody>
      </p:sp>
    </p:spTree>
    <p:extLst>
      <p:ext uri="{BB962C8B-B14F-4D97-AF65-F5344CB8AC3E}">
        <p14:creationId xmlns:p14="http://schemas.microsoft.com/office/powerpoint/2010/main" val="13785711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Map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2594684" y="-2639133"/>
            <a:ext cx="7400214" cy="12272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4562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2961328" y="-2283774"/>
            <a:ext cx="6859896" cy="11423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8120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Map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2980212" y="-2235093"/>
            <a:ext cx="6790074" cy="11260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42124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97339"/>
            <a:ext cx="10515600" cy="640715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en-US" dirty="0"/>
              <a:t>Flow Duration Curves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938054"/>
            <a:ext cx="11360041" cy="5627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5189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"/>
            <a:ext cx="10515600" cy="1325563"/>
          </a:xfrm>
        </p:spPr>
        <p:txBody>
          <a:bodyPr/>
          <a:lstStyle/>
          <a:p>
            <a:r>
              <a:rPr lang="en-US" dirty="0"/>
              <a:t>Flow Duration Data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6700" y="0"/>
            <a:ext cx="6791279" cy="6836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96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itle 1"/>
              <p:cNvSpPr txBox="1">
                <a:spLocks/>
              </p:cNvSpPr>
              <p:nvPr/>
            </p:nvSpPr>
            <p:spPr>
              <a:xfrm>
                <a:off x="60231" y="114984"/>
                <a:ext cx="1834275" cy="1325563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ac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31" y="114984"/>
                <a:ext cx="1834275" cy="132556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7464" y="97997"/>
            <a:ext cx="9031344" cy="6552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0272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60231" y="114984"/>
                <a:ext cx="1834275" cy="1325563"/>
              </a:xfrm>
            </p:spPr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ac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60231" y="114984"/>
                <a:ext cx="1834275" cy="1325563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0994" y="58837"/>
            <a:ext cx="8976589" cy="6512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5529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1977724377"/>
              </p:ext>
            </p:extLst>
          </p:nvPr>
        </p:nvGraphicFramePr>
        <p:xfrm>
          <a:off x="2413000" y="100184"/>
          <a:ext cx="8128000" cy="67881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41129"/>
            <a:ext cx="11093450" cy="1325563"/>
          </a:xfrm>
          <a:solidFill>
            <a:schemeClr val="bg1"/>
          </a:solidFill>
        </p:spPr>
        <p:txBody>
          <a:bodyPr/>
          <a:lstStyle/>
          <a:p>
            <a:r>
              <a:rPr lang="en-US" dirty="0"/>
              <a:t>Sediment Rating Curves</a:t>
            </a:r>
          </a:p>
        </p:txBody>
      </p:sp>
    </p:spTree>
    <p:extLst>
      <p:ext uri="{BB962C8B-B14F-4D97-AF65-F5344CB8AC3E}">
        <p14:creationId xmlns:p14="http://schemas.microsoft.com/office/powerpoint/2010/main" val="39279769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6200000">
            <a:off x="-4494850" y="937419"/>
            <a:ext cx="10515600" cy="1325563"/>
          </a:xfrm>
        </p:spPr>
        <p:txBody>
          <a:bodyPr/>
          <a:lstStyle/>
          <a:p>
            <a:r>
              <a:rPr lang="en-US" dirty="0"/>
              <a:t>Flow-duration/sediment</a:t>
            </a:r>
            <a:br>
              <a:rPr lang="en-US" dirty="0"/>
            </a:br>
            <a:r>
              <a:rPr lang="en-US" dirty="0"/>
              <a:t>Rating curve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2479" y="24672"/>
            <a:ext cx="9357443" cy="6791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35711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Total Sediment Load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624983"/>
            <a:ext cx="9179488" cy="2570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22361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401</TotalTime>
  <Words>70</Words>
  <Application>Microsoft Office PowerPoint</Application>
  <PresentationFormat>Custom</PresentationFormat>
  <Paragraphs>18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Fountain Creek Digest</vt:lpstr>
      <vt:lpstr>Map</vt:lpstr>
      <vt:lpstr>Flow Duration Curves</vt:lpstr>
      <vt:lpstr>Flow Duration Data</vt:lpstr>
      <vt:lpstr>PowerPoint Presentation</vt:lpstr>
      <vt:lpstr>b ̂</vt:lpstr>
      <vt:lpstr>Sediment Rating Curves</vt:lpstr>
      <vt:lpstr>Flow-duration/sediment Rating curve</vt:lpstr>
      <vt:lpstr>Total Sediment Load</vt:lpstr>
      <vt:lpstr>PowerPoint Presentation</vt:lpstr>
      <vt:lpstr>Map</vt:lpstr>
      <vt:lpstr>PowerPoint Presentation</vt:lpstr>
    </vt:vector>
  </TitlesOfParts>
  <Company>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.</dc:creator>
  <cp:lastModifiedBy>.</cp:lastModifiedBy>
  <cp:revision>13</cp:revision>
  <dcterms:created xsi:type="dcterms:W3CDTF">2017-05-02T15:34:14Z</dcterms:created>
  <dcterms:modified xsi:type="dcterms:W3CDTF">2017-05-05T22:14:43Z</dcterms:modified>
</cp:coreProperties>
</file>