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8" r:id="rId2"/>
    <p:sldMasterId id="2147483740" r:id="rId3"/>
  </p:sldMasterIdLst>
  <p:notesMasterIdLst>
    <p:notesMasterId r:id="rId28"/>
  </p:notesMasterIdLst>
  <p:handoutMasterIdLst>
    <p:handoutMasterId r:id="rId29"/>
  </p:handoutMasterIdLst>
  <p:sldIdLst>
    <p:sldId id="442" r:id="rId4"/>
    <p:sldId id="532" r:id="rId5"/>
    <p:sldId id="533" r:id="rId6"/>
    <p:sldId id="462" r:id="rId7"/>
    <p:sldId id="562" r:id="rId8"/>
    <p:sldId id="575" r:id="rId9"/>
    <p:sldId id="537" r:id="rId10"/>
    <p:sldId id="529" r:id="rId11"/>
    <p:sldId id="574" r:id="rId12"/>
    <p:sldId id="538" r:id="rId13"/>
    <p:sldId id="528" r:id="rId14"/>
    <p:sldId id="573" r:id="rId15"/>
    <p:sldId id="539" r:id="rId16"/>
    <p:sldId id="445" r:id="rId17"/>
    <p:sldId id="459" r:id="rId18"/>
    <p:sldId id="531" r:id="rId19"/>
    <p:sldId id="576" r:id="rId20"/>
    <p:sldId id="561" r:id="rId21"/>
    <p:sldId id="566" r:id="rId22"/>
    <p:sldId id="559" r:id="rId23"/>
    <p:sldId id="558" r:id="rId24"/>
    <p:sldId id="555" r:id="rId25"/>
    <p:sldId id="554" r:id="rId26"/>
    <p:sldId id="560" r:id="rId27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CC"/>
    <a:srgbClr val="FFFF00"/>
    <a:srgbClr val="FFFF99"/>
    <a:srgbClr val="FF3300"/>
    <a:srgbClr val="FF66FF"/>
    <a:srgbClr val="FF99CC"/>
    <a:srgbClr val="FF66CC"/>
    <a:srgbClr val="3333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 autoAdjust="0"/>
    <p:restoredTop sz="91745" autoAdjust="0"/>
  </p:normalViewPr>
  <p:slideViewPr>
    <p:cSldViewPr>
      <p:cViewPr>
        <p:scale>
          <a:sx n="80" d="100"/>
          <a:sy n="80" d="100"/>
        </p:scale>
        <p:origin x="-2514" y="-672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73953521-5870-404D-BDF2-FE3DEC913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581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1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18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115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0795"/>
            <a:ext cx="2971800" cy="18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10795"/>
            <a:ext cx="2971800" cy="18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06AC2AC-3442-46D7-BADC-9386A6FE3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805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64216A97-3F54-4F13-BCE8-1BA0ECA4886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64216A97-3F54-4F13-BCE8-1BA0ECA4886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AC2AC-3442-46D7-BADC-9386A6FE3E7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68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6200" y="9108656"/>
            <a:ext cx="2971800" cy="187744"/>
          </a:xfrm>
          <a:noFill/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fld id="{2B1ECCFF-6C2B-4573-A6EC-58B2077D633A}" type="slidenum">
              <a:rPr lang="en-US" altLang="en-US" sz="1200">
                <a:solidFill>
                  <a:prstClr val="black"/>
                </a:solidFill>
              </a:rPr>
              <a:pPr/>
              <a:t>18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416098"/>
            <a:ext cx="5030391" cy="56323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AC2AC-3442-46D7-BADC-9386A6FE3E7C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94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58B9C-EAF2-4775-9141-1BD935DCA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DB12-D5CA-4D26-81CE-41065ADD6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19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21230-D1BD-4F92-8607-D3F4BDC35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68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8DF9-14D3-4FDB-8CD2-9C7B519786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66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3638-23A5-48E9-AA1B-98600B774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570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A5C6-48C5-49B2-9CA1-A1FC9D19A363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C137-AB8C-41B1-82E7-79386A8AC2E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51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DAF4-C19E-4EDA-B3A8-2FCFE3A1911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2BA2-C697-4C32-A7B0-3EC7E2A0760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52767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C544-A476-46DD-9DC7-16D566110D0B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C36-5E21-4D8E-89D6-DE1665E5F398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3C2F-7C82-4AC8-B275-2A3D7CF16314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995A-E68B-4154-80AB-7D8295EC522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44722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41D6-EECB-4C8E-8CAB-E5F1BA12E7D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EF3B-01C5-48DB-B770-37230F67BCF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1450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46785-F7B1-4E47-B3FE-509A9A6E5158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2902-8621-48F3-9098-42A68A3C5D0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7265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FD56-D32F-413F-8194-83D5FE443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02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22771-D70C-4372-8F35-A73967C545F3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D443D-A27A-44E9-BD69-D61DF329F8B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7494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E95F-1E3C-4D4F-BBA6-34CEB9A2A39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F038-40B8-4EA2-BD44-C6B16F26262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01827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FFD3-2340-4C4B-A54C-BAD88BEFE25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2BEF-0578-4A81-B963-BB41F16F4D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35373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A7DBE-E10A-4F93-BF68-6396B9A45D9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8A8D-4CD3-4C6D-954E-48DE41D625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99803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32902-7367-451C-A52F-52596DF7DA65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0A25-A759-499F-AA2D-84D7ECCC0F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11473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58B9C-EAF2-4775-9141-1BD935DCA7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3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3FD56-D32F-413F-8194-83D5FE4433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40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8DE6-2C7D-44AD-A8AF-13FAA4953A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45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4105-09A7-424F-9687-37BF9A16CE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45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85A6-3033-4263-926F-9F926EED16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8DE6-2C7D-44AD-A8AF-13FAA4953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28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853D-2287-4A1A-8F1D-F77F5DA4B5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24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4CFD-A824-4768-B114-5C55AA57FB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7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4DBE-9FF4-4793-8F8B-E32B3021E1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6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F0B3-703E-4D98-8082-D655E69595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8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DB12-D5CA-4D26-81CE-41065ADD64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27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21230-D1BD-4F92-8607-D3F4BDC35F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55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08DF9-14D3-4FDB-8CD2-9C7B519786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61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3638-23A5-48E9-AA1B-98600B7747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47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CB62F-1151-49AD-B342-7A04175F36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4105-09A7-424F-9687-37BF9A16C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2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85A6-3033-4263-926F-9F926EED1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853D-2287-4A1A-8F1D-F77F5DA4B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4CFD-A824-4768-B114-5C55AA57F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22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4DBE-9FF4-4793-8F8B-E32B3021E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03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F0B3-703E-4D98-8082-D655E6959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02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CE8D059-6F90-4CBC-81C9-961F5F4D52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92D0FE-238A-4F26-8817-47F0B649CC32}" type="datetime1">
              <a:rPr lang="en-US" b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11/14/2015</a:t>
            </a:fld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8F0E9E-6F77-4A6F-BE34-87304DBC62AD}" type="slidenum">
              <a:rPr lang="en-US" b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9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advClick="0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1CE8D059-6F90-4CBC-81C9-961F5F4D52B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TOR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1723762"/>
            <a:ext cx="8724901" cy="16290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ko-KR" sz="4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굴림" pitchFamily="50" charset="-127"/>
                <a:cs typeface="Calibri" pitchFamily="34" charset="0"/>
              </a:rPr>
              <a:t>Understanding Debris Flow Mechanics to Reduce Urban Disasters</a:t>
            </a:r>
            <a:endParaRPr lang="en-US" sz="40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38298"/>
            <a:ext cx="8839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i="1" kern="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Malgun Gothic"/>
              </a:rPr>
              <a:t>3</a:t>
            </a:r>
            <a:r>
              <a:rPr lang="en-GB" sz="2800" i="1" kern="1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FKai-SB"/>
              </a:rPr>
              <a:t>rd </a:t>
            </a:r>
            <a:r>
              <a:rPr lang="en-GB" sz="2800" i="1" kern="1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DFKai-SB"/>
              </a:rPr>
              <a:t>Asia Conference on Urban Disaster Reduction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Seoul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South Korea, November 28, 2015</a:t>
            </a:r>
            <a:endParaRPr lang="en-US" sz="24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403859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Pierre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Y. Julien 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Colorado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356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 smtClean="0">
                <a:solidFill>
                  <a:srgbClr val="F7FD11"/>
                </a:solidFill>
                <a:latin typeface="Tahoma" pitchFamily="34" charset="0"/>
              </a:rPr>
              <a:t>3.  Mudfloods</a:t>
            </a:r>
            <a:endParaRPr lang="en-US" altLang="ko-KR" sz="4400" dirty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/>
          <p:nvPr/>
        </p:nvSpPr>
        <p:spPr>
          <a:xfrm>
            <a:off x="0" y="572"/>
            <a:ext cx="5037068" cy="6857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86400" y="1219200"/>
            <a:ext cx="3810000" cy="4598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3200" b="0" spc="-5" dirty="0">
                <a:solidFill>
                  <a:srgbClr val="FFFF66"/>
                </a:solidFill>
                <a:latin typeface="Tahoma"/>
                <a:cs typeface="Tahoma"/>
              </a:rPr>
              <a:t>Turbulent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838835" indent="-456565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on-cohesive</a:t>
            </a:r>
            <a:r>
              <a:rPr sz="28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pa</a:t>
            </a:r>
            <a:r>
              <a:rPr sz="2800" b="0" spc="5" dirty="0" smtClean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ticles</a:t>
            </a:r>
            <a:endParaRPr lang="en-US" sz="2800" b="0" spc="-5" dirty="0" smtClean="0">
              <a:solidFill>
                <a:srgbClr val="FFFFCA"/>
              </a:solidFill>
              <a:latin typeface="Tahoma"/>
              <a:cs typeface="Tahoma"/>
            </a:endParaRPr>
          </a:p>
          <a:p>
            <a:pPr marL="469265" marR="838835" indent="-456565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Sands and silts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spc="18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g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40%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igh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vel</a:t>
            </a:r>
            <a:r>
              <a:rPr sz="2800" b="0" spc="15" dirty="0" smtClean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city</a:t>
            </a:r>
            <a:r>
              <a:rPr lang="en-US"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 and </a:t>
            </a:r>
            <a:r>
              <a:rPr sz="2800" b="0" spc="175" dirty="0" smtClean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F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u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de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Number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Ab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siv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33400" y="152400"/>
            <a:ext cx="7843827" cy="727075"/>
          </a:xfrm>
          <a:prstGeom prst="rect">
            <a:avLst/>
          </a:prstGeom>
        </p:spPr>
        <p:txBody>
          <a:bodyPr vert="horz" wrap="square" lIns="0" tIns="75693" rIns="0" bIns="0" rtlCol="0">
            <a:spAutoFit/>
          </a:bodyPr>
          <a:lstStyle>
            <a:lvl1pPr>
              <a:defRPr sz="4800">
                <a:solidFill>
                  <a:srgbClr val="FFFFCA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5354320" marR="0" lvl="0" indent="0" defTabSz="914400" eaLnBrk="1" fontAlgn="auto" latinLnBrk="0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Mud</a:t>
            </a:r>
            <a:r>
              <a:rPr kumimoji="0" lang="en-US" sz="4000" b="0" i="0" u="none" strike="noStrike" kern="0" cap="none" spc="24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4000" b="0" i="0" u="none" strike="noStrike" kern="0" cap="none" spc="-5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Flood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C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90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304800"/>
            <a:ext cx="85344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 err="1" smtClean="0">
                <a:solidFill>
                  <a:srgbClr val="FFFF66"/>
                </a:solidFill>
                <a:latin typeface="Tahoma"/>
                <a:cs typeface="Tahoma"/>
              </a:rPr>
              <a:t>Mudflood</a:t>
            </a:r>
            <a:r>
              <a:rPr lang="en-US" sz="3500" spc="-8" dirty="0" smtClean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3500" spc="-8" dirty="0" smtClean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3120" y="1295400"/>
            <a:ext cx="28511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5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500" spc="151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1141511"/>
            <a:ext cx="300124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125" marR="5051" indent="-52528"/>
            <a:r>
              <a:rPr lang="en-US" sz="2500" dirty="0" smtClean="0">
                <a:solidFill>
                  <a:srgbClr val="FFFF66"/>
                </a:solidFill>
                <a:latin typeface="Tahoma"/>
                <a:cs typeface="Tahoma"/>
              </a:rPr>
              <a:t>Increased conveyance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588" y="1910952"/>
            <a:ext cx="4722668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Straight channel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Lined canal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Berm and levee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Drop structure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0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187"/>
                </a:moveTo>
                <a:lnTo>
                  <a:pt x="513549" y="-76200"/>
                </a:lnTo>
                <a:lnTo>
                  <a:pt x="513549" y="228574"/>
                </a:lnTo>
                <a:lnTo>
                  <a:pt x="685749" y="76187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399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200"/>
                </a:lnTo>
                <a:lnTo>
                  <a:pt x="0" y="76200"/>
                </a:lnTo>
                <a:lnTo>
                  <a:pt x="0" y="228587"/>
                </a:lnTo>
                <a:lnTo>
                  <a:pt x="513549" y="228587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4" y="3472962"/>
            <a:ext cx="3894706" cy="29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82170"/>
            <a:ext cx="3758494" cy="27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4</a:t>
            </a:r>
            <a:r>
              <a:rPr lang="en-US" altLang="ko-KR" sz="4400" dirty="0" smtClean="0">
                <a:solidFill>
                  <a:srgbClr val="F7FD11"/>
                </a:solidFill>
                <a:latin typeface="Tahoma" pitchFamily="34" charset="0"/>
              </a:rPr>
              <a:t>.  Debris Flows</a:t>
            </a:r>
            <a:endParaRPr lang="en-US" altLang="ko-KR" sz="4400" dirty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zl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90800" y="0"/>
            <a:ext cx="47291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>
                <a:solidFill>
                  <a:srgbClr val="DDD800"/>
                </a:solidFill>
                <a:latin typeface="Arial Unicode MS" pitchFamily="34" charset="-128"/>
              </a:rPr>
              <a:t>Los </a:t>
            </a:r>
            <a:r>
              <a:rPr lang="en-US" altLang="en-US" sz="3600" dirty="0" err="1" smtClean="0">
                <a:solidFill>
                  <a:srgbClr val="DDD800"/>
                </a:solidFill>
                <a:latin typeface="Arial Unicode MS" pitchFamily="34" charset="-128"/>
              </a:rPr>
              <a:t>Corales</a:t>
            </a:r>
            <a:r>
              <a:rPr lang="en-US" altLang="en-US" sz="3600" dirty="0" smtClean="0">
                <a:solidFill>
                  <a:srgbClr val="DDD800"/>
                </a:solidFill>
                <a:latin typeface="Arial Unicode MS" pitchFamily="34" charset="-128"/>
              </a:rPr>
              <a:t>, Venezuela</a:t>
            </a:r>
            <a:endParaRPr lang="en-US" altLang="en-US" sz="3600" dirty="0">
              <a:solidFill>
                <a:srgbClr val="DDD8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3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Vzla. Workshop\field pictures\vz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5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124200" y="14288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en-US" sz="3600">
                <a:solidFill>
                  <a:srgbClr val="DDD800"/>
                </a:solidFill>
                <a:latin typeface="Arial Unicode MS" pitchFamily="34" charset="-128"/>
              </a:rPr>
              <a:t>Los Corales</a:t>
            </a:r>
          </a:p>
        </p:txBody>
      </p:sp>
    </p:spTree>
    <p:extLst>
      <p:ext uri="{BB962C8B-B14F-4D97-AF65-F5344CB8AC3E}">
        <p14:creationId xmlns:p14="http://schemas.microsoft.com/office/powerpoint/2010/main" val="6443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/>
        </p:nvSpPr>
        <p:spPr>
          <a:xfrm>
            <a:off x="5486400" y="1295400"/>
            <a:ext cx="3293110" cy="4167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8775" indent="-346075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359410" algn="l"/>
              </a:tabLst>
            </a:pPr>
            <a:r>
              <a:rPr sz="3200" b="0" spc="-10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3200" b="0" dirty="0">
                <a:solidFill>
                  <a:srgbClr val="FFFF66"/>
                </a:solidFill>
                <a:latin typeface="Tahoma"/>
                <a:cs typeface="Tahoma"/>
              </a:rPr>
              <a:t>ispersive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140" marR="986155" indent="-345440" eaLnBrk="1" fontAlgn="auto" hangingPunct="1">
              <a:spcBef>
                <a:spcPts val="1695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ge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2800" b="0" spc="5" dirty="0" smtClean="0">
                <a:solidFill>
                  <a:srgbClr val="FFFFCA"/>
                </a:solidFill>
                <a:latin typeface="Tahoma"/>
                <a:cs typeface="Tahoma"/>
              </a:rPr>
              <a:t>rocks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cohesive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w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viscosity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775" indent="-346075" eaLnBrk="1" fontAlgn="auto" hangingPunct="1">
              <a:spcBef>
                <a:spcPts val="1689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igh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vel</a:t>
            </a:r>
            <a:r>
              <a:rPr sz="2800" b="0" spc="1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city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8140" marR="6350" indent="-345440" eaLnBrk="1" fontAlgn="auto" hangingPunct="1">
              <a:lnSpc>
                <a:spcPct val="100299"/>
              </a:lnSpc>
              <a:spcBef>
                <a:spcPts val="1670"/>
              </a:spcBef>
              <a:spcAft>
                <a:spcPts val="0"/>
              </a:spcAft>
              <a:buClr>
                <a:srgbClr val="FFFFCA"/>
              </a:buClr>
              <a:buFont typeface="Tahoma"/>
              <a:buChar char="•"/>
              <a:tabLst>
                <a:tab pos="358775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estructiv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impact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force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304800" y="228600"/>
            <a:ext cx="7843827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800">
                <a:solidFill>
                  <a:srgbClr val="FFFFCA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2774315" marR="0" lvl="0" indent="0" defTabSz="914400" eaLnBrk="1" fontAlgn="auto" latinLnBrk="0" hangingPunct="1">
              <a:lnSpc>
                <a:spcPts val="4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-5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Debri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</a:t>
            </a:r>
            <a:r>
              <a:rPr kumimoji="0" lang="en-US" sz="4000" b="0" i="0" u="none" strike="noStrike" kern="0" cap="none" spc="25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4000" b="0" i="0" u="none" strike="noStrike" kern="0" cap="none" spc="-1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Flow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CA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7" name="object 2"/>
          <p:cNvSpPr/>
          <p:nvPr/>
        </p:nvSpPr>
        <p:spPr>
          <a:xfrm rot="5400000">
            <a:off x="-75914" y="348266"/>
            <a:ext cx="4495228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5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6800" y="304800"/>
            <a:ext cx="85344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 smtClean="0">
                <a:solidFill>
                  <a:srgbClr val="FFFF66"/>
                </a:solidFill>
                <a:latin typeface="Tahoma"/>
                <a:cs typeface="Tahoma"/>
              </a:rPr>
              <a:t>Debris flow </a:t>
            </a:r>
            <a:r>
              <a:rPr sz="3500" spc="-8" dirty="0" smtClean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3120" y="1295400"/>
            <a:ext cx="285115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5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500" spc="151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0600" y="1141511"/>
            <a:ext cx="300124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125" marR="5051" indent="-52528"/>
            <a:r>
              <a:rPr lang="en-US" sz="2500" dirty="0" smtClean="0">
                <a:solidFill>
                  <a:srgbClr val="FFFF66"/>
                </a:solidFill>
                <a:latin typeface="Tahoma"/>
                <a:cs typeface="Tahoma"/>
              </a:rPr>
              <a:t>Retain large rocks</a:t>
            </a:r>
          </a:p>
          <a:p>
            <a:pPr marL="62125" marR="5051" indent="-52528"/>
            <a:r>
              <a:rPr lang="en-US" sz="2500" dirty="0" smtClean="0">
                <a:solidFill>
                  <a:srgbClr val="FFFF66"/>
                </a:solidFill>
                <a:latin typeface="Tahoma"/>
                <a:cs typeface="Tahoma"/>
              </a:rPr>
              <a:t>Drain water 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588" y="1910952"/>
            <a:ext cx="4722668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Concrete </a:t>
            </a:r>
            <a:r>
              <a:rPr lang="en-US" sz="2200" spc="-4" dirty="0" err="1" smtClean="0">
                <a:solidFill>
                  <a:srgbClr val="FFFF66"/>
                </a:solidFill>
                <a:latin typeface="Tahoma"/>
                <a:cs typeface="Tahoma"/>
              </a:rPr>
              <a:t>sabo</a:t>
            </a: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 dams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Steel Frames</a:t>
            </a: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Debris Racks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0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187"/>
                </a:moveTo>
                <a:lnTo>
                  <a:pt x="513549" y="-76200"/>
                </a:lnTo>
                <a:lnTo>
                  <a:pt x="513549" y="228574"/>
                </a:lnTo>
                <a:lnTo>
                  <a:pt x="685749" y="76187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399" y="1372344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200"/>
                </a:lnTo>
                <a:lnTo>
                  <a:pt x="0" y="76200"/>
                </a:lnTo>
                <a:lnTo>
                  <a:pt x="0" y="228587"/>
                </a:lnTo>
                <a:lnTo>
                  <a:pt x="513549" y="228587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2" y="3048000"/>
            <a:ext cx="4821559" cy="35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51863"/>
            <a:ext cx="3360687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56" y="4466462"/>
            <a:ext cx="3103697" cy="22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9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42950" indent="-742950" algn="ctr"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ko-KR" sz="4400" dirty="0" smtClean="0">
                <a:solidFill>
                  <a:srgbClr val="F7FD11"/>
                </a:solidFill>
                <a:latin typeface="Tahoma" pitchFamily="34" charset="0"/>
              </a:rPr>
              <a:t>Example Mt </a:t>
            </a:r>
            <a:r>
              <a:rPr lang="en-US" altLang="ko-KR" sz="4400" dirty="0" err="1" smtClean="0">
                <a:solidFill>
                  <a:srgbClr val="F7FD11"/>
                </a:solidFill>
                <a:latin typeface="Tahoma" pitchFamily="34" charset="0"/>
              </a:rPr>
              <a:t>Umyeon</a:t>
            </a:r>
            <a:endParaRPr lang="en-US" altLang="ko-KR" sz="4400" dirty="0" smtClean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3399" y="0"/>
            <a:ext cx="10227158" cy="72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7772400" cy="9144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en-US" altLang="ko-KR" dirty="0" smtClean="0">
                <a:solidFill>
                  <a:srgbClr val="F7FD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295400" y="2590800"/>
            <a:ext cx="6769100" cy="2049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Provid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204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guidelines</a:t>
            </a:r>
            <a:r>
              <a:rPr sz="32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fo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designing</a:t>
            </a:r>
            <a:r>
              <a:rPr sz="32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mitigatio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32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counterme</a:t>
            </a:r>
            <a:r>
              <a:rPr sz="3200" b="0" spc="-10" dirty="0">
                <a:solidFill>
                  <a:srgbClr val="FFFFCA"/>
                </a:solidFill>
                <a:latin typeface="Tahoma"/>
                <a:cs typeface="Tahoma"/>
              </a:rPr>
              <a:t>as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ure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32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ba</a:t>
            </a:r>
            <a:r>
              <a:rPr sz="3200" b="0" spc="-2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3200" b="0" spc="-15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on</a:t>
            </a:r>
            <a:r>
              <a:rPr sz="32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10" dirty="0">
                <a:solidFill>
                  <a:srgbClr val="FFFFCA"/>
                </a:solidFill>
                <a:latin typeface="Tahoma"/>
                <a:cs typeface="Tahoma"/>
              </a:rPr>
              <a:t>th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19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typ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2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o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f</a:t>
            </a:r>
            <a:r>
              <a:rPr sz="32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hyp</a:t>
            </a:r>
            <a:r>
              <a:rPr sz="3200" b="0" spc="1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rconcentrate</a:t>
            </a:r>
            <a:r>
              <a:rPr sz="32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3200" b="0" spc="20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3200" b="0" spc="-5" dirty="0">
                <a:solidFill>
                  <a:srgbClr val="FFFFCA"/>
                </a:solidFill>
                <a:latin typeface="Tahoma"/>
                <a:cs typeface="Tahoma"/>
              </a:rPr>
              <a:t>flow</a:t>
            </a:r>
            <a:endParaRPr sz="32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662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ierre\Desktop\Travel\Korea\Korea 2014 June KFRI\Photos\Korea Trip June 2014\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pierre\Desktop\Travel\Korea\Korea 2014 June KFRI\Photos\Korea Trip June 2014\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ierre\Desktop\Travel\Korea\Korea 2014 June KFRI\Photos\Korea Trip June 2014\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2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0"/>
            <a:ext cx="9143010" cy="683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D443D-A27A-44E9-BD69-D61DF329F8B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91138" name="Picture 2" descr="C:\Users\pierre\Desktop\Travel\Korea\Korea 2014 June KFRI\Photos\Korea Trip June 2014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981200"/>
            <a:ext cx="117856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31130" y="5983069"/>
            <a:ext cx="5765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You!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5213" y="76200"/>
            <a:ext cx="5938652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ACKNOWLEDGMENTS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</a:t>
            </a:r>
            <a:r>
              <a:rPr lang="en-US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</a:t>
            </a: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aehoon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Kim, KFRI, South Korea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Jai Hong Lee, CSU,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Un Ji,  KICT, South Korea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Hwayoung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Kim,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K-Water</a:t>
            </a:r>
            <a:r>
              <a:rPr 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South Korea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Claudia Leon, RTI,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Kate White, USACE,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Jose Salas, CSU, USA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</a:t>
            </a:r>
            <a:r>
              <a:rPr 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Jose Batista Anderson, UNICAMP, </a:t>
            </a: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Brasil</a:t>
            </a: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</a:t>
            </a: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Jazuri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Abdullah, </a:t>
            </a: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UiTM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Malaysia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Dr. </a:t>
            </a:r>
            <a:r>
              <a:rPr lang="en-US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Shazwani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N. Muhammad, UKM, Malaysia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 so many others …</a:t>
            </a:r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-1600200" y="5943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/>
            <a:r>
              <a:rPr lang="ko-KR" altLang="en-US" sz="6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ckenden Cafe NDP" pitchFamily="2" charset="0"/>
              </a:rPr>
              <a:t>감사합니다</a:t>
            </a:r>
            <a:endParaRPr lang="en-US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ckenden Cafe ND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7000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838200" y="146447"/>
            <a:ext cx="85344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7525" marR="6350" indent="-17754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dirty="0" smtClean="0">
                <a:solidFill>
                  <a:srgbClr val="FFFF66"/>
                </a:solidFill>
                <a:latin typeface="Tahoma"/>
                <a:cs typeface="Tahoma"/>
              </a:rPr>
              <a:t>Classification and Rheology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685800" y="1600200"/>
            <a:ext cx="8153400" cy="4265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0415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				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Tota</a:t>
            </a:r>
            <a:r>
              <a:rPr sz="2800" b="0" dirty="0" smtClean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spc="180" dirty="0" smtClean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sh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r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stres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8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: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781685" algn="ctr" eaLnBrk="1" fontAlgn="auto" hangingPunct="1">
              <a:spcBef>
                <a:spcPts val="919"/>
              </a:spcBef>
              <a:spcAft>
                <a:spcPts val="0"/>
              </a:spcAft>
            </a:pPr>
            <a:r>
              <a:rPr lang="en-US" sz="4000" b="0" spc="-1005" dirty="0" smtClean="0">
                <a:solidFill>
                  <a:srgbClr val="FFFFCA"/>
                </a:solidFill>
                <a:latin typeface="Symbol"/>
                <a:cs typeface="Symbol"/>
              </a:rPr>
              <a:t>  			</a:t>
            </a:r>
            <a:r>
              <a:rPr sz="4000" b="0" spc="-1005" dirty="0" smtClean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00" b="0" spc="-10" dirty="0" smtClean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</a:t>
            </a:r>
            <a:r>
              <a:rPr sz="4000" b="0" spc="-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lang="en-US" sz="4000" b="0" spc="-1015" dirty="0">
                <a:solidFill>
                  <a:srgbClr val="FFFFCA"/>
                </a:solidFill>
                <a:latin typeface="Symbol"/>
                <a:cs typeface="Symbol"/>
              </a:rPr>
              <a:t>  </a:t>
            </a:r>
            <a:r>
              <a:rPr sz="4050" b="0" spc="487" baseline="-411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87" baseline="-4115" dirty="0">
                <a:solidFill>
                  <a:srgbClr val="FFFFCA"/>
                </a:solidFill>
                <a:latin typeface="Times New Roman"/>
                <a:cs typeface="Times New Roman"/>
              </a:rPr>
              <a:t>y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50" b="0" spc="472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72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v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40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sz="405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405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t</a:t>
            </a:r>
            <a:r>
              <a:rPr sz="4000" b="0" dirty="0">
                <a:solidFill>
                  <a:srgbClr val="FFFFCA"/>
                </a:solidFill>
                <a:latin typeface="Symbol"/>
                <a:cs typeface="Symbol"/>
              </a:rPr>
              <a:t></a:t>
            </a:r>
            <a:r>
              <a:rPr sz="4000" b="0" spc="-1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lang="en-US" sz="3600" b="0" spc="-1015" dirty="0">
                <a:solidFill>
                  <a:srgbClr val="FFFFCA"/>
                </a:solidFill>
                <a:latin typeface="Symbol"/>
                <a:cs typeface="Symbol"/>
              </a:rPr>
              <a:t></a:t>
            </a:r>
            <a:r>
              <a:rPr lang="en-US" sz="4000" b="0" spc="487" baseline="-14403" dirty="0">
                <a:solidFill>
                  <a:srgbClr val="FFFFCA"/>
                </a:solidFill>
                <a:latin typeface="Times New Roman"/>
                <a:cs typeface="Times New Roman"/>
              </a:rPr>
              <a:t> d</a:t>
            </a:r>
            <a:endParaRPr sz="4100" b="0" dirty="0">
              <a:solidFill>
                <a:prstClr val="black"/>
              </a:solidFill>
              <a:latin typeface="Calibri"/>
            </a:endParaRPr>
          </a:p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 </a:t>
            </a:r>
            <a:endParaRPr sz="2800" b="0" dirty="0" smtClean="0">
              <a:solidFill>
                <a:prstClr val="black"/>
              </a:solidFill>
              <a:latin typeface="Tahoma"/>
              <a:cs typeface="Tahoma"/>
            </a:endParaRPr>
          </a:p>
          <a:p>
            <a:pPr marL="1078865" indent="-457200" eaLnBrk="1" fontAlgn="auto" hangingPunct="1">
              <a:spcBef>
                <a:spcPts val="144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Tahoma"/>
                <a:cs typeface="Tahoma"/>
              </a:rPr>
              <a:t>Landslides        Yield</a:t>
            </a:r>
            <a:r>
              <a:rPr sz="2800" b="0" spc="16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sz="2800" b="0" dirty="0" smtClean="0">
              <a:solidFill>
                <a:srgbClr val="FFFF00"/>
              </a:solidFill>
              <a:latin typeface="Tahoma"/>
              <a:cs typeface="Tahoma"/>
            </a:endParaRPr>
          </a:p>
          <a:p>
            <a:pPr marL="1078865" eaLnBrk="1" fontAlgn="auto" hangingPunct="1">
              <a:spcBef>
                <a:spcPts val="2014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FF00"/>
                </a:solidFill>
                <a:latin typeface="Tahoma"/>
                <a:cs typeface="Tahoma"/>
              </a:rPr>
              <a:t>Mudflows         Viscous</a:t>
            </a:r>
            <a:r>
              <a:rPr sz="2800" b="0" spc="17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sz="2800" b="0" dirty="0" smtClean="0">
              <a:solidFill>
                <a:srgbClr val="FFFF00"/>
              </a:solidFill>
              <a:latin typeface="Tahoma"/>
              <a:cs typeface="Tahoma"/>
            </a:endParaRPr>
          </a:p>
          <a:p>
            <a:pPr marL="1917064" eaLnBrk="1" fontAlgn="auto" hangingPunct="1">
              <a:spcBef>
                <a:spcPts val="2040"/>
              </a:spcBef>
              <a:spcAft>
                <a:spcPts val="0"/>
              </a:spcAft>
            </a:pPr>
            <a:r>
              <a:rPr lang="en-US" sz="2800" b="0" spc="-5" dirty="0" smtClean="0">
                <a:solidFill>
                  <a:srgbClr val="FFFF00"/>
                </a:solidFill>
                <a:latin typeface="Tahoma"/>
                <a:cs typeface="Tahoma"/>
              </a:rPr>
              <a:t>Mudfloods        Turbulent</a:t>
            </a:r>
            <a:r>
              <a:rPr sz="2800" b="0" spc="18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00"/>
                </a:solidFill>
                <a:latin typeface="Tahoma"/>
                <a:cs typeface="Tahoma"/>
              </a:rPr>
              <a:t>stress</a:t>
            </a:r>
            <a:endParaRPr lang="en-US" sz="2800" b="0" spc="-5" dirty="0" smtClean="0">
              <a:solidFill>
                <a:srgbClr val="FFFF00"/>
              </a:solidFill>
              <a:latin typeface="Tahoma"/>
              <a:cs typeface="Tahoma"/>
            </a:endParaRPr>
          </a:p>
          <a:p>
            <a:pPr marL="1917064" eaLnBrk="1" fontAlgn="auto" hangingPunct="1">
              <a:spcBef>
                <a:spcPts val="204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lang="en-US" sz="2800" b="0" dirty="0" smtClean="0">
                <a:solidFill>
                  <a:srgbClr val="FFFF00"/>
                </a:solidFill>
                <a:latin typeface="Tahoma"/>
                <a:cs typeface="Tahoma"/>
              </a:rPr>
              <a:t>Debris flows 	Dispersive stress</a:t>
            </a:r>
            <a:endParaRPr sz="2800" b="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5334000" y="2819400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0" y="365734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237480" y="3154095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6172200" y="2837230"/>
            <a:ext cx="0" cy="975360"/>
          </a:xfrm>
          <a:custGeom>
            <a:avLst/>
            <a:gdLst/>
            <a:ahLst/>
            <a:cxnLst/>
            <a:rect l="l" t="t" r="r" b="b"/>
            <a:pathLst>
              <a:path h="975360">
                <a:moveTo>
                  <a:pt x="0" y="0"/>
                </a:moveTo>
                <a:lnTo>
                  <a:pt x="0" y="975283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096000" y="3812590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44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6928079" y="2819400"/>
            <a:ext cx="310921" cy="1661160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1020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6837680" y="4449381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0"/>
          <p:cNvSpPr/>
          <p:nvPr/>
        </p:nvSpPr>
        <p:spPr>
          <a:xfrm>
            <a:off x="8031481" y="2845303"/>
            <a:ext cx="45719" cy="2276204"/>
          </a:xfrm>
          <a:custGeom>
            <a:avLst/>
            <a:gdLst/>
            <a:ahLst/>
            <a:cxnLst/>
            <a:rect l="l" t="t" r="r" b="b"/>
            <a:pathLst>
              <a:path h="2346960">
                <a:moveTo>
                  <a:pt x="0" y="0"/>
                </a:moveTo>
                <a:lnTo>
                  <a:pt x="0" y="2346769"/>
                </a:lnTo>
              </a:path>
            </a:pathLst>
          </a:custGeom>
          <a:ln w="38100">
            <a:solidFill>
              <a:srgbClr val="FF9937"/>
            </a:solidFill>
          </a:ln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7945121" y="5141183"/>
            <a:ext cx="172720" cy="170815"/>
          </a:xfrm>
          <a:custGeom>
            <a:avLst/>
            <a:gdLst/>
            <a:ahLst/>
            <a:cxnLst/>
            <a:rect l="l" t="t" r="r" b="b"/>
            <a:pathLst>
              <a:path w="172720" h="170814">
                <a:moveTo>
                  <a:pt x="172199" y="0"/>
                </a:moveTo>
                <a:lnTo>
                  <a:pt x="0" y="0"/>
                </a:lnTo>
                <a:lnTo>
                  <a:pt x="85331" y="170675"/>
                </a:lnTo>
                <a:lnTo>
                  <a:pt x="172199" y="0"/>
                </a:lnTo>
                <a:close/>
              </a:path>
            </a:pathLst>
          </a:custGeom>
          <a:solidFill>
            <a:srgbClr val="FF9937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3124200" y="3491484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>
            <a:off x="3543300" y="4207065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>
            <a:off x="5562600" y="54864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4419600" y="4800600"/>
            <a:ext cx="533400" cy="242316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>
                <a:solidFill>
                  <a:srgbClr val="F7FD11"/>
                </a:solidFill>
                <a:latin typeface="Tahoma" pitchFamily="34" charset="0"/>
              </a:rPr>
              <a:t>1.  </a:t>
            </a:r>
            <a:r>
              <a:rPr lang="en-US" altLang="ko-KR" sz="4400" dirty="0" smtClean="0">
                <a:solidFill>
                  <a:srgbClr val="F7FD11"/>
                </a:solidFill>
                <a:latin typeface="Tahoma" pitchFamily="34" charset="0"/>
              </a:rPr>
              <a:t>Landslides</a:t>
            </a:r>
            <a:endParaRPr lang="en-US" altLang="ko-KR" sz="4400" dirty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5791200" y="1628934"/>
            <a:ext cx="3313429" cy="3857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3200" b="0" spc="-5" dirty="0" smtClean="0">
                <a:solidFill>
                  <a:srgbClr val="FFFF66"/>
                </a:solidFill>
                <a:latin typeface="Tahoma"/>
                <a:cs typeface="Tahoma"/>
              </a:rPr>
              <a:t>Yield strength</a:t>
            </a: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endParaRPr lang="en-US"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0" dirty="0" smtClean="0">
                <a:solidFill>
                  <a:srgbClr val="FFFFCC"/>
                </a:solidFill>
                <a:latin typeface="Tahoma"/>
                <a:cs typeface="Tahoma"/>
              </a:rPr>
              <a:t>Steep hillslopes</a:t>
            </a: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endParaRPr lang="en-US" sz="2800" b="0" spc="-10" dirty="0">
              <a:solidFill>
                <a:srgbClr val="FFFF66"/>
              </a:solidFill>
              <a:latin typeface="Tahoma"/>
              <a:cs typeface="Tahoma"/>
            </a:endParaRPr>
          </a:p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 smtClean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 smtClean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 smtClean="0">
                <a:solidFill>
                  <a:srgbClr val="FFFFCA"/>
                </a:solidFill>
                <a:latin typeface="Tahoma"/>
                <a:cs typeface="Tahoma"/>
              </a:rPr>
              <a:t>gh</a:t>
            </a:r>
            <a:r>
              <a:rPr lang="en-US" sz="2800" b="0" dirty="0" smtClean="0">
                <a:solidFill>
                  <a:srgbClr val="FFFFCA"/>
                </a:solidFill>
                <a:latin typeface="Tahoma"/>
                <a:cs typeface="Tahoma"/>
              </a:rPr>
              <a:t> rainfall precipitation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5" dirty="0">
                <a:solidFill>
                  <a:srgbClr val="FFFFCA"/>
                </a:solidFill>
                <a:latin typeface="Tahoma"/>
                <a:cs typeface="Tahoma"/>
              </a:rPr>
              <a:t>High </a:t>
            </a:r>
            <a:r>
              <a:rPr lang="en-US" sz="2800" b="0" spc="-10" dirty="0">
                <a:solidFill>
                  <a:srgbClr val="FFFFCA"/>
                </a:solidFill>
                <a:latin typeface="Tahoma"/>
                <a:cs typeface="Tahoma"/>
              </a:rPr>
              <a:t>Infiltration</a:t>
            </a:r>
            <a:r>
              <a:rPr lang="en-US"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endParaRPr lang="en-US"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0" dirty="0" smtClean="0">
                <a:solidFill>
                  <a:srgbClr val="FFFFCA"/>
                </a:solidFill>
                <a:latin typeface="Tahoma"/>
                <a:cs typeface="Tahoma"/>
              </a:rPr>
              <a:t>Saturated yield strength ~ 1kPa</a:t>
            </a:r>
          </a:p>
        </p:txBody>
      </p:sp>
      <p:sp>
        <p:nvSpPr>
          <p:cNvPr id="5" name="object 2"/>
          <p:cNvSpPr txBox="1"/>
          <p:nvPr/>
        </p:nvSpPr>
        <p:spPr>
          <a:xfrm>
            <a:off x="2737643" y="222159"/>
            <a:ext cx="30535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0" dirty="0" smtClean="0">
                <a:solidFill>
                  <a:srgbClr val="FFFF66"/>
                </a:solidFill>
                <a:latin typeface="Tahoma"/>
                <a:cs typeface="Tahoma"/>
              </a:rPr>
              <a:t>Landslides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0"/>
          <a:stretch/>
        </p:blipFill>
        <p:spPr bwMode="auto">
          <a:xfrm>
            <a:off x="230188" y="1295400"/>
            <a:ext cx="5551487" cy="415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2400" y="5486400"/>
            <a:ext cx="5451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Duksan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Creek modeling with TREX</a:t>
            </a: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from Dr. </a:t>
            </a:r>
            <a:r>
              <a:rPr lang="en-US" sz="1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Jaehoon</a:t>
            </a:r>
            <a:r>
              <a:rPr lang="en-US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Kim, CSU and KFRI</a:t>
            </a:r>
            <a:endParaRPr lang="en-US" sz="1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228600"/>
            <a:ext cx="73152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 smtClean="0">
                <a:solidFill>
                  <a:srgbClr val="FFFF66"/>
                </a:solidFill>
                <a:latin typeface="Tahoma"/>
                <a:cs typeface="Tahoma"/>
              </a:rPr>
              <a:t>Landslide </a:t>
            </a:r>
            <a:r>
              <a:rPr sz="3500" spc="-8" dirty="0" smtClean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1219200"/>
            <a:ext cx="302144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7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700" spc="159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0" y="1295400"/>
            <a:ext cx="3829627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 smtClean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lang="en-US" sz="2700" spc="-4" dirty="0" smtClean="0">
                <a:solidFill>
                  <a:srgbClr val="FFFF66"/>
                </a:solidFill>
                <a:latin typeface="Tahoma"/>
                <a:cs typeface="Tahoma"/>
              </a:rPr>
              <a:t>lope reduction, drain, vegetation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5999" y="1528056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200"/>
                </a:moveTo>
                <a:lnTo>
                  <a:pt x="513549" y="-76187"/>
                </a:lnTo>
                <a:lnTo>
                  <a:pt x="513549" y="228587"/>
                </a:lnTo>
                <a:lnTo>
                  <a:pt x="685749" y="76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1480809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187"/>
                </a:lnTo>
                <a:lnTo>
                  <a:pt x="0" y="76187"/>
                </a:lnTo>
                <a:lnTo>
                  <a:pt x="0" y="228574"/>
                </a:lnTo>
                <a:lnTo>
                  <a:pt x="513549" y="228574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6"/>
          <p:cNvSpPr txBox="1"/>
          <p:nvPr/>
        </p:nvSpPr>
        <p:spPr>
          <a:xfrm>
            <a:off x="236392" y="2622711"/>
            <a:ext cx="4722668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Terraces</a:t>
            </a:r>
            <a:endParaRPr sz="2200" dirty="0">
              <a:latin typeface="Tahoma"/>
              <a:cs typeface="Tahoma"/>
            </a:endParaRPr>
          </a:p>
          <a:p>
            <a:pPr marL="413660" indent="-403558">
              <a:buClr>
                <a:srgbClr val="FFFF66"/>
              </a:buClr>
              <a:buFont typeface="Tahoma"/>
              <a:buChar char="-"/>
              <a:tabLst>
                <a:tab pos="414165" algn="l"/>
              </a:tabLst>
            </a:pPr>
            <a:r>
              <a:rPr lang="en-US" sz="2200" spc="-4" dirty="0" smtClean="0">
                <a:solidFill>
                  <a:srgbClr val="FFFF66"/>
                </a:solidFill>
                <a:latin typeface="Tahoma"/>
                <a:cs typeface="Tahoma"/>
              </a:rPr>
              <a:t>Drainage</a:t>
            </a:r>
            <a:endParaRPr sz="2200" dirty="0">
              <a:latin typeface="Tahoma"/>
              <a:cs typeface="Tahoma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175"/>
            <a:ext cx="5482167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304800" y="1092200"/>
            <a:ext cx="8534400" cy="38100"/>
            <a:chOff x="192" y="688"/>
            <a:chExt cx="5376" cy="24"/>
          </a:xfrm>
        </p:grpSpPr>
        <p:sp>
          <p:nvSpPr>
            <p:cNvPr id="5127" name="Line 5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Line 6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304800" y="3810000"/>
            <a:ext cx="8534400" cy="38100"/>
            <a:chOff x="192" y="688"/>
            <a:chExt cx="5376" cy="24"/>
          </a:xfrm>
        </p:grpSpPr>
        <p:sp>
          <p:nvSpPr>
            <p:cNvPr id="5125" name="Line 10"/>
            <p:cNvSpPr>
              <a:spLocks noChangeShapeType="1"/>
            </p:cNvSpPr>
            <p:nvPr/>
          </p:nvSpPr>
          <p:spPr bwMode="auto">
            <a:xfrm>
              <a:off x="192" y="688"/>
              <a:ext cx="537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Line 11"/>
            <p:cNvSpPr>
              <a:spLocks noChangeShapeType="1"/>
            </p:cNvSpPr>
            <p:nvPr/>
          </p:nvSpPr>
          <p:spPr bwMode="auto">
            <a:xfrm>
              <a:off x="192" y="712"/>
              <a:ext cx="5376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12"/>
          <p:cNvSpPr>
            <a:spLocks noChangeArrowheads="1"/>
          </p:cNvSpPr>
          <p:nvPr/>
        </p:nvSpPr>
        <p:spPr bwMode="auto">
          <a:xfrm>
            <a:off x="609600" y="22098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400" dirty="0" smtClean="0">
                <a:solidFill>
                  <a:srgbClr val="F7FD11"/>
                </a:solidFill>
                <a:latin typeface="Tahoma" pitchFamily="34" charset="0"/>
              </a:rPr>
              <a:t>2.  Mudflows</a:t>
            </a:r>
            <a:endParaRPr lang="en-US" altLang="ko-KR" sz="4400" dirty="0">
              <a:solidFill>
                <a:srgbClr val="F7FD1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-152400" y="990600"/>
            <a:ext cx="6241826" cy="6171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4"/>
          <p:cNvSpPr txBox="1"/>
          <p:nvPr/>
        </p:nvSpPr>
        <p:spPr>
          <a:xfrm>
            <a:off x="5791200" y="1130697"/>
            <a:ext cx="3313429" cy="5556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6350" indent="-456565" eaLnBrk="1" fontAlgn="auto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10" dirty="0" smtClean="0">
                <a:solidFill>
                  <a:srgbClr val="FFFF66"/>
                </a:solidFill>
                <a:latin typeface="Tahoma"/>
                <a:cs typeface="Tahoma"/>
              </a:rPr>
              <a:t>Viscous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288290" indent="-456565" eaLnBrk="1" fontAlgn="auto" hangingPunct="1">
              <a:lnSpc>
                <a:spcPct val="80000"/>
              </a:lnSpc>
              <a:spcBef>
                <a:spcPts val="169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H</a:t>
            </a: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gh</a:t>
            </a:r>
            <a:r>
              <a:rPr sz="2800" b="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concentratio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</a:t>
            </a:r>
            <a:r>
              <a:rPr sz="2800" b="0" spc="20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of</a:t>
            </a:r>
            <a:r>
              <a:rPr sz="2800" b="0" spc="-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silt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s</a:t>
            </a:r>
            <a:r>
              <a:rPr sz="2800" b="0" spc="19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an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d</a:t>
            </a:r>
            <a:r>
              <a:rPr sz="2800" b="0" spc="18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>
                <a:solidFill>
                  <a:srgbClr val="FFFFCA"/>
                </a:solidFill>
                <a:latin typeface="Tahoma"/>
                <a:cs typeface="Tahoma"/>
              </a:rPr>
              <a:t>clays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eaLnBrk="1" fontAlgn="auto" hangingPunct="1">
              <a:spcBef>
                <a:spcPts val="1005"/>
              </a:spcBef>
              <a:spcAft>
                <a:spcPts val="0"/>
              </a:spcAft>
              <a:tabLst>
                <a:tab pos="469900" algn="l"/>
              </a:tabLst>
            </a:pPr>
            <a:r>
              <a:rPr sz="2800" b="0" spc="-15" dirty="0">
                <a:solidFill>
                  <a:srgbClr val="FFFFCA"/>
                </a:solidFill>
                <a:latin typeface="Tahoma"/>
                <a:cs typeface="Tahoma"/>
              </a:rPr>
              <a:t>•</a:t>
            </a:r>
            <a:r>
              <a:rPr sz="2800" b="0" spc="-15" dirty="0">
                <a:solidFill>
                  <a:srgbClr val="FFFFCA"/>
                </a:solidFill>
                <a:latin typeface="Times New Roman"/>
                <a:cs typeface="Times New Roman"/>
              </a:rPr>
              <a:t>	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45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%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&lt;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10" dirty="0">
                <a:solidFill>
                  <a:srgbClr val="FFFFCA"/>
                </a:solidFill>
                <a:latin typeface="Tahoma"/>
                <a:cs typeface="Tahoma"/>
              </a:rPr>
              <a:t>C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&lt;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10" dirty="0">
                <a:solidFill>
                  <a:srgbClr val="FFFFCA"/>
                </a:solidFill>
                <a:latin typeface="Tahoma"/>
                <a:cs typeface="Tahoma"/>
              </a:rPr>
              <a:t>55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%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20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spc="-20" dirty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ow</a:t>
            </a:r>
            <a:r>
              <a:rPr sz="2800" b="0" spc="170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v</a:t>
            </a:r>
            <a:r>
              <a:rPr sz="2800" b="0" dirty="0" smtClean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800" b="0" spc="-15" dirty="0" smtClean="0">
                <a:solidFill>
                  <a:srgbClr val="FFFFCA"/>
                </a:solidFill>
                <a:latin typeface="Tahoma"/>
                <a:cs typeface="Tahoma"/>
              </a:rPr>
              <a:t>l</a:t>
            </a:r>
            <a:r>
              <a:rPr sz="2800" b="0" dirty="0" smtClean="0">
                <a:solidFill>
                  <a:srgbClr val="FFFFCA"/>
                </a:solidFill>
                <a:latin typeface="Tahoma"/>
                <a:cs typeface="Tahoma"/>
              </a:rPr>
              <a:t>oc</a:t>
            </a:r>
            <a:r>
              <a:rPr sz="2800" b="0" spc="-15" dirty="0" smtClean="0">
                <a:solidFill>
                  <a:srgbClr val="FFFFCA"/>
                </a:solidFill>
                <a:latin typeface="Tahoma"/>
                <a:cs typeface="Tahoma"/>
              </a:rPr>
              <a:t>i</a:t>
            </a:r>
            <a:r>
              <a:rPr sz="2800" b="0" spc="-5" dirty="0" smtClean="0">
                <a:solidFill>
                  <a:srgbClr val="FFFFCA"/>
                </a:solidFill>
                <a:latin typeface="Tahoma"/>
                <a:cs typeface="Tahoma"/>
              </a:rPr>
              <a:t>t</a:t>
            </a:r>
            <a:r>
              <a:rPr sz="2800" b="0" dirty="0" smtClean="0">
                <a:solidFill>
                  <a:srgbClr val="FFFFCA"/>
                </a:solidFill>
                <a:latin typeface="Tahoma"/>
                <a:cs typeface="Tahoma"/>
              </a:rPr>
              <a:t>y</a:t>
            </a:r>
            <a:r>
              <a:rPr lang="en-US" sz="2800" b="0" dirty="0" smtClean="0">
                <a:solidFill>
                  <a:srgbClr val="FFFFCA"/>
                </a:solidFill>
                <a:latin typeface="Tahoma"/>
                <a:cs typeface="Tahoma"/>
              </a:rPr>
              <a:t> and Froude number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265" marR="1003300" indent="-456565" eaLnBrk="1" fontAlgn="auto" hangingPunct="1">
              <a:lnSpc>
                <a:spcPct val="80000"/>
              </a:lnSpc>
              <a:spcBef>
                <a:spcPts val="1689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lang="en-US" sz="2800" b="0" spc="-20" dirty="0" smtClean="0">
                <a:solidFill>
                  <a:srgbClr val="FFFFCA"/>
                </a:solidFill>
                <a:latin typeface="Tahoma"/>
                <a:cs typeface="Tahoma"/>
              </a:rPr>
              <a:t>Large flow depth and pressure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-4572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buFont typeface="Tahoma"/>
              <a:buChar char="•"/>
              <a:tabLst>
                <a:tab pos="470534" algn="l"/>
              </a:tabLst>
            </a:pP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No</a:t>
            </a:r>
            <a:r>
              <a:rPr sz="2800" b="0" spc="175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FFFFCA"/>
                </a:solidFill>
                <a:latin typeface="Tahoma"/>
                <a:cs typeface="Tahoma"/>
              </a:rPr>
              <a:t>abrasion</a:t>
            </a: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eaLnBrk="1" fontAlgn="auto" hangingPunct="1">
              <a:spcBef>
                <a:spcPts val="1005"/>
              </a:spcBef>
              <a:spcAft>
                <a:spcPts val="0"/>
              </a:spcAft>
              <a:buClr>
                <a:srgbClr val="FFFF66"/>
              </a:buClr>
              <a:tabLst>
                <a:tab pos="470534" algn="l"/>
              </a:tabLst>
            </a:pPr>
            <a:endParaRPr sz="28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2"/>
          <p:cNvSpPr txBox="1"/>
          <p:nvPr/>
        </p:nvSpPr>
        <p:spPr>
          <a:xfrm>
            <a:off x="3581400" y="222159"/>
            <a:ext cx="1915160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1" fontAlgn="auto" hangingPunct="1">
              <a:lnSpc>
                <a:spcPts val="4785"/>
              </a:lnSpc>
              <a:spcBef>
                <a:spcPts val="0"/>
              </a:spcBef>
              <a:spcAft>
                <a:spcPts val="0"/>
              </a:spcAft>
            </a:pPr>
            <a:r>
              <a:rPr sz="4000" b="0" dirty="0">
                <a:solidFill>
                  <a:srgbClr val="FFFF66"/>
                </a:solidFill>
                <a:latin typeface="Tahoma"/>
                <a:cs typeface="Tahoma"/>
              </a:rPr>
              <a:t>Mudflow</a:t>
            </a:r>
            <a:endParaRPr sz="4000" b="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10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1600" y="228600"/>
            <a:ext cx="7315200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>
              <a:lnSpc>
                <a:spcPts val="4100"/>
              </a:lnSpc>
            </a:pPr>
            <a:r>
              <a:rPr lang="en-US" sz="3500" spc="-8" dirty="0" smtClean="0">
                <a:solidFill>
                  <a:srgbClr val="FFFF66"/>
                </a:solidFill>
                <a:latin typeface="Tahoma"/>
                <a:cs typeface="Tahoma"/>
              </a:rPr>
              <a:t>Mudflow </a:t>
            </a:r>
            <a:r>
              <a:rPr sz="3500" spc="-8" dirty="0" smtClean="0">
                <a:solidFill>
                  <a:srgbClr val="FFFF66"/>
                </a:solidFill>
                <a:latin typeface="Tahoma"/>
                <a:cs typeface="Tahoma"/>
              </a:rPr>
              <a:t>Countermeasures</a:t>
            </a:r>
            <a:endParaRPr sz="35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1219200"/>
            <a:ext cx="302144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Effectiv</a:t>
            </a:r>
            <a:r>
              <a:rPr sz="2700" dirty="0">
                <a:solidFill>
                  <a:srgbClr val="FFFFCA"/>
                </a:solidFill>
                <a:latin typeface="Tahoma"/>
                <a:cs typeface="Tahoma"/>
              </a:rPr>
              <a:t>e</a:t>
            </a:r>
            <a:r>
              <a:rPr sz="2700" spc="159" dirty="0">
                <a:solidFill>
                  <a:srgbClr val="FFFFCA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CA"/>
                </a:solidFill>
                <a:latin typeface="Tahoma"/>
                <a:cs typeface="Tahoma"/>
              </a:rPr>
              <a:t>Solution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0400" y="1373088"/>
            <a:ext cx="3829627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2"/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Store</a:t>
            </a:r>
            <a:r>
              <a:rPr sz="2700" dirty="0">
                <a:solidFill>
                  <a:srgbClr val="FFFF66"/>
                </a:solidFill>
                <a:latin typeface="Tahoma"/>
                <a:cs typeface="Tahoma"/>
              </a:rPr>
              <a:t>,</a:t>
            </a:r>
            <a:r>
              <a:rPr sz="2700" spc="167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Deflect</a:t>
            </a:r>
            <a:r>
              <a:rPr sz="2700" dirty="0">
                <a:solidFill>
                  <a:srgbClr val="FFFF66"/>
                </a:solidFill>
                <a:latin typeface="Tahoma"/>
                <a:cs typeface="Tahoma"/>
              </a:rPr>
              <a:t>,</a:t>
            </a:r>
            <a:r>
              <a:rPr sz="2700" spc="171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700" spc="-4" dirty="0">
                <a:solidFill>
                  <a:srgbClr val="FFFF66"/>
                </a:solidFill>
                <a:latin typeface="Tahoma"/>
                <a:cs typeface="Tahoma"/>
              </a:rPr>
              <a:t>Spread</a:t>
            </a:r>
            <a:endParaRPr sz="27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564" y="2209800"/>
            <a:ext cx="47244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271" indent="-315169">
              <a:buClr>
                <a:srgbClr val="FFFF66"/>
              </a:buClr>
              <a:buFont typeface="Tahoma"/>
              <a:buChar char="-"/>
              <a:tabLst>
                <a:tab pos="325271" algn="l"/>
              </a:tabLst>
            </a:pP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sz="2500" spc="-8" dirty="0">
                <a:solidFill>
                  <a:srgbClr val="FFFF66"/>
                </a:solidFill>
                <a:latin typeface="Tahoma"/>
                <a:cs typeface="Tahoma"/>
              </a:rPr>
              <a:t>torag</a:t>
            </a:r>
            <a:r>
              <a:rPr sz="2500" dirty="0">
                <a:solidFill>
                  <a:srgbClr val="FFFF66"/>
                </a:solidFill>
                <a:latin typeface="Tahoma"/>
                <a:cs typeface="Tahoma"/>
              </a:rPr>
              <a:t>e</a:t>
            </a:r>
            <a:r>
              <a:rPr sz="2500" spc="162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basins</a:t>
            </a:r>
            <a:endParaRPr sz="2500" dirty="0">
              <a:latin typeface="Tahoma"/>
              <a:cs typeface="Tahoma"/>
            </a:endParaRPr>
          </a:p>
          <a:p>
            <a:pPr marL="325271" indent="-315169">
              <a:buClr>
                <a:srgbClr val="FFFF66"/>
              </a:buClr>
              <a:buFont typeface="Tahoma"/>
              <a:buChar char="-"/>
              <a:tabLst>
                <a:tab pos="325271" algn="l"/>
              </a:tabLst>
            </a:pPr>
            <a:r>
              <a:rPr sz="2500" spc="-8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eflectio</a:t>
            </a:r>
            <a:r>
              <a:rPr sz="2500" dirty="0">
                <a:solidFill>
                  <a:srgbClr val="FFFF66"/>
                </a:solidFill>
                <a:latin typeface="Tahoma"/>
                <a:cs typeface="Tahoma"/>
              </a:rPr>
              <a:t>n</a:t>
            </a:r>
            <a:r>
              <a:rPr sz="2500" spc="167" dirty="0">
                <a:solidFill>
                  <a:srgbClr val="FFFF66"/>
                </a:solidFill>
                <a:latin typeface="Times New Roman"/>
                <a:cs typeface="Times New Roman"/>
              </a:rPr>
              <a:t> </a:t>
            </a:r>
            <a:r>
              <a:rPr sz="2500" spc="-4" dirty="0">
                <a:solidFill>
                  <a:srgbClr val="FFFF66"/>
                </a:solidFill>
                <a:latin typeface="Tahoma"/>
                <a:cs typeface="Tahoma"/>
              </a:rPr>
              <a:t>walls</a:t>
            </a:r>
            <a:endParaRPr sz="25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5999" y="1528056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513549" y="152387"/>
                </a:moveTo>
                <a:lnTo>
                  <a:pt x="513549" y="0"/>
                </a:lnTo>
                <a:lnTo>
                  <a:pt x="0" y="0"/>
                </a:lnTo>
                <a:lnTo>
                  <a:pt x="0" y="152387"/>
                </a:lnTo>
                <a:lnTo>
                  <a:pt x="513549" y="152387"/>
                </a:lnTo>
                <a:close/>
              </a:path>
              <a:path w="685800" h="228600">
                <a:moveTo>
                  <a:pt x="685749" y="76200"/>
                </a:moveTo>
                <a:lnTo>
                  <a:pt x="513549" y="-76187"/>
                </a:lnTo>
                <a:lnTo>
                  <a:pt x="513549" y="228587"/>
                </a:lnTo>
                <a:lnTo>
                  <a:pt x="685749" y="76200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1480809"/>
            <a:ext cx="623455" cy="307777"/>
          </a:xfrm>
          <a:custGeom>
            <a:avLst/>
            <a:gdLst/>
            <a:ahLst/>
            <a:cxnLst/>
            <a:rect l="l" t="t" r="r" b="b"/>
            <a:pathLst>
              <a:path w="685800" h="304800">
                <a:moveTo>
                  <a:pt x="513549" y="0"/>
                </a:moveTo>
                <a:lnTo>
                  <a:pt x="513549" y="76187"/>
                </a:lnTo>
                <a:lnTo>
                  <a:pt x="0" y="76187"/>
                </a:lnTo>
                <a:lnTo>
                  <a:pt x="0" y="228574"/>
                </a:lnTo>
                <a:lnTo>
                  <a:pt x="513549" y="228574"/>
                </a:lnTo>
                <a:lnTo>
                  <a:pt x="513549" y="304774"/>
                </a:lnTo>
                <a:lnTo>
                  <a:pt x="685749" y="152387"/>
                </a:lnTo>
                <a:lnTo>
                  <a:pt x="513549" y="0"/>
                </a:lnTo>
                <a:close/>
              </a:path>
            </a:pathLst>
          </a:custGeom>
          <a:ln w="9144">
            <a:solidFill>
              <a:srgbClr val="FFFF66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276600"/>
            <a:ext cx="387420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3050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354372" y="6172200"/>
            <a:ext cx="5451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Rudd Creek, Utah</a:t>
            </a:r>
            <a:endParaRPr lang="en-US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from Dr. Jim O’Brien</a:t>
            </a:r>
            <a:endParaRPr lang="en-US" sz="1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2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13866</TotalTime>
  <Words>314</Words>
  <Application>Microsoft Office PowerPoint</Application>
  <PresentationFormat>On-screen Show (4:3)</PresentationFormat>
  <Paragraphs>104</Paragraphs>
  <Slides>24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Design</vt:lpstr>
      <vt:lpstr>Flow</vt:lpstr>
      <vt:lpstr>1_Default Design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Rosalia Rojas</dc:creator>
  <cp:lastModifiedBy>.</cp:lastModifiedBy>
  <cp:revision>150</cp:revision>
  <cp:lastPrinted>2015-11-07T21:50:44Z</cp:lastPrinted>
  <dcterms:created xsi:type="dcterms:W3CDTF">2001-11-14T01:22:16Z</dcterms:created>
  <dcterms:modified xsi:type="dcterms:W3CDTF">2015-11-14T20:15:44Z</dcterms:modified>
</cp:coreProperties>
</file>