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93"/>
  </p:notesMasterIdLst>
  <p:sldIdLst>
    <p:sldId id="386" r:id="rId2"/>
    <p:sldId id="426" r:id="rId3"/>
    <p:sldId id="416" r:id="rId4"/>
    <p:sldId id="387" r:id="rId5"/>
    <p:sldId id="388" r:id="rId6"/>
    <p:sldId id="389" r:id="rId7"/>
    <p:sldId id="390" r:id="rId8"/>
    <p:sldId id="391" r:id="rId9"/>
    <p:sldId id="392" r:id="rId10"/>
    <p:sldId id="393" r:id="rId11"/>
    <p:sldId id="394" r:id="rId12"/>
    <p:sldId id="395" r:id="rId13"/>
    <p:sldId id="396" r:id="rId14"/>
    <p:sldId id="397" r:id="rId15"/>
    <p:sldId id="398" r:id="rId16"/>
    <p:sldId id="399" r:id="rId17"/>
    <p:sldId id="400" r:id="rId18"/>
    <p:sldId id="401" r:id="rId19"/>
    <p:sldId id="402" r:id="rId20"/>
    <p:sldId id="403" r:id="rId21"/>
    <p:sldId id="475" r:id="rId22"/>
    <p:sldId id="404" r:id="rId23"/>
    <p:sldId id="405" r:id="rId24"/>
    <p:sldId id="406" r:id="rId25"/>
    <p:sldId id="407" r:id="rId26"/>
    <p:sldId id="408" r:id="rId27"/>
    <p:sldId id="409" r:id="rId28"/>
    <p:sldId id="410" r:id="rId29"/>
    <p:sldId id="411" r:id="rId30"/>
    <p:sldId id="412" r:id="rId31"/>
    <p:sldId id="413" r:id="rId32"/>
    <p:sldId id="414" r:id="rId33"/>
    <p:sldId id="415" r:id="rId34"/>
    <p:sldId id="450" r:id="rId35"/>
    <p:sldId id="428" r:id="rId36"/>
    <p:sldId id="429" r:id="rId37"/>
    <p:sldId id="430" r:id="rId38"/>
    <p:sldId id="431" r:id="rId39"/>
    <p:sldId id="432" r:id="rId40"/>
    <p:sldId id="433" r:id="rId41"/>
    <p:sldId id="434" r:id="rId42"/>
    <p:sldId id="439" r:id="rId43"/>
    <p:sldId id="436" r:id="rId44"/>
    <p:sldId id="438" r:id="rId45"/>
    <p:sldId id="441" r:id="rId46"/>
    <p:sldId id="442" r:id="rId47"/>
    <p:sldId id="443" r:id="rId48"/>
    <p:sldId id="445" r:id="rId49"/>
    <p:sldId id="446" r:id="rId50"/>
    <p:sldId id="449" r:id="rId51"/>
    <p:sldId id="427" r:id="rId52"/>
    <p:sldId id="459" r:id="rId53"/>
    <p:sldId id="460" r:id="rId54"/>
    <p:sldId id="461" r:id="rId55"/>
    <p:sldId id="462" r:id="rId56"/>
    <p:sldId id="463" r:id="rId57"/>
    <p:sldId id="490" r:id="rId58"/>
    <p:sldId id="491" r:id="rId59"/>
    <p:sldId id="464" r:id="rId60"/>
    <p:sldId id="465" r:id="rId61"/>
    <p:sldId id="466" r:id="rId62"/>
    <p:sldId id="467" r:id="rId63"/>
    <p:sldId id="468" r:id="rId64"/>
    <p:sldId id="469" r:id="rId65"/>
    <p:sldId id="474" r:id="rId66"/>
    <p:sldId id="470" r:id="rId67"/>
    <p:sldId id="471" r:id="rId68"/>
    <p:sldId id="472" r:id="rId69"/>
    <p:sldId id="473" r:id="rId70"/>
    <p:sldId id="451" r:id="rId71"/>
    <p:sldId id="452" r:id="rId72"/>
    <p:sldId id="453" r:id="rId73"/>
    <p:sldId id="454" r:id="rId74"/>
    <p:sldId id="456" r:id="rId75"/>
    <p:sldId id="457" r:id="rId76"/>
    <p:sldId id="458" r:id="rId77"/>
    <p:sldId id="455" r:id="rId78"/>
    <p:sldId id="476" r:id="rId79"/>
    <p:sldId id="483" r:id="rId80"/>
    <p:sldId id="488" r:id="rId81"/>
    <p:sldId id="480" r:id="rId82"/>
    <p:sldId id="487" r:id="rId83"/>
    <p:sldId id="485" r:id="rId84"/>
    <p:sldId id="478" r:id="rId85"/>
    <p:sldId id="486" r:id="rId86"/>
    <p:sldId id="484" r:id="rId87"/>
    <p:sldId id="481" r:id="rId88"/>
    <p:sldId id="477" r:id="rId89"/>
    <p:sldId id="479" r:id="rId90"/>
    <p:sldId id="482" r:id="rId91"/>
    <p:sldId id="489" r:id="rId92"/>
  </p:sldIdLst>
  <p:sldSz cx="9144000" cy="6858000" type="screen4x3"/>
  <p:notesSz cx="7099300" cy="10234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2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5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784"/>
    </p:cViewPr>
  </p:sorterViewPr>
  <p:notesViewPr>
    <p:cSldViewPr>
      <p:cViewPr varScale="1">
        <p:scale>
          <a:sx n="50" d="100"/>
          <a:sy n="50" d="100"/>
        </p:scale>
        <p:origin x="-1860" y="-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3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image" Target="../media/image8.emf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4" tIns="49522" rIns="99044" bIns="49522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295" y="1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4" tIns="49522" rIns="99044" bIns="49522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4" tIns="49522" rIns="99044" bIns="495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1107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4" tIns="49522" rIns="99044" bIns="49522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95" y="9721107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4" tIns="49522" rIns="99044" bIns="49522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BBD34E1B-A58C-42AB-BF54-081928C4AB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9938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ACB3BD-5E71-492B-ADCE-841EEC9B09F5}" type="slidenum">
              <a:rPr lang="en-US"/>
              <a:pPr/>
              <a:t>6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08105-C0B1-46CD-AAC5-0CA8CDEA3A2D}" type="slidenum">
              <a:rPr lang="en-US"/>
              <a:pPr/>
              <a:t>10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9C5A61-3FD6-4C53-A4FB-111C055D9FE6}" type="slidenum">
              <a:rPr lang="en-US"/>
              <a:pPr/>
              <a:t>74</a:t>
            </a:fld>
            <a:endParaRPr 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500" b="1" dirty="0" smtClean="0"/>
              <a:t>Q</a:t>
            </a:r>
            <a:r>
              <a:rPr lang="en-US" sz="1500" b="1" baseline="30000" dirty="0" smtClean="0"/>
              <a:t>+ 	</a:t>
            </a:r>
            <a:r>
              <a:rPr lang="en-US" sz="1500" b="1" dirty="0" smtClean="0">
                <a:sym typeface="Wingdings" pitchFamily="2" charset="2"/>
              </a:rPr>
              <a:t> Urbanization, </a:t>
            </a:r>
            <a:r>
              <a:rPr lang="en-US" sz="1500" b="1" dirty="0" err="1" smtClean="0">
                <a:sym typeface="Wingdings" pitchFamily="2" charset="2"/>
              </a:rPr>
              <a:t>transbasin</a:t>
            </a:r>
            <a:r>
              <a:rPr lang="en-US" sz="1500" b="1" dirty="0" smtClean="0">
                <a:sym typeface="Wingdings" pitchFamily="2" charset="2"/>
              </a:rPr>
              <a:t> diversion</a:t>
            </a:r>
            <a:endParaRPr lang="en-US" sz="1500" b="1" dirty="0" smtClean="0"/>
          </a:p>
          <a:p>
            <a:r>
              <a:rPr lang="en-US" sz="1500" b="1" dirty="0" smtClean="0"/>
              <a:t>Q</a:t>
            </a:r>
            <a:r>
              <a:rPr lang="en-US" sz="1500" b="1" baseline="30000" dirty="0" smtClean="0"/>
              <a:t>- 	</a:t>
            </a:r>
            <a:r>
              <a:rPr lang="en-US" sz="1500" b="1" dirty="0" smtClean="0">
                <a:sym typeface="Wingdings" pitchFamily="2" charset="2"/>
              </a:rPr>
              <a:t> flow diversion</a:t>
            </a:r>
            <a:endParaRPr lang="en-US" sz="1500" b="1" dirty="0" smtClean="0"/>
          </a:p>
          <a:p>
            <a:r>
              <a:rPr lang="en-US" b="1" dirty="0" smtClean="0">
                <a:latin typeface="Arial" charset="0"/>
              </a:rPr>
              <a:t>Q</a:t>
            </a:r>
            <a:r>
              <a:rPr lang="en-US" b="1" baseline="-25000" dirty="0" smtClean="0">
                <a:latin typeface="Arial" charset="0"/>
              </a:rPr>
              <a:t>s</a:t>
            </a:r>
            <a:r>
              <a:rPr lang="en-US" b="1" baseline="30000" dirty="0" smtClean="0">
                <a:latin typeface="Arial" charset="0"/>
              </a:rPr>
              <a:t>+</a:t>
            </a:r>
            <a:r>
              <a:rPr lang="en-US" b="1" dirty="0" smtClean="0">
                <a:latin typeface="Arial" charset="0"/>
              </a:rPr>
              <a:t> 	</a:t>
            </a:r>
            <a:r>
              <a:rPr lang="en-US" b="1" dirty="0" smtClean="0">
                <a:latin typeface="Arial" charset="0"/>
                <a:sym typeface="Wingdings" pitchFamily="2" charset="2"/>
              </a:rPr>
              <a:t> increased erosion (logging, poor agricultural practices, construction)</a:t>
            </a:r>
            <a:endParaRPr lang="en-US" b="1" baseline="30000" dirty="0" smtClean="0">
              <a:latin typeface="Arial" charset="0"/>
            </a:endParaRPr>
          </a:p>
          <a:p>
            <a:r>
              <a:rPr lang="en-US" b="1" dirty="0" smtClean="0">
                <a:latin typeface="Arial" charset="0"/>
              </a:rPr>
              <a:t>Q</a:t>
            </a:r>
            <a:r>
              <a:rPr lang="en-US" b="1" baseline="-25000" dirty="0" smtClean="0">
                <a:latin typeface="Arial" charset="0"/>
              </a:rPr>
              <a:t>s</a:t>
            </a:r>
            <a:r>
              <a:rPr lang="en-US" b="1" baseline="30000" dirty="0" smtClean="0">
                <a:latin typeface="Arial" charset="0"/>
              </a:rPr>
              <a:t>-</a:t>
            </a:r>
            <a:r>
              <a:rPr lang="en-US" b="1" dirty="0" smtClean="0">
                <a:latin typeface="Arial" charset="0"/>
              </a:rPr>
              <a:t> 	</a:t>
            </a:r>
            <a:r>
              <a:rPr lang="en-US" b="1" dirty="0" smtClean="0">
                <a:latin typeface="Arial" charset="0"/>
                <a:sym typeface="Wingdings" pitchFamily="2" charset="2"/>
              </a:rPr>
              <a:t> downstream of dam, urbanization, </a:t>
            </a:r>
            <a:endParaRPr lang="en-US" b="1" baseline="30000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F3AA1C-FE36-46BE-BB3F-C567E666FA19}" type="slidenum">
              <a:rPr lang="en-US"/>
              <a:pPr/>
              <a:t>75</a:t>
            </a:fld>
            <a:endParaRPr 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>
                <a:latin typeface="Arial" charset="0"/>
              </a:rPr>
              <a:t>Q</a:t>
            </a:r>
            <a:r>
              <a:rPr lang="en-US" b="1" baseline="30000" smtClean="0">
                <a:latin typeface="Arial" charset="0"/>
              </a:rPr>
              <a:t>+ </a:t>
            </a:r>
            <a:r>
              <a:rPr lang="en-US" b="1" smtClean="0">
                <a:latin typeface="Arial" charset="0"/>
              </a:rPr>
              <a:t>Q</a:t>
            </a:r>
            <a:r>
              <a:rPr lang="en-US" b="1" baseline="-25000" smtClean="0">
                <a:latin typeface="Arial" charset="0"/>
              </a:rPr>
              <a:t>s</a:t>
            </a:r>
            <a:r>
              <a:rPr lang="en-US" b="1" baseline="30000" smtClean="0">
                <a:latin typeface="Arial" charset="0"/>
              </a:rPr>
              <a:t>+</a:t>
            </a:r>
            <a:r>
              <a:rPr lang="en-US" b="1" smtClean="0">
                <a:latin typeface="Arial" charset="0"/>
              </a:rPr>
              <a:t>	</a:t>
            </a:r>
            <a:r>
              <a:rPr lang="en-US" b="1" smtClean="0">
                <a:latin typeface="Arial" charset="0"/>
                <a:sym typeface="Wingdings" pitchFamily="2" charset="2"/>
              </a:rPr>
              <a:t>  post forest fire</a:t>
            </a:r>
            <a:endParaRPr lang="en-US" b="1" baseline="30000" smtClean="0">
              <a:latin typeface="Arial" charset="0"/>
            </a:endParaRPr>
          </a:p>
          <a:p>
            <a:r>
              <a:rPr lang="en-US" b="1" smtClean="0">
                <a:latin typeface="Arial" charset="0"/>
              </a:rPr>
              <a:t>Q</a:t>
            </a:r>
            <a:r>
              <a:rPr lang="en-US" b="1" baseline="30000" smtClean="0">
                <a:latin typeface="Arial" charset="0"/>
              </a:rPr>
              <a:t>- </a:t>
            </a:r>
            <a:r>
              <a:rPr lang="en-US" b="1" smtClean="0">
                <a:latin typeface="Arial" charset="0"/>
              </a:rPr>
              <a:t>Q</a:t>
            </a:r>
            <a:r>
              <a:rPr lang="en-US" b="1" baseline="-25000" smtClean="0">
                <a:latin typeface="Arial" charset="0"/>
              </a:rPr>
              <a:t>s</a:t>
            </a:r>
            <a:r>
              <a:rPr lang="en-US" b="1" baseline="30000" smtClean="0">
                <a:latin typeface="Arial" charset="0"/>
              </a:rPr>
              <a:t>-</a:t>
            </a:r>
            <a:r>
              <a:rPr lang="en-US" b="1" smtClean="0">
                <a:latin typeface="Arial" charset="0"/>
              </a:rPr>
              <a:t>		</a:t>
            </a:r>
            <a:r>
              <a:rPr lang="en-US" b="1" smtClean="0">
                <a:latin typeface="Arial" charset="0"/>
                <a:sym typeface="Wingdings" pitchFamily="2" charset="2"/>
              </a:rPr>
              <a:t>  downstream of dam</a:t>
            </a:r>
            <a:endParaRPr lang="en-US" b="1" baseline="30000" smtClean="0">
              <a:latin typeface="Arial" charset="0"/>
            </a:endParaRPr>
          </a:p>
          <a:p>
            <a:r>
              <a:rPr lang="en-US" b="1" smtClean="0">
                <a:latin typeface="Arial" charset="0"/>
              </a:rPr>
              <a:t>Q</a:t>
            </a:r>
            <a:r>
              <a:rPr lang="en-US" b="1" baseline="30000" smtClean="0">
                <a:latin typeface="Arial" charset="0"/>
              </a:rPr>
              <a:t>+</a:t>
            </a:r>
            <a:r>
              <a:rPr lang="en-US" b="1" smtClean="0">
                <a:latin typeface="Arial" charset="0"/>
              </a:rPr>
              <a:t>Q</a:t>
            </a:r>
            <a:r>
              <a:rPr lang="en-US" b="1" baseline="-25000" smtClean="0">
                <a:latin typeface="Arial" charset="0"/>
              </a:rPr>
              <a:t>s</a:t>
            </a:r>
            <a:r>
              <a:rPr lang="en-US" b="1" baseline="30000" smtClean="0">
                <a:latin typeface="Arial" charset="0"/>
              </a:rPr>
              <a:t>-		</a:t>
            </a:r>
            <a:r>
              <a:rPr lang="en-US" b="1" smtClean="0">
                <a:latin typeface="Arial" charset="0"/>
                <a:sym typeface="Wingdings" pitchFamily="2" charset="2"/>
              </a:rPr>
              <a:t>  urbanization</a:t>
            </a:r>
            <a:endParaRPr lang="en-US" b="1" baseline="30000" smtClean="0">
              <a:latin typeface="Arial" charset="0"/>
            </a:endParaRPr>
          </a:p>
          <a:p>
            <a:r>
              <a:rPr lang="en-US" b="1" smtClean="0">
                <a:latin typeface="Arial" charset="0"/>
              </a:rPr>
              <a:t>Q</a:t>
            </a:r>
            <a:r>
              <a:rPr lang="en-US" b="1" baseline="30000" smtClean="0">
                <a:latin typeface="Arial" charset="0"/>
              </a:rPr>
              <a:t>-</a:t>
            </a:r>
            <a:r>
              <a:rPr lang="en-US" b="1" smtClean="0">
                <a:latin typeface="Arial" charset="0"/>
              </a:rPr>
              <a:t>Q</a:t>
            </a:r>
            <a:r>
              <a:rPr lang="en-US" b="1" baseline="-25000" smtClean="0">
                <a:latin typeface="Arial" charset="0"/>
              </a:rPr>
              <a:t>s</a:t>
            </a:r>
            <a:r>
              <a:rPr lang="en-US" b="1" baseline="30000" smtClean="0">
                <a:latin typeface="Arial" charset="0"/>
              </a:rPr>
              <a:t>+</a:t>
            </a:r>
            <a:r>
              <a:rPr lang="en-US" b="1" smtClean="0">
                <a:latin typeface="Arial" charset="0"/>
              </a:rPr>
              <a:t>		</a:t>
            </a:r>
            <a:r>
              <a:rPr lang="en-US" b="1" smtClean="0">
                <a:latin typeface="Arial" charset="0"/>
                <a:sym typeface="Wingdings" pitchFamily="2" charset="2"/>
              </a:rPr>
              <a:t>  diversion with poor land use practices</a:t>
            </a:r>
            <a:endParaRPr lang="en-US" b="1" baseline="30000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</p:grpSp>
      <p:sp>
        <p:nvSpPr>
          <p:cNvPr id="518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18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88B1B-B5CA-4EE7-807D-D1AA8BF9B7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CB3AA-FCB7-475C-A461-736A6B5AB1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F7FC5-06BF-4A97-8610-7C4634E9D98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8B35B-A954-4FF4-9694-79D9DE0840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21E96-B24F-4428-85A1-F73B6A07EC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A3135-5765-4BFB-8ECF-313139E30B3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F6BA2-B98F-43E9-9D56-1620EE90E31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27C34-784B-447E-A223-49193BFDD4F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"/>
            <a:ext cx="77724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035050" y="1676400"/>
            <a:ext cx="772795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2AD74-FF18-48CB-856E-7564BAB53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6DD26-4511-41D2-B5A4-A74007CAC9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454D0-D39A-4B6D-860A-ECADCDB377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71CC8-7A8E-4FAE-BADA-A1DCC8FA1E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F481D-19D6-4110-8E05-D35246D83B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F5E9D-A246-4E52-982C-0B8E087763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33D06-BCED-4528-ADFC-F0BF67A2D62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FC192-5BBE-4638-B947-7773988C03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0A660-B7E3-4564-A1A0-968D2B093A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54012-6ED2-4834-9FC5-C55DDE8F9F0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2051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058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10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1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1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2059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11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1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1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1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1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2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2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2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2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2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26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27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2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2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3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31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2060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13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3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3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3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3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40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4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4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4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4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4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4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4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4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4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2061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4151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52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53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54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55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56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57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2069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415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16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16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162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</p:grpSp>
      <p:sp>
        <p:nvSpPr>
          <p:cNvPr id="41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6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6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E54BCB30-9CDD-4D2C-B966-CF1FFCBB39F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9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60" r:id="rId17"/>
    <p:sldLayoutId id="2147483761" r:id="rId1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2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6.emf"/><Relationship Id="rId4" Type="http://schemas.openxmlformats.org/officeDocument/2006/relationships/image" Target="../media/image3.emf"/><Relationship Id="rId9" Type="http://schemas.openxmlformats.org/officeDocument/2006/relationships/oleObject" Target="../embeddings/oleObject4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oleObject" Target="../embeddings/oleObject11.bin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12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e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11.emf"/><Relationship Id="rId4" Type="http://schemas.openxmlformats.org/officeDocument/2006/relationships/image" Target="../media/image8.emf"/><Relationship Id="rId9" Type="http://schemas.openxmlformats.org/officeDocument/2006/relationships/oleObject" Target="../embeddings/oleObject9.bin"/><Relationship Id="rId14" Type="http://schemas.openxmlformats.org/officeDocument/2006/relationships/image" Target="../media/image13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9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6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62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4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64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5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66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32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68.emf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026"/>
          <p:cNvSpPr txBox="1">
            <a:spLocks noChangeArrowheads="1"/>
          </p:cNvSpPr>
          <p:nvPr/>
        </p:nvSpPr>
        <p:spPr bwMode="auto">
          <a:xfrm>
            <a:off x="4876800" y="533400"/>
            <a:ext cx="4267200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400" dirty="0" smtClean="0">
                <a:solidFill>
                  <a:schemeClr val="folHlink"/>
                </a:solidFill>
                <a:latin typeface="+mj-lt"/>
              </a:rPr>
              <a:t>More Tools from Fluvial Geomorphology</a:t>
            </a:r>
            <a:endParaRPr lang="en-US" sz="2800" dirty="0">
              <a:solidFill>
                <a:schemeClr val="folHlink"/>
              </a:solidFill>
              <a:latin typeface="+mj-lt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en-US" dirty="0">
              <a:solidFill>
                <a:schemeClr val="folHlink"/>
              </a:solidFill>
              <a:latin typeface="+mj-lt"/>
            </a:endParaRP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dirty="0">
                <a:latin typeface="+mj-lt"/>
              </a:rPr>
              <a:t>Brian Bledsoe</a:t>
            </a:r>
          </a:p>
          <a:p>
            <a:pPr algn="ctr" eaLnBrk="0" hangingPunct="0">
              <a:spcBef>
                <a:spcPct val="50000"/>
              </a:spcBef>
              <a:defRPr/>
            </a:pPr>
            <a:endParaRPr lang="en-US" dirty="0">
              <a:latin typeface="+mj-lt"/>
            </a:endParaRP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dirty="0">
                <a:latin typeface="+mj-lt"/>
              </a:rPr>
              <a:t>Department of 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dirty="0">
                <a:latin typeface="+mj-lt"/>
              </a:rPr>
              <a:t>Civil and Environmental Engineering</a:t>
            </a:r>
          </a:p>
          <a:p>
            <a:pPr algn="ctr" eaLnBrk="0" hangingPunct="0">
              <a:spcBef>
                <a:spcPct val="50000"/>
              </a:spcBef>
              <a:defRPr/>
            </a:pPr>
            <a:endParaRPr lang="en-US" dirty="0">
              <a:latin typeface="+mj-lt"/>
            </a:endParaRP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dirty="0">
                <a:latin typeface="+mj-lt"/>
              </a:rPr>
              <a:t>Colorado State University</a:t>
            </a:r>
          </a:p>
          <a:p>
            <a:pPr eaLnBrk="0" hangingPunct="0">
              <a:spcBef>
                <a:spcPct val="50000"/>
              </a:spcBef>
              <a:defRPr/>
            </a:pP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4100" name="Picture 1028" descr="006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0040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La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92040" cy="3348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505200"/>
            <a:ext cx="8229600" cy="2133600"/>
          </a:xfrm>
          <a:noFill/>
        </p:spPr>
        <p:txBody>
          <a:bodyPr/>
          <a:lstStyle/>
          <a:p>
            <a:pPr algn="ctr"/>
            <a:r>
              <a:rPr lang="en-US" sz="4000" b="1" dirty="0" smtClean="0"/>
              <a:t>Downstream hydraulic geometry</a:t>
            </a:r>
            <a:r>
              <a:rPr lang="en-US" b="1" dirty="0" smtClean="0"/>
              <a:t> </a:t>
            </a:r>
            <a:r>
              <a:rPr lang="en-US" sz="4000" b="1" dirty="0" smtClean="0"/>
              <a:t>equations for </a:t>
            </a:r>
            <a:r>
              <a:rPr lang="en-US" sz="4000" b="1" u="sng" dirty="0" smtClean="0"/>
              <a:t>width</a:t>
            </a:r>
            <a:r>
              <a:rPr lang="en-US" sz="4000" b="1" dirty="0" smtClean="0"/>
              <a:t> provide an important channel design and analysis tool</a:t>
            </a:r>
            <a:br>
              <a:rPr lang="en-US" sz="4000" b="1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Depth, velocity, and slope equations are less reliable</a:t>
            </a:r>
            <a:endParaRPr lang="en-US" sz="44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388B1B-B5CA-4EE7-807D-D1AA8BF9B7CE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K:\Eco-Hydraulics Common\3 Forks Ranch\3Forks_Pres\width-Q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9144000" cy="488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7"/>
          <p:cNvSpPr>
            <a:spLocks noChangeArrowheads="1"/>
          </p:cNvSpPr>
          <p:nvPr/>
        </p:nvSpPr>
        <p:spPr bwMode="auto">
          <a:xfrm>
            <a:off x="2624138" y="1671638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8435" name="Picture 1026" descr="vermont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52388"/>
            <a:ext cx="7543800" cy="680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Brian\Courses\Ce413\2001\Lectures\Knighton5.4_clas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Some Factors Affecting </a:t>
            </a:r>
            <a:r>
              <a:rPr lang="en-US" i="1" smtClean="0">
                <a:sym typeface="Symbol" pitchFamily="18" charset="2"/>
              </a:rPr>
              <a:t>a</a:t>
            </a:r>
            <a:endParaRPr lang="en-US" i="1" smtClean="0"/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2514600"/>
            <a:ext cx="7727950" cy="38100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z="2400" smtClean="0">
                <a:sym typeface="Symbol" pitchFamily="18" charset="2"/>
              </a:rPr>
              <a:t>Vegetation / soils / light interactions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400" smtClean="0">
                <a:sym typeface="Symbol" pitchFamily="18" charset="2"/>
              </a:rPr>
              <a:t>Root reinforcement and depth / bank height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400" smtClean="0">
                <a:sym typeface="Symbol" pitchFamily="18" charset="2"/>
              </a:rPr>
              <a:t>Woody debris inputs and bank roughness 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400" smtClean="0">
                <a:sym typeface="Symbol" pitchFamily="18" charset="2"/>
              </a:rPr>
              <a:t>Bank cohesion / stratigraphy / drainage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400" smtClean="0">
                <a:sym typeface="Symbol" pitchFamily="18" charset="2"/>
              </a:rPr>
              <a:t>Freeze / thaw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400" smtClean="0">
                <a:sym typeface="Symbol" pitchFamily="18" charset="2"/>
              </a:rPr>
              <a:t>Sediment load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400" smtClean="0">
                <a:sym typeface="Symbol" pitchFamily="18" charset="2"/>
              </a:rPr>
              <a:t>Flow regime (e.g. elevation of veg. on banks)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400" smtClean="0">
                <a:sym typeface="Symbol" pitchFamily="18" charset="2"/>
              </a:rPr>
              <a:t>Return period of extremes vs. recovery time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400" smtClean="0">
                <a:sym typeface="Symbol" pitchFamily="18" charset="2"/>
              </a:rPr>
              <a:t>Lateral vs. vertical adjustability / time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400" smtClean="0">
                <a:sym typeface="Symbol" pitchFamily="18" charset="2"/>
              </a:rPr>
              <a:t>Historical context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 smtClean="0">
              <a:sym typeface="Symbol" pitchFamily="18" charset="2"/>
            </a:endParaRPr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4133850" y="320040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078" name="Rectangle 5"/>
          <p:cNvSpPr>
            <a:spLocks noChangeArrowheads="1"/>
          </p:cNvSpPr>
          <p:nvPr/>
        </p:nvSpPr>
        <p:spPr bwMode="auto">
          <a:xfrm>
            <a:off x="3486150" y="3205163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079" name="Rectangle 6"/>
          <p:cNvSpPr>
            <a:spLocks noChangeArrowheads="1"/>
          </p:cNvSpPr>
          <p:nvPr/>
        </p:nvSpPr>
        <p:spPr bwMode="auto">
          <a:xfrm>
            <a:off x="4205288" y="331470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080" name="Rectangle 7"/>
          <p:cNvSpPr>
            <a:spLocks noChangeArrowheads="1"/>
          </p:cNvSpPr>
          <p:nvPr/>
        </p:nvSpPr>
        <p:spPr bwMode="auto">
          <a:xfrm>
            <a:off x="3976688" y="3186113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081" name="Rectangle 8"/>
          <p:cNvSpPr>
            <a:spLocks noChangeArrowheads="1"/>
          </p:cNvSpPr>
          <p:nvPr/>
        </p:nvSpPr>
        <p:spPr bwMode="auto">
          <a:xfrm>
            <a:off x="3976688" y="3186113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3074" name="Object 9"/>
          <p:cNvGraphicFramePr>
            <a:graphicFrameLocks noChangeAspect="1"/>
          </p:cNvGraphicFramePr>
          <p:nvPr/>
        </p:nvGraphicFramePr>
        <p:xfrm>
          <a:off x="3352800" y="1600200"/>
          <a:ext cx="1993900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3" imgW="609480" imgH="228600" progId="Equation.3">
                  <p:embed/>
                </p:oleObj>
              </mc:Choice>
              <mc:Fallback>
                <p:oleObj name="Equation" r:id="rId3" imgW="609480" imgH="2286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600200"/>
                        <a:ext cx="1993900" cy="750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D454D0-D39A-4B6D-860A-ECADCDB377FA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Downstream Hydraulic Geometry</a:t>
            </a:r>
            <a:br>
              <a:rPr lang="en-US" sz="4000" smtClean="0"/>
            </a:br>
            <a:r>
              <a:rPr lang="en-US" sz="4000" smtClean="0"/>
              <a:t>and Boundary Sediments</a:t>
            </a:r>
          </a:p>
        </p:txBody>
      </p:sp>
      <p:sp>
        <p:nvSpPr>
          <p:cNvPr id="410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mtClean="0"/>
              <a:t>Schumm (1960)</a:t>
            </a:r>
          </a:p>
          <a:p>
            <a:pPr>
              <a:buFont typeface="Monotype Sorts" pitchFamily="2" charset="2"/>
              <a:buNone/>
            </a:pPr>
            <a:endParaRPr lang="en-US" smtClean="0"/>
          </a:p>
          <a:p>
            <a:pPr>
              <a:buFont typeface="Monotype Sorts" pitchFamily="2" charset="2"/>
              <a:buNone/>
            </a:pPr>
            <a:endParaRPr lang="en-US" smtClean="0"/>
          </a:p>
          <a:p>
            <a:pPr>
              <a:buFont typeface="Monotype Sorts" pitchFamily="2" charset="2"/>
              <a:buNone/>
            </a:pPr>
            <a:endParaRPr lang="en-US" smtClean="0"/>
          </a:p>
          <a:p>
            <a:pPr>
              <a:buFont typeface="Monotype Sorts" pitchFamily="2" charset="2"/>
              <a:buNone/>
            </a:pPr>
            <a:r>
              <a:rPr lang="en-US" smtClean="0"/>
              <a:t>Richards (1982)</a:t>
            </a:r>
          </a:p>
          <a:p>
            <a:pPr>
              <a:buFont typeface="Monotype Sorts" pitchFamily="2" charset="2"/>
              <a:buNone/>
            </a:pPr>
            <a:endParaRPr lang="en-US" smtClean="0"/>
          </a:p>
        </p:txBody>
      </p:sp>
      <p:sp>
        <p:nvSpPr>
          <p:cNvPr id="4102" name="Rectangle 5"/>
          <p:cNvSpPr>
            <a:spLocks noChangeArrowheads="1"/>
          </p:cNvSpPr>
          <p:nvPr/>
        </p:nvSpPr>
        <p:spPr bwMode="auto">
          <a:xfrm>
            <a:off x="4252913" y="331470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103" name="Rectangle 10"/>
          <p:cNvSpPr>
            <a:spLocks noChangeArrowheads="1"/>
          </p:cNvSpPr>
          <p:nvPr/>
        </p:nvSpPr>
        <p:spPr bwMode="auto">
          <a:xfrm>
            <a:off x="4110038" y="3233738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4098" name="Object 9"/>
          <p:cNvGraphicFramePr>
            <a:graphicFrameLocks noChangeAspect="1"/>
          </p:cNvGraphicFramePr>
          <p:nvPr/>
        </p:nvGraphicFramePr>
        <p:xfrm>
          <a:off x="3048000" y="2438400"/>
          <a:ext cx="2787650" cy="117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r:id="rId3" imgW="926698" imgH="393529" progId="Equation.3">
                  <p:embed/>
                </p:oleObj>
              </mc:Choice>
              <mc:Fallback>
                <p:oleObj r:id="rId3" imgW="926698" imgH="393529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2438400"/>
                        <a:ext cx="2787650" cy="1177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4" name="Rectangle 12"/>
          <p:cNvSpPr>
            <a:spLocks noChangeArrowheads="1"/>
          </p:cNvSpPr>
          <p:nvPr/>
        </p:nvSpPr>
        <p:spPr bwMode="auto">
          <a:xfrm>
            <a:off x="4019550" y="3233738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4099" name="Object 11"/>
          <p:cNvGraphicFramePr>
            <a:graphicFrameLocks noChangeAspect="1"/>
          </p:cNvGraphicFramePr>
          <p:nvPr/>
        </p:nvGraphicFramePr>
        <p:xfrm>
          <a:off x="2990850" y="4953000"/>
          <a:ext cx="3460750" cy="118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Equation" r:id="rId5" imgW="1143000" imgH="393480" progId="Equation.3">
                  <p:embed/>
                </p:oleObj>
              </mc:Choice>
              <mc:Fallback>
                <p:oleObj name="Equation" r:id="rId5" imgW="1143000" imgH="39348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0850" y="4953000"/>
                        <a:ext cx="3460750" cy="1182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D454D0-D39A-4B6D-860A-ECADCDB377FA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W:\Scans for Brian\Image8.bmp"/>
          <p:cNvPicPr>
            <a:picLocks noChangeAspect="1" noChangeArrowheads="1"/>
          </p:cNvPicPr>
          <p:nvPr/>
        </p:nvPicPr>
        <p:blipFill>
          <a:blip r:embed="rId2">
            <a:lum bright="2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Hey and Thorne (1986)</a:t>
            </a:r>
            <a:br>
              <a:rPr lang="en-US" smtClean="0"/>
            </a:br>
            <a:r>
              <a:rPr lang="en-US" smtClean="0"/>
              <a:t>All Veg. Types</a:t>
            </a:r>
          </a:p>
        </p:txBody>
      </p:sp>
      <p:graphicFrame>
        <p:nvGraphicFramePr>
          <p:cNvPr id="5122" name="Object 3"/>
          <p:cNvGraphicFramePr>
            <a:graphicFrameLocks noChangeAspect="1"/>
          </p:cNvGraphicFramePr>
          <p:nvPr/>
        </p:nvGraphicFramePr>
        <p:xfrm>
          <a:off x="0" y="1881188"/>
          <a:ext cx="9144000" cy="464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Chart" r:id="rId3" imgW="11216160" imgH="5692680" progId="Excel.Sheet.8">
                  <p:embed/>
                </p:oleObj>
              </mc:Choice>
              <mc:Fallback>
                <p:oleObj name="Chart" r:id="rId3" imgW="11216160" imgH="5692680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81188"/>
                        <a:ext cx="9144000" cy="464026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333D06-BCED-4528-ADFC-F0BF67A2D623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Hey and Thorne (1986) </a:t>
            </a:r>
            <a:br>
              <a:rPr lang="en-US" sz="4000" smtClean="0"/>
            </a:br>
            <a:r>
              <a:rPr lang="en-US" sz="4000" smtClean="0"/>
              <a:t>Separate Vegetation Types</a:t>
            </a:r>
          </a:p>
        </p:txBody>
      </p:sp>
      <p:graphicFrame>
        <p:nvGraphicFramePr>
          <p:cNvPr id="6146" name="Object 3"/>
          <p:cNvGraphicFramePr>
            <a:graphicFrameLocks noChangeAspect="1"/>
          </p:cNvGraphicFramePr>
          <p:nvPr/>
        </p:nvGraphicFramePr>
        <p:xfrm>
          <a:off x="0" y="1881188"/>
          <a:ext cx="9144000" cy="464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Chart" r:id="rId3" imgW="11216160" imgH="5692680" progId="Excel.Sheet.8">
                  <p:embed/>
                </p:oleObj>
              </mc:Choice>
              <mc:Fallback>
                <p:oleObj name="Chart" r:id="rId3" imgW="11216160" imgH="5692680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81188"/>
                        <a:ext cx="9144000" cy="464026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333D06-BCED-4528-ADFC-F0BF67A2D623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Downstream Hydraulic Geometry</a:t>
            </a:r>
            <a:br>
              <a:rPr lang="en-US" sz="4000" smtClean="0"/>
            </a:br>
            <a:r>
              <a:rPr lang="en-US" sz="4000" smtClean="0"/>
              <a:t>and Vegetation – Gravel Channels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2590800"/>
            <a:ext cx="5029200" cy="31242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3200" u="sng" smtClean="0"/>
              <a:t>Hey and Thorne (1986)</a:t>
            </a:r>
          </a:p>
          <a:p>
            <a:pPr>
              <a:buFontTx/>
              <a:buChar char="•"/>
            </a:pPr>
            <a:r>
              <a:rPr lang="en-US" smtClean="0"/>
              <a:t>Grassy banks </a:t>
            </a:r>
            <a:r>
              <a:rPr lang="en-US" smtClean="0">
                <a:sym typeface="Symbol" pitchFamily="18" charset="2"/>
              </a:rPr>
              <a:t> a = 4.33</a:t>
            </a:r>
          </a:p>
          <a:p>
            <a:pPr>
              <a:buFontTx/>
              <a:buChar char="•"/>
            </a:pPr>
            <a:r>
              <a:rPr lang="en-US" smtClean="0"/>
              <a:t>1-5% tree / shrub </a:t>
            </a:r>
            <a:r>
              <a:rPr lang="en-US" smtClean="0">
                <a:sym typeface="Symbol" pitchFamily="18" charset="2"/>
              </a:rPr>
              <a:t> a = 3.33</a:t>
            </a:r>
          </a:p>
          <a:p>
            <a:pPr>
              <a:buFontTx/>
              <a:buChar char="•"/>
            </a:pPr>
            <a:r>
              <a:rPr lang="en-US" smtClean="0">
                <a:sym typeface="Symbol" pitchFamily="18" charset="2"/>
              </a:rPr>
              <a:t>5-50% tree / shrub  a = 2.73</a:t>
            </a:r>
          </a:p>
          <a:p>
            <a:pPr>
              <a:buFontTx/>
              <a:buChar char="•"/>
            </a:pPr>
            <a:r>
              <a:rPr lang="en-US" smtClean="0">
                <a:sym typeface="Symbol" pitchFamily="18" charset="2"/>
              </a:rPr>
              <a:t>&gt; 50% tree / shrub  a = 2.34</a:t>
            </a:r>
          </a:p>
          <a:p>
            <a:endParaRPr lang="en-US" smtClean="0">
              <a:sym typeface="Symbol" pitchFamily="18" charset="2"/>
            </a:endParaRPr>
          </a:p>
        </p:txBody>
      </p:sp>
      <p:sp>
        <p:nvSpPr>
          <p:cNvPr id="7173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562600" y="2590800"/>
            <a:ext cx="3025775" cy="22098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3200" u="sng" smtClean="0"/>
              <a:t>Andrews (1984)</a:t>
            </a:r>
          </a:p>
          <a:p>
            <a:pPr>
              <a:buFontTx/>
              <a:buChar char="•"/>
            </a:pPr>
            <a:r>
              <a:rPr lang="en-US" smtClean="0"/>
              <a:t>Thin </a:t>
            </a:r>
            <a:r>
              <a:rPr lang="en-US" smtClean="0">
                <a:sym typeface="Symbol" pitchFamily="18" charset="2"/>
              </a:rPr>
              <a:t> a = 4.3</a:t>
            </a:r>
          </a:p>
          <a:p>
            <a:pPr>
              <a:buFontTx/>
              <a:buChar char="•"/>
            </a:pPr>
            <a:r>
              <a:rPr lang="en-US" smtClean="0">
                <a:sym typeface="Symbol" pitchFamily="18" charset="2"/>
              </a:rPr>
              <a:t>Thick  a = 3.6</a:t>
            </a:r>
          </a:p>
          <a:p>
            <a:endParaRPr lang="en-US" smtClean="0"/>
          </a:p>
        </p:txBody>
      </p:sp>
      <p:sp>
        <p:nvSpPr>
          <p:cNvPr id="7174" name="Rectangle 5"/>
          <p:cNvSpPr>
            <a:spLocks noChangeArrowheads="1"/>
          </p:cNvSpPr>
          <p:nvPr/>
        </p:nvSpPr>
        <p:spPr bwMode="auto">
          <a:xfrm>
            <a:off x="4252913" y="331470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7170" name="Object 6"/>
          <p:cNvGraphicFramePr>
            <a:graphicFrameLocks noChangeAspect="1"/>
          </p:cNvGraphicFramePr>
          <p:nvPr/>
        </p:nvGraphicFramePr>
        <p:xfrm>
          <a:off x="3619500" y="1600200"/>
          <a:ext cx="1841500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Equation" r:id="rId3" imgW="609480" imgH="228600" progId="Equation.3">
                  <p:embed/>
                </p:oleObj>
              </mc:Choice>
              <mc:Fallback>
                <p:oleObj name="Equation" r:id="rId3" imgW="60948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9500" y="1600200"/>
                        <a:ext cx="1841500" cy="687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CF481D-19D6-4110-8E05-D35246D83B7D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Tools we will focus on at present: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Classifications – previous presentation</a:t>
            </a:r>
          </a:p>
          <a:p>
            <a:r>
              <a:rPr lang="en-US" dirty="0" smtClean="0"/>
              <a:t>Hydraulic geometry</a:t>
            </a:r>
          </a:p>
          <a:p>
            <a:r>
              <a:rPr lang="en-US" dirty="0" err="1" smtClean="0"/>
              <a:t>Planform</a:t>
            </a:r>
            <a:r>
              <a:rPr lang="en-US" dirty="0" smtClean="0"/>
              <a:t> geometry</a:t>
            </a:r>
          </a:p>
          <a:p>
            <a:r>
              <a:rPr lang="en-US" dirty="0" smtClean="0"/>
              <a:t>Meandering / braiding ‘threshold’ </a:t>
            </a:r>
          </a:p>
          <a:p>
            <a:r>
              <a:rPr lang="en-US" dirty="0" smtClean="0"/>
              <a:t>Qualitative response models</a:t>
            </a:r>
          </a:p>
          <a:p>
            <a:r>
              <a:rPr lang="en-US" dirty="0" smtClean="0"/>
              <a:t>Historical analysis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D454D0-D39A-4B6D-860A-ECADCDB377FA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Downstream Hydraulic Geometry</a:t>
            </a:r>
            <a:br>
              <a:rPr lang="en-US" sz="4000" smtClean="0"/>
            </a:br>
            <a:r>
              <a:rPr lang="en-US" sz="4000" smtClean="0"/>
              <a:t>and Vegetation – Sand Channels</a:t>
            </a:r>
          </a:p>
        </p:txBody>
      </p:sp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4252913" y="331470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1508" name="Picture 9"/>
          <p:cNvPicPr>
            <a:picLocks noChangeAspect="1" noChangeArrowheads="1"/>
          </p:cNvPicPr>
          <p:nvPr/>
        </p:nvPicPr>
        <p:blipFill>
          <a:blip r:embed="rId2"/>
          <a:srcRect b="14771"/>
          <a:stretch>
            <a:fillRect/>
          </a:stretch>
        </p:blipFill>
        <p:spPr bwMode="auto">
          <a:xfrm>
            <a:off x="533400" y="1371600"/>
            <a:ext cx="8001000" cy="32654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21509" name="Text Box 10"/>
          <p:cNvSpPr txBox="1">
            <a:spLocks noChangeArrowheads="1"/>
          </p:cNvSpPr>
          <p:nvPr/>
        </p:nvSpPr>
        <p:spPr bwMode="auto">
          <a:xfrm>
            <a:off x="762000" y="4724400"/>
            <a:ext cx="7924800" cy="11874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Small rivers are not well represented in the data set, and extrapolation is required if applied when discharge is less than 17 m</a:t>
            </a:r>
            <a:r>
              <a:rPr lang="en-US" baseline="30000"/>
              <a:t>3</a:t>
            </a:r>
            <a:r>
              <a:rPr lang="en-US"/>
              <a:t>/s and 38 m</a:t>
            </a:r>
            <a:r>
              <a:rPr lang="en-US" baseline="30000"/>
              <a:t>3</a:t>
            </a:r>
            <a:r>
              <a:rPr lang="en-US"/>
              <a:t>/s in type T1 and T2 channels, respectively</a:t>
            </a:r>
          </a:p>
        </p:txBody>
      </p:sp>
      <p:sp>
        <p:nvSpPr>
          <p:cNvPr id="21510" name="Text Box 11"/>
          <p:cNvSpPr txBox="1">
            <a:spLocks noChangeArrowheads="1"/>
          </p:cNvSpPr>
          <p:nvPr/>
        </p:nvSpPr>
        <p:spPr bwMode="auto">
          <a:xfrm>
            <a:off x="5105400" y="6248400"/>
            <a:ext cx="3352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Soar and Thorne (2001)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CF481D-19D6-4110-8E05-D35246D83B7D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W:\Scans for Brian\Image8.bmp"/>
          <p:cNvPicPr>
            <a:picLocks noChangeAspect="1" noChangeArrowheads="1"/>
          </p:cNvPicPr>
          <p:nvPr/>
        </p:nvPicPr>
        <p:blipFill>
          <a:blip r:embed="rId2">
            <a:lum bright="2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D:\BrianBledsoe\SLIDE1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604963" y="15573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3555" name="Picture 3" descr="E:\Hydro_days\Figure2_class.jpg"/>
          <p:cNvPicPr>
            <a:picLocks noChangeAspect="1" noChangeArrowheads="1"/>
          </p:cNvPicPr>
          <p:nvPr/>
        </p:nvPicPr>
        <p:blipFill>
          <a:blip r:embed="rId2">
            <a:lum contrast="40000"/>
          </a:blip>
          <a:srcRect b="15857"/>
          <a:stretch>
            <a:fillRect/>
          </a:stretch>
        </p:blipFill>
        <p:spPr bwMode="auto">
          <a:xfrm>
            <a:off x="0" y="381000"/>
            <a:ext cx="91440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604963" y="15573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4579" name="Picture 4" descr="E:\Hydro_days\Figure1_class.jpg"/>
          <p:cNvPicPr>
            <a:picLocks noChangeAspect="1" noChangeArrowheads="1"/>
          </p:cNvPicPr>
          <p:nvPr/>
        </p:nvPicPr>
        <p:blipFill>
          <a:blip r:embed="rId2"/>
          <a:srcRect b="7149"/>
          <a:stretch>
            <a:fillRect/>
          </a:stretch>
        </p:blipFill>
        <p:spPr bwMode="auto">
          <a:xfrm>
            <a:off x="0" y="0"/>
            <a:ext cx="9144000" cy="721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1828800" y="137160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1828800" y="137160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7239000" y="4038600"/>
            <a:ext cx="1219200" cy="838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200">
                <a:solidFill>
                  <a:srgbClr val="000000"/>
                </a:solidFill>
                <a:latin typeface="Arial" charset="0"/>
              </a:rPr>
              <a:t>Hey and Thorne  (1986) and Charlton </a:t>
            </a:r>
            <a:r>
              <a:rPr lang="en-US" sz="1200" i="1">
                <a:solidFill>
                  <a:srgbClr val="000000"/>
                </a:solidFill>
                <a:latin typeface="Arial" charset="0"/>
              </a:rPr>
              <a:t>et al.</a:t>
            </a:r>
            <a:r>
              <a:rPr lang="en-US" sz="1200">
                <a:solidFill>
                  <a:srgbClr val="000000"/>
                </a:solidFill>
                <a:latin typeface="Arial" charset="0"/>
              </a:rPr>
              <a:t> (1978) data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D:\BrianBledsoe\SLIDE18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7"/>
          <p:cNvSpPr>
            <a:spLocks noChangeArrowheads="1"/>
          </p:cNvSpPr>
          <p:nvPr/>
        </p:nvSpPr>
        <p:spPr bwMode="auto">
          <a:xfrm>
            <a:off x="1828800" y="137160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7651" name="Picture 10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 Box 1028"/>
          <p:cNvSpPr txBox="1">
            <a:spLocks noChangeArrowheads="1"/>
          </p:cNvSpPr>
          <p:nvPr/>
        </p:nvSpPr>
        <p:spPr bwMode="auto">
          <a:xfrm>
            <a:off x="1524000" y="914400"/>
            <a:ext cx="1143000" cy="914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200">
                <a:solidFill>
                  <a:srgbClr val="000000"/>
                </a:solidFill>
                <a:latin typeface="Arial" charset="0"/>
              </a:rPr>
              <a:t>Davies-Colley (1997) and Hession </a:t>
            </a:r>
            <a:r>
              <a:rPr lang="en-US" sz="1200" i="1">
                <a:solidFill>
                  <a:srgbClr val="000000"/>
                </a:solidFill>
                <a:latin typeface="Arial" charset="0"/>
              </a:rPr>
              <a:t>et al.</a:t>
            </a:r>
            <a:r>
              <a:rPr lang="en-US" sz="1200">
                <a:solidFill>
                  <a:srgbClr val="000000"/>
                </a:solidFill>
                <a:latin typeface="Arial" charset="0"/>
              </a:rPr>
              <a:t> (2003) data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47800" y="838200"/>
            <a:ext cx="6781800" cy="4572000"/>
            <a:chOff x="624" y="528"/>
            <a:chExt cx="4272" cy="2880"/>
          </a:xfrm>
        </p:grpSpPr>
        <p:sp>
          <p:nvSpPr>
            <p:cNvPr id="28686" name="Line 3"/>
            <p:cNvSpPr>
              <a:spLocks noChangeShapeType="1"/>
            </p:cNvSpPr>
            <p:nvPr/>
          </p:nvSpPr>
          <p:spPr bwMode="auto">
            <a:xfrm>
              <a:off x="624" y="3408"/>
              <a:ext cx="42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87" name="Line 4"/>
            <p:cNvSpPr>
              <a:spLocks noChangeShapeType="1"/>
            </p:cNvSpPr>
            <p:nvPr/>
          </p:nvSpPr>
          <p:spPr bwMode="auto">
            <a:xfrm flipV="1">
              <a:off x="624" y="528"/>
              <a:ext cx="0" cy="28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3581400" y="5715000"/>
            <a:ext cx="32766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charset="0"/>
              </a:rPr>
              <a:t>Log Watershed Area</a:t>
            </a:r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 rot="-5400000">
            <a:off x="-685800" y="2743200"/>
            <a:ext cx="30480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charset="0"/>
              </a:rPr>
              <a:t>Log Channel Width</a:t>
            </a:r>
          </a:p>
        </p:txBody>
      </p:sp>
      <p:sp>
        <p:nvSpPr>
          <p:cNvPr id="28677" name="Line 7"/>
          <p:cNvSpPr>
            <a:spLocks noChangeShapeType="1"/>
          </p:cNvSpPr>
          <p:nvPr/>
        </p:nvSpPr>
        <p:spPr bwMode="auto">
          <a:xfrm flipV="1">
            <a:off x="1828800" y="2133600"/>
            <a:ext cx="5715000" cy="2133600"/>
          </a:xfrm>
          <a:prstGeom prst="line">
            <a:avLst/>
          </a:prstGeom>
          <a:noFill/>
          <a:ln w="38100">
            <a:solidFill>
              <a:schemeClr val="tx1"/>
            </a:solidFill>
            <a:prstDash val="lgDash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8678" name="Line 8"/>
          <p:cNvSpPr>
            <a:spLocks noChangeShapeType="1"/>
          </p:cNvSpPr>
          <p:nvPr/>
        </p:nvSpPr>
        <p:spPr bwMode="auto">
          <a:xfrm flipV="1">
            <a:off x="1752600" y="1676400"/>
            <a:ext cx="5486400" cy="3276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886200" y="1066800"/>
            <a:ext cx="1981200" cy="838200"/>
            <a:chOff x="2448" y="672"/>
            <a:chExt cx="1248" cy="528"/>
          </a:xfrm>
        </p:grpSpPr>
        <p:sp>
          <p:nvSpPr>
            <p:cNvPr id="28682" name="Line 10"/>
            <p:cNvSpPr>
              <a:spLocks noChangeShapeType="1"/>
            </p:cNvSpPr>
            <p:nvPr/>
          </p:nvSpPr>
          <p:spPr bwMode="auto">
            <a:xfrm flipV="1">
              <a:off x="3168" y="816"/>
              <a:ext cx="5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83" name="Line 11"/>
            <p:cNvSpPr>
              <a:spLocks noChangeShapeType="1"/>
            </p:cNvSpPr>
            <p:nvPr/>
          </p:nvSpPr>
          <p:spPr bwMode="auto">
            <a:xfrm flipV="1">
              <a:off x="3168" y="1056"/>
              <a:ext cx="5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84" name="Text Box 12"/>
            <p:cNvSpPr txBox="1">
              <a:spLocks noChangeArrowheads="1"/>
            </p:cNvSpPr>
            <p:nvPr/>
          </p:nvSpPr>
          <p:spPr bwMode="auto">
            <a:xfrm>
              <a:off x="2448" y="912"/>
              <a:ext cx="672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Arial" charset="0"/>
                </a:rPr>
                <a:t>Forest</a:t>
              </a:r>
            </a:p>
          </p:txBody>
        </p:sp>
        <p:sp>
          <p:nvSpPr>
            <p:cNvPr id="28685" name="Text Box 13"/>
            <p:cNvSpPr txBox="1">
              <a:spLocks noChangeArrowheads="1"/>
            </p:cNvSpPr>
            <p:nvPr/>
          </p:nvSpPr>
          <p:spPr bwMode="auto">
            <a:xfrm>
              <a:off x="2448" y="672"/>
              <a:ext cx="672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Arial" charset="0"/>
                </a:rPr>
                <a:t>Grass</a:t>
              </a:r>
            </a:p>
          </p:txBody>
        </p:sp>
      </p:grpSp>
      <p:sp>
        <p:nvSpPr>
          <p:cNvPr id="28680" name="Line 14"/>
          <p:cNvSpPr>
            <a:spLocks noChangeShapeType="1"/>
          </p:cNvSpPr>
          <p:nvPr/>
        </p:nvSpPr>
        <p:spPr bwMode="auto">
          <a:xfrm flipH="1" flipV="1">
            <a:off x="4648200" y="3352800"/>
            <a:ext cx="228600" cy="990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1" name="Text Box 15"/>
          <p:cNvSpPr txBox="1">
            <a:spLocks noChangeArrowheads="1"/>
          </p:cNvSpPr>
          <p:nvPr/>
        </p:nvSpPr>
        <p:spPr bwMode="auto">
          <a:xfrm>
            <a:off x="4114800" y="4343400"/>
            <a:ext cx="2209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charset="0"/>
              </a:rPr>
              <a:t>10 -100 km</a:t>
            </a:r>
            <a:r>
              <a:rPr lang="en-US" baseline="30000">
                <a:latin typeface="Arial" charset="0"/>
              </a:rPr>
              <a:t>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447800" y="838200"/>
            <a:ext cx="6781800" cy="4572000"/>
            <a:chOff x="624" y="528"/>
            <a:chExt cx="4272" cy="2880"/>
          </a:xfrm>
        </p:grpSpPr>
        <p:sp>
          <p:nvSpPr>
            <p:cNvPr id="29702" name="Line 3"/>
            <p:cNvSpPr>
              <a:spLocks noChangeShapeType="1"/>
            </p:cNvSpPr>
            <p:nvPr/>
          </p:nvSpPr>
          <p:spPr bwMode="auto">
            <a:xfrm>
              <a:off x="624" y="3408"/>
              <a:ext cx="42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3" name="Line 4"/>
            <p:cNvSpPr>
              <a:spLocks noChangeShapeType="1"/>
            </p:cNvSpPr>
            <p:nvPr/>
          </p:nvSpPr>
          <p:spPr bwMode="auto">
            <a:xfrm flipV="1">
              <a:off x="624" y="528"/>
              <a:ext cx="0" cy="28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3581400" y="5715000"/>
            <a:ext cx="22860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charset="0"/>
              </a:rPr>
              <a:t>% Silt and Clay</a:t>
            </a:r>
          </a:p>
        </p:txBody>
      </p:sp>
      <p:sp>
        <p:nvSpPr>
          <p:cNvPr id="29700" name="Text Box 8"/>
          <p:cNvSpPr txBox="1">
            <a:spLocks noChangeArrowheads="1"/>
          </p:cNvSpPr>
          <p:nvPr/>
        </p:nvSpPr>
        <p:spPr bwMode="auto">
          <a:xfrm rot="-5400000">
            <a:off x="-685800" y="2743200"/>
            <a:ext cx="30480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charset="0"/>
              </a:rPr>
              <a:t>Root Density (ml l</a:t>
            </a:r>
            <a:r>
              <a:rPr lang="en-US" baseline="30000">
                <a:latin typeface="Arial" charset="0"/>
              </a:rPr>
              <a:t>-1</a:t>
            </a:r>
            <a:r>
              <a:rPr lang="en-US">
                <a:latin typeface="Arial" charset="0"/>
              </a:rPr>
              <a:t>)</a:t>
            </a:r>
          </a:p>
        </p:txBody>
      </p:sp>
      <p:sp>
        <p:nvSpPr>
          <p:cNvPr id="29701" name="Freeform 9"/>
          <p:cNvSpPr>
            <a:spLocks/>
          </p:cNvSpPr>
          <p:nvPr/>
        </p:nvSpPr>
        <p:spPr bwMode="auto">
          <a:xfrm>
            <a:off x="2057400" y="1701800"/>
            <a:ext cx="5867400" cy="3403600"/>
          </a:xfrm>
          <a:custGeom>
            <a:avLst/>
            <a:gdLst>
              <a:gd name="T0" fmla="*/ 0 w 3696"/>
              <a:gd name="T1" fmla="*/ 2000 h 2144"/>
              <a:gd name="T2" fmla="*/ 240 w 3696"/>
              <a:gd name="T3" fmla="*/ 752 h 2144"/>
              <a:gd name="T4" fmla="*/ 384 w 3696"/>
              <a:gd name="T5" fmla="*/ 320 h 2144"/>
              <a:gd name="T6" fmla="*/ 624 w 3696"/>
              <a:gd name="T7" fmla="*/ 32 h 2144"/>
              <a:gd name="T8" fmla="*/ 912 w 3696"/>
              <a:gd name="T9" fmla="*/ 128 h 2144"/>
              <a:gd name="T10" fmla="*/ 1440 w 3696"/>
              <a:gd name="T11" fmla="*/ 704 h 2144"/>
              <a:gd name="T12" fmla="*/ 2016 w 3696"/>
              <a:gd name="T13" fmla="*/ 1280 h 2144"/>
              <a:gd name="T14" fmla="*/ 2256 w 3696"/>
              <a:gd name="T15" fmla="*/ 1520 h 2144"/>
              <a:gd name="T16" fmla="*/ 2688 w 3696"/>
              <a:gd name="T17" fmla="*/ 1904 h 2144"/>
              <a:gd name="T18" fmla="*/ 3072 w 3696"/>
              <a:gd name="T19" fmla="*/ 2048 h 2144"/>
              <a:gd name="T20" fmla="*/ 3696 w 3696"/>
              <a:gd name="T21" fmla="*/ 2144 h 214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696"/>
              <a:gd name="T34" fmla="*/ 0 h 2144"/>
              <a:gd name="T35" fmla="*/ 3696 w 3696"/>
              <a:gd name="T36" fmla="*/ 2144 h 214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696" h="2144">
                <a:moveTo>
                  <a:pt x="0" y="2000"/>
                </a:moveTo>
                <a:cubicBezTo>
                  <a:pt x="88" y="1516"/>
                  <a:pt x="176" y="1032"/>
                  <a:pt x="240" y="752"/>
                </a:cubicBezTo>
                <a:cubicBezTo>
                  <a:pt x="304" y="472"/>
                  <a:pt x="320" y="440"/>
                  <a:pt x="384" y="320"/>
                </a:cubicBezTo>
                <a:cubicBezTo>
                  <a:pt x="448" y="200"/>
                  <a:pt x="536" y="64"/>
                  <a:pt x="624" y="32"/>
                </a:cubicBezTo>
                <a:cubicBezTo>
                  <a:pt x="712" y="0"/>
                  <a:pt x="776" y="16"/>
                  <a:pt x="912" y="128"/>
                </a:cubicBezTo>
                <a:cubicBezTo>
                  <a:pt x="1048" y="240"/>
                  <a:pt x="1256" y="512"/>
                  <a:pt x="1440" y="704"/>
                </a:cubicBezTo>
                <a:cubicBezTo>
                  <a:pt x="1624" y="896"/>
                  <a:pt x="1880" y="1144"/>
                  <a:pt x="2016" y="1280"/>
                </a:cubicBezTo>
                <a:cubicBezTo>
                  <a:pt x="2152" y="1416"/>
                  <a:pt x="2144" y="1416"/>
                  <a:pt x="2256" y="1520"/>
                </a:cubicBezTo>
                <a:cubicBezTo>
                  <a:pt x="2368" y="1624"/>
                  <a:pt x="2552" y="1816"/>
                  <a:pt x="2688" y="1904"/>
                </a:cubicBezTo>
                <a:cubicBezTo>
                  <a:pt x="2824" y="1992"/>
                  <a:pt x="2904" y="2008"/>
                  <a:pt x="3072" y="2048"/>
                </a:cubicBezTo>
                <a:cubicBezTo>
                  <a:pt x="3240" y="2088"/>
                  <a:pt x="3592" y="2128"/>
                  <a:pt x="3696" y="2144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 smtClean="0"/>
              <a:t>Hydraulic Geometry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dirty="0" smtClean="0"/>
              <a:t>An analog or regime approach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388B1B-B5CA-4EE7-807D-D1AA8BF9B7CE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Brian\Courses\Ce413\2001\Lectures\Knighton5.4_clas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0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Bitmap Image" r:id="rId3" imgW="25868081" imgH="21739020" progId="PBrush">
                  <p:embed/>
                </p:oleObj>
              </mc:Choice>
              <mc:Fallback>
                <p:oleObj name="Bitmap Image" r:id="rId3" imgW="25868081" imgH="21739020" progId="PBrush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3750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Values of </a:t>
            </a:r>
            <a:r>
              <a:rPr lang="en-US" i="1" smtClean="0"/>
              <a:t>a</a:t>
            </a:r>
            <a:r>
              <a:rPr lang="en-US" smtClean="0"/>
              <a:t> in </a:t>
            </a:r>
            <a:r>
              <a:rPr lang="en-US" i="1" smtClean="0"/>
              <a:t>w</a:t>
            </a:r>
            <a:r>
              <a:rPr lang="en-US" smtClean="0"/>
              <a:t> = </a:t>
            </a:r>
            <a:r>
              <a:rPr lang="en-US" i="1" smtClean="0"/>
              <a:t>aQ</a:t>
            </a:r>
            <a:r>
              <a:rPr lang="en-US" baseline="30000" smtClean="0"/>
              <a:t>0.5</a:t>
            </a:r>
          </a:p>
        </p:txBody>
      </p:sp>
      <p:graphicFrame>
        <p:nvGraphicFramePr>
          <p:cNvPr id="354307" name="Group 3"/>
          <p:cNvGraphicFramePr>
            <a:graphicFrameLocks noGrp="1"/>
          </p:cNvGraphicFramePr>
          <p:nvPr>
            <p:ph type="tbl" idx="1"/>
          </p:nvPr>
        </p:nvGraphicFramePr>
        <p:xfrm>
          <a:off x="762000" y="1676400"/>
          <a:ext cx="7772400" cy="2808224"/>
        </p:xfrm>
        <a:graphic>
          <a:graphicData uri="http://schemas.openxmlformats.org/drawingml/2006/table">
            <a:tbl>
              <a:tblPr/>
              <a:tblGrid>
                <a:gridCol w="1411288"/>
                <a:gridCol w="2070100"/>
                <a:gridCol w="2068512"/>
                <a:gridCol w="2222500"/>
              </a:tblGrid>
              <a:tr h="889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Unit System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Very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Wide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Average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Width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Very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Narrow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9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English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9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600200" y="4724400"/>
            <a:ext cx="6400800" cy="1905000"/>
            <a:chOff x="1488" y="2784"/>
            <a:chExt cx="4032" cy="1200"/>
          </a:xfrm>
        </p:grpSpPr>
        <p:sp>
          <p:nvSpPr>
            <p:cNvPr id="31770" name="Line 26"/>
            <p:cNvSpPr>
              <a:spLocks noChangeShapeType="1"/>
            </p:cNvSpPr>
            <p:nvPr/>
          </p:nvSpPr>
          <p:spPr bwMode="auto">
            <a:xfrm>
              <a:off x="1536" y="3072"/>
              <a:ext cx="39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arrow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1" name="Text Box 27"/>
            <p:cNvSpPr txBox="1">
              <a:spLocks noChangeArrowheads="1"/>
            </p:cNvSpPr>
            <p:nvPr/>
          </p:nvSpPr>
          <p:spPr bwMode="auto">
            <a:xfrm>
              <a:off x="1488" y="2784"/>
              <a:ext cx="4032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Vegetation Density, Stiffness, Root Reinforcement</a:t>
              </a:r>
            </a:p>
          </p:txBody>
        </p:sp>
        <p:sp>
          <p:nvSpPr>
            <p:cNvPr id="31772" name="Line 28"/>
            <p:cNvSpPr>
              <a:spLocks noChangeShapeType="1"/>
            </p:cNvSpPr>
            <p:nvPr/>
          </p:nvSpPr>
          <p:spPr bwMode="auto">
            <a:xfrm>
              <a:off x="1536" y="3360"/>
              <a:ext cx="27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3" name="Text Box 29"/>
            <p:cNvSpPr txBox="1">
              <a:spLocks noChangeArrowheads="1"/>
            </p:cNvSpPr>
            <p:nvPr/>
          </p:nvSpPr>
          <p:spPr bwMode="auto">
            <a:xfrm>
              <a:off x="2640" y="3120"/>
              <a:ext cx="1680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Bank Cohesion</a:t>
              </a:r>
            </a:p>
          </p:txBody>
        </p:sp>
        <p:sp>
          <p:nvSpPr>
            <p:cNvPr id="31774" name="Line 30"/>
            <p:cNvSpPr>
              <a:spLocks noChangeShapeType="1"/>
            </p:cNvSpPr>
            <p:nvPr/>
          </p:nvSpPr>
          <p:spPr bwMode="auto">
            <a:xfrm>
              <a:off x="1536" y="3648"/>
              <a:ext cx="38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arrow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5" name="Text Box 31"/>
            <p:cNvSpPr txBox="1">
              <a:spLocks noChangeArrowheads="1"/>
            </p:cNvSpPr>
            <p:nvPr/>
          </p:nvSpPr>
          <p:spPr bwMode="auto">
            <a:xfrm>
              <a:off x="2304" y="3408"/>
              <a:ext cx="2304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Suspended Sediment Load</a:t>
              </a:r>
            </a:p>
          </p:txBody>
        </p:sp>
        <p:sp>
          <p:nvSpPr>
            <p:cNvPr id="31776" name="Line 32"/>
            <p:cNvSpPr>
              <a:spLocks noChangeShapeType="1"/>
            </p:cNvSpPr>
            <p:nvPr/>
          </p:nvSpPr>
          <p:spPr bwMode="auto">
            <a:xfrm>
              <a:off x="1536" y="3936"/>
              <a:ext cx="384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arrow" w="lg" len="med"/>
              <a:tailEnd type="non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7" name="Text Box 33"/>
            <p:cNvSpPr txBox="1">
              <a:spLocks noChangeArrowheads="1"/>
            </p:cNvSpPr>
            <p:nvPr/>
          </p:nvSpPr>
          <p:spPr bwMode="auto">
            <a:xfrm>
              <a:off x="2016" y="3696"/>
              <a:ext cx="2784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Bed Material Size / Braiding Risk</a:t>
              </a:r>
            </a:p>
          </p:txBody>
        </p:sp>
        <p:sp>
          <p:nvSpPr>
            <p:cNvPr id="31778" name="Line 34"/>
            <p:cNvSpPr>
              <a:spLocks noChangeShapeType="1"/>
            </p:cNvSpPr>
            <p:nvPr/>
          </p:nvSpPr>
          <p:spPr bwMode="auto">
            <a:xfrm>
              <a:off x="4320" y="3360"/>
              <a:ext cx="115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 type="none" w="sm" len="sm"/>
              <a:tailEnd type="arrow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9" name="Text Box 35"/>
            <p:cNvSpPr txBox="1">
              <a:spLocks noChangeArrowheads="1"/>
            </p:cNvSpPr>
            <p:nvPr/>
          </p:nvSpPr>
          <p:spPr bwMode="auto">
            <a:xfrm>
              <a:off x="4848" y="3072"/>
              <a:ext cx="288" cy="32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/>
                <a:t>?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52AD74-FF18-48CB-856E-7564BAB535E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Downstream hydraulic geometry relationships for width can provide a useful, additional relationship in channel design</a:t>
            </a:r>
          </a:p>
          <a:p>
            <a:pPr>
              <a:lnSpc>
                <a:spcPct val="90000"/>
              </a:lnSpc>
            </a:pPr>
            <a:r>
              <a:rPr lang="en-US" smtClean="0"/>
              <a:t>Selection of the coefficient </a:t>
            </a:r>
            <a:r>
              <a:rPr lang="en-US" i="1" smtClean="0"/>
              <a:t>a</a:t>
            </a:r>
            <a:r>
              <a:rPr lang="en-US" smtClean="0"/>
              <a:t> is complicated and requires consideration of many factors</a:t>
            </a:r>
          </a:p>
          <a:p>
            <a:pPr>
              <a:lnSpc>
                <a:spcPct val="90000"/>
              </a:lnSpc>
            </a:pPr>
            <a:r>
              <a:rPr lang="en-US" smtClean="0"/>
              <a:t>Vegetation effects tend to override sedimentary effects</a:t>
            </a:r>
          </a:p>
          <a:p>
            <a:pPr>
              <a:lnSpc>
                <a:spcPct val="90000"/>
              </a:lnSpc>
            </a:pPr>
            <a:r>
              <a:rPr lang="en-US" smtClean="0"/>
              <a:t>Processes are scale-dependent?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D454D0-D39A-4B6D-860A-ECADCDB377FA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 err="1" smtClean="0"/>
              <a:t>Planform</a:t>
            </a:r>
            <a:r>
              <a:rPr lang="en-US" dirty="0" smtClean="0"/>
              <a:t> Geometry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sz="2400" dirty="0" smtClean="0"/>
              <a:t>Direction of response is much easier to predict than direction of response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388B1B-B5CA-4EE7-807D-D1AA8BF9B7CE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1026" descr="meand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205538"/>
          </a:xfrm>
          <a:prstGeom prst="rect">
            <a:avLst/>
          </a:prstGeom>
          <a:noFill/>
        </p:spPr>
      </p:pic>
      <p:sp>
        <p:nvSpPr>
          <p:cNvPr id="302083" name="Text Box 1027"/>
          <p:cNvSpPr txBox="1">
            <a:spLocks noChangeArrowheads="1"/>
          </p:cNvSpPr>
          <p:nvPr/>
        </p:nvSpPr>
        <p:spPr bwMode="auto">
          <a:xfrm>
            <a:off x="2057400" y="6324600"/>
            <a:ext cx="5791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Photo by Frans Lanting</a:t>
            </a:r>
          </a:p>
        </p:txBody>
      </p:sp>
      <p:sp>
        <p:nvSpPr>
          <p:cNvPr id="302084" name="Text Box 1028"/>
          <p:cNvSpPr txBox="1">
            <a:spLocks noChangeArrowheads="1"/>
          </p:cNvSpPr>
          <p:nvPr/>
        </p:nvSpPr>
        <p:spPr bwMode="auto">
          <a:xfrm>
            <a:off x="0" y="0"/>
            <a:ext cx="5257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Meandering and Planform Design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Teacup_class"/>
          <p:cNvPicPr>
            <a:picLocks noChangeAspect="1" noChangeArrowheads="1"/>
          </p:cNvPicPr>
          <p:nvPr/>
        </p:nvPicPr>
        <p:blipFill>
          <a:blip r:embed="rId2"/>
          <a:srcRect b="17815"/>
          <a:stretch>
            <a:fillRect/>
          </a:stretch>
        </p:blipFill>
        <p:spPr bwMode="auto">
          <a:xfrm>
            <a:off x="0" y="914400"/>
            <a:ext cx="9144000" cy="42672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 descr="Slide 3"/>
          <p:cNvPicPr>
            <a:picLocks noChangeAspect="1" noChangeArrowheads="1"/>
          </p:cNvPicPr>
          <p:nvPr/>
        </p:nvPicPr>
        <p:blipFill>
          <a:blip r:embed="rId2"/>
          <a:srcRect t="27692" b="9230"/>
          <a:stretch>
            <a:fillRect/>
          </a:stretch>
        </p:blipFill>
        <p:spPr bwMode="auto">
          <a:xfrm>
            <a:off x="762000" y="261938"/>
            <a:ext cx="7239000" cy="6596062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2" descr="meander_glacier"/>
          <p:cNvPicPr>
            <a:picLocks noChangeAspect="1" noChangeArrowheads="1"/>
          </p:cNvPicPr>
          <p:nvPr/>
        </p:nvPicPr>
        <p:blipFill>
          <a:blip r:embed="rId2">
            <a:lum bright="18000"/>
          </a:blip>
          <a:srcRect/>
          <a:stretch>
            <a:fillRect/>
          </a:stretch>
        </p:blipFill>
        <p:spPr bwMode="auto">
          <a:xfrm>
            <a:off x="1066800" y="0"/>
            <a:ext cx="7086600" cy="6842125"/>
          </a:xfrm>
          <a:prstGeom prst="rect">
            <a:avLst/>
          </a:prstGeom>
          <a:noFill/>
        </p:spPr>
      </p:pic>
      <p:sp>
        <p:nvSpPr>
          <p:cNvPr id="295939" name="Text Box 3"/>
          <p:cNvSpPr txBox="1">
            <a:spLocks noChangeArrowheads="1"/>
          </p:cNvSpPr>
          <p:nvPr/>
        </p:nvSpPr>
        <p:spPr bwMode="auto">
          <a:xfrm>
            <a:off x="5181600" y="6172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From Leopold (1994)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6" name="Picture 2" descr="glacier_meand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138863"/>
          </a:xfrm>
          <a:prstGeom prst="rect">
            <a:avLst/>
          </a:prstGeom>
          <a:noFill/>
        </p:spPr>
      </p:pic>
      <p:sp>
        <p:nvSpPr>
          <p:cNvPr id="303107" name="Text Box 3"/>
          <p:cNvSpPr txBox="1">
            <a:spLocks noChangeArrowheads="1"/>
          </p:cNvSpPr>
          <p:nvPr/>
        </p:nvSpPr>
        <p:spPr bwMode="auto">
          <a:xfrm>
            <a:off x="2057400" y="6324600"/>
            <a:ext cx="579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Photo by Frans Lanting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6700"/>
            <a:ext cx="8077200" cy="1104900"/>
          </a:xfrm>
        </p:spPr>
        <p:txBody>
          <a:bodyPr/>
          <a:lstStyle/>
          <a:p>
            <a:r>
              <a:rPr lang="en-US" sz="3600" dirty="0" smtClean="0"/>
              <a:t>Regime Theory / Hydraulic Geometry </a:t>
            </a:r>
            <a:br>
              <a:rPr lang="en-US" sz="3600" dirty="0" smtClean="0"/>
            </a:br>
            <a:r>
              <a:rPr lang="en-US" sz="2800" dirty="0" smtClean="0"/>
              <a:t>(e.g. Lacey 1929, Leopold and </a:t>
            </a:r>
            <a:r>
              <a:rPr lang="en-US" sz="2800" dirty="0" err="1" smtClean="0"/>
              <a:t>Maddock</a:t>
            </a:r>
            <a:r>
              <a:rPr lang="en-US" sz="2800" dirty="0" smtClean="0"/>
              <a:t> 1953)</a:t>
            </a:r>
          </a:p>
        </p:txBody>
      </p:sp>
      <p:sp>
        <p:nvSpPr>
          <p:cNvPr id="10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5050" y="1676400"/>
            <a:ext cx="7727950" cy="251460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z="2800" dirty="0" smtClean="0"/>
              <a:t>	Channel parameters may be sufficiently described with power functions utilizing Q as the sole independent variable</a:t>
            </a:r>
          </a:p>
        </p:txBody>
      </p:sp>
      <p:sp>
        <p:nvSpPr>
          <p:cNvPr id="1033" name="Rectangle 4"/>
          <p:cNvSpPr>
            <a:spLocks noChangeArrowheads="1"/>
          </p:cNvSpPr>
          <p:nvPr/>
        </p:nvSpPr>
        <p:spPr bwMode="auto">
          <a:xfrm>
            <a:off x="4252913" y="331470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34" name="Rectangle 5"/>
          <p:cNvSpPr>
            <a:spLocks noChangeArrowheads="1"/>
          </p:cNvSpPr>
          <p:nvPr/>
        </p:nvSpPr>
        <p:spPr bwMode="auto">
          <a:xfrm>
            <a:off x="4110038" y="3233738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35" name="Rectangle 7"/>
          <p:cNvSpPr>
            <a:spLocks noChangeArrowheads="1"/>
          </p:cNvSpPr>
          <p:nvPr/>
        </p:nvSpPr>
        <p:spPr bwMode="auto">
          <a:xfrm>
            <a:off x="4019550" y="3233738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36" name="Rectangle 10"/>
          <p:cNvSpPr>
            <a:spLocks noChangeArrowheads="1"/>
          </p:cNvSpPr>
          <p:nvPr/>
        </p:nvSpPr>
        <p:spPr bwMode="auto">
          <a:xfrm>
            <a:off x="4014788" y="320040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026" name="Object 9"/>
          <p:cNvGraphicFramePr>
            <a:graphicFrameLocks noChangeAspect="1"/>
          </p:cNvGraphicFramePr>
          <p:nvPr/>
        </p:nvGraphicFramePr>
        <p:xfrm>
          <a:off x="1447800" y="3352800"/>
          <a:ext cx="167322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r:id="rId3" imgW="558800" imgH="228600" progId="Equation.3">
                  <p:embed/>
                </p:oleObj>
              </mc:Choice>
              <mc:Fallback>
                <p:oleObj r:id="rId3" imgW="558800" imgH="2286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3352800"/>
                        <a:ext cx="1673225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7" name="Rectangle 15"/>
          <p:cNvSpPr>
            <a:spLocks noChangeArrowheads="1"/>
          </p:cNvSpPr>
          <p:nvPr/>
        </p:nvSpPr>
        <p:spPr bwMode="auto">
          <a:xfrm>
            <a:off x="0" y="2789238"/>
            <a:ext cx="9144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1200">
                <a:cs typeface="Times New Roman" pitchFamily="18" charset="0"/>
              </a:rPr>
              <a:t> </a:t>
            </a:r>
          </a:p>
          <a:p>
            <a:r>
              <a:rPr lang="en-US" sz="1200">
                <a:cs typeface="Times New Roman" pitchFamily="18" charset="0"/>
              </a:rPr>
              <a:t> </a:t>
            </a:r>
          </a:p>
          <a:p>
            <a:endParaRPr lang="en-US"/>
          </a:p>
        </p:txBody>
      </p:sp>
      <p:graphicFrame>
        <p:nvGraphicFramePr>
          <p:cNvPr id="1027" name="Object 14"/>
          <p:cNvGraphicFramePr>
            <a:graphicFrameLocks noChangeAspect="1"/>
          </p:cNvGraphicFramePr>
          <p:nvPr/>
        </p:nvGraphicFramePr>
        <p:xfrm>
          <a:off x="3886200" y="3352800"/>
          <a:ext cx="16446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r:id="rId5" imgW="545863" imgH="228501" progId="Equation.3">
                  <p:embed/>
                </p:oleObj>
              </mc:Choice>
              <mc:Fallback>
                <p:oleObj r:id="rId5" imgW="545863" imgH="228501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3352800"/>
                        <a:ext cx="164465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13"/>
          <p:cNvGraphicFramePr>
            <a:graphicFrameLocks noChangeAspect="1"/>
          </p:cNvGraphicFramePr>
          <p:nvPr/>
        </p:nvGraphicFramePr>
        <p:xfrm>
          <a:off x="6172200" y="3352800"/>
          <a:ext cx="1590675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r:id="rId7" imgW="533169" imgH="228501" progId="Equation.3">
                  <p:embed/>
                </p:oleObj>
              </mc:Choice>
              <mc:Fallback>
                <p:oleObj r:id="rId7" imgW="533169" imgH="228501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3352800"/>
                        <a:ext cx="1590675" cy="687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12"/>
          <p:cNvGraphicFramePr>
            <a:graphicFrameLocks noChangeAspect="1"/>
          </p:cNvGraphicFramePr>
          <p:nvPr/>
        </p:nvGraphicFramePr>
        <p:xfrm>
          <a:off x="2057400" y="4267200"/>
          <a:ext cx="518318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r:id="rId9" imgW="1739900" imgH="228600" progId="Equation.3">
                  <p:embed/>
                </p:oleObj>
              </mc:Choice>
              <mc:Fallback>
                <p:oleObj r:id="rId9" imgW="1739900" imgH="2286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4267200"/>
                        <a:ext cx="5183188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" name="Object 11"/>
          <p:cNvGraphicFramePr>
            <a:graphicFrameLocks noChangeAspect="1"/>
          </p:cNvGraphicFramePr>
          <p:nvPr/>
        </p:nvGraphicFramePr>
        <p:xfrm>
          <a:off x="2362200" y="5410200"/>
          <a:ext cx="445135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r:id="rId11" imgW="1473200" imgH="203200" progId="Equation.3">
                  <p:embed/>
                </p:oleObj>
              </mc:Choice>
              <mc:Fallback>
                <p:oleObj r:id="rId11" imgW="1473200" imgH="2032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5410200"/>
                        <a:ext cx="445135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8" name="Rectangle 22"/>
          <p:cNvSpPr>
            <a:spLocks noChangeArrowheads="1"/>
          </p:cNvSpPr>
          <p:nvPr/>
        </p:nvSpPr>
        <p:spPr bwMode="auto">
          <a:xfrm>
            <a:off x="3586163" y="3228975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D454D0-D39A-4B6D-860A-ECADCDB377FA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 descr="meanders_Gulf_Stream"/>
          <p:cNvPicPr>
            <a:picLocks noChangeAspect="1" noChangeArrowheads="1"/>
          </p:cNvPicPr>
          <p:nvPr/>
        </p:nvPicPr>
        <p:blipFill>
          <a:blip r:embed="rId2">
            <a:lum bright="-34000" contrast="66000"/>
          </a:blip>
          <a:srcRect/>
          <a:stretch>
            <a:fillRect/>
          </a:stretch>
        </p:blipFill>
        <p:spPr bwMode="auto">
          <a:xfrm>
            <a:off x="0" y="0"/>
            <a:ext cx="9144000" cy="6777038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40</a:t>
            </a:fld>
            <a:endParaRPr lang="en-GB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2" descr="meander_train"/>
          <p:cNvPicPr>
            <a:picLocks noChangeAspect="1" noChangeArrowheads="1"/>
          </p:cNvPicPr>
          <p:nvPr/>
        </p:nvPicPr>
        <p:blipFill>
          <a:blip r:embed="rId2">
            <a:lum bright="14000"/>
          </a:blip>
          <a:srcRect/>
          <a:stretch>
            <a:fillRect/>
          </a:stretch>
        </p:blipFill>
        <p:spPr bwMode="auto">
          <a:xfrm>
            <a:off x="0" y="0"/>
            <a:ext cx="9144000" cy="6553200"/>
          </a:xfrm>
          <a:prstGeom prst="rect">
            <a:avLst/>
          </a:prstGeom>
          <a:noFill/>
        </p:spPr>
      </p:pic>
      <p:sp>
        <p:nvSpPr>
          <p:cNvPr id="296963" name="Text Box 3"/>
          <p:cNvSpPr txBox="1">
            <a:spLocks noChangeArrowheads="1"/>
          </p:cNvSpPr>
          <p:nvPr/>
        </p:nvSpPr>
        <p:spPr bwMode="auto">
          <a:xfrm>
            <a:off x="6096000" y="5791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From Leopold (1994)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pool_riffle2"/>
          <p:cNvPicPr>
            <a:picLocks noChangeAspect="1" noChangeArrowheads="1"/>
          </p:cNvPicPr>
          <p:nvPr/>
        </p:nvPicPr>
        <p:blipFill>
          <a:blip r:embed="rId2"/>
          <a:srcRect b="20619"/>
          <a:stretch>
            <a:fillRect/>
          </a:stretch>
        </p:blipFill>
        <p:spPr bwMode="auto">
          <a:xfrm>
            <a:off x="0" y="0"/>
            <a:ext cx="9096375" cy="68580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FIG2-17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0"/>
            <a:ext cx="4572000" cy="76962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43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44</a:t>
            </a:fld>
            <a:endParaRPr lang="en-GB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meander_ge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-20638"/>
            <a:ext cx="7543800" cy="6878638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45</a:t>
            </a:fld>
            <a:endParaRPr lang="en-GB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ChangeArrowheads="1"/>
          </p:cNvSpPr>
          <p:nvPr/>
        </p:nvSpPr>
        <p:spPr bwMode="auto">
          <a:xfrm>
            <a:off x="1871663" y="1404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83651" name="Picture 3" descr="Figure2-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</p:spPr>
      </p:pic>
      <p:sp>
        <p:nvSpPr>
          <p:cNvPr id="283652" name="Text Box 4"/>
          <p:cNvSpPr txBox="1">
            <a:spLocks noChangeArrowheads="1"/>
          </p:cNvSpPr>
          <p:nvPr/>
        </p:nvSpPr>
        <p:spPr bwMode="auto">
          <a:xfrm>
            <a:off x="5638800" y="6248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/>
              <a:t>After Thorne (1997)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46</a:t>
            </a:fld>
            <a:endParaRPr lang="en-GB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6" name="Picture 2" descr="Fig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0"/>
            <a:ext cx="7696200" cy="6780213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47</a:t>
            </a:fld>
            <a:endParaRPr lang="en-GB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 descr="meand_williams_tab"/>
          <p:cNvPicPr>
            <a:picLocks noChangeAspect="1" noChangeArrowheads="1"/>
          </p:cNvPicPr>
          <p:nvPr/>
        </p:nvPicPr>
        <p:blipFill>
          <a:blip r:embed="rId2"/>
          <a:srcRect b="9236"/>
          <a:stretch>
            <a:fillRect/>
          </a:stretch>
        </p:blipFill>
        <p:spPr bwMode="auto">
          <a:xfrm>
            <a:off x="1219200" y="0"/>
            <a:ext cx="6708775" cy="68580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48</a:t>
            </a:fld>
            <a:endParaRPr lang="en-GB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KnightonFig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9144000" cy="3843338"/>
          </a:xfrm>
          <a:prstGeom prst="rect">
            <a:avLst/>
          </a:prstGeom>
          <a:noFill/>
        </p:spPr>
      </p:pic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0" y="1600200"/>
            <a:ext cx="685800" cy="4572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ccc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49</a:t>
            </a:fld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Hydraulic Geometry - Exponents</a:t>
            </a:r>
          </a:p>
        </p:txBody>
      </p:sp>
      <p:sp>
        <p:nvSpPr>
          <p:cNvPr id="2057" name="Rectangle 102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z="3600" u="sng" smtClean="0"/>
              <a:t>At-a-Station</a:t>
            </a:r>
          </a:p>
        </p:txBody>
      </p:sp>
      <p:sp>
        <p:nvSpPr>
          <p:cNvPr id="2058" name="Rectangle 104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z="3600" u="sng" smtClean="0"/>
              <a:t>Downstream</a:t>
            </a:r>
          </a:p>
        </p:txBody>
      </p:sp>
      <p:sp>
        <p:nvSpPr>
          <p:cNvPr id="2059" name="Rectangle 1028"/>
          <p:cNvSpPr>
            <a:spLocks noChangeArrowheads="1"/>
          </p:cNvSpPr>
          <p:nvPr/>
        </p:nvSpPr>
        <p:spPr bwMode="auto">
          <a:xfrm>
            <a:off x="4252913" y="331470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60" name="Rectangle 1029"/>
          <p:cNvSpPr>
            <a:spLocks noChangeArrowheads="1"/>
          </p:cNvSpPr>
          <p:nvPr/>
        </p:nvSpPr>
        <p:spPr bwMode="auto">
          <a:xfrm>
            <a:off x="4110038" y="3233738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61" name="Rectangle 1030"/>
          <p:cNvSpPr>
            <a:spLocks noChangeArrowheads="1"/>
          </p:cNvSpPr>
          <p:nvPr/>
        </p:nvSpPr>
        <p:spPr bwMode="auto">
          <a:xfrm>
            <a:off x="4019550" y="3233738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62" name="Rectangle 1031"/>
          <p:cNvSpPr>
            <a:spLocks noChangeArrowheads="1"/>
          </p:cNvSpPr>
          <p:nvPr/>
        </p:nvSpPr>
        <p:spPr bwMode="auto">
          <a:xfrm>
            <a:off x="4014788" y="320040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63" name="Rectangle 1033"/>
          <p:cNvSpPr>
            <a:spLocks noChangeArrowheads="1"/>
          </p:cNvSpPr>
          <p:nvPr/>
        </p:nvSpPr>
        <p:spPr bwMode="auto">
          <a:xfrm>
            <a:off x="0" y="2789238"/>
            <a:ext cx="91440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1200">
                <a:cs typeface="Times New Roman" pitchFamily="18" charset="0"/>
              </a:rPr>
              <a:t> </a:t>
            </a:r>
          </a:p>
          <a:p>
            <a:r>
              <a:rPr lang="en-US" sz="1200">
                <a:cs typeface="Times New Roman" pitchFamily="18" charset="0"/>
              </a:rPr>
              <a:t> </a:t>
            </a:r>
          </a:p>
          <a:p>
            <a:endParaRPr lang="en-US"/>
          </a:p>
        </p:txBody>
      </p:sp>
      <p:sp>
        <p:nvSpPr>
          <p:cNvPr id="2064" name="Rectangle 1038"/>
          <p:cNvSpPr>
            <a:spLocks noChangeArrowheads="1"/>
          </p:cNvSpPr>
          <p:nvPr/>
        </p:nvSpPr>
        <p:spPr bwMode="auto">
          <a:xfrm>
            <a:off x="3586163" y="3228975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2050" name="Object 1039"/>
          <p:cNvGraphicFramePr>
            <a:graphicFrameLocks noChangeAspect="1"/>
          </p:cNvGraphicFramePr>
          <p:nvPr/>
        </p:nvGraphicFramePr>
        <p:xfrm>
          <a:off x="5334000" y="2667000"/>
          <a:ext cx="13716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" name="Equation" r:id="rId3" imgW="457200" imgH="177480" progId="Equation.3">
                  <p:embed/>
                </p:oleObj>
              </mc:Choice>
              <mc:Fallback>
                <p:oleObj name="Equation" r:id="rId3" imgW="457200" imgH="177480" progId="Equation.3">
                  <p:embed/>
                  <p:pic>
                    <p:nvPicPr>
                      <p:cNvPr id="0" name="Object 10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667000"/>
                        <a:ext cx="13716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1040"/>
          <p:cNvGraphicFramePr>
            <a:graphicFrameLocks noChangeAspect="1"/>
          </p:cNvGraphicFramePr>
          <p:nvPr/>
        </p:nvGraphicFramePr>
        <p:xfrm>
          <a:off x="4953000" y="4572000"/>
          <a:ext cx="2989263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3" r:id="rId5" imgW="990170" imgH="177723" progId="Equation.3">
                  <p:embed/>
                </p:oleObj>
              </mc:Choice>
              <mc:Fallback>
                <p:oleObj r:id="rId5" imgW="990170" imgH="177723" progId="Equation.3">
                  <p:embed/>
                  <p:pic>
                    <p:nvPicPr>
                      <p:cNvPr id="0" name="Object 10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4572000"/>
                        <a:ext cx="2989263" cy="534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1041"/>
          <p:cNvGraphicFramePr>
            <a:graphicFrameLocks noChangeAspect="1"/>
          </p:cNvGraphicFramePr>
          <p:nvPr/>
        </p:nvGraphicFramePr>
        <p:xfrm>
          <a:off x="4876800" y="3505200"/>
          <a:ext cx="29622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r:id="rId7" imgW="977476" imgH="203112" progId="Equation.3">
                  <p:embed/>
                </p:oleObj>
              </mc:Choice>
              <mc:Fallback>
                <p:oleObj r:id="rId7" imgW="977476" imgH="203112" progId="Equation.3">
                  <p:embed/>
                  <p:pic>
                    <p:nvPicPr>
                      <p:cNvPr id="0" name="Object 10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3505200"/>
                        <a:ext cx="2962275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1042"/>
          <p:cNvGraphicFramePr>
            <a:graphicFrameLocks noChangeAspect="1"/>
          </p:cNvGraphicFramePr>
          <p:nvPr/>
        </p:nvGraphicFramePr>
        <p:xfrm>
          <a:off x="857250" y="2590800"/>
          <a:ext cx="2338388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name="Equation" r:id="rId9" imgW="774360" imgH="177480" progId="Equation.3">
                  <p:embed/>
                </p:oleObj>
              </mc:Choice>
              <mc:Fallback>
                <p:oleObj name="Equation" r:id="rId9" imgW="774360" imgH="177480" progId="Equation.3">
                  <p:embed/>
                  <p:pic>
                    <p:nvPicPr>
                      <p:cNvPr id="0" name="Object 10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50" y="2590800"/>
                        <a:ext cx="2338388" cy="538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4" name="Object 1043"/>
          <p:cNvGraphicFramePr>
            <a:graphicFrameLocks noChangeAspect="1"/>
          </p:cNvGraphicFramePr>
          <p:nvPr/>
        </p:nvGraphicFramePr>
        <p:xfrm>
          <a:off x="1295400" y="3429000"/>
          <a:ext cx="1490663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" r:id="rId11" imgW="494870" imgH="203024" progId="Equation.3">
                  <p:embed/>
                </p:oleObj>
              </mc:Choice>
              <mc:Fallback>
                <p:oleObj r:id="rId11" imgW="494870" imgH="203024" progId="Equation.3">
                  <p:embed/>
                  <p:pic>
                    <p:nvPicPr>
                      <p:cNvPr id="0" name="Object 10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3429000"/>
                        <a:ext cx="1490663" cy="608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5" name="Object 1044"/>
          <p:cNvGraphicFramePr>
            <a:graphicFrameLocks noChangeAspect="1"/>
          </p:cNvGraphicFramePr>
          <p:nvPr/>
        </p:nvGraphicFramePr>
        <p:xfrm>
          <a:off x="838200" y="4572000"/>
          <a:ext cx="2476500" cy="53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" r:id="rId13" imgW="825142" imgH="177723" progId="Equation.3">
                  <p:embed/>
                </p:oleObj>
              </mc:Choice>
              <mc:Fallback>
                <p:oleObj r:id="rId13" imgW="825142" imgH="177723" progId="Equation.3">
                  <p:embed/>
                  <p:pic>
                    <p:nvPicPr>
                      <p:cNvPr id="0" name="Object 10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4572000"/>
                        <a:ext cx="2476500" cy="531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5" name="Text Box 1046"/>
          <p:cNvSpPr txBox="1">
            <a:spLocks noChangeArrowheads="1"/>
          </p:cNvSpPr>
          <p:nvPr/>
        </p:nvSpPr>
        <p:spPr bwMode="auto">
          <a:xfrm>
            <a:off x="838200" y="5486400"/>
            <a:ext cx="7162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/>
              <a:t>b</a:t>
            </a:r>
            <a:r>
              <a:rPr lang="en-US"/>
              <a:t> is width, </a:t>
            </a:r>
            <a:r>
              <a:rPr lang="en-US" i="1"/>
              <a:t>f</a:t>
            </a:r>
            <a:r>
              <a:rPr lang="en-US"/>
              <a:t> is depth, and </a:t>
            </a:r>
            <a:r>
              <a:rPr lang="en-US" i="1"/>
              <a:t>m</a:t>
            </a:r>
            <a:r>
              <a:rPr lang="en-US"/>
              <a:t> is velocity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CF481D-19D6-4110-8E05-D35246D83B7D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 descr="Brice"/>
          <p:cNvPicPr>
            <a:picLocks noChangeAspect="1" noChangeArrowheads="1"/>
          </p:cNvPicPr>
          <p:nvPr/>
        </p:nvPicPr>
        <p:blipFill>
          <a:blip r:embed="rId2">
            <a:lum bright="-34000" contrast="60000"/>
          </a:blip>
          <a:srcRect/>
          <a:stretch>
            <a:fillRect/>
          </a:stretch>
        </p:blipFill>
        <p:spPr bwMode="auto">
          <a:xfrm>
            <a:off x="2362200" y="0"/>
            <a:ext cx="4081463" cy="68580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50</a:t>
            </a:fld>
            <a:endParaRPr lang="en-GB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4643438" cy="5291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9768" y="1209672"/>
            <a:ext cx="4504232" cy="564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</a:t>
            </a:r>
            <a:r>
              <a:rPr lang="en-US" dirty="0" err="1" smtClean="0"/>
              <a:t>planform</a:t>
            </a:r>
            <a:r>
              <a:rPr lang="en-US" dirty="0" smtClean="0"/>
              <a:t> layout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333D06-BCED-4528-ADFC-F0BF67A2D623}" type="slidenum">
              <a:rPr lang="en-GB" smtClean="0"/>
              <a:pPr>
                <a:defRPr/>
              </a:pPr>
              <a:t>51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Meandering – Braiding Threshold</a:t>
            </a:r>
            <a:endParaRPr lang="en-US" dirty="0"/>
          </a:p>
        </p:txBody>
      </p:sp>
      <p:pic>
        <p:nvPicPr>
          <p:cNvPr id="233475" name="Picture 3" descr="lsn13_sl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2133600"/>
            <a:ext cx="5603875" cy="457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333D06-BCED-4528-ADFC-F0BF67A2D623}" type="slidenum">
              <a:rPr lang="en-GB" smtClean="0"/>
              <a:pPr>
                <a:defRPr/>
              </a:pPr>
              <a:t>52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82" name="Picture 10" descr="meanderingVSbraid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53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 descr="Slide 2"/>
          <p:cNvPicPr>
            <a:picLocks noChangeAspect="1" noChangeArrowheads="1"/>
          </p:cNvPicPr>
          <p:nvPr/>
        </p:nvPicPr>
        <p:blipFill>
          <a:blip r:embed="rId2"/>
          <a:srcRect t="27692" b="27692"/>
          <a:stretch>
            <a:fillRect/>
          </a:stretch>
        </p:blipFill>
        <p:spPr bwMode="auto">
          <a:xfrm>
            <a:off x="0" y="228600"/>
            <a:ext cx="9144000" cy="58928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54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6" name="Picture 2" descr="HI5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5" y="1600200"/>
            <a:ext cx="8629650" cy="36576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55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schum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20638"/>
            <a:ext cx="7239000" cy="6837362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56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Uvas</a:t>
            </a:r>
            <a:r>
              <a:rPr lang="en-US" dirty="0" smtClean="0"/>
              <a:t> Creek</a:t>
            </a:r>
            <a:endParaRPr lang="en-US" dirty="0"/>
          </a:p>
        </p:txBody>
      </p:sp>
      <p:pic>
        <p:nvPicPr>
          <p:cNvPr id="7" name="Content Placeholder 6" descr="kondolf_07_0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0979" y="1600200"/>
            <a:ext cx="3742042" cy="452596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D454D0-D39A-4B6D-860A-ECADCDB377FA}" type="slidenum">
              <a:rPr lang="en-GB" smtClean="0"/>
              <a:pPr>
                <a:defRPr/>
              </a:pPr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95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Uvas</a:t>
            </a:r>
            <a:r>
              <a:rPr lang="en-US" dirty="0" smtClean="0"/>
              <a:t> Creek</a:t>
            </a:r>
            <a:endParaRPr lang="en-US" dirty="0"/>
          </a:p>
        </p:txBody>
      </p:sp>
      <p:pic>
        <p:nvPicPr>
          <p:cNvPr id="4" name="Content Placeholder 3" descr="kondolf_11_0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3504" y="1643050"/>
            <a:ext cx="3501999" cy="4525963"/>
          </a:xfrm>
        </p:spPr>
      </p:pic>
      <p:pic>
        <p:nvPicPr>
          <p:cNvPr id="5" name="Picture 4" descr="kondolf_10_0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1643050"/>
            <a:ext cx="4147269" cy="462361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D454D0-D39A-4B6D-860A-ECADCDB377FA}" type="slidenum">
              <a:rPr lang="en-GB" smtClean="0"/>
              <a:pPr>
                <a:defRPr/>
              </a:pPr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69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Planform Predictors</a:t>
            </a:r>
          </a:p>
        </p:txBody>
      </p:sp>
      <p:sp>
        <p:nvSpPr>
          <p:cNvPr id="27853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Meandering-Braiding Threshold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388B1B-B5CA-4EE7-807D-D1AA8BF9B7CE}" type="slidenum">
              <a:rPr lang="en-GB" smtClean="0"/>
              <a:pPr>
                <a:defRPr/>
              </a:pPr>
              <a:t>59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676400"/>
            <a:ext cx="8229600" cy="2133600"/>
          </a:xfrm>
          <a:noFill/>
        </p:spPr>
        <p:txBody>
          <a:bodyPr/>
          <a:lstStyle/>
          <a:p>
            <a:pPr algn="ctr"/>
            <a:r>
              <a:rPr lang="en-US" sz="4000" b="1" smtClean="0"/>
              <a:t>Downstream hydraulic geometry</a:t>
            </a:r>
            <a:endParaRPr lang="en-US" sz="600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388B1B-B5CA-4EE7-807D-D1AA8BF9B7CE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0642" name="Object 2"/>
          <p:cNvGraphicFramePr>
            <a:graphicFrameLocks noChangeAspect="1"/>
          </p:cNvGraphicFramePr>
          <p:nvPr/>
        </p:nvGraphicFramePr>
        <p:xfrm>
          <a:off x="639763" y="684213"/>
          <a:ext cx="7851775" cy="547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Document" r:id="rId3" imgW="5401440" imgH="7242120" progId="Word.Document.8">
                  <p:embed/>
                </p:oleObj>
              </mc:Choice>
              <mc:Fallback>
                <p:oleObj name="Document" r:id="rId3" imgW="5401440" imgH="724212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834" t="2020" r="3217" b="53282"/>
                      <a:stretch>
                        <a:fillRect/>
                      </a:stretch>
                    </p:blipFill>
                    <p:spPr bwMode="auto">
                      <a:xfrm>
                        <a:off x="639763" y="684213"/>
                        <a:ext cx="7851775" cy="5478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60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" name="Bitmap Image" r:id="rId3" imgW="26448356" imgH="23887993" progId="PBrush">
                  <p:embed/>
                </p:oleObj>
              </mc:Choice>
              <mc:Fallback>
                <p:oleObj name="Bitmap Image" r:id="rId3" imgW="26448356" imgH="23887993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0000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61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knighton5-17d"/>
          <p:cNvPicPr>
            <a:picLocks noChangeAspect="1" noChangeArrowheads="1"/>
          </p:cNvPicPr>
          <p:nvPr/>
        </p:nvPicPr>
        <p:blipFill>
          <a:blip r:embed="rId2">
            <a:lum bright="2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62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82" name="Text Box 6"/>
          <p:cNvSpPr txBox="1">
            <a:spLocks noChangeArrowheads="1"/>
          </p:cNvSpPr>
          <p:nvPr/>
        </p:nvSpPr>
        <p:spPr bwMode="auto">
          <a:xfrm>
            <a:off x="1066800" y="1066800"/>
            <a:ext cx="70866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/>
              <a:t>The units for </a:t>
            </a:r>
            <a:r>
              <a:rPr lang="en-US" sz="3200" i="1" dirty="0">
                <a:latin typeface="Symbol" pitchFamily="18" charset="2"/>
              </a:rPr>
              <a:t>w</a:t>
            </a:r>
            <a:r>
              <a:rPr lang="en-US" sz="3200" i="1" dirty="0"/>
              <a:t> </a:t>
            </a:r>
            <a:r>
              <a:rPr lang="en-US" sz="3200" dirty="0"/>
              <a:t>and </a:t>
            </a:r>
            <a:r>
              <a:rPr lang="en-US" sz="3200" i="1" dirty="0"/>
              <a:t>d</a:t>
            </a:r>
            <a:r>
              <a:rPr lang="en-US" sz="3200" baseline="-25000" dirty="0"/>
              <a:t>50 </a:t>
            </a:r>
            <a:r>
              <a:rPr lang="en-US" sz="3200" dirty="0"/>
              <a:t>in the equation </a:t>
            </a:r>
            <a:r>
              <a:rPr lang="en-US" sz="3200" dirty="0" smtClean="0"/>
              <a:t>for the braiding threshold in the previous slide are </a:t>
            </a:r>
            <a:r>
              <a:rPr lang="en-US" sz="3200" dirty="0"/>
              <a:t>W/m</a:t>
            </a:r>
            <a:r>
              <a:rPr lang="en-US" sz="3200" baseline="30000" dirty="0"/>
              <a:t>2</a:t>
            </a:r>
            <a:r>
              <a:rPr lang="en-US" sz="3200" dirty="0"/>
              <a:t> and meters, respectively. Be sure to use </a:t>
            </a:r>
            <a:r>
              <a:rPr lang="en-US" sz="3200" u="sng" dirty="0"/>
              <a:t>valley slope</a:t>
            </a:r>
            <a:r>
              <a:rPr lang="en-US" sz="3200" dirty="0"/>
              <a:t> in the van den Berg equation.</a:t>
            </a:r>
            <a:br>
              <a:rPr lang="en-US" sz="3200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280583" name="Object 7"/>
          <p:cNvGraphicFramePr>
            <a:graphicFrameLocks noChangeAspect="1"/>
          </p:cNvGraphicFramePr>
          <p:nvPr/>
        </p:nvGraphicFramePr>
        <p:xfrm>
          <a:off x="1600200" y="3733800"/>
          <a:ext cx="31242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2" name="Equation" r:id="rId3" imgW="1130040" imgH="279360" progId="Equation.3">
                  <p:embed/>
                </p:oleObj>
              </mc:Choice>
              <mc:Fallback>
                <p:oleObj name="Equation" r:id="rId3" imgW="1130040" imgH="27936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3733800"/>
                        <a:ext cx="3124200" cy="77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0585" name="Text Box 9"/>
          <p:cNvSpPr txBox="1">
            <a:spLocks noChangeArrowheads="1"/>
          </p:cNvSpPr>
          <p:nvPr/>
        </p:nvSpPr>
        <p:spPr bwMode="auto">
          <a:xfrm>
            <a:off x="5334000" y="38862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for sand channels</a:t>
            </a:r>
          </a:p>
        </p:txBody>
      </p:sp>
      <p:graphicFrame>
        <p:nvGraphicFramePr>
          <p:cNvPr id="280586" name="Object 10"/>
          <p:cNvGraphicFramePr>
            <a:graphicFrameLocks noChangeAspect="1"/>
          </p:cNvGraphicFramePr>
          <p:nvPr/>
        </p:nvGraphicFramePr>
        <p:xfrm>
          <a:off x="1752600" y="4876800"/>
          <a:ext cx="31242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3" name="Equation" r:id="rId5" imgW="1130040" imgH="279360" progId="Equation.3">
                  <p:embed/>
                </p:oleObj>
              </mc:Choice>
              <mc:Fallback>
                <p:oleObj name="Equation" r:id="rId5" imgW="1130040" imgH="27936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4876800"/>
                        <a:ext cx="3124200" cy="77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0587" name="Text Box 11"/>
          <p:cNvSpPr txBox="1">
            <a:spLocks noChangeArrowheads="1"/>
          </p:cNvSpPr>
          <p:nvPr/>
        </p:nvSpPr>
        <p:spPr bwMode="auto">
          <a:xfrm>
            <a:off x="5486400" y="5029200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for gravel channels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63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306" name="Object 2"/>
          <p:cNvGraphicFramePr>
            <a:graphicFrameLocks noChangeAspect="1"/>
          </p:cNvGraphicFramePr>
          <p:nvPr/>
        </p:nvGraphicFramePr>
        <p:xfrm>
          <a:off x="0" y="0"/>
          <a:ext cx="9144000" cy="535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9" name="Chart" r:id="rId3" imgW="9496349" imgH="4971898" progId="Excel.Sheet.8">
                  <p:embed followColorScheme="full"/>
                </p:oleObj>
              </mc:Choice>
              <mc:Fallback>
                <p:oleObj name="Chart" r:id="rId3" imgW="9496349" imgH="4971898" progId="Excel.Sheet.8">
                  <p:embed followColorScheme="full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351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64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714348" y="857232"/>
            <a:ext cx="7772400" cy="1736725"/>
          </a:xfrm>
        </p:spPr>
        <p:txBody>
          <a:bodyPr/>
          <a:lstStyle/>
          <a:p>
            <a:r>
              <a:rPr lang="en-US" sz="4400" dirty="0" smtClean="0"/>
              <a:t>A useful guideline: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357290" y="2928934"/>
            <a:ext cx="6400800" cy="1752600"/>
          </a:xfrm>
        </p:spPr>
        <p:txBody>
          <a:bodyPr/>
          <a:lstStyle/>
          <a:p>
            <a:r>
              <a:rPr lang="en-US" sz="4000" dirty="0" smtClean="0"/>
              <a:t>In many contexts, as width/depth at ~Q2 approaches 40-50, braiding becomes likely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388B1B-B5CA-4EE7-807D-D1AA8BF9B7CE}" type="slidenum">
              <a:rPr lang="en-GB" smtClean="0"/>
              <a:pPr>
                <a:defRPr/>
              </a:pPr>
              <a:t>65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incised channel evolutio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6350"/>
            <a:ext cx="7467600" cy="708025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66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2624" name="Object 0"/>
          <p:cNvGraphicFramePr>
            <a:graphicFrameLocks noChangeAspect="1"/>
          </p:cNvGraphicFramePr>
          <p:nvPr/>
        </p:nvGraphicFramePr>
        <p:xfrm>
          <a:off x="0" y="441325"/>
          <a:ext cx="9601200" cy="527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3" name="Chart" r:id="rId3" imgW="9496349" imgH="4971898" progId="Excel.Sheet.8">
                  <p:embed followColorScheme="full"/>
                </p:oleObj>
              </mc:Choice>
              <mc:Fallback>
                <p:oleObj name="Chart" r:id="rId3" imgW="9496349" imgH="4971898" progId="Excel.Sheet.8">
                  <p:embed followColorScheme="full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41325"/>
                        <a:ext cx="9601200" cy="5273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67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3648" name="Object 0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7" name="Bitmap Image" r:id="rId3" imgW="25868081" imgH="21739020" progId="PBrush">
                  <p:embed/>
                </p:oleObj>
              </mc:Choice>
              <mc:Fallback>
                <p:oleObj name="Bitmap Image" r:id="rId3" imgW="25868081" imgH="21739020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3750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68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Downs_clas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144000" cy="65532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69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Brian\Courses\Ce413\2000\Lectures\Fluvial System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0"/>
            <a:ext cx="7467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 smtClean="0"/>
              <a:t>Qualitative Response Models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sz="2400" dirty="0" smtClean="0"/>
              <a:t>Direction of response is much easier to predict </a:t>
            </a:r>
            <a:r>
              <a:rPr lang="en-US" sz="2400" smtClean="0"/>
              <a:t>than magnitude </a:t>
            </a:r>
            <a:r>
              <a:rPr lang="en-US" sz="2400" dirty="0" smtClean="0"/>
              <a:t>of response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388B1B-B5CA-4EE7-807D-D1AA8BF9B7CE}" type="slidenum">
              <a:rPr lang="en-GB" smtClean="0"/>
              <a:pPr>
                <a:defRPr/>
              </a:pPr>
              <a:t>70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LANE’S BALANCE</a:t>
            </a: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914400" y="3276600"/>
          <a:ext cx="7313613" cy="188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3" r:id="rId3" imgW="781560" imgH="203040" progId="">
                  <p:embed/>
                </p:oleObj>
              </mc:Choice>
              <mc:Fallback>
                <p:oleObj r:id="rId3" imgW="781560" imgH="20304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276600"/>
                        <a:ext cx="7313613" cy="188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333D06-BCED-4528-ADFC-F0BF67A2D623}" type="slidenum">
              <a:rPr lang="en-GB" smtClean="0"/>
              <a:pPr>
                <a:defRPr/>
              </a:pPr>
              <a:t>71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a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35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D454D0-D39A-4B6D-860A-ECADCDB377FA}" type="slidenum">
              <a:rPr lang="en-GB" smtClean="0"/>
              <a:pPr>
                <a:defRPr/>
              </a:pPr>
              <a:t>72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38200" y="4267200"/>
            <a:ext cx="7727950" cy="990600"/>
          </a:xfrm>
        </p:spPr>
        <p:txBody>
          <a:bodyPr/>
          <a:lstStyle/>
          <a:p>
            <a:pPr algn="ctr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en-US" sz="2800" smtClean="0"/>
              <a:t>Construction Phase - Sediment Delivery </a:t>
            </a:r>
            <a:r>
              <a:rPr lang="en-US" sz="2800" smtClean="0">
                <a:sym typeface="Symbol" pitchFamily="18" charset="2"/>
              </a:rPr>
              <a:t></a:t>
            </a:r>
          </a:p>
          <a:p>
            <a:pPr algn="ctr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en-US" sz="2800" smtClean="0"/>
              <a:t>Q</a:t>
            </a:r>
            <a:r>
              <a:rPr lang="en-US" sz="2800" baseline="30000" smtClean="0"/>
              <a:t>+</a:t>
            </a:r>
            <a:r>
              <a:rPr lang="en-US" sz="2800" smtClean="0"/>
              <a:t>S ~ Q</a:t>
            </a:r>
            <a:r>
              <a:rPr lang="en-US" sz="2800" baseline="-25000" smtClean="0"/>
              <a:t>s</a:t>
            </a:r>
            <a:r>
              <a:rPr lang="en-US" sz="2800" baseline="30000" smtClean="0"/>
              <a:t>+</a:t>
            </a:r>
            <a:r>
              <a:rPr lang="en-US" sz="2800" smtClean="0"/>
              <a:t>d</a:t>
            </a:r>
            <a:r>
              <a:rPr lang="en-US" sz="2800" baseline="-25000" smtClean="0"/>
              <a:t>s</a:t>
            </a:r>
            <a:endParaRPr lang="en-US" sz="2800" smtClean="0"/>
          </a:p>
        </p:txBody>
      </p:sp>
      <p:pic>
        <p:nvPicPr>
          <p:cNvPr id="5123" name="Picture 3" descr="Lane's Balan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52400"/>
            <a:ext cx="6477000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838200" y="5181600"/>
            <a:ext cx="77279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tx1"/>
              </a:buClr>
            </a:pPr>
            <a:r>
              <a:rPr lang="en-US" sz="2800">
                <a:sym typeface="Symbol" pitchFamily="18" charset="2"/>
              </a:rPr>
              <a:t>Post-Construction - Sediment Delivery </a:t>
            </a:r>
            <a:endParaRPr lang="en-US" sz="2800"/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</a:pPr>
            <a:r>
              <a:rPr lang="en-US" sz="2800"/>
              <a:t>Q</a:t>
            </a:r>
            <a:r>
              <a:rPr lang="en-US" sz="2800" baseline="30000"/>
              <a:t>++</a:t>
            </a:r>
            <a:r>
              <a:rPr lang="en-US" sz="2800"/>
              <a:t>S</a:t>
            </a:r>
            <a:r>
              <a:rPr lang="en-US" sz="2800" baseline="30000"/>
              <a:t>--</a:t>
            </a:r>
            <a:r>
              <a:rPr lang="en-US" sz="2800"/>
              <a:t> ~ Q</a:t>
            </a:r>
            <a:r>
              <a:rPr lang="en-US" sz="2800" baseline="-25000"/>
              <a:t>s</a:t>
            </a:r>
            <a:r>
              <a:rPr lang="en-US" sz="2800" baseline="30000"/>
              <a:t>-</a:t>
            </a:r>
            <a:r>
              <a:rPr lang="en-US" sz="2800" baseline="-25000"/>
              <a:t> </a:t>
            </a:r>
            <a:r>
              <a:rPr lang="en-US" sz="2800"/>
              <a:t>d</a:t>
            </a:r>
            <a:r>
              <a:rPr lang="en-US" sz="2800" baseline="-25000"/>
              <a:t>s</a:t>
            </a:r>
            <a:r>
              <a:rPr lang="en-US" sz="2800" baseline="30000"/>
              <a:t>+</a:t>
            </a:r>
          </a:p>
          <a:p>
            <a:pPr marL="342900" indent="-342900" algn="ctr">
              <a:spcBef>
                <a:spcPct val="20000"/>
              </a:spcBef>
              <a:buClr>
                <a:schemeClr val="tx1"/>
              </a:buClr>
            </a:pPr>
            <a:r>
              <a:rPr lang="en-US" sz="2800"/>
              <a:t>Incision and Widening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D454D0-D39A-4B6D-860A-ECADCDB377FA}" type="slidenum">
              <a:rPr lang="en-GB" smtClean="0"/>
              <a:pPr>
                <a:defRPr/>
              </a:pPr>
              <a:t>73</a:t>
            </a:fld>
            <a:endParaRPr lang="en-GB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mtClean="0"/>
              <a:t>Schumm’s River Metamorphosis</a:t>
            </a:r>
          </a:p>
        </p:txBody>
      </p:sp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3729038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270865" name="Group 529"/>
          <p:cNvGraphicFramePr>
            <a:graphicFrameLocks noGrp="1"/>
          </p:cNvGraphicFramePr>
          <p:nvPr>
            <p:ph idx="1"/>
          </p:nvPr>
        </p:nvGraphicFramePr>
        <p:xfrm>
          <a:off x="0" y="1752600"/>
          <a:ext cx="9144000" cy="5033710"/>
        </p:xfrm>
        <a:graphic>
          <a:graphicData uri="http://schemas.openxmlformats.org/drawingml/2006/table">
            <a:tbl>
              <a:tblPr/>
              <a:tblGrid>
                <a:gridCol w="1143000"/>
                <a:gridCol w="1143000"/>
                <a:gridCol w="1143000"/>
                <a:gridCol w="1143000"/>
                <a:gridCol w="1143000"/>
                <a:gridCol w="1143000"/>
                <a:gridCol w="1143000"/>
                <a:gridCol w="1143000"/>
              </a:tblGrid>
              <a:tr h="841375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99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Response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064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Slope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sz="3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Grain Size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  <a:r>
                        <a:rPr kumimoji="0" lang="en-US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Width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Depth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Ratio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w/d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Meander Wavelength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Sinuosity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</a:tr>
              <a:tr h="766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</a:t>
                      </a:r>
                      <a:r>
                        <a:rPr kumimoji="0" lang="en-US" sz="3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</a:tr>
              <a:tr h="7921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</a:t>
                      </a:r>
                      <a:r>
                        <a:rPr kumimoji="0" lang="en-US" sz="3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</a:tr>
              <a:tr h="7953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</a:t>
                      </a:r>
                      <a:r>
                        <a:rPr kumimoji="0" lang="en-US" sz="2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sb</a:t>
                      </a:r>
                      <a:r>
                        <a:rPr kumimoji="0" lang="en-US" sz="2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</a:tr>
              <a:tr h="7651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</a:t>
                      </a:r>
                      <a:r>
                        <a:rPr kumimoji="0" lang="en-US" sz="2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sb</a:t>
                      </a:r>
                      <a:r>
                        <a:rPr kumimoji="0" lang="en-US" sz="2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</a:tr>
            </a:tbl>
          </a:graphicData>
        </a:graphic>
      </p:graphicFrame>
      <p:sp>
        <p:nvSpPr>
          <p:cNvPr id="7230" name="Text Box 274"/>
          <p:cNvSpPr txBox="1">
            <a:spLocks noChangeArrowheads="1"/>
          </p:cNvSpPr>
          <p:nvPr/>
        </p:nvSpPr>
        <p:spPr bwMode="auto">
          <a:xfrm rot="-5400000">
            <a:off x="-449262" y="2354262"/>
            <a:ext cx="20574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>
                <a:latin typeface="Arial" charset="0"/>
              </a:rPr>
              <a:t>Alteration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52AD74-FF18-48CB-856E-7564BAB535EF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4000" smtClean="0"/>
              <a:t>Schumm’s River Metamorphosis – Part II</a:t>
            </a: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729038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274983" name="Group 551"/>
          <p:cNvGraphicFramePr>
            <a:graphicFrameLocks noGrp="1"/>
          </p:cNvGraphicFramePr>
          <p:nvPr>
            <p:ph idx="1"/>
          </p:nvPr>
        </p:nvGraphicFramePr>
        <p:xfrm>
          <a:off x="0" y="1447800"/>
          <a:ext cx="9144000" cy="5410202"/>
        </p:xfrm>
        <a:graphic>
          <a:graphicData uri="http://schemas.openxmlformats.org/drawingml/2006/table">
            <a:tbl>
              <a:tblPr/>
              <a:tblGrid>
                <a:gridCol w="1246188"/>
                <a:gridCol w="1225550"/>
                <a:gridCol w="1130300"/>
                <a:gridCol w="1108075"/>
                <a:gridCol w="1108075"/>
                <a:gridCol w="1108075"/>
                <a:gridCol w="1109662"/>
                <a:gridCol w="1108075"/>
              </a:tblGrid>
              <a:tr h="922338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99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Response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001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Slope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sz="3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Grain Size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  <a:r>
                        <a:rPr kumimoji="0" lang="en-US" sz="3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Width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Depth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Ratio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w/d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Meander Wavelength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Sinuosity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</a:t>
                      </a:r>
                      <a:r>
                        <a:rPr kumimoji="0" lang="en-US" sz="2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 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</a:t>
                      </a:r>
                      <a:r>
                        <a:rPr kumimoji="0" lang="en-US" sz="2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sb</a:t>
                      </a:r>
                      <a:r>
                        <a:rPr kumimoji="0" lang="en-US" sz="2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  <a:endParaRPr kumimoji="0" lang="en-US" sz="2400" b="1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</a:tr>
              <a:tr h="8747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</a:t>
                      </a:r>
                      <a:r>
                        <a:rPr kumimoji="0" lang="en-US" sz="2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</a:t>
                      </a:r>
                      <a:r>
                        <a:rPr kumimoji="0" lang="en-US" sz="2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sb</a:t>
                      </a:r>
                      <a:r>
                        <a:rPr kumimoji="0" lang="en-US" sz="2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endParaRPr kumimoji="0" lang="en-US" sz="2400" b="1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</a:t>
                      </a:r>
                      <a:r>
                        <a:rPr kumimoji="0" lang="en-US" sz="2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</a:t>
                      </a:r>
                      <a:r>
                        <a:rPr kumimoji="0" lang="en-US" sz="2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sb</a:t>
                      </a:r>
                      <a:r>
                        <a:rPr kumimoji="0" lang="en-US" sz="2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</a:tr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</a:t>
                      </a:r>
                      <a:r>
                        <a:rPr kumimoji="0" lang="en-US" sz="2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</a:t>
                      </a:r>
                      <a:r>
                        <a:rPr kumimoji="0" lang="en-US" sz="2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sb</a:t>
                      </a:r>
                      <a:r>
                        <a:rPr kumimoji="0" lang="en-US" sz="2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CC"/>
                    </a:solidFill>
                  </a:tcPr>
                </a:tc>
              </a:tr>
            </a:tbl>
          </a:graphicData>
        </a:graphic>
      </p:graphicFrame>
      <p:sp>
        <p:nvSpPr>
          <p:cNvPr id="8255" name="Text Box 58"/>
          <p:cNvSpPr txBox="1">
            <a:spLocks noChangeArrowheads="1"/>
          </p:cNvSpPr>
          <p:nvPr/>
        </p:nvSpPr>
        <p:spPr bwMode="auto">
          <a:xfrm rot="-5400000">
            <a:off x="-472281" y="2148681"/>
            <a:ext cx="2133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Arial" charset="0"/>
              </a:rPr>
              <a:t>Alteration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52AD74-FF18-48CB-856E-7564BAB535EF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schumm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990600" y="-30163"/>
            <a:ext cx="7315200" cy="6908801"/>
          </a:xfr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36DD26-4511-41D2-B5A4-A74007CAC923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owns_clas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52400"/>
            <a:ext cx="4771361" cy="3419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75" y="1190625"/>
            <a:ext cx="3857625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85786" y="3643314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Downs (1995)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71868" y="5429264"/>
            <a:ext cx="164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Rosgen</a:t>
            </a:r>
            <a:r>
              <a:rPr lang="en-US" dirty="0" smtClean="0"/>
              <a:t> in NRCS (2007)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77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 dirty="0" smtClean="0"/>
              <a:t>Historical analysis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388B1B-B5CA-4EE7-807D-D1AA8BF9B7CE}" type="slidenum">
              <a:rPr lang="en-GB" smtClean="0"/>
              <a:pPr>
                <a:defRPr/>
              </a:pPr>
              <a:t>78</a:t>
            </a:fld>
            <a:endParaRPr lang="en-GB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examples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Aerial photos</a:t>
            </a:r>
          </a:p>
          <a:p>
            <a:r>
              <a:rPr lang="en-US" dirty="0" smtClean="0"/>
              <a:t>Early surveys / maps</a:t>
            </a:r>
          </a:p>
          <a:p>
            <a:r>
              <a:rPr lang="en-US" dirty="0" smtClean="0"/>
              <a:t>Comparative surveys – x-sections, </a:t>
            </a:r>
            <a:r>
              <a:rPr lang="en-US" dirty="0" err="1" smtClean="0"/>
              <a:t>thalweg</a:t>
            </a:r>
            <a:endParaRPr lang="en-US" dirty="0" smtClean="0"/>
          </a:p>
          <a:p>
            <a:r>
              <a:rPr lang="en-US" dirty="0" smtClean="0"/>
              <a:t>Sediment budgets</a:t>
            </a:r>
          </a:p>
          <a:p>
            <a:r>
              <a:rPr lang="en-US" dirty="0" smtClean="0"/>
              <a:t>Specific gage analysis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D454D0-D39A-4B6D-860A-ECADCDB377FA}" type="slidenum">
              <a:rPr lang="en-GB" smtClean="0"/>
              <a:pPr>
                <a:defRPr/>
              </a:pPr>
              <a:t>79</a:t>
            </a:fld>
            <a:endParaRPr lang="en-GB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Basic Issue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smtClean="0"/>
              <a:t>Predicting channel width / depth in the context of heterogeneous bed and bank conditions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smtClean="0"/>
          </a:p>
          <a:p>
            <a:pPr lvl="1" algn="ctr">
              <a:lnSpc>
                <a:spcPct val="90000"/>
              </a:lnSpc>
              <a:buFontTx/>
              <a:buNone/>
            </a:pPr>
            <a:r>
              <a:rPr lang="en-US" i="1" smtClean="0"/>
              <a:t>w</a:t>
            </a:r>
            <a:r>
              <a:rPr lang="en-US" smtClean="0"/>
              <a:t>, </a:t>
            </a:r>
            <a:r>
              <a:rPr lang="en-US" i="1" smtClean="0"/>
              <a:t>h</a:t>
            </a:r>
            <a:r>
              <a:rPr lang="en-US" smtClean="0"/>
              <a:t>, </a:t>
            </a:r>
            <a:r>
              <a:rPr lang="en-US" i="1" smtClean="0"/>
              <a:t>S</a:t>
            </a:r>
            <a:r>
              <a:rPr lang="en-US" smtClean="0"/>
              <a:t>, </a:t>
            </a:r>
            <a:r>
              <a:rPr lang="en-US" i="1" smtClean="0"/>
              <a:t>v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smtClean="0"/>
              <a:t>Continuity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smtClean="0"/>
              <a:t>Friction loss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smtClean="0"/>
              <a:t>Sediment transport or incipient motion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sz="4400" smtClean="0"/>
              <a:t>???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D454D0-D39A-4B6D-860A-ECADCDB377FA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69026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9391" y="428604"/>
            <a:ext cx="4544609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80</a:t>
            </a:fld>
            <a:endParaRPr lang="en-GB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R:\EPA_WES\Slides\pres\1939-62.jpg"/>
          <p:cNvPicPr>
            <a:picLocks noChangeAspect="1" noChangeArrowheads="1"/>
          </p:cNvPicPr>
          <p:nvPr/>
        </p:nvPicPr>
        <p:blipFill>
          <a:blip r:embed="rId2">
            <a:lum bright="6000" contrast="42000"/>
          </a:blip>
          <a:srcRect l="14944" t="21045" r="3735"/>
          <a:stretch>
            <a:fillRect/>
          </a:stretch>
        </p:blipFill>
        <p:spPr bwMode="auto">
          <a:xfrm>
            <a:off x="0" y="0"/>
            <a:ext cx="4557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9" name="Picture 3" descr="R:\EPA_WES\Slides\pres\1970-87.jpg"/>
          <p:cNvPicPr>
            <a:picLocks noChangeAspect="1" noChangeArrowheads="1"/>
          </p:cNvPicPr>
          <p:nvPr/>
        </p:nvPicPr>
        <p:blipFill>
          <a:blip r:embed="rId3">
            <a:lum bright="6000" contrast="42000"/>
          </a:blip>
          <a:srcRect t="4926" b="4926"/>
          <a:stretch>
            <a:fillRect/>
          </a:stretch>
        </p:blipFill>
        <p:spPr bwMode="auto">
          <a:xfrm>
            <a:off x="4487863" y="0"/>
            <a:ext cx="46561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81</a:t>
            </a:fld>
            <a:endParaRPr lang="en-GB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surveys / maps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714488"/>
            <a:ext cx="5572125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D454D0-D39A-4B6D-860A-ECADCDB377FA}" type="slidenum">
              <a:rPr lang="en-GB" smtClean="0"/>
              <a:pPr>
                <a:defRPr/>
              </a:pPr>
              <a:t>82</a:t>
            </a:fld>
            <a:endParaRPr lang="en-GB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Repeat surveys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357298"/>
            <a:ext cx="394335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285860"/>
            <a:ext cx="4029075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409668"/>
            <a:ext cx="4033848" cy="244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D454D0-D39A-4B6D-860A-ECADCDB377FA}" type="slidenum">
              <a:rPr lang="en-GB" smtClean="0"/>
              <a:pPr>
                <a:defRPr/>
              </a:pPr>
              <a:t>83</a:t>
            </a:fld>
            <a:endParaRPr lang="en-GB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\\hydra\Eco-Hydraulics Common\carolina_crk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66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84</a:t>
            </a:fld>
            <a:endParaRPr lang="en-GB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Sediment budgets</a:t>
            </a:r>
            <a:endParaRPr lang="en-US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1928802"/>
            <a:ext cx="4286248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0264" y="1785926"/>
            <a:ext cx="4803736" cy="378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D454D0-D39A-4B6D-860A-ECADCDB377FA}" type="slidenum">
              <a:rPr lang="en-GB" smtClean="0"/>
              <a:pPr>
                <a:defRPr/>
              </a:pPr>
              <a:t>85</a:t>
            </a:fld>
            <a:endParaRPr lang="en-GB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43380"/>
            <a:ext cx="57150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Specific gage</a:t>
            </a:r>
            <a:endParaRPr lang="en-US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1643050"/>
            <a:ext cx="376237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05500" y="1785926"/>
            <a:ext cx="32385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D454D0-D39A-4B6D-860A-ECADCDB377FA}" type="slidenum">
              <a:rPr lang="en-GB" smtClean="0"/>
              <a:pPr>
                <a:defRPr/>
              </a:pPr>
              <a:t>86</a:t>
            </a:fld>
            <a:endParaRPr lang="en-GB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Documents and Settings\bbledsoe\Desktop\Leopold_sequence.tif"/>
          <p:cNvPicPr>
            <a:picLocks noChangeAspect="1" noChangeArrowheads="1"/>
          </p:cNvPicPr>
          <p:nvPr/>
        </p:nvPicPr>
        <p:blipFill>
          <a:blip r:embed="rId2"/>
          <a:srcRect l="17580" t="9064" r="26955" b="49854"/>
          <a:stretch>
            <a:fillRect/>
          </a:stretch>
        </p:blipFill>
        <p:spPr bwMode="auto">
          <a:xfrm>
            <a:off x="1143000" y="0"/>
            <a:ext cx="71628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87</a:t>
            </a:fld>
            <a:endParaRPr lang="en-GB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W:\Brian Data\Scans for Brian\beaverdam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88</a:t>
            </a:fld>
            <a:endParaRPr lang="en-GB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W:\Brian Data\Scans for Brian\tiedriv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89</a:t>
            </a:fld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Hydraulic Geometry Approach</a:t>
            </a:r>
            <a:br>
              <a:rPr lang="en-US" smtClean="0"/>
            </a:br>
            <a:r>
              <a:rPr lang="en-US" smtClean="0"/>
              <a:t>in Stable Channel Design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5050" y="1676400"/>
            <a:ext cx="7727950" cy="4724400"/>
          </a:xfrm>
        </p:spPr>
        <p:txBody>
          <a:bodyPr/>
          <a:lstStyle/>
          <a:p>
            <a:pPr lvl="1">
              <a:lnSpc>
                <a:spcPct val="90000"/>
              </a:lnSpc>
              <a:buFontTx/>
              <a:buChar char="•"/>
            </a:pPr>
            <a:r>
              <a:rPr lang="en-US" smtClean="0"/>
              <a:t>Rooted in regime theory of Anglo-Indian engineers</a:t>
            </a:r>
          </a:p>
          <a:p>
            <a:pPr lvl="2">
              <a:lnSpc>
                <a:spcPct val="90000"/>
              </a:lnSpc>
              <a:buFontTx/>
              <a:buChar char="•"/>
            </a:pPr>
            <a:r>
              <a:rPr lang="en-US" smtClean="0"/>
              <a:t>Canal design</a:t>
            </a:r>
          </a:p>
          <a:p>
            <a:pPr lvl="2">
              <a:lnSpc>
                <a:spcPct val="90000"/>
              </a:lnSpc>
              <a:buFontTx/>
              <a:buChar char="•"/>
            </a:pPr>
            <a:r>
              <a:rPr lang="en-US" smtClean="0"/>
              <a:t>Low sediment loads</a:t>
            </a:r>
          </a:p>
          <a:p>
            <a:pPr lvl="2">
              <a:lnSpc>
                <a:spcPct val="90000"/>
              </a:lnSpc>
              <a:buFontTx/>
              <a:buChar char="•"/>
            </a:pPr>
            <a:r>
              <a:rPr lang="en-US" smtClean="0"/>
              <a:t>Low variability in Q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smtClean="0"/>
              <a:t>Does not directly consider sediment load (</a:t>
            </a:r>
            <a:r>
              <a:rPr lang="en-US" u="sng" smtClean="0"/>
              <a:t>slope equations are </a:t>
            </a:r>
            <a:r>
              <a:rPr lang="en-US" i="1" u="sng" smtClean="0"/>
              <a:t>dangerous</a:t>
            </a:r>
            <a:r>
              <a:rPr lang="en-US" u="sng" smtClean="0"/>
              <a:t> for sand bed channels</a:t>
            </a:r>
            <a:r>
              <a:rPr lang="en-US" smtClean="0"/>
              <a:t>)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smtClean="0"/>
              <a:t>Neglects energy principles and time scales of different adjustment directions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smtClean="0"/>
              <a:t>Fluvial system is actually discontinuous, 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mtClean="0"/>
              <a:t>	e.g. tributaries, variability in coefficients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D454D0-D39A-4B6D-860A-ECADCDB377FA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3963" y="661988"/>
            <a:ext cx="6696075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643174" y="6211669"/>
            <a:ext cx="3981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NRCS (2007) adapted from Copeland et al. (2001)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388B1B-B5CA-4EE7-807D-D1AA8BF9B7CE}" type="slidenum">
              <a:rPr lang="en-GB" smtClean="0"/>
              <a:pPr>
                <a:defRPr/>
              </a:pPr>
              <a:t>90</a:t>
            </a:fld>
            <a:endParaRPr lang="en-GB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6025" y="476250"/>
            <a:ext cx="417195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0FC192-5BBE-4638-B947-7773988C031F}" type="slidenum">
              <a:rPr lang="en-GB" smtClean="0"/>
              <a:pPr>
                <a:defRPr/>
              </a:pPr>
              <a:t>91</a:t>
            </a:fld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2426</TotalTime>
  <Words>925</Words>
  <Application>Microsoft Office PowerPoint</Application>
  <PresentationFormat>On-screen Show (4:3)</PresentationFormat>
  <Paragraphs>354</Paragraphs>
  <Slides>91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91</vt:i4>
      </vt:variant>
    </vt:vector>
  </HeadingPairs>
  <TitlesOfParts>
    <vt:vector size="97" baseType="lpstr">
      <vt:lpstr>Ripple</vt:lpstr>
      <vt:lpstr>Microsoft Equation 3.0</vt:lpstr>
      <vt:lpstr>Equation</vt:lpstr>
      <vt:lpstr>Chart</vt:lpstr>
      <vt:lpstr>Bitmap Image</vt:lpstr>
      <vt:lpstr>Document</vt:lpstr>
      <vt:lpstr>PowerPoint Presentation</vt:lpstr>
      <vt:lpstr>Tools we will focus on at present:</vt:lpstr>
      <vt:lpstr>Hydraulic Geometry</vt:lpstr>
      <vt:lpstr>Regime Theory / Hydraulic Geometry  (e.g. Lacey 1929, Leopold and Maddock 1953)</vt:lpstr>
      <vt:lpstr>Hydraulic Geometry - Exponents</vt:lpstr>
      <vt:lpstr>Downstream hydraulic geometry</vt:lpstr>
      <vt:lpstr>PowerPoint Presentation</vt:lpstr>
      <vt:lpstr>The Basic Issue</vt:lpstr>
      <vt:lpstr>Hydraulic Geometry Approach in Stable Channel Design</vt:lpstr>
      <vt:lpstr>Downstream hydraulic geometry equations for width provide an important channel design and analysis tool  Depth, velocity, and slope equations are less reliable</vt:lpstr>
      <vt:lpstr>PowerPoint Presentation</vt:lpstr>
      <vt:lpstr>PowerPoint Presentation</vt:lpstr>
      <vt:lpstr>PowerPoint Presentation</vt:lpstr>
      <vt:lpstr>Some Factors Affecting a</vt:lpstr>
      <vt:lpstr>Downstream Hydraulic Geometry and Boundary Sediments</vt:lpstr>
      <vt:lpstr>PowerPoint Presentation</vt:lpstr>
      <vt:lpstr>Hey and Thorne (1986) All Veg. Types</vt:lpstr>
      <vt:lpstr>Hey and Thorne (1986)  Separate Vegetation Types</vt:lpstr>
      <vt:lpstr>Downstream Hydraulic Geometry and Vegetation – Gravel Channels</vt:lpstr>
      <vt:lpstr>Downstream Hydraulic Geometry and Vegetation – Sand Channels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Values of a in w = aQ0.5</vt:lpstr>
      <vt:lpstr>Summary</vt:lpstr>
      <vt:lpstr>Planform Geometry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Initial planform layout</vt:lpstr>
      <vt:lpstr>Meandering – Braiding Threshold</vt:lpstr>
      <vt:lpstr>PowerPoint Presentation</vt:lpstr>
      <vt:lpstr>PowerPoint Presentation</vt:lpstr>
      <vt:lpstr>PowerPoint Presentation</vt:lpstr>
      <vt:lpstr>PowerPoint Presentation</vt:lpstr>
      <vt:lpstr>Uvas Creek</vt:lpstr>
      <vt:lpstr>Uvas Creek</vt:lpstr>
      <vt:lpstr>Planform Predictors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useful guideline:</vt:lpstr>
      <vt:lpstr>PowerPoint Presentation</vt:lpstr>
      <vt:lpstr>PowerPoint Presentation</vt:lpstr>
      <vt:lpstr>PowerPoint Presentation</vt:lpstr>
      <vt:lpstr>PowerPoint Presentation</vt:lpstr>
      <vt:lpstr>Qualitative Response Models</vt:lpstr>
      <vt:lpstr>LANE’S BALANCE</vt:lpstr>
      <vt:lpstr>PowerPoint Presentation</vt:lpstr>
      <vt:lpstr>PowerPoint Presentation</vt:lpstr>
      <vt:lpstr>Schumm’s River Metamorphosis</vt:lpstr>
      <vt:lpstr>Schumm’s River Metamorphosis – Part II</vt:lpstr>
      <vt:lpstr>PowerPoint Presentation</vt:lpstr>
      <vt:lpstr>PowerPoint Presentation</vt:lpstr>
      <vt:lpstr>Historical analysis</vt:lpstr>
      <vt:lpstr>A few examples</vt:lpstr>
      <vt:lpstr>PowerPoint Presentation</vt:lpstr>
      <vt:lpstr>PowerPoint Presentation</vt:lpstr>
      <vt:lpstr>Historical surveys / maps</vt:lpstr>
      <vt:lpstr>Repeat surveys</vt:lpstr>
      <vt:lpstr>PowerPoint Presentation</vt:lpstr>
      <vt:lpstr>Sediment budgets</vt:lpstr>
      <vt:lpstr>Specific gage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does Global Warming mean for River Restoration?</dc:title>
  <dc:creator>Colin Thorne</dc:creator>
  <cp:lastModifiedBy>Brian P. Bledsoe</cp:lastModifiedBy>
  <cp:revision>148</cp:revision>
  <dcterms:created xsi:type="dcterms:W3CDTF">2008-05-07T00:25:51Z</dcterms:created>
  <dcterms:modified xsi:type="dcterms:W3CDTF">2012-10-23T14:47:12Z</dcterms:modified>
</cp:coreProperties>
</file>