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5"/>
  </p:notesMasterIdLst>
  <p:sldIdLst>
    <p:sldId id="269" r:id="rId2"/>
    <p:sldId id="268" r:id="rId3"/>
    <p:sldId id="265" r:id="rId4"/>
  </p:sldIdLst>
  <p:sldSz cx="219456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6BF538-CEFB-2DE1-7B9C-58036B3B1A0F}" name="Fleming,Kevin" initials="" userId="S::kcflemin@colostate.edu::f5fe8838-8e00-401d-9d7a-26f4688326a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326"/>
    <a:srgbClr val="00889B"/>
    <a:srgbClr val="F5BA26"/>
    <a:srgbClr val="CCD943"/>
    <a:srgbClr val="C6C06C"/>
    <a:srgbClr val="E1E2DC"/>
    <a:srgbClr val="4D4D4C"/>
    <a:srgbClr val="E0CAAB"/>
    <a:srgbClr val="0A090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038"/>
    <p:restoredTop sz="86376"/>
  </p:normalViewPr>
  <p:slideViewPr>
    <p:cSldViewPr snapToGrid="0">
      <p:cViewPr>
        <p:scale>
          <a:sx n="44" d="100"/>
          <a:sy n="44" d="100"/>
        </p:scale>
        <p:origin x="1640" y="144"/>
      </p:cViewPr>
      <p:guideLst/>
    </p:cSldViewPr>
  </p:slideViewPr>
  <p:outlineViewPr>
    <p:cViewPr>
      <p:scale>
        <a:sx n="33" d="100"/>
        <a:sy n="33" d="100"/>
      </p:scale>
      <p:origin x="0" y="0"/>
    </p:cViewPr>
  </p:outlineViewPr>
  <p:notesTextViewPr>
    <p:cViewPr>
      <p:scale>
        <a:sx n="110" d="100"/>
        <a:sy n="11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10" Type="http://schemas.microsoft.com/office/2018/10/relationships/authors" Target="authors.xml"/><Relationship Id="rId4" Type="http://schemas.openxmlformats.org/officeDocument/2006/relationships/slide" Target="slides/slide3.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dirty="0">
                <a:solidFill>
                  <a:schemeClr val="tx1"/>
                </a:solidFill>
                <a:latin typeface="Poppins" pitchFamily="2" charset="77"/>
                <a:cs typeface="Poppins" pitchFamily="2" charset="77"/>
              </a:rPr>
              <a:t>If you use a PPT graph, remember to change the font &amp; labels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0A090D"/>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0DF-4247-B9D9-4D8F2FFD5B0C}"/>
            </c:ext>
          </c:extLst>
        </c:ser>
        <c:ser>
          <c:idx val="1"/>
          <c:order val="1"/>
          <c:tx>
            <c:strRef>
              <c:f>Sheet1!$C$1</c:f>
              <c:strCache>
                <c:ptCount val="1"/>
                <c:pt idx="0">
                  <c:v>Series 2</c:v>
                </c:pt>
              </c:strCache>
            </c:strRef>
          </c:tx>
          <c:spPr>
            <a:solidFill>
              <a:srgbClr val="C6C06C"/>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0DF-4247-B9D9-4D8F2FFD5B0C}"/>
            </c:ext>
          </c:extLst>
        </c:ser>
        <c:ser>
          <c:idx val="2"/>
          <c:order val="2"/>
          <c:tx>
            <c:strRef>
              <c:f>Sheet1!$D$1</c:f>
              <c:strCache>
                <c:ptCount val="1"/>
                <c:pt idx="0">
                  <c:v>Series 3</c:v>
                </c:pt>
              </c:strCache>
            </c:strRef>
          </c:tx>
          <c:spPr>
            <a:solidFill>
              <a:srgbClr val="004326"/>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0DF-4247-B9D9-4D8F2FFD5B0C}"/>
            </c:ext>
          </c:extLst>
        </c:ser>
        <c:dLbls>
          <c:showLegendKey val="0"/>
          <c:showVal val="0"/>
          <c:showCatName val="0"/>
          <c:showSerName val="0"/>
          <c:showPercent val="0"/>
          <c:showBubbleSize val="0"/>
        </c:dLbls>
        <c:gapWidth val="219"/>
        <c:overlap val="-27"/>
        <c:axId val="683867408"/>
        <c:axId val="506829632"/>
      </c:barChart>
      <c:catAx>
        <c:axId val="683867408"/>
        <c:scaling>
          <c:orientation val="minMax"/>
        </c:scaling>
        <c:delete val="0"/>
        <c:axPos val="b"/>
        <c:numFmt formatCode="General" sourceLinked="1"/>
        <c:majorTickMark val="in"/>
        <c:minorTickMark val="in"/>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6829632"/>
        <c:crosses val="autoZero"/>
        <c:auto val="0"/>
        <c:lblAlgn val="ctr"/>
        <c:lblOffset val="100"/>
        <c:tickMarkSkip val="2"/>
        <c:noMultiLvlLbl val="0"/>
      </c:catAx>
      <c:valAx>
        <c:axId val="506829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838674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dirty="0">
                <a:solidFill>
                  <a:schemeClr val="tx1"/>
                </a:solidFill>
                <a:latin typeface="Poppins" pitchFamily="2" charset="77"/>
                <a:cs typeface="Poppins" pitchFamily="2" charset="77"/>
              </a:rPr>
              <a:t>If you use a PPT graph, remember to change the font &amp; labels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0A090D"/>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0DF-4247-B9D9-4D8F2FFD5B0C}"/>
            </c:ext>
          </c:extLst>
        </c:ser>
        <c:ser>
          <c:idx val="1"/>
          <c:order val="1"/>
          <c:tx>
            <c:strRef>
              <c:f>Sheet1!$C$1</c:f>
              <c:strCache>
                <c:ptCount val="1"/>
                <c:pt idx="0">
                  <c:v>Series 2</c:v>
                </c:pt>
              </c:strCache>
            </c:strRef>
          </c:tx>
          <c:spPr>
            <a:solidFill>
              <a:srgbClr val="C6C06C"/>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0DF-4247-B9D9-4D8F2FFD5B0C}"/>
            </c:ext>
          </c:extLst>
        </c:ser>
        <c:ser>
          <c:idx val="2"/>
          <c:order val="2"/>
          <c:tx>
            <c:strRef>
              <c:f>Sheet1!$D$1</c:f>
              <c:strCache>
                <c:ptCount val="1"/>
                <c:pt idx="0">
                  <c:v>Series 3</c:v>
                </c:pt>
              </c:strCache>
            </c:strRef>
          </c:tx>
          <c:spPr>
            <a:solidFill>
              <a:srgbClr val="004326"/>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0DF-4247-B9D9-4D8F2FFD5B0C}"/>
            </c:ext>
          </c:extLst>
        </c:ser>
        <c:dLbls>
          <c:showLegendKey val="0"/>
          <c:showVal val="0"/>
          <c:showCatName val="0"/>
          <c:showSerName val="0"/>
          <c:showPercent val="0"/>
          <c:showBubbleSize val="0"/>
        </c:dLbls>
        <c:gapWidth val="219"/>
        <c:overlap val="-27"/>
        <c:axId val="683867408"/>
        <c:axId val="506829632"/>
      </c:barChart>
      <c:catAx>
        <c:axId val="683867408"/>
        <c:scaling>
          <c:orientation val="minMax"/>
        </c:scaling>
        <c:delete val="0"/>
        <c:axPos val="b"/>
        <c:numFmt formatCode="General" sourceLinked="1"/>
        <c:majorTickMark val="in"/>
        <c:minorTickMark val="in"/>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6829632"/>
        <c:crosses val="autoZero"/>
        <c:auto val="0"/>
        <c:lblAlgn val="ctr"/>
        <c:lblOffset val="100"/>
        <c:tickMarkSkip val="2"/>
        <c:noMultiLvlLbl val="0"/>
      </c:catAx>
      <c:valAx>
        <c:axId val="506829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838674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0E8E20-7C6F-3F4B-BFCF-F5C3AB2DB5E7}" type="datetimeFigureOut">
              <a:rPr lang="en-US" smtClean="0"/>
              <a:t>4/27/26</a:t>
            </a:fld>
            <a:endParaRPr lang="en-US"/>
          </a:p>
        </p:txBody>
      </p:sp>
      <p:sp>
        <p:nvSpPr>
          <p:cNvPr id="4" name="Slide Image Placeholder 3"/>
          <p:cNvSpPr>
            <a:spLocks noGrp="1" noRot="1" noChangeAspect="1"/>
          </p:cNvSpPr>
          <p:nvPr>
            <p:ph type="sldImg" idx="2"/>
          </p:nvPr>
        </p:nvSpPr>
        <p:spPr>
          <a:xfrm>
            <a:off x="2400300" y="1143000"/>
            <a:ext cx="2057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70C88-A19A-2C44-8D30-FACA3F1ECDAF}" type="slidenum">
              <a:rPr lang="en-US" smtClean="0"/>
              <a:t>‹#›</a:t>
            </a:fld>
            <a:endParaRPr lang="en-US"/>
          </a:p>
        </p:txBody>
      </p:sp>
    </p:spTree>
    <p:extLst>
      <p:ext uri="{BB962C8B-B14F-4D97-AF65-F5344CB8AC3E}">
        <p14:creationId xmlns:p14="http://schemas.microsoft.com/office/powerpoint/2010/main" val="1811203728"/>
      </p:ext>
    </p:extLst>
  </p:cSld>
  <p:clrMap bg1="lt1" tx1="dk1" bg2="lt2" tx2="dk2" accent1="accent1" accent2="accent2" accent3="accent3" accent4="accent4" accent5="accent5" accent6="accent6" hlink="hlink" folHlink="folHlink"/>
  <p:notesStyle>
    <a:lvl1pPr marL="0" algn="l" defTabSz="3686861" rtl="0" eaLnBrk="1" latinLnBrk="0" hangingPunct="1">
      <a:defRPr sz="4838" kern="1200">
        <a:solidFill>
          <a:schemeClr val="tx1"/>
        </a:solidFill>
        <a:latin typeface="+mn-lt"/>
        <a:ea typeface="+mn-ea"/>
        <a:cs typeface="+mn-cs"/>
      </a:defRPr>
    </a:lvl1pPr>
    <a:lvl2pPr marL="1843430" algn="l" defTabSz="3686861" rtl="0" eaLnBrk="1" latinLnBrk="0" hangingPunct="1">
      <a:defRPr sz="4838" kern="1200">
        <a:solidFill>
          <a:schemeClr val="tx1"/>
        </a:solidFill>
        <a:latin typeface="+mn-lt"/>
        <a:ea typeface="+mn-ea"/>
        <a:cs typeface="+mn-cs"/>
      </a:defRPr>
    </a:lvl2pPr>
    <a:lvl3pPr marL="3686861" algn="l" defTabSz="3686861" rtl="0" eaLnBrk="1" latinLnBrk="0" hangingPunct="1">
      <a:defRPr sz="4838" kern="1200">
        <a:solidFill>
          <a:schemeClr val="tx1"/>
        </a:solidFill>
        <a:latin typeface="+mn-lt"/>
        <a:ea typeface="+mn-ea"/>
        <a:cs typeface="+mn-cs"/>
      </a:defRPr>
    </a:lvl3pPr>
    <a:lvl4pPr marL="5530291" algn="l" defTabSz="3686861" rtl="0" eaLnBrk="1" latinLnBrk="0" hangingPunct="1">
      <a:defRPr sz="4838" kern="1200">
        <a:solidFill>
          <a:schemeClr val="tx1"/>
        </a:solidFill>
        <a:latin typeface="+mn-lt"/>
        <a:ea typeface="+mn-ea"/>
        <a:cs typeface="+mn-cs"/>
      </a:defRPr>
    </a:lvl4pPr>
    <a:lvl5pPr marL="7373722" algn="l" defTabSz="3686861" rtl="0" eaLnBrk="1" latinLnBrk="0" hangingPunct="1">
      <a:defRPr sz="4838" kern="1200">
        <a:solidFill>
          <a:schemeClr val="tx1"/>
        </a:solidFill>
        <a:latin typeface="+mn-lt"/>
        <a:ea typeface="+mn-ea"/>
        <a:cs typeface="+mn-cs"/>
      </a:defRPr>
    </a:lvl5pPr>
    <a:lvl6pPr marL="9217152" algn="l" defTabSz="3686861" rtl="0" eaLnBrk="1" latinLnBrk="0" hangingPunct="1">
      <a:defRPr sz="4838" kern="1200">
        <a:solidFill>
          <a:schemeClr val="tx1"/>
        </a:solidFill>
        <a:latin typeface="+mn-lt"/>
        <a:ea typeface="+mn-ea"/>
        <a:cs typeface="+mn-cs"/>
      </a:defRPr>
    </a:lvl6pPr>
    <a:lvl7pPr marL="11060582" algn="l" defTabSz="3686861" rtl="0" eaLnBrk="1" latinLnBrk="0" hangingPunct="1">
      <a:defRPr sz="4838" kern="1200">
        <a:solidFill>
          <a:schemeClr val="tx1"/>
        </a:solidFill>
        <a:latin typeface="+mn-lt"/>
        <a:ea typeface="+mn-ea"/>
        <a:cs typeface="+mn-cs"/>
      </a:defRPr>
    </a:lvl7pPr>
    <a:lvl8pPr marL="12904013" algn="l" defTabSz="3686861" rtl="0" eaLnBrk="1" latinLnBrk="0" hangingPunct="1">
      <a:defRPr sz="4838" kern="1200">
        <a:solidFill>
          <a:schemeClr val="tx1"/>
        </a:solidFill>
        <a:latin typeface="+mn-lt"/>
        <a:ea typeface="+mn-ea"/>
        <a:cs typeface="+mn-cs"/>
      </a:defRPr>
    </a:lvl8pPr>
    <a:lvl9pPr marL="14747443" algn="l" defTabSz="3686861" rtl="0" eaLnBrk="1" latinLnBrk="0" hangingPunct="1">
      <a:defRPr sz="483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A515D-77E7-DDA2-1905-D2359C167C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CCA7CC-C333-20A7-3FEC-8D1052D91A65}"/>
              </a:ext>
            </a:extLst>
          </p:cNvPr>
          <p:cNvSpPr>
            <a:spLocks noGrp="1" noRot="1" noChangeAspect="1"/>
          </p:cNvSpPr>
          <p:nvPr>
            <p:ph type="sldImg"/>
          </p:nvPr>
        </p:nvSpPr>
        <p:spPr>
          <a:xfrm>
            <a:off x="2400300" y="1143000"/>
            <a:ext cx="2057400" cy="3086100"/>
          </a:xfrm>
        </p:spPr>
      </p:sp>
      <p:sp>
        <p:nvSpPr>
          <p:cNvPr id="3" name="Notes Placeholder 2">
            <a:extLst>
              <a:ext uri="{FF2B5EF4-FFF2-40B4-BE49-F238E27FC236}">
                <a16:creationId xmlns:a16="http://schemas.microsoft.com/office/drawing/2014/main" id="{6A9E4D6E-2CEA-B32B-70B1-EEB1043C57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BBCE50-604A-2B67-1ABC-70FB5C45EA87}"/>
              </a:ext>
            </a:extLst>
          </p:cNvPr>
          <p:cNvSpPr>
            <a:spLocks noGrp="1"/>
          </p:cNvSpPr>
          <p:nvPr>
            <p:ph type="sldNum" sz="quarter" idx="5"/>
          </p:nvPr>
        </p:nvSpPr>
        <p:spPr/>
        <p:txBody>
          <a:bodyPr/>
          <a:lstStyle/>
          <a:p>
            <a:fld id="{BE870C88-A19A-2C44-8D30-FACA3F1ECDAF}" type="slidenum">
              <a:rPr lang="en-US" smtClean="0"/>
              <a:t>1</a:t>
            </a:fld>
            <a:endParaRPr lang="en-US"/>
          </a:p>
        </p:txBody>
      </p:sp>
    </p:spTree>
    <p:extLst>
      <p:ext uri="{BB962C8B-B14F-4D97-AF65-F5344CB8AC3E}">
        <p14:creationId xmlns:p14="http://schemas.microsoft.com/office/powerpoint/2010/main" val="3971320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C89DE-8598-EA42-26D1-7D15BC1A51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FE25FE-7C70-F780-DB7B-DDED718928C6}"/>
              </a:ext>
            </a:extLst>
          </p:cNvPr>
          <p:cNvSpPr>
            <a:spLocks noGrp="1" noRot="1" noChangeAspect="1"/>
          </p:cNvSpPr>
          <p:nvPr>
            <p:ph type="sldImg"/>
          </p:nvPr>
        </p:nvSpPr>
        <p:spPr>
          <a:xfrm>
            <a:off x="2400300" y="1143000"/>
            <a:ext cx="2057400" cy="3086100"/>
          </a:xfrm>
        </p:spPr>
      </p:sp>
      <p:sp>
        <p:nvSpPr>
          <p:cNvPr id="3" name="Notes Placeholder 2">
            <a:extLst>
              <a:ext uri="{FF2B5EF4-FFF2-40B4-BE49-F238E27FC236}">
                <a16:creationId xmlns:a16="http://schemas.microsoft.com/office/drawing/2014/main" id="{58599EE7-CB2A-55E7-F62C-E97908A6A06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260A2D0-49A6-1117-8A93-D61DAD2AAE2B}"/>
              </a:ext>
            </a:extLst>
          </p:cNvPr>
          <p:cNvSpPr>
            <a:spLocks noGrp="1"/>
          </p:cNvSpPr>
          <p:nvPr>
            <p:ph type="sldNum" sz="quarter" idx="5"/>
          </p:nvPr>
        </p:nvSpPr>
        <p:spPr/>
        <p:txBody>
          <a:bodyPr/>
          <a:lstStyle/>
          <a:p>
            <a:fld id="{BE870C88-A19A-2C44-8D30-FACA3F1ECDAF}" type="slidenum">
              <a:rPr lang="en-US" smtClean="0"/>
              <a:t>2</a:t>
            </a:fld>
            <a:endParaRPr lang="en-US"/>
          </a:p>
        </p:txBody>
      </p:sp>
    </p:spTree>
    <p:extLst>
      <p:ext uri="{BB962C8B-B14F-4D97-AF65-F5344CB8AC3E}">
        <p14:creationId xmlns:p14="http://schemas.microsoft.com/office/powerpoint/2010/main" val="536515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00300" y="1143000"/>
            <a:ext cx="2057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032F50-0B60-B34B-8422-4E195A5AE2C1}" type="slidenum">
              <a:rPr lang="en-US" smtClean="0"/>
              <a:t>3</a:t>
            </a:fld>
            <a:endParaRPr lang="en-US"/>
          </a:p>
        </p:txBody>
      </p:sp>
    </p:spTree>
    <p:extLst>
      <p:ext uri="{BB962C8B-B14F-4D97-AF65-F5344CB8AC3E}">
        <p14:creationId xmlns:p14="http://schemas.microsoft.com/office/powerpoint/2010/main" val="2772310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5920" y="5387342"/>
            <a:ext cx="18653760" cy="11460480"/>
          </a:xfrm>
        </p:spPr>
        <p:txBody>
          <a:bodyPr anchor="b"/>
          <a:lstStyle>
            <a:lvl1pPr algn="ctr">
              <a:defRPr sz="14400"/>
            </a:lvl1pPr>
          </a:lstStyle>
          <a:p>
            <a:r>
              <a:rPr lang="en-US"/>
              <a:t>Click to edit Master title style</a:t>
            </a:r>
            <a:endParaRPr lang="en-US" dirty="0"/>
          </a:p>
        </p:txBody>
      </p:sp>
      <p:sp>
        <p:nvSpPr>
          <p:cNvPr id="3" name="Subtitle 2"/>
          <p:cNvSpPr>
            <a:spLocks noGrp="1"/>
          </p:cNvSpPr>
          <p:nvPr>
            <p:ph type="subTitle" idx="1"/>
          </p:nvPr>
        </p:nvSpPr>
        <p:spPr>
          <a:xfrm>
            <a:off x="2743200" y="17289782"/>
            <a:ext cx="16459200" cy="7947658"/>
          </a:xfrm>
        </p:spPr>
        <p:txBody>
          <a:bodyPr/>
          <a:lstStyle>
            <a:lvl1pPr marL="0" indent="0" algn="ctr">
              <a:buNone/>
              <a:defRPr sz="5760"/>
            </a:lvl1pPr>
            <a:lvl2pPr marL="1097280" indent="0" algn="ctr">
              <a:buNone/>
              <a:defRPr sz="4800"/>
            </a:lvl2pPr>
            <a:lvl3pPr marL="2194560" indent="0" algn="ctr">
              <a:buNone/>
              <a:defRPr sz="4320"/>
            </a:lvl3pPr>
            <a:lvl4pPr marL="3291840" indent="0" algn="ctr">
              <a:buNone/>
              <a:defRPr sz="3840"/>
            </a:lvl4pPr>
            <a:lvl5pPr marL="4389120" indent="0" algn="ctr">
              <a:buNone/>
              <a:defRPr sz="3840"/>
            </a:lvl5pPr>
            <a:lvl6pPr marL="5486400" indent="0" algn="ctr">
              <a:buNone/>
              <a:defRPr sz="3840"/>
            </a:lvl6pPr>
            <a:lvl7pPr marL="6583680" indent="0" algn="ctr">
              <a:buNone/>
              <a:defRPr sz="3840"/>
            </a:lvl7pPr>
            <a:lvl8pPr marL="7680960" indent="0" algn="ctr">
              <a:buNone/>
              <a:defRPr sz="3840"/>
            </a:lvl8pPr>
            <a:lvl9pPr marL="8778240" indent="0" algn="ctr">
              <a:buNone/>
              <a:defRPr sz="38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F8073CC-BCEE-2B40-A618-D56F137A6F55}" type="datetimeFigureOut">
              <a:rPr lang="en-US" smtClean="0"/>
              <a:t>4/27/26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95E88-54E8-3C41-AE20-1BB1ADE6826D}" type="slidenum">
              <a:rPr lang="en-US" smtClean="0"/>
              <a:t>‹#›</a:t>
            </a:fld>
            <a:endParaRPr lang="en-US"/>
          </a:p>
        </p:txBody>
      </p:sp>
    </p:spTree>
    <p:extLst>
      <p:ext uri="{BB962C8B-B14F-4D97-AF65-F5344CB8AC3E}">
        <p14:creationId xmlns:p14="http://schemas.microsoft.com/office/powerpoint/2010/main" val="628731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8073CC-BCEE-2B40-A618-D56F137A6F55}" type="datetimeFigureOut">
              <a:rPr lang="en-US" smtClean="0"/>
              <a:t>4/27/26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95E88-54E8-3C41-AE20-1BB1ADE6826D}" type="slidenum">
              <a:rPr lang="en-US" smtClean="0"/>
              <a:t>‹#›</a:t>
            </a:fld>
            <a:endParaRPr lang="en-US"/>
          </a:p>
        </p:txBody>
      </p:sp>
    </p:spTree>
    <p:extLst>
      <p:ext uri="{BB962C8B-B14F-4D97-AF65-F5344CB8AC3E}">
        <p14:creationId xmlns:p14="http://schemas.microsoft.com/office/powerpoint/2010/main" val="958439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704821" y="1752600"/>
            <a:ext cx="473202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08761" y="1752600"/>
            <a:ext cx="1392174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8073CC-BCEE-2B40-A618-D56F137A6F55}" type="datetimeFigureOut">
              <a:rPr lang="en-US" smtClean="0"/>
              <a:t>4/27/26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95E88-54E8-3C41-AE20-1BB1ADE6826D}" type="slidenum">
              <a:rPr lang="en-US" smtClean="0"/>
              <a:t>‹#›</a:t>
            </a:fld>
            <a:endParaRPr lang="en-US"/>
          </a:p>
        </p:txBody>
      </p:sp>
    </p:spTree>
    <p:extLst>
      <p:ext uri="{BB962C8B-B14F-4D97-AF65-F5344CB8AC3E}">
        <p14:creationId xmlns:p14="http://schemas.microsoft.com/office/powerpoint/2010/main" val="568480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ottom Ba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190900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8073CC-BCEE-2B40-A618-D56F137A6F55}" type="datetimeFigureOut">
              <a:rPr lang="en-US" smtClean="0"/>
              <a:t>4/27/26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95E88-54E8-3C41-AE20-1BB1ADE6826D}" type="slidenum">
              <a:rPr lang="en-US" smtClean="0"/>
              <a:t>‹#›</a:t>
            </a:fld>
            <a:endParaRPr lang="en-US"/>
          </a:p>
        </p:txBody>
      </p:sp>
    </p:spTree>
    <p:extLst>
      <p:ext uri="{BB962C8B-B14F-4D97-AF65-F5344CB8AC3E}">
        <p14:creationId xmlns:p14="http://schemas.microsoft.com/office/powerpoint/2010/main" val="4050538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97331" y="8206749"/>
            <a:ext cx="18928080" cy="13693138"/>
          </a:xfrm>
        </p:spPr>
        <p:txBody>
          <a:bodyPr anchor="b"/>
          <a:lstStyle>
            <a:lvl1pPr>
              <a:defRPr sz="14400"/>
            </a:lvl1pPr>
          </a:lstStyle>
          <a:p>
            <a:r>
              <a:rPr lang="en-US"/>
              <a:t>Click to edit Master title style</a:t>
            </a:r>
            <a:endParaRPr lang="en-US" dirty="0"/>
          </a:p>
        </p:txBody>
      </p:sp>
      <p:sp>
        <p:nvSpPr>
          <p:cNvPr id="3" name="Text Placeholder 2"/>
          <p:cNvSpPr>
            <a:spLocks noGrp="1"/>
          </p:cNvSpPr>
          <p:nvPr>
            <p:ph type="body" idx="1"/>
          </p:nvPr>
        </p:nvSpPr>
        <p:spPr>
          <a:xfrm>
            <a:off x="1497331" y="22029429"/>
            <a:ext cx="18928080" cy="7200898"/>
          </a:xfrm>
        </p:spPr>
        <p:txBody>
          <a:bodyPr/>
          <a:lstStyle>
            <a:lvl1pPr marL="0" indent="0">
              <a:buNone/>
              <a:defRPr sz="5760">
                <a:solidFill>
                  <a:schemeClr val="tx1">
                    <a:tint val="82000"/>
                  </a:schemeClr>
                </a:solidFill>
              </a:defRPr>
            </a:lvl1pPr>
            <a:lvl2pPr marL="1097280" indent="0">
              <a:buNone/>
              <a:defRPr sz="4800">
                <a:solidFill>
                  <a:schemeClr val="tx1">
                    <a:tint val="82000"/>
                  </a:schemeClr>
                </a:solidFill>
              </a:defRPr>
            </a:lvl2pPr>
            <a:lvl3pPr marL="2194560" indent="0">
              <a:buNone/>
              <a:defRPr sz="4320">
                <a:solidFill>
                  <a:schemeClr val="tx1">
                    <a:tint val="82000"/>
                  </a:schemeClr>
                </a:solidFill>
              </a:defRPr>
            </a:lvl3pPr>
            <a:lvl4pPr marL="3291840" indent="0">
              <a:buNone/>
              <a:defRPr sz="3840">
                <a:solidFill>
                  <a:schemeClr val="tx1">
                    <a:tint val="82000"/>
                  </a:schemeClr>
                </a:solidFill>
              </a:defRPr>
            </a:lvl4pPr>
            <a:lvl5pPr marL="4389120" indent="0">
              <a:buNone/>
              <a:defRPr sz="3840">
                <a:solidFill>
                  <a:schemeClr val="tx1">
                    <a:tint val="82000"/>
                  </a:schemeClr>
                </a:solidFill>
              </a:defRPr>
            </a:lvl5pPr>
            <a:lvl6pPr marL="5486400" indent="0">
              <a:buNone/>
              <a:defRPr sz="3840">
                <a:solidFill>
                  <a:schemeClr val="tx1">
                    <a:tint val="82000"/>
                  </a:schemeClr>
                </a:solidFill>
              </a:defRPr>
            </a:lvl6pPr>
            <a:lvl7pPr marL="6583680" indent="0">
              <a:buNone/>
              <a:defRPr sz="3840">
                <a:solidFill>
                  <a:schemeClr val="tx1">
                    <a:tint val="82000"/>
                  </a:schemeClr>
                </a:solidFill>
              </a:defRPr>
            </a:lvl7pPr>
            <a:lvl8pPr marL="7680960" indent="0">
              <a:buNone/>
              <a:defRPr sz="3840">
                <a:solidFill>
                  <a:schemeClr val="tx1">
                    <a:tint val="82000"/>
                  </a:schemeClr>
                </a:solidFill>
              </a:defRPr>
            </a:lvl8pPr>
            <a:lvl9pPr marL="8778240" indent="0">
              <a:buNone/>
              <a:defRPr sz="384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8073CC-BCEE-2B40-A618-D56F137A6F55}" type="datetimeFigureOut">
              <a:rPr lang="en-US" smtClean="0"/>
              <a:t>4/27/26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95E88-54E8-3C41-AE20-1BB1ADE6826D}" type="slidenum">
              <a:rPr lang="en-US" smtClean="0"/>
              <a:t>‹#›</a:t>
            </a:fld>
            <a:endParaRPr lang="en-US"/>
          </a:p>
        </p:txBody>
      </p:sp>
    </p:spTree>
    <p:extLst>
      <p:ext uri="{BB962C8B-B14F-4D97-AF65-F5344CB8AC3E}">
        <p14:creationId xmlns:p14="http://schemas.microsoft.com/office/powerpoint/2010/main" val="1679370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087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11099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8073CC-BCEE-2B40-A618-D56F137A6F55}" type="datetimeFigureOut">
              <a:rPr lang="en-US" smtClean="0"/>
              <a:t>4/27/26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95E88-54E8-3C41-AE20-1BB1ADE6826D}" type="slidenum">
              <a:rPr lang="en-US" smtClean="0"/>
              <a:t>‹#›</a:t>
            </a:fld>
            <a:endParaRPr lang="en-US"/>
          </a:p>
        </p:txBody>
      </p:sp>
    </p:spTree>
    <p:extLst>
      <p:ext uri="{BB962C8B-B14F-4D97-AF65-F5344CB8AC3E}">
        <p14:creationId xmlns:p14="http://schemas.microsoft.com/office/powerpoint/2010/main" val="1483329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1618" y="1752607"/>
            <a:ext cx="189280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11621" y="8069582"/>
            <a:ext cx="9284016"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4" name="Content Placeholder 3"/>
          <p:cNvSpPr>
            <a:spLocks noGrp="1"/>
          </p:cNvSpPr>
          <p:nvPr>
            <p:ph sz="half" idx="2"/>
          </p:nvPr>
        </p:nvSpPr>
        <p:spPr>
          <a:xfrm>
            <a:off x="1511621" y="12024360"/>
            <a:ext cx="9284016"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1109961" y="8069582"/>
            <a:ext cx="9329738"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6" name="Content Placeholder 5"/>
          <p:cNvSpPr>
            <a:spLocks noGrp="1"/>
          </p:cNvSpPr>
          <p:nvPr>
            <p:ph sz="quarter" idx="4"/>
          </p:nvPr>
        </p:nvSpPr>
        <p:spPr>
          <a:xfrm>
            <a:off x="11109961" y="12024360"/>
            <a:ext cx="9329738"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F8073CC-BCEE-2B40-A618-D56F137A6F55}" type="datetimeFigureOut">
              <a:rPr lang="en-US" smtClean="0"/>
              <a:t>4/27/26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95E88-54E8-3C41-AE20-1BB1ADE6826D}" type="slidenum">
              <a:rPr lang="en-US" smtClean="0"/>
              <a:t>‹#›</a:t>
            </a:fld>
            <a:endParaRPr lang="en-US"/>
          </a:p>
        </p:txBody>
      </p:sp>
    </p:spTree>
    <p:extLst>
      <p:ext uri="{BB962C8B-B14F-4D97-AF65-F5344CB8AC3E}">
        <p14:creationId xmlns:p14="http://schemas.microsoft.com/office/powerpoint/2010/main" val="1213246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8073CC-BCEE-2B40-A618-D56F137A6F55}" type="datetimeFigureOut">
              <a:rPr lang="en-US" smtClean="0"/>
              <a:t>4/27/26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95E88-54E8-3C41-AE20-1BB1ADE6826D}" type="slidenum">
              <a:rPr lang="en-US" smtClean="0"/>
              <a:t>‹#›</a:t>
            </a:fld>
            <a:endParaRPr lang="en-US"/>
          </a:p>
        </p:txBody>
      </p:sp>
    </p:spTree>
    <p:extLst>
      <p:ext uri="{BB962C8B-B14F-4D97-AF65-F5344CB8AC3E}">
        <p14:creationId xmlns:p14="http://schemas.microsoft.com/office/powerpoint/2010/main" val="2091043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8073CC-BCEE-2B40-A618-D56F137A6F55}" type="datetimeFigureOut">
              <a:rPr lang="en-US" smtClean="0"/>
              <a:t>4/27/26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95E88-54E8-3C41-AE20-1BB1ADE6826D}" type="slidenum">
              <a:rPr lang="en-US" smtClean="0"/>
              <a:t>‹#›</a:t>
            </a:fld>
            <a:endParaRPr lang="en-US"/>
          </a:p>
        </p:txBody>
      </p:sp>
    </p:spTree>
    <p:extLst>
      <p:ext uri="{BB962C8B-B14F-4D97-AF65-F5344CB8AC3E}">
        <p14:creationId xmlns:p14="http://schemas.microsoft.com/office/powerpoint/2010/main" val="1305667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Content Placeholder 2"/>
          <p:cNvSpPr>
            <a:spLocks noGrp="1"/>
          </p:cNvSpPr>
          <p:nvPr>
            <p:ph idx="1"/>
          </p:nvPr>
        </p:nvSpPr>
        <p:spPr>
          <a:xfrm>
            <a:off x="9329738" y="4739647"/>
            <a:ext cx="11109960" cy="23393400"/>
          </a:xfrm>
        </p:spPr>
        <p:txBody>
          <a:bodyPr/>
          <a:lstStyle>
            <a:lvl1pPr>
              <a:defRPr sz="7680"/>
            </a:lvl1pPr>
            <a:lvl2pPr>
              <a:defRPr sz="6720"/>
            </a:lvl2pPr>
            <a:lvl3pPr>
              <a:defRPr sz="576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EF8073CC-BCEE-2B40-A618-D56F137A6F55}" type="datetimeFigureOut">
              <a:rPr lang="en-US" smtClean="0"/>
              <a:t>4/27/26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95E88-54E8-3C41-AE20-1BB1ADE6826D}" type="slidenum">
              <a:rPr lang="en-US" smtClean="0"/>
              <a:t>‹#›</a:t>
            </a:fld>
            <a:endParaRPr lang="en-US"/>
          </a:p>
        </p:txBody>
      </p:sp>
    </p:spTree>
    <p:extLst>
      <p:ext uri="{BB962C8B-B14F-4D97-AF65-F5344CB8AC3E}">
        <p14:creationId xmlns:p14="http://schemas.microsoft.com/office/powerpoint/2010/main" val="865308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Picture Placeholder 2"/>
          <p:cNvSpPr>
            <a:spLocks noGrp="1" noChangeAspect="1"/>
          </p:cNvSpPr>
          <p:nvPr>
            <p:ph type="pic" idx="1"/>
          </p:nvPr>
        </p:nvSpPr>
        <p:spPr>
          <a:xfrm>
            <a:off x="9329738" y="4739647"/>
            <a:ext cx="11109960" cy="23393400"/>
          </a:xfrm>
        </p:spPr>
        <p:txBody>
          <a:bodyPr anchor="t"/>
          <a:lstStyle>
            <a:lvl1pPr marL="0" indent="0">
              <a:buNone/>
              <a:defRPr sz="7680"/>
            </a:lvl1pPr>
            <a:lvl2pPr marL="1097280" indent="0">
              <a:buNone/>
              <a:defRPr sz="6720"/>
            </a:lvl2pPr>
            <a:lvl3pPr marL="2194560" indent="0">
              <a:buNone/>
              <a:defRPr sz="5760"/>
            </a:lvl3pPr>
            <a:lvl4pPr marL="3291840" indent="0">
              <a:buNone/>
              <a:defRPr sz="4800"/>
            </a:lvl4pPr>
            <a:lvl5pPr marL="4389120" indent="0">
              <a:buNone/>
              <a:defRPr sz="4800"/>
            </a:lvl5pPr>
            <a:lvl6pPr marL="5486400" indent="0">
              <a:buNone/>
              <a:defRPr sz="4800"/>
            </a:lvl6pPr>
            <a:lvl7pPr marL="6583680" indent="0">
              <a:buNone/>
              <a:defRPr sz="4800"/>
            </a:lvl7pPr>
            <a:lvl8pPr marL="7680960" indent="0">
              <a:buNone/>
              <a:defRPr sz="4800"/>
            </a:lvl8pPr>
            <a:lvl9pPr marL="8778240" indent="0">
              <a:buNone/>
              <a:defRPr sz="4800"/>
            </a:lvl9pPr>
          </a:lstStyle>
          <a:p>
            <a:r>
              <a:rPr lang="en-US"/>
              <a:t>Click icon to add picture</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EF8073CC-BCEE-2B40-A618-D56F137A6F55}" type="datetimeFigureOut">
              <a:rPr lang="en-US" smtClean="0"/>
              <a:t>4/27/26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95E88-54E8-3C41-AE20-1BB1ADE6826D}" type="slidenum">
              <a:rPr lang="en-US" smtClean="0"/>
              <a:t>‹#›</a:t>
            </a:fld>
            <a:endParaRPr lang="en-US"/>
          </a:p>
        </p:txBody>
      </p:sp>
    </p:spTree>
    <p:extLst>
      <p:ext uri="{BB962C8B-B14F-4D97-AF65-F5344CB8AC3E}">
        <p14:creationId xmlns:p14="http://schemas.microsoft.com/office/powerpoint/2010/main" val="3806476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8760" y="1752607"/>
            <a:ext cx="1892808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08760" y="8763000"/>
            <a:ext cx="1892808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08760" y="30510487"/>
            <a:ext cx="4937760" cy="1752600"/>
          </a:xfrm>
          <a:prstGeom prst="rect">
            <a:avLst/>
          </a:prstGeom>
        </p:spPr>
        <p:txBody>
          <a:bodyPr vert="horz" lIns="91440" tIns="45720" rIns="91440" bIns="45720" rtlCol="0" anchor="ctr"/>
          <a:lstStyle>
            <a:lvl1pPr algn="l">
              <a:defRPr sz="2880">
                <a:solidFill>
                  <a:schemeClr val="tx1">
                    <a:tint val="82000"/>
                  </a:schemeClr>
                </a:solidFill>
              </a:defRPr>
            </a:lvl1pPr>
          </a:lstStyle>
          <a:p>
            <a:fld id="{EF8073CC-BCEE-2B40-A618-D56F137A6F55}" type="datetimeFigureOut">
              <a:rPr lang="en-US" smtClean="0"/>
              <a:t>4/27/26</a:t>
            </a:fld>
            <a:endParaRPr lang="en-US"/>
          </a:p>
        </p:txBody>
      </p:sp>
      <p:sp>
        <p:nvSpPr>
          <p:cNvPr id="5" name="Footer Placeholder 4"/>
          <p:cNvSpPr>
            <a:spLocks noGrp="1"/>
          </p:cNvSpPr>
          <p:nvPr>
            <p:ph type="ftr" sz="quarter" idx="3"/>
          </p:nvPr>
        </p:nvSpPr>
        <p:spPr>
          <a:xfrm>
            <a:off x="7269480" y="30510487"/>
            <a:ext cx="7406640" cy="1752600"/>
          </a:xfrm>
          <a:prstGeom prst="rect">
            <a:avLst/>
          </a:prstGeom>
        </p:spPr>
        <p:txBody>
          <a:bodyPr vert="horz" lIns="91440" tIns="45720" rIns="91440" bIns="45720" rtlCol="0" anchor="ctr"/>
          <a:lstStyle>
            <a:lvl1pPr algn="ctr">
              <a:defRPr sz="288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15499080" y="30510487"/>
            <a:ext cx="4937760" cy="1752600"/>
          </a:xfrm>
          <a:prstGeom prst="rect">
            <a:avLst/>
          </a:prstGeom>
        </p:spPr>
        <p:txBody>
          <a:bodyPr vert="horz" lIns="91440" tIns="45720" rIns="91440" bIns="45720" rtlCol="0" anchor="ctr"/>
          <a:lstStyle>
            <a:lvl1pPr algn="r">
              <a:defRPr sz="2880">
                <a:solidFill>
                  <a:schemeClr val="tx1">
                    <a:tint val="82000"/>
                  </a:schemeClr>
                </a:solidFill>
              </a:defRPr>
            </a:lvl1pPr>
          </a:lstStyle>
          <a:p>
            <a:fld id="{65195E88-54E8-3C41-AE20-1BB1ADE6826D}" type="slidenum">
              <a:rPr lang="en-US" smtClean="0"/>
              <a:t>‹#›</a:t>
            </a:fld>
            <a:endParaRPr lang="en-US"/>
          </a:p>
        </p:txBody>
      </p:sp>
    </p:spTree>
    <p:extLst>
      <p:ext uri="{BB962C8B-B14F-4D97-AF65-F5344CB8AC3E}">
        <p14:creationId xmlns:p14="http://schemas.microsoft.com/office/powerpoint/2010/main" val="82382450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2194560" rtl="0" eaLnBrk="1" latinLnBrk="0" hangingPunct="1">
        <a:lnSpc>
          <a:spcPct val="90000"/>
        </a:lnSpc>
        <a:spcBef>
          <a:spcPct val="0"/>
        </a:spcBef>
        <a:buNone/>
        <a:defRPr sz="10560" kern="1200">
          <a:solidFill>
            <a:schemeClr val="tx1"/>
          </a:solidFill>
          <a:latin typeface="+mj-lt"/>
          <a:ea typeface="+mj-ea"/>
          <a:cs typeface="+mj-cs"/>
        </a:defRPr>
      </a:lvl1pPr>
    </p:titleStyle>
    <p:body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en-US"/>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chart" Target="../charts/chart1.xml"/><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png"/><Relationship Id="rId10" Type="http://schemas.openxmlformats.org/officeDocument/2006/relationships/image" Target="../media/image5.jpg"/><Relationship Id="rId4" Type="http://schemas.openxmlformats.org/officeDocument/2006/relationships/image" Target="../media/image1.png"/><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chart" Target="../charts/chart2.xml"/><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10" Type="http://schemas.openxmlformats.org/officeDocument/2006/relationships/image" Target="../media/image1.png"/><Relationship Id="rId4" Type="http://schemas.openxmlformats.org/officeDocument/2006/relationships/image" Target="../media/image2.png"/><Relationship Id="rId9"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64D7C-CB1B-D516-5BAC-02CDF808154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D009E72-C436-FB9B-A457-997A70114821}"/>
              </a:ext>
            </a:extLst>
          </p:cNvPr>
          <p:cNvSpPr txBox="1"/>
          <p:nvPr/>
        </p:nvSpPr>
        <p:spPr>
          <a:xfrm>
            <a:off x="1694329" y="11645153"/>
            <a:ext cx="4007224" cy="738664"/>
          </a:xfrm>
          <a:prstGeom prst="rect">
            <a:avLst/>
          </a:prstGeom>
          <a:noFill/>
        </p:spPr>
        <p:txBody>
          <a:bodyPr wrap="square" rtlCol="0">
            <a:spAutoFit/>
          </a:bodyPr>
          <a:lstStyle/>
          <a:p>
            <a:endParaRPr lang="en-US" sz="1400" dirty="0">
              <a:latin typeface="Poppins" pitchFamily="2" charset="77"/>
              <a:cs typeface="Poppins" pitchFamily="2" charset="77"/>
            </a:endParaRPr>
          </a:p>
          <a:p>
            <a:endParaRPr lang="en-US" sz="1400" dirty="0">
              <a:latin typeface="Poppins" pitchFamily="2" charset="77"/>
              <a:cs typeface="Poppins" pitchFamily="2" charset="77"/>
            </a:endParaRPr>
          </a:p>
          <a:p>
            <a:endParaRPr lang="en-US" sz="1400" dirty="0">
              <a:latin typeface="Poppins" pitchFamily="2" charset="77"/>
              <a:cs typeface="Poppins" pitchFamily="2" charset="77"/>
            </a:endParaRPr>
          </a:p>
        </p:txBody>
      </p:sp>
      <p:sp>
        <p:nvSpPr>
          <p:cNvPr id="6" name="TextBox 5">
            <a:extLst>
              <a:ext uri="{FF2B5EF4-FFF2-40B4-BE49-F238E27FC236}">
                <a16:creationId xmlns:a16="http://schemas.microsoft.com/office/drawing/2014/main" id="{F390C492-5E1E-872F-EC12-9B6062074480}"/>
              </a:ext>
            </a:extLst>
          </p:cNvPr>
          <p:cNvSpPr txBox="1">
            <a:spLocks/>
          </p:cNvSpPr>
          <p:nvPr/>
        </p:nvSpPr>
        <p:spPr>
          <a:xfrm>
            <a:off x="324678" y="2732252"/>
            <a:ext cx="21323808" cy="28175190"/>
          </a:xfrm>
          <a:prstGeom prst="rect">
            <a:avLst/>
          </a:prstGeom>
          <a:noFill/>
        </p:spPr>
        <p:txBody>
          <a:bodyPr wrap="square" lIns="228600" tIns="228600" rIns="228600" bIns="228600" numCol="2" spcCol="1828800" rtlCol="0">
            <a:noAutofit/>
          </a:bodyPr>
          <a:lstStyle/>
          <a:p>
            <a:pPr>
              <a:spcBef>
                <a:spcPts val="300"/>
              </a:spcBef>
              <a:spcAft>
                <a:spcPts val="600"/>
              </a:spcAft>
            </a:pPr>
            <a:r>
              <a:rPr lang="en-US" sz="2400" dirty="0">
                <a:latin typeface="Poppins Medium" pitchFamily="2" charset="77"/>
                <a:cs typeface="Poppins Medium" pitchFamily="2" charset="77"/>
              </a:rPr>
              <a:t>Intro: Try to format everything within a single text box like this</a:t>
            </a:r>
          </a:p>
          <a:p>
            <a:pPr>
              <a:spcBef>
                <a:spcPts val="300"/>
              </a:spcBef>
              <a:spcAft>
                <a:spcPts val="600"/>
              </a:spcAft>
            </a:pPr>
            <a:r>
              <a:rPr lang="en-US" sz="2400" dirty="0">
                <a:latin typeface="Poppins" pitchFamily="2" charset="77"/>
                <a:cs typeface="Poppins" pitchFamily="2" charset="77"/>
              </a:rPr>
              <a:t>The font we use is Poppins regular and Poppins medium. Text size can vary if you need but try to keep it to 2 sizes in the body, one for headers and one for paragraphs. The fewer the words the better. You will explain the complicated parts, the visual just needs to be useful so people can understand and take an interest. Of course, read and follow your conference’s requirements. </a:t>
            </a:r>
          </a:p>
          <a:p>
            <a:pPr>
              <a:spcBef>
                <a:spcPts val="300"/>
              </a:spcBef>
              <a:spcAft>
                <a:spcPts val="600"/>
              </a:spcAft>
            </a:pPr>
            <a:r>
              <a:rPr lang="en-US" sz="2400" dirty="0">
                <a:latin typeface="Poppins" pitchFamily="2" charset="77"/>
                <a:cs typeface="Poppins" pitchFamily="2" charset="77"/>
              </a:rPr>
              <a:t>Do not use italics if you can avoid it. Do not make the text a lighter shade of gray if you can avoid it.</a:t>
            </a: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defTabSz="228600">
              <a:spcBef>
                <a:spcPts val="300"/>
              </a:spcBef>
              <a:spcAft>
                <a:spcPts val="600"/>
              </a:spcAft>
              <a:defRPr/>
            </a:pPr>
            <a:endParaRPr lang="en-US" sz="2400" dirty="0">
              <a:solidFill>
                <a:prstClr val="black"/>
              </a:solidFill>
              <a:latin typeface="Poppins Medium" pitchFamily="2" charset="77"/>
              <a:cs typeface="Poppins Medium" pitchFamily="2" charset="77"/>
            </a:endParaRPr>
          </a:p>
          <a:p>
            <a:pPr defTabSz="228600">
              <a:spcBef>
                <a:spcPts val="300"/>
              </a:spcBef>
              <a:spcAft>
                <a:spcPts val="600"/>
              </a:spcAft>
              <a:defRPr/>
            </a:pPr>
            <a:endParaRPr lang="en-US" sz="2400" dirty="0">
              <a:solidFill>
                <a:prstClr val="black"/>
              </a:solidFill>
              <a:latin typeface="Poppins Medium" pitchFamily="2" charset="77"/>
              <a:cs typeface="Poppins Medium" pitchFamily="2" charset="77"/>
            </a:endParaRPr>
          </a:p>
          <a:p>
            <a:pPr defTabSz="228600">
              <a:spcBef>
                <a:spcPts val="300"/>
              </a:spcBef>
              <a:spcAft>
                <a:spcPts val="600"/>
              </a:spcAft>
              <a:defRPr/>
            </a:pPr>
            <a:endParaRPr lang="en-US" sz="2400" dirty="0">
              <a:solidFill>
                <a:prstClr val="black"/>
              </a:solidFill>
              <a:latin typeface="Poppins Medium" pitchFamily="2" charset="77"/>
              <a:cs typeface="Poppins Medium" pitchFamily="2" charset="77"/>
            </a:endParaRPr>
          </a:p>
          <a:p>
            <a:pPr defTabSz="228600">
              <a:spcBef>
                <a:spcPts val="300"/>
              </a:spcBef>
              <a:spcAft>
                <a:spcPts val="600"/>
              </a:spcAft>
              <a:defRPr/>
            </a:pPr>
            <a:endParaRPr lang="en-US" sz="2400" dirty="0">
              <a:solidFill>
                <a:prstClr val="black"/>
              </a:solidFill>
              <a:latin typeface="Poppins Medium" pitchFamily="2" charset="77"/>
              <a:cs typeface="Poppins Medium" pitchFamily="2" charset="77"/>
            </a:endParaRPr>
          </a:p>
          <a:p>
            <a:pPr defTabSz="228600">
              <a:spcBef>
                <a:spcPts val="300"/>
              </a:spcBef>
              <a:spcAft>
                <a:spcPts val="600"/>
              </a:spcAft>
              <a:defRPr/>
            </a:pPr>
            <a:r>
              <a:rPr lang="en-US" sz="2400" dirty="0">
                <a:solidFill>
                  <a:prstClr val="black"/>
                </a:solidFill>
                <a:latin typeface="Poppins Medium" pitchFamily="2" charset="77"/>
                <a:cs typeface="Poppins Medium" pitchFamily="2" charset="77"/>
              </a:rPr>
              <a:t>Methods: Try to put visuals at the end of sections with more space following the caption</a:t>
            </a:r>
            <a:endParaRPr lang="en-US" sz="2400" dirty="0">
              <a:latin typeface="Poppins" pitchFamily="2" charset="77"/>
              <a:cs typeface="Poppins" pitchFamily="2" charset="77"/>
            </a:endParaRPr>
          </a:p>
          <a:p>
            <a:pPr>
              <a:spcBef>
                <a:spcPts val="300"/>
              </a:spcBef>
              <a:spcAft>
                <a:spcPts val="600"/>
              </a:spcAft>
            </a:pPr>
            <a:r>
              <a:rPr lang="en-US" sz="2400" dirty="0">
                <a:latin typeface="Poppins" pitchFamily="2" charset="77"/>
                <a:cs typeface="Poppins" pitchFamily="2" charset="77"/>
              </a:rPr>
              <a:t>You are encouraged to use simple bullet points. But remember, bullet points are only effective if they are simple:</a:t>
            </a:r>
          </a:p>
          <a:p>
            <a:pPr marL="285750" indent="-285750">
              <a:spcBef>
                <a:spcPts val="300"/>
              </a:spcBef>
              <a:spcAft>
                <a:spcPts val="600"/>
              </a:spcAft>
              <a:buFont typeface="Arial" panose="020B0604020202020204" pitchFamily="34" charset="0"/>
              <a:buChar char="•"/>
            </a:pPr>
            <a:r>
              <a:rPr lang="en-US" sz="2400" dirty="0">
                <a:latin typeface="Poppins" pitchFamily="2" charset="77"/>
                <a:cs typeface="Poppins" pitchFamily="2" charset="77"/>
              </a:rPr>
              <a:t>We found significance at a 95% confidence interval </a:t>
            </a:r>
          </a:p>
          <a:p>
            <a:pPr marL="285750" indent="-285750">
              <a:spcBef>
                <a:spcPts val="300"/>
              </a:spcBef>
              <a:spcAft>
                <a:spcPts val="600"/>
              </a:spcAft>
              <a:buFont typeface="Arial" panose="020B0604020202020204" pitchFamily="34" charset="0"/>
              <a:buChar char="•"/>
            </a:pPr>
            <a:r>
              <a:rPr lang="en-US" sz="2400" dirty="0">
                <a:latin typeface="Poppins" pitchFamily="2" charset="77"/>
                <a:cs typeface="Poppins" pitchFamily="2" charset="77"/>
              </a:rPr>
              <a:t>We examined economic, social, and technical aspects of hydrogen use </a:t>
            </a:r>
          </a:p>
          <a:p>
            <a:pPr marL="285750" indent="-285750">
              <a:spcBef>
                <a:spcPts val="300"/>
              </a:spcBef>
              <a:spcAft>
                <a:spcPts val="600"/>
              </a:spcAft>
              <a:buFont typeface="Arial" panose="020B0604020202020204" pitchFamily="34" charset="0"/>
              <a:buChar char="•"/>
            </a:pPr>
            <a:r>
              <a:rPr lang="en-US" sz="2400" dirty="0">
                <a:latin typeface="Poppins" pitchFamily="2" charset="77"/>
                <a:cs typeface="Poppins" pitchFamily="2" charset="77"/>
              </a:rPr>
              <a:t>We learned that simplicity rules; people don’t want to read endlessly</a:t>
            </a:r>
          </a:p>
          <a:p>
            <a:pPr marL="285750" indent="-285750">
              <a:spcBef>
                <a:spcPts val="300"/>
              </a:spcBef>
              <a:spcAft>
                <a:spcPts val="600"/>
              </a:spcAft>
              <a:buFont typeface="Arial" panose="020B0604020202020204" pitchFamily="34" charset="0"/>
              <a:buChar char="•"/>
            </a:pPr>
            <a:r>
              <a:rPr lang="en-US" sz="2400" dirty="0">
                <a:latin typeface="Poppins" pitchFamily="2" charset="77"/>
                <a:cs typeface="Poppins" pitchFamily="2" charset="77"/>
              </a:rPr>
              <a:t>Leaving some white space at the end of a column is acceptable</a:t>
            </a:r>
          </a:p>
          <a:p>
            <a:pPr>
              <a:spcBef>
                <a:spcPts val="300"/>
              </a:spcBef>
              <a:spcAft>
                <a:spcPts val="600"/>
              </a:spcAft>
            </a:pPr>
            <a:r>
              <a:rPr lang="en-US" sz="2400" dirty="0">
                <a:latin typeface="Poppins" pitchFamily="2" charset="77"/>
                <a:cs typeface="Poppins" pitchFamily="2" charset="77"/>
              </a:rPr>
              <a:t>Try not to split bullets between columns. Instead switch to paragraph form to round out your description. Or use an image to the left and continue with bullets starting at the top center. Too much method discussion will make your audience zone out. Better to leave it for discussion if you can, with key insights listed only. </a:t>
            </a: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r>
              <a:rPr lang="en-US" sz="2400" dirty="0">
                <a:latin typeface="Poppins Medium" pitchFamily="2" charset="77"/>
                <a:cs typeface="Poppins Medium" pitchFamily="2" charset="77"/>
              </a:rPr>
              <a:t>Results: I don’t know about you, but I love getting to results</a:t>
            </a:r>
            <a:endParaRPr lang="en-US" sz="2400" dirty="0">
              <a:latin typeface="Poppins" pitchFamily="2" charset="77"/>
              <a:cs typeface="Poppins" pitchFamily="2" charset="77"/>
            </a:endParaRPr>
          </a:p>
          <a:p>
            <a:pPr>
              <a:spcBef>
                <a:spcPts val="300"/>
              </a:spcBef>
              <a:spcAft>
                <a:spcPts val="600"/>
              </a:spcAft>
            </a:pPr>
            <a:r>
              <a:rPr lang="en-US" sz="2400" dirty="0">
                <a:latin typeface="Poppins" pitchFamily="2" charset="77"/>
                <a:cs typeface="Poppins" pitchFamily="2" charset="77"/>
              </a:rPr>
              <a:t>This is where we usually have issues visually. Yes, we want images that show our results. We want them to be large and readable. We do NOT want them to crowd out the center of our poster. It looks bad to the eye and can confuse the reader’s sense of flow. The solution is to use visuals that fully cross columns or to place them between text so they aren’t all directly next to each other. Also, limit the number. Key images only. </a:t>
            </a:r>
          </a:p>
          <a:p>
            <a:pPr>
              <a:spcBef>
                <a:spcPts val="300"/>
              </a:spcBef>
              <a:spcAft>
                <a:spcPts val="600"/>
              </a:spcAft>
            </a:pPr>
            <a:r>
              <a:rPr lang="en-US" sz="2400" dirty="0">
                <a:latin typeface="Poppins" pitchFamily="2" charset="77"/>
                <a:cs typeface="Poppins" pitchFamily="2" charset="77"/>
              </a:rPr>
              <a:t>If your graphs or tables look too small set within a single column but they are too big stretched out across two columns, see if you can export your image at a different scale to fit wider or taller. </a:t>
            </a:r>
          </a:p>
          <a:p>
            <a:pPr>
              <a:spcBef>
                <a:spcPts val="300"/>
              </a:spcBef>
              <a:spcAft>
                <a:spcPts val="600"/>
              </a:spcAft>
            </a:pPr>
            <a:r>
              <a:rPr lang="en-US" sz="2400" dirty="0">
                <a:latin typeface="Poppins" pitchFamily="2" charset="77"/>
                <a:cs typeface="Poppins" pitchFamily="2" charset="77"/>
              </a:rPr>
              <a:t>Results also showed the need for us to include the requirements of multiple stakeholders in this complex system.  </a:t>
            </a: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Medium" pitchFamily="2" charset="77"/>
              <a:cs typeface="Poppins Medium" pitchFamily="2" charset="77"/>
            </a:endParaRPr>
          </a:p>
          <a:p>
            <a:pPr>
              <a:spcBef>
                <a:spcPts val="300"/>
              </a:spcBef>
              <a:spcAft>
                <a:spcPts val="600"/>
              </a:spcAft>
            </a:pPr>
            <a:endParaRPr lang="en-US" sz="2400" dirty="0">
              <a:latin typeface="Poppins Medium" pitchFamily="2" charset="77"/>
              <a:cs typeface="Poppins Medium" pitchFamily="2" charset="77"/>
            </a:endParaRPr>
          </a:p>
          <a:p>
            <a:pPr>
              <a:spcBef>
                <a:spcPts val="300"/>
              </a:spcBef>
              <a:spcAft>
                <a:spcPts val="600"/>
              </a:spcAft>
            </a:pPr>
            <a:endParaRPr lang="en-US" sz="2400" dirty="0">
              <a:latin typeface="Poppins Medium" pitchFamily="2" charset="77"/>
              <a:cs typeface="Poppins Medium" pitchFamily="2" charset="77"/>
            </a:endParaRPr>
          </a:p>
          <a:p>
            <a:pPr>
              <a:spcBef>
                <a:spcPts val="300"/>
              </a:spcBef>
              <a:spcAft>
                <a:spcPts val="600"/>
              </a:spcAft>
            </a:pPr>
            <a:r>
              <a:rPr lang="en-US" sz="2400" dirty="0">
                <a:latin typeface="Poppins Medium" pitchFamily="2" charset="77"/>
                <a:cs typeface="Poppins Medium" pitchFamily="2" charset="77"/>
              </a:rPr>
              <a:t>Future research: Keep it brief, ideal is 3 short bullets </a:t>
            </a:r>
          </a:p>
          <a:p>
            <a:pPr marL="285750" indent="-285750">
              <a:spcBef>
                <a:spcPts val="300"/>
              </a:spcBef>
              <a:spcAft>
                <a:spcPts val="600"/>
              </a:spcAft>
              <a:buFont typeface="Arial" panose="020B0604020202020204" pitchFamily="34" charset="0"/>
              <a:buChar char="•"/>
            </a:pPr>
            <a:r>
              <a:rPr lang="en-US" sz="2400" dirty="0">
                <a:latin typeface="Poppins" pitchFamily="2" charset="77"/>
                <a:cs typeface="Poppins" pitchFamily="2" charset="77"/>
              </a:rPr>
              <a:t>Study the impact of more </a:t>
            </a:r>
            <a:r>
              <a:rPr lang="en-US" sz="2400" dirty="0" err="1">
                <a:latin typeface="Poppins" pitchFamily="2" charset="77"/>
                <a:cs typeface="Poppins" pitchFamily="2" charset="77"/>
              </a:rPr>
              <a:t>Xs</a:t>
            </a:r>
            <a:r>
              <a:rPr lang="en-US" sz="2400" dirty="0">
                <a:latin typeface="Poppins" pitchFamily="2" charset="77"/>
                <a:cs typeface="Poppins" pitchFamily="2" charset="77"/>
              </a:rPr>
              <a:t> on </a:t>
            </a:r>
            <a:r>
              <a:rPr lang="en-US" sz="2400" dirty="0" err="1">
                <a:latin typeface="Poppins" pitchFamily="2" charset="77"/>
                <a:cs typeface="Poppins" pitchFamily="2" charset="77"/>
              </a:rPr>
              <a:t>Ys</a:t>
            </a:r>
            <a:r>
              <a:rPr lang="en-US" sz="2400" dirty="0">
                <a:latin typeface="Poppins" pitchFamily="2" charset="77"/>
                <a:cs typeface="Poppins" pitchFamily="2" charset="77"/>
              </a:rPr>
              <a:t>, controlling for X2</a:t>
            </a:r>
          </a:p>
          <a:p>
            <a:pPr marL="285750" indent="-285750">
              <a:spcBef>
                <a:spcPts val="300"/>
              </a:spcBef>
              <a:spcAft>
                <a:spcPts val="600"/>
              </a:spcAft>
              <a:buFont typeface="Arial" panose="020B0604020202020204" pitchFamily="34" charset="0"/>
              <a:buChar char="•"/>
            </a:pPr>
            <a:r>
              <a:rPr lang="en-US" sz="2400" dirty="0">
                <a:latin typeface="Poppins" pitchFamily="2" charset="77"/>
                <a:cs typeface="Poppins" pitchFamily="2" charset="77"/>
              </a:rPr>
              <a:t>Qualitative research for deeper understanding of X </a:t>
            </a:r>
          </a:p>
          <a:p>
            <a:pPr marL="285750" indent="-285750">
              <a:spcBef>
                <a:spcPts val="300"/>
              </a:spcBef>
              <a:spcAft>
                <a:spcPts val="600"/>
              </a:spcAft>
              <a:buFont typeface="Arial" panose="020B0604020202020204" pitchFamily="34" charset="0"/>
              <a:buChar char="•"/>
            </a:pPr>
            <a:r>
              <a:rPr lang="en-US" sz="2400" dirty="0">
                <a:latin typeface="Poppins" pitchFamily="2" charset="77"/>
                <a:cs typeface="Poppins" pitchFamily="2" charset="77"/>
              </a:rPr>
              <a:t>Complete phase two for more robust data and address the design weaknesses of this study.</a:t>
            </a:r>
            <a:endParaRPr lang="en-US" sz="2400" dirty="0">
              <a:solidFill>
                <a:prstClr val="black"/>
              </a:solidFill>
              <a:latin typeface="Poppins Medium" pitchFamily="2" charset="77"/>
              <a:cs typeface="Poppins Medium" pitchFamily="2" charset="77"/>
            </a:endParaRPr>
          </a:p>
          <a:p>
            <a:pPr defTabSz="228600">
              <a:spcBef>
                <a:spcPts val="300"/>
              </a:spcBef>
              <a:spcAft>
                <a:spcPts val="600"/>
              </a:spcAft>
              <a:defRPr/>
            </a:pPr>
            <a:endParaRPr lang="en-US" sz="2400" dirty="0">
              <a:solidFill>
                <a:prstClr val="black"/>
              </a:solidFill>
              <a:latin typeface="Poppins Medium" pitchFamily="2" charset="77"/>
              <a:cs typeface="Poppins Medium" pitchFamily="2" charset="77"/>
            </a:endParaRPr>
          </a:p>
          <a:p>
            <a:pPr defTabSz="228600">
              <a:spcBef>
                <a:spcPts val="300"/>
              </a:spcBef>
              <a:spcAft>
                <a:spcPts val="600"/>
              </a:spcAft>
              <a:defRPr/>
            </a:pPr>
            <a:endParaRPr lang="en-US" sz="2400" dirty="0">
              <a:solidFill>
                <a:prstClr val="black"/>
              </a:solidFill>
              <a:latin typeface="Poppins Medium" pitchFamily="2" charset="77"/>
              <a:cs typeface="Poppins Medium" pitchFamily="2" charset="77"/>
            </a:endParaRPr>
          </a:p>
          <a:p>
            <a:pPr defTabSz="228600">
              <a:spcBef>
                <a:spcPts val="300"/>
              </a:spcBef>
              <a:spcAft>
                <a:spcPts val="600"/>
              </a:spcAft>
              <a:defRPr/>
            </a:pPr>
            <a:endParaRPr lang="en-US" sz="2400" dirty="0">
              <a:solidFill>
                <a:prstClr val="black"/>
              </a:solidFill>
              <a:latin typeface="Poppins Medium" pitchFamily="2" charset="77"/>
              <a:cs typeface="Poppins Medium" pitchFamily="2" charset="77"/>
            </a:endParaRPr>
          </a:p>
          <a:p>
            <a:pPr defTabSz="228600">
              <a:spcBef>
                <a:spcPts val="300"/>
              </a:spcBef>
              <a:spcAft>
                <a:spcPts val="600"/>
              </a:spcAft>
              <a:defRPr/>
            </a:pPr>
            <a:endParaRPr lang="en-US" sz="2400" dirty="0">
              <a:solidFill>
                <a:prstClr val="black"/>
              </a:solidFill>
              <a:latin typeface="Poppins Medium" pitchFamily="2" charset="77"/>
              <a:cs typeface="Poppins Medium" pitchFamily="2" charset="77"/>
            </a:endParaRPr>
          </a:p>
          <a:p>
            <a:pPr defTabSz="228600">
              <a:spcBef>
                <a:spcPts val="300"/>
              </a:spcBef>
              <a:spcAft>
                <a:spcPts val="600"/>
              </a:spcAft>
              <a:defRPr/>
            </a:pPr>
            <a:endParaRPr lang="en-US" sz="2400" dirty="0">
              <a:solidFill>
                <a:prstClr val="black"/>
              </a:solidFill>
              <a:latin typeface="Poppins Medium" pitchFamily="2" charset="77"/>
              <a:cs typeface="Poppins Medium" pitchFamily="2" charset="77"/>
            </a:endParaRPr>
          </a:p>
          <a:p>
            <a:pPr defTabSz="228600">
              <a:spcBef>
                <a:spcPts val="300"/>
              </a:spcBef>
              <a:spcAft>
                <a:spcPts val="600"/>
              </a:spcAft>
              <a:defRPr/>
            </a:pPr>
            <a:endParaRPr lang="en-US" sz="2400" dirty="0">
              <a:solidFill>
                <a:prstClr val="black"/>
              </a:solidFill>
              <a:latin typeface="Poppins Medium" pitchFamily="2" charset="77"/>
              <a:cs typeface="Poppins Medium" pitchFamily="2" charset="77"/>
            </a:endParaRPr>
          </a:p>
          <a:p>
            <a:pPr defTabSz="228600">
              <a:spcBef>
                <a:spcPts val="300"/>
              </a:spcBef>
              <a:spcAft>
                <a:spcPts val="600"/>
              </a:spcAft>
              <a:defRPr/>
            </a:pPr>
            <a:endParaRPr lang="en-US" sz="2400" dirty="0">
              <a:solidFill>
                <a:prstClr val="black"/>
              </a:solidFill>
              <a:latin typeface="Poppins Medium" pitchFamily="2" charset="77"/>
              <a:cs typeface="Poppins Medium" pitchFamily="2" charset="77"/>
            </a:endParaRPr>
          </a:p>
          <a:p>
            <a:pPr defTabSz="228600">
              <a:spcBef>
                <a:spcPts val="300"/>
              </a:spcBef>
              <a:spcAft>
                <a:spcPts val="600"/>
              </a:spcAft>
              <a:defRPr/>
            </a:pPr>
            <a:endParaRPr lang="en-US" sz="2400" dirty="0">
              <a:solidFill>
                <a:prstClr val="black"/>
              </a:solidFill>
              <a:latin typeface="Poppins Medium" pitchFamily="2" charset="77"/>
              <a:cs typeface="Poppins Medium" pitchFamily="2" charset="77"/>
            </a:endParaRPr>
          </a:p>
          <a:p>
            <a:pPr defTabSz="228600">
              <a:spcBef>
                <a:spcPts val="300"/>
              </a:spcBef>
              <a:spcAft>
                <a:spcPts val="600"/>
              </a:spcAft>
              <a:defRPr/>
            </a:pPr>
            <a:endParaRPr lang="en-US" sz="2400" dirty="0">
              <a:solidFill>
                <a:prstClr val="black"/>
              </a:solidFill>
              <a:latin typeface="Poppins Medium" pitchFamily="2" charset="77"/>
              <a:cs typeface="Poppins Medium" pitchFamily="2" charset="77"/>
            </a:endParaRPr>
          </a:p>
          <a:p>
            <a:pPr defTabSz="228600">
              <a:spcBef>
                <a:spcPts val="300"/>
              </a:spcBef>
              <a:spcAft>
                <a:spcPts val="600"/>
              </a:spcAft>
              <a:defRPr/>
            </a:pPr>
            <a:endParaRPr lang="en-US" sz="2400" dirty="0">
              <a:solidFill>
                <a:prstClr val="black"/>
              </a:solidFill>
              <a:latin typeface="Poppins Medium" pitchFamily="2" charset="77"/>
              <a:cs typeface="Poppins Medium" pitchFamily="2" charset="77"/>
            </a:endParaRPr>
          </a:p>
          <a:p>
            <a:pPr defTabSz="228600">
              <a:spcBef>
                <a:spcPts val="300"/>
              </a:spcBef>
              <a:spcAft>
                <a:spcPts val="600"/>
              </a:spcAft>
              <a:defRPr/>
            </a:pPr>
            <a:endParaRPr lang="en-US" sz="2400" dirty="0">
              <a:solidFill>
                <a:prstClr val="black"/>
              </a:solidFill>
              <a:latin typeface="Poppins Medium" pitchFamily="2" charset="77"/>
              <a:cs typeface="Poppins Medium" pitchFamily="2" charset="77"/>
            </a:endParaRPr>
          </a:p>
          <a:p>
            <a:pPr defTabSz="228600">
              <a:spcBef>
                <a:spcPts val="300"/>
              </a:spcBef>
              <a:spcAft>
                <a:spcPts val="600"/>
              </a:spcAft>
              <a:defRPr/>
            </a:pPr>
            <a:endParaRPr lang="en-US" sz="2400" dirty="0">
              <a:solidFill>
                <a:prstClr val="black"/>
              </a:solidFill>
              <a:latin typeface="Poppins Medium" pitchFamily="2" charset="77"/>
              <a:cs typeface="Poppins Medium" pitchFamily="2" charset="77"/>
            </a:endParaRPr>
          </a:p>
          <a:p>
            <a:pPr defTabSz="228600">
              <a:spcBef>
                <a:spcPts val="300"/>
              </a:spcBef>
              <a:spcAft>
                <a:spcPts val="600"/>
              </a:spcAft>
              <a:defRPr/>
            </a:pPr>
            <a:endParaRPr lang="en-US" sz="2400" dirty="0">
              <a:solidFill>
                <a:prstClr val="black"/>
              </a:solidFill>
              <a:latin typeface="Poppins Medium" pitchFamily="2" charset="77"/>
              <a:cs typeface="Poppins Medium" pitchFamily="2" charset="77"/>
            </a:endParaRPr>
          </a:p>
          <a:p>
            <a:pPr defTabSz="228600">
              <a:spcBef>
                <a:spcPts val="300"/>
              </a:spcBef>
              <a:spcAft>
                <a:spcPts val="600"/>
              </a:spcAft>
              <a:defRPr/>
            </a:pPr>
            <a:endParaRPr lang="en-US" sz="2400" dirty="0">
              <a:solidFill>
                <a:prstClr val="black"/>
              </a:solidFill>
              <a:latin typeface="Poppins Medium" pitchFamily="2" charset="77"/>
              <a:cs typeface="Poppins Medium" pitchFamily="2" charset="77"/>
            </a:endParaRPr>
          </a:p>
          <a:p>
            <a:pPr defTabSz="228600">
              <a:spcBef>
                <a:spcPts val="300"/>
              </a:spcBef>
              <a:spcAft>
                <a:spcPts val="600"/>
              </a:spcAft>
              <a:defRPr/>
            </a:pPr>
            <a:r>
              <a:rPr lang="en-US" sz="2400" dirty="0">
                <a:solidFill>
                  <a:prstClr val="black"/>
                </a:solidFill>
                <a:latin typeface="Poppins Medium" pitchFamily="2" charset="77"/>
                <a:cs typeface="Poppins Medium" pitchFamily="2" charset="77"/>
              </a:rPr>
              <a:t>Conclusion: This should connect to the bigger picture of your research </a:t>
            </a:r>
            <a:endParaRPr lang="en-US" sz="2400" dirty="0">
              <a:solidFill>
                <a:srgbClr val="1F1F1F"/>
              </a:solidFill>
              <a:latin typeface="Poppins" pitchFamily="2" charset="77"/>
              <a:cs typeface="Poppins" pitchFamily="2" charset="77"/>
            </a:endParaRPr>
          </a:p>
          <a:p>
            <a:pPr>
              <a:spcBef>
                <a:spcPts val="300"/>
              </a:spcBef>
              <a:spcAft>
                <a:spcPts val="600"/>
              </a:spcAft>
            </a:pPr>
            <a:r>
              <a:rPr lang="en-US" sz="2400" dirty="0">
                <a:solidFill>
                  <a:srgbClr val="1F1F1F"/>
                </a:solidFill>
                <a:latin typeface="Poppins" pitchFamily="2" charset="77"/>
                <a:cs typeface="Poppins" pitchFamily="2" charset="77"/>
              </a:rPr>
              <a:t>Example: “As hydrogen fueling stations grow to comparable scope of gasoline infrastructure, there is a need to understand the demand for hydrogen fueling. This study proposes a statistical model to predict the hour-by-hour demand for hydrogen fueling. Results can help operators make informed decisions on operations and maintenance strategies that will impact U.S. economics of hydrogen infrastructure.” </a:t>
            </a:r>
          </a:p>
          <a:p>
            <a:pPr>
              <a:spcBef>
                <a:spcPts val="300"/>
              </a:spcBef>
              <a:spcAft>
                <a:spcPts val="600"/>
              </a:spcAft>
            </a:pPr>
            <a:endParaRPr lang="en-US" sz="2400" dirty="0">
              <a:latin typeface="Poppins" pitchFamily="2" charset="77"/>
              <a:cs typeface="Poppins" pitchFamily="2" charset="77"/>
            </a:endParaRPr>
          </a:p>
          <a:p>
            <a:pPr defTabSz="228600">
              <a:spcBef>
                <a:spcPts val="300"/>
              </a:spcBef>
              <a:spcAft>
                <a:spcPts val="600"/>
              </a:spcAft>
              <a:defRPr/>
            </a:pPr>
            <a:r>
              <a:rPr lang="en-US" sz="2400" dirty="0">
                <a:solidFill>
                  <a:prstClr val="black"/>
                </a:solidFill>
                <a:latin typeface="Poppins Medium" pitchFamily="2" charset="77"/>
                <a:cs typeface="Poppins Medium" pitchFamily="2" charset="77"/>
              </a:rPr>
              <a:t>References &amp; credit</a:t>
            </a:r>
          </a:p>
          <a:p>
            <a:pPr defTabSz="228600">
              <a:spcBef>
                <a:spcPts val="300"/>
              </a:spcBef>
              <a:spcAft>
                <a:spcPts val="600"/>
              </a:spcAft>
              <a:defRPr/>
            </a:pPr>
            <a:r>
              <a:rPr lang="en-US" sz="2400" dirty="0">
                <a:solidFill>
                  <a:prstClr val="black"/>
                </a:solidFill>
                <a:latin typeface="Poppins" pitchFamily="2" charset="77"/>
                <a:cs typeface="Poppins" pitchFamily="2" charset="77"/>
              </a:rPr>
              <a:t>We recommend you list key contributors like authors, research partners, and funders. Include a link or QR code to full reference page, article, or draft. </a:t>
            </a:r>
          </a:p>
          <a:p>
            <a:pPr defTabSz="228600">
              <a:spcBef>
                <a:spcPts val="300"/>
              </a:spcBef>
              <a:spcAft>
                <a:spcPts val="600"/>
              </a:spcAft>
              <a:defRPr/>
            </a:pPr>
            <a:r>
              <a:rPr lang="en-US" sz="2400" dirty="0">
                <a:solidFill>
                  <a:prstClr val="black"/>
                </a:solidFill>
                <a:latin typeface="Poppins" pitchFamily="2" charset="77"/>
                <a:cs typeface="Poppins" pitchFamily="2" charset="77"/>
              </a:rPr>
              <a:t>We recommend you list key contributors like authors, research partners, and funders. Include a link or QR code to full reference page, article, or draft. </a:t>
            </a:r>
          </a:p>
          <a:p>
            <a:pPr defTabSz="228600">
              <a:spcBef>
                <a:spcPts val="300"/>
              </a:spcBef>
              <a:spcAft>
                <a:spcPts val="600"/>
              </a:spcAft>
              <a:defRPr/>
            </a:pPr>
            <a:r>
              <a:rPr lang="en-US" sz="2400" dirty="0">
                <a:solidFill>
                  <a:prstClr val="black"/>
                </a:solidFill>
                <a:latin typeface="Poppins" pitchFamily="2" charset="77"/>
                <a:cs typeface="Poppins" pitchFamily="2" charset="77"/>
              </a:rPr>
              <a:t>[1] My above example uses more text than you’ll likely need or want. </a:t>
            </a:r>
          </a:p>
          <a:p>
            <a:pPr defTabSz="228600">
              <a:spcBef>
                <a:spcPts val="300"/>
              </a:spcBef>
              <a:spcAft>
                <a:spcPts val="600"/>
              </a:spcAft>
              <a:defRPr/>
            </a:pPr>
            <a:r>
              <a:rPr lang="en-US" sz="2400" dirty="0">
                <a:solidFill>
                  <a:prstClr val="black"/>
                </a:solidFill>
                <a:latin typeface="Poppins" pitchFamily="2" charset="77"/>
                <a:cs typeface="Poppins" pitchFamily="2" charset="77"/>
              </a:rPr>
              <a:t>[2] If you don’t go on and on like me, you’ll have all the space you need for key references </a:t>
            </a:r>
          </a:p>
          <a:p>
            <a:pPr defTabSz="228600">
              <a:spcBef>
                <a:spcPts val="300"/>
              </a:spcBef>
              <a:spcAft>
                <a:spcPts val="600"/>
              </a:spcAft>
              <a:defRPr/>
            </a:pPr>
            <a:r>
              <a:rPr lang="en-US" sz="2400" dirty="0">
                <a:solidFill>
                  <a:prstClr val="black"/>
                </a:solidFill>
                <a:latin typeface="Poppins" pitchFamily="2" charset="77"/>
                <a:cs typeface="Poppins" pitchFamily="2" charset="77"/>
              </a:rPr>
              <a:t>[3] Remember, if your graphs or tables look too small set within a single column but they are too big stretched out across two columns, see if you can export your image at a different scale to fit wider or taller. </a:t>
            </a:r>
          </a:p>
          <a:p>
            <a:pPr defTabSz="228600">
              <a:spcBef>
                <a:spcPts val="300"/>
              </a:spcBef>
              <a:spcAft>
                <a:spcPts val="600"/>
              </a:spcAft>
              <a:defRPr/>
            </a:pPr>
            <a:r>
              <a:rPr lang="en-US" sz="2400" dirty="0">
                <a:solidFill>
                  <a:prstClr val="black"/>
                </a:solidFill>
                <a:latin typeface="Poppins" pitchFamily="2" charset="77"/>
                <a:cs typeface="Poppins" pitchFamily="2" charset="77"/>
              </a:rPr>
              <a:t>[4] Thanks for reading and using this template! </a:t>
            </a:r>
          </a:p>
          <a:p>
            <a:pPr defTabSz="228600">
              <a:spcBef>
                <a:spcPts val="300"/>
              </a:spcBef>
              <a:spcAft>
                <a:spcPts val="600"/>
              </a:spcAft>
              <a:defRPr/>
            </a:pPr>
            <a:endParaRPr lang="en-US" sz="2400" dirty="0">
              <a:solidFill>
                <a:prstClr val="black"/>
              </a:solidFill>
              <a:latin typeface="Poppins" pitchFamily="2" charset="77"/>
              <a:cs typeface="Poppins" pitchFamily="2" charset="77"/>
            </a:endParaRPr>
          </a:p>
        </p:txBody>
      </p:sp>
      <p:sp>
        <p:nvSpPr>
          <p:cNvPr id="7" name="TextBox 6">
            <a:extLst>
              <a:ext uri="{FF2B5EF4-FFF2-40B4-BE49-F238E27FC236}">
                <a16:creationId xmlns:a16="http://schemas.microsoft.com/office/drawing/2014/main" id="{C2242798-64C9-1F9D-0DE0-A7CFEBBD81BE}"/>
              </a:ext>
            </a:extLst>
          </p:cNvPr>
          <p:cNvSpPr txBox="1"/>
          <p:nvPr/>
        </p:nvSpPr>
        <p:spPr>
          <a:xfrm>
            <a:off x="477078" y="627163"/>
            <a:ext cx="20851668" cy="1200329"/>
          </a:xfrm>
          <a:prstGeom prst="rect">
            <a:avLst/>
          </a:prstGeom>
          <a:noFill/>
        </p:spPr>
        <p:txBody>
          <a:bodyPr wrap="square" rtlCol="0">
            <a:spAutoFit/>
          </a:bodyPr>
          <a:lstStyle/>
          <a:p>
            <a:r>
              <a:rPr lang="en-US" sz="3600" dirty="0">
                <a:latin typeface="Poppins Medium" pitchFamily="2" charset="77"/>
                <a:cs typeface="Poppins Medium" pitchFamily="2" charset="77"/>
              </a:rPr>
              <a:t>Make your title large and readable: Do not let it get too close to the edges &amp; leave a gap between the title and body (break titles at “&amp;,” “or,” and colons) </a:t>
            </a:r>
            <a:r>
              <a:rPr lang="en-US" sz="2000" dirty="0">
                <a:solidFill>
                  <a:srgbClr val="004326"/>
                </a:solidFill>
                <a:latin typeface="Poppins Medium" pitchFamily="2" charset="77"/>
                <a:cs typeface="Poppins Medium" pitchFamily="2" charset="77"/>
              </a:rPr>
              <a:t>– List, Authors; List, Authors; &amp; More, et al.   </a:t>
            </a:r>
            <a:endParaRPr lang="en-US" sz="3600" dirty="0">
              <a:latin typeface="Poppins Medium" pitchFamily="2" charset="77"/>
              <a:cs typeface="Poppins Medium" pitchFamily="2" charset="77"/>
            </a:endParaRPr>
          </a:p>
        </p:txBody>
      </p:sp>
      <p:graphicFrame>
        <p:nvGraphicFramePr>
          <p:cNvPr id="9" name="Chart 8">
            <a:extLst>
              <a:ext uri="{FF2B5EF4-FFF2-40B4-BE49-F238E27FC236}">
                <a16:creationId xmlns:a16="http://schemas.microsoft.com/office/drawing/2014/main" id="{10B97A2F-C9FB-C006-75EA-BE4C51196B86}"/>
              </a:ext>
            </a:extLst>
          </p:cNvPr>
          <p:cNvGraphicFramePr/>
          <p:nvPr/>
        </p:nvGraphicFramePr>
        <p:xfrm>
          <a:off x="531340" y="7341859"/>
          <a:ext cx="10008594" cy="6126491"/>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980035AB-8816-89F8-4D21-4CBC3E181021}"/>
              </a:ext>
            </a:extLst>
          </p:cNvPr>
          <p:cNvSpPr txBox="1">
            <a:spLocks/>
          </p:cNvSpPr>
          <p:nvPr/>
        </p:nvSpPr>
        <p:spPr>
          <a:xfrm>
            <a:off x="479973" y="13461279"/>
            <a:ext cx="10059960" cy="1477328"/>
          </a:xfrm>
          <a:prstGeom prst="rect">
            <a:avLst/>
          </a:prstGeom>
          <a:noFill/>
        </p:spPr>
        <p:txBody>
          <a:bodyPr wrap="square" rtlCol="0">
            <a:spAutoFit/>
          </a:bodyPr>
          <a:lstStyle/>
          <a:p>
            <a:r>
              <a:rPr lang="en-US" dirty="0">
                <a:latin typeface="Poppins" pitchFamily="2" charset="77"/>
                <a:cs typeface="Poppins" pitchFamily="2" charset="77"/>
              </a:rPr>
              <a:t>Figure 1: This graph is an example of the type of simple graphic we want to use to explain our research if possible. It’s OK to have explanation of graphs in detail but make sure it doesn’t crowd the other text on the page and that it is visible to the reader. Remember the “so what?” of the graph you were using. Leave nuanced details to Q&amp;A.  </a:t>
            </a:r>
          </a:p>
        </p:txBody>
      </p:sp>
      <p:pic>
        <p:nvPicPr>
          <p:cNvPr id="44" name="Picture 43">
            <a:extLst>
              <a:ext uri="{FF2B5EF4-FFF2-40B4-BE49-F238E27FC236}">
                <a16:creationId xmlns:a16="http://schemas.microsoft.com/office/drawing/2014/main" id="{48732F05-729D-B78E-D491-98B8E9C0B5D2}"/>
              </a:ext>
              <a:ext uri="{C183D7F6-B498-43B3-948B-1728B52AA6E4}">
                <adec:decorative xmlns:adec="http://schemas.microsoft.com/office/drawing/2017/decorative" val="1"/>
              </a:ext>
            </a:extLst>
          </p:cNvPr>
          <p:cNvPicPr>
            <a:picLocks noChangeAspect="1"/>
          </p:cNvPicPr>
          <p:nvPr/>
        </p:nvPicPr>
        <p:blipFill>
          <a:blip r:embed="rId4"/>
          <a:srcRect l="3868" r="1387" b="87896"/>
          <a:stretch>
            <a:fillRect/>
          </a:stretch>
        </p:blipFill>
        <p:spPr>
          <a:xfrm rot="10800000">
            <a:off x="7457911" y="31952265"/>
            <a:ext cx="14487687" cy="966134"/>
          </a:xfrm>
          <a:prstGeom prst="rect">
            <a:avLst/>
          </a:prstGeom>
        </p:spPr>
      </p:pic>
      <p:sp>
        <p:nvSpPr>
          <p:cNvPr id="45" name="Rectangle 44">
            <a:extLst>
              <a:ext uri="{FF2B5EF4-FFF2-40B4-BE49-F238E27FC236}">
                <a16:creationId xmlns:a16="http://schemas.microsoft.com/office/drawing/2014/main" id="{0BEF0FBD-123A-0A79-3AD4-790D009C4369}"/>
              </a:ext>
            </a:extLst>
          </p:cNvPr>
          <p:cNvSpPr>
            <a:spLocks/>
          </p:cNvSpPr>
          <p:nvPr/>
        </p:nvSpPr>
        <p:spPr>
          <a:xfrm>
            <a:off x="7457914" y="31842067"/>
            <a:ext cx="14487686" cy="154233"/>
          </a:xfrm>
          <a:prstGeom prst="rect">
            <a:avLst/>
          </a:prstGeom>
          <a:solidFill>
            <a:srgbClr val="C6C0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43" name="Picture 42" descr="A qr code on a white background&#10;&#10;Description automatically generated">
            <a:extLst>
              <a:ext uri="{FF2B5EF4-FFF2-40B4-BE49-F238E27FC236}">
                <a16:creationId xmlns:a16="http://schemas.microsoft.com/office/drawing/2014/main" id="{2A4AF6B4-6AF0-DDD8-F110-59F0172994D4}"/>
              </a:ext>
            </a:extLst>
          </p:cNvPr>
          <p:cNvPicPr>
            <a:picLocks noChangeAspect="1"/>
          </p:cNvPicPr>
          <p:nvPr/>
        </p:nvPicPr>
        <p:blipFill>
          <a:blip r:embed="rId5">
            <a:duotone>
              <a:schemeClr val="accent3">
                <a:shade val="45000"/>
                <a:satMod val="135000"/>
              </a:schemeClr>
              <a:prstClr val="white"/>
            </a:duotone>
            <a:extLst>
              <a:ext uri="{BEBA8EAE-BF5A-486C-A8C5-ECC9F3942E4B}">
                <a14:imgProps xmlns:a14="http://schemas.microsoft.com/office/drawing/2010/main">
                  <a14:imgLayer r:embed="rId6">
                    <a14:imgEffect>
                      <a14:colorTemperature colorTemp="4700"/>
                    </a14:imgEffect>
                  </a14:imgLayer>
                </a14:imgProps>
              </a:ext>
            </a:extLst>
          </a:blip>
          <a:stretch>
            <a:fillRect/>
          </a:stretch>
        </p:blipFill>
        <p:spPr>
          <a:xfrm>
            <a:off x="5701553" y="31829544"/>
            <a:ext cx="1088856" cy="1088856"/>
          </a:xfrm>
          <a:prstGeom prst="rect">
            <a:avLst/>
          </a:prstGeom>
        </p:spPr>
      </p:pic>
      <p:grpSp>
        <p:nvGrpSpPr>
          <p:cNvPr id="3" name="Group 2">
            <a:extLst>
              <a:ext uri="{FF2B5EF4-FFF2-40B4-BE49-F238E27FC236}">
                <a16:creationId xmlns:a16="http://schemas.microsoft.com/office/drawing/2014/main" id="{13C0543E-9C18-D490-E8A1-C86CCF0F3B5C}"/>
              </a:ext>
            </a:extLst>
          </p:cNvPr>
          <p:cNvGrpSpPr/>
          <p:nvPr/>
        </p:nvGrpSpPr>
        <p:grpSpPr>
          <a:xfrm>
            <a:off x="11874606" y="2777849"/>
            <a:ext cx="9200322" cy="6973187"/>
            <a:chOff x="12268201" y="5855555"/>
            <a:chExt cx="9200322" cy="6973187"/>
          </a:xfrm>
        </p:grpSpPr>
        <p:pic>
          <p:nvPicPr>
            <p:cNvPr id="47" name="Picture 46">
              <a:extLst>
                <a:ext uri="{FF2B5EF4-FFF2-40B4-BE49-F238E27FC236}">
                  <a16:creationId xmlns:a16="http://schemas.microsoft.com/office/drawing/2014/main" id="{5D87BD18-AA0B-DB54-B6FD-432F45211F25}"/>
                </a:ext>
              </a:extLst>
            </p:cNvPr>
            <p:cNvPicPr>
              <a:picLocks noChangeAspect="1"/>
            </p:cNvPicPr>
            <p:nvPr/>
          </p:nvPicPr>
          <p:blipFill>
            <a:blip r:embed="rId7"/>
            <a:stretch>
              <a:fillRect/>
            </a:stretch>
          </p:blipFill>
          <p:spPr>
            <a:xfrm>
              <a:off x="12268201" y="6210395"/>
              <a:ext cx="9200322" cy="5869522"/>
            </a:xfrm>
            <a:prstGeom prst="rect">
              <a:avLst/>
            </a:prstGeom>
          </p:spPr>
        </p:pic>
        <p:sp>
          <p:nvSpPr>
            <p:cNvPr id="48" name="TextBox 47">
              <a:extLst>
                <a:ext uri="{FF2B5EF4-FFF2-40B4-BE49-F238E27FC236}">
                  <a16:creationId xmlns:a16="http://schemas.microsoft.com/office/drawing/2014/main" id="{85998506-67D1-C1E8-ACD0-CFFAFA50FACB}"/>
                </a:ext>
              </a:extLst>
            </p:cNvPr>
            <p:cNvSpPr txBox="1"/>
            <p:nvPr/>
          </p:nvSpPr>
          <p:spPr>
            <a:xfrm>
              <a:off x="12654743" y="12182411"/>
              <a:ext cx="8313042" cy="646331"/>
            </a:xfrm>
            <a:prstGeom prst="rect">
              <a:avLst/>
            </a:prstGeom>
            <a:noFill/>
          </p:spPr>
          <p:txBody>
            <a:bodyPr wrap="square" rtlCol="0">
              <a:spAutoFit/>
            </a:bodyPr>
            <a:lstStyle/>
            <a:p>
              <a:r>
                <a:rPr lang="en-US" dirty="0">
                  <a:latin typeface="Poppins" pitchFamily="2" charset="77"/>
                  <a:cs typeface="Poppins" pitchFamily="2" charset="77"/>
                </a:rPr>
                <a:t>Figure 2: Use visuals that show only the noteworthy results. Keep the caption short but clear.  </a:t>
              </a:r>
            </a:p>
          </p:txBody>
        </p:sp>
        <p:sp>
          <p:nvSpPr>
            <p:cNvPr id="50" name="TextBox 49">
              <a:extLst>
                <a:ext uri="{FF2B5EF4-FFF2-40B4-BE49-F238E27FC236}">
                  <a16:creationId xmlns:a16="http://schemas.microsoft.com/office/drawing/2014/main" id="{78E2FD6F-1B60-B14A-7D14-FBC499675665}"/>
                </a:ext>
              </a:extLst>
            </p:cNvPr>
            <p:cNvSpPr txBox="1"/>
            <p:nvPr/>
          </p:nvSpPr>
          <p:spPr>
            <a:xfrm>
              <a:off x="12547600" y="5855555"/>
              <a:ext cx="8527328" cy="369332"/>
            </a:xfrm>
            <a:prstGeom prst="rect">
              <a:avLst/>
            </a:prstGeom>
            <a:noFill/>
          </p:spPr>
          <p:txBody>
            <a:bodyPr wrap="square" rtlCol="0">
              <a:spAutoFit/>
            </a:bodyPr>
            <a:lstStyle/>
            <a:p>
              <a:pPr algn="ctr"/>
              <a:r>
                <a:rPr lang="en-US" dirty="0">
                  <a:latin typeface="Poppins Medium" pitchFamily="2" charset="77"/>
                  <a:cs typeface="Poppins Medium" pitchFamily="2" charset="77"/>
                </a:rPr>
                <a:t>Never forget the titles on graphs, same font and size as caption</a:t>
              </a:r>
            </a:p>
          </p:txBody>
        </p:sp>
      </p:grpSp>
      <p:grpSp>
        <p:nvGrpSpPr>
          <p:cNvPr id="8" name="Group 7">
            <a:extLst>
              <a:ext uri="{FF2B5EF4-FFF2-40B4-BE49-F238E27FC236}">
                <a16:creationId xmlns:a16="http://schemas.microsoft.com/office/drawing/2014/main" id="{DF54DED1-D4F0-D5E1-C2E7-50213888B8CD}"/>
              </a:ext>
            </a:extLst>
          </p:cNvPr>
          <p:cNvGrpSpPr/>
          <p:nvPr/>
        </p:nvGrpSpPr>
        <p:grpSpPr>
          <a:xfrm>
            <a:off x="11874606" y="12589435"/>
            <a:ext cx="8730346" cy="6841565"/>
            <a:chOff x="12668969" y="14124161"/>
            <a:chExt cx="6228233" cy="4990549"/>
          </a:xfrm>
        </p:grpSpPr>
        <p:sp>
          <p:nvSpPr>
            <p:cNvPr id="52" name="TextBox 51">
              <a:extLst>
                <a:ext uri="{FF2B5EF4-FFF2-40B4-BE49-F238E27FC236}">
                  <a16:creationId xmlns:a16="http://schemas.microsoft.com/office/drawing/2014/main" id="{8D5104CB-E2AB-130B-5BA3-67D835CCA6C0}"/>
                </a:ext>
              </a:extLst>
            </p:cNvPr>
            <p:cNvSpPr txBox="1"/>
            <p:nvPr/>
          </p:nvSpPr>
          <p:spPr>
            <a:xfrm>
              <a:off x="12668969" y="18191380"/>
              <a:ext cx="5997113" cy="923330"/>
            </a:xfrm>
            <a:prstGeom prst="rect">
              <a:avLst/>
            </a:prstGeom>
            <a:noFill/>
          </p:spPr>
          <p:txBody>
            <a:bodyPr wrap="square" rtlCol="0">
              <a:spAutoFit/>
            </a:bodyPr>
            <a:lstStyle/>
            <a:p>
              <a:r>
                <a:rPr lang="en-US" dirty="0">
                  <a:latin typeface="Poppins" pitchFamily="2" charset="77"/>
                  <a:cs typeface="Poppins" pitchFamily="2" charset="77"/>
                </a:rPr>
                <a:t>Figure 3: This model is a simplification of a complex system that involves many stakeholders, each with requirements included in our analysis. </a:t>
              </a:r>
            </a:p>
          </p:txBody>
        </p:sp>
        <p:grpSp>
          <p:nvGrpSpPr>
            <p:cNvPr id="5" name="Group 4">
              <a:extLst>
                <a:ext uri="{FF2B5EF4-FFF2-40B4-BE49-F238E27FC236}">
                  <a16:creationId xmlns:a16="http://schemas.microsoft.com/office/drawing/2014/main" id="{BCA1F308-A0D8-B9E0-2350-2E5A3D8CEAF2}"/>
                </a:ext>
              </a:extLst>
            </p:cNvPr>
            <p:cNvGrpSpPr/>
            <p:nvPr/>
          </p:nvGrpSpPr>
          <p:grpSpPr>
            <a:xfrm>
              <a:off x="12900089" y="14124161"/>
              <a:ext cx="5997113" cy="3745182"/>
              <a:chOff x="12900089" y="14124161"/>
              <a:chExt cx="5997113" cy="3745182"/>
            </a:xfrm>
          </p:grpSpPr>
          <p:pic>
            <p:nvPicPr>
              <p:cNvPr id="51" name="Graphic 50">
                <a:extLst>
                  <a:ext uri="{FF2B5EF4-FFF2-40B4-BE49-F238E27FC236}">
                    <a16:creationId xmlns:a16="http://schemas.microsoft.com/office/drawing/2014/main" id="{159B4444-3D15-88D3-B0F7-6C1DFD769D3C}"/>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2949844" y="14277231"/>
                <a:ext cx="5534874" cy="3592112"/>
              </a:xfrm>
              <a:prstGeom prst="rect">
                <a:avLst/>
              </a:prstGeom>
            </p:spPr>
          </p:pic>
          <p:sp>
            <p:nvSpPr>
              <p:cNvPr id="53" name="TextBox 52">
                <a:extLst>
                  <a:ext uri="{FF2B5EF4-FFF2-40B4-BE49-F238E27FC236}">
                    <a16:creationId xmlns:a16="http://schemas.microsoft.com/office/drawing/2014/main" id="{F662E801-EB13-192F-B2A8-D95372CAA463}"/>
                  </a:ext>
                </a:extLst>
              </p:cNvPr>
              <p:cNvSpPr txBox="1"/>
              <p:nvPr/>
            </p:nvSpPr>
            <p:spPr>
              <a:xfrm>
                <a:off x="12900089" y="14124161"/>
                <a:ext cx="5997113" cy="369332"/>
              </a:xfrm>
              <a:prstGeom prst="rect">
                <a:avLst/>
              </a:prstGeom>
              <a:noFill/>
            </p:spPr>
            <p:txBody>
              <a:bodyPr wrap="square" rtlCol="0">
                <a:spAutoFit/>
              </a:bodyPr>
              <a:lstStyle/>
              <a:p>
                <a:pPr algn="ctr"/>
                <a:r>
                  <a:rPr lang="en-US" dirty="0">
                    <a:latin typeface="Poppins Medium" pitchFamily="2" charset="77"/>
                    <a:cs typeface="Poppins Medium" pitchFamily="2" charset="77"/>
                  </a:rPr>
                  <a:t>System stakeholders in model  </a:t>
                </a:r>
              </a:p>
            </p:txBody>
          </p:sp>
        </p:grpSp>
      </p:grpSp>
      <p:pic>
        <p:nvPicPr>
          <p:cNvPr id="54" name="Picture 53" descr="A qr code on a white background&#10;&#10;Description automatically generated">
            <a:extLst>
              <a:ext uri="{FF2B5EF4-FFF2-40B4-BE49-F238E27FC236}">
                <a16:creationId xmlns:a16="http://schemas.microsoft.com/office/drawing/2014/main" id="{69189946-96DD-12D5-C8D4-C4D24705BF50}"/>
              </a:ext>
            </a:extLst>
          </p:cNvPr>
          <p:cNvPicPr>
            <a:picLocks noChangeAspect="1"/>
          </p:cNvPicPr>
          <p:nvPr/>
        </p:nvPicPr>
        <p:blipFill>
          <a:blip r:embed="rId5">
            <a:extLst>
              <a:ext uri="{BEBA8EAE-BF5A-486C-A8C5-ECC9F3942E4B}">
                <a14:imgProps xmlns:a14="http://schemas.microsoft.com/office/drawing/2010/main">
                  <a14:imgLayer r:embed="rId9">
                    <a14:imgEffect>
                      <a14:colorTemperature colorTemp="4700"/>
                    </a14:imgEffect>
                  </a14:imgLayer>
                </a14:imgProps>
              </a:ext>
            </a:extLst>
          </a:blip>
          <a:stretch>
            <a:fillRect/>
          </a:stretch>
        </p:blipFill>
        <p:spPr>
          <a:xfrm>
            <a:off x="19048230" y="29829914"/>
            <a:ext cx="1957054" cy="1957054"/>
          </a:xfrm>
          <a:prstGeom prst="rect">
            <a:avLst/>
          </a:prstGeom>
        </p:spPr>
      </p:pic>
      <p:sp>
        <p:nvSpPr>
          <p:cNvPr id="55" name="TextBox 54">
            <a:extLst>
              <a:ext uri="{FF2B5EF4-FFF2-40B4-BE49-F238E27FC236}">
                <a16:creationId xmlns:a16="http://schemas.microsoft.com/office/drawing/2014/main" id="{F3A54821-C960-43FF-64D6-6470F21F5FC0}"/>
              </a:ext>
            </a:extLst>
          </p:cNvPr>
          <p:cNvSpPr txBox="1"/>
          <p:nvPr/>
        </p:nvSpPr>
        <p:spPr>
          <a:xfrm>
            <a:off x="11874607" y="30307277"/>
            <a:ext cx="5984958" cy="830997"/>
          </a:xfrm>
          <a:prstGeom prst="rect">
            <a:avLst/>
          </a:prstGeom>
          <a:noFill/>
        </p:spPr>
        <p:txBody>
          <a:bodyPr wrap="square" rtlCol="0">
            <a:spAutoFit/>
          </a:bodyPr>
          <a:lstStyle/>
          <a:p>
            <a:pPr defTabSz="228600">
              <a:spcBef>
                <a:spcPts val="300"/>
              </a:spcBef>
              <a:spcAft>
                <a:spcPts val="600"/>
              </a:spcAft>
              <a:defRPr/>
            </a:pPr>
            <a:r>
              <a:rPr lang="en-US" sz="2400" dirty="0">
                <a:solidFill>
                  <a:prstClr val="black"/>
                </a:solidFill>
                <a:latin typeface="Poppins" pitchFamily="2" charset="77"/>
                <a:cs typeface="Poppins" pitchFamily="2" charset="77"/>
              </a:rPr>
              <a:t>For full reference page and draft scan this code. </a:t>
            </a:r>
          </a:p>
        </p:txBody>
      </p:sp>
      <p:cxnSp>
        <p:nvCxnSpPr>
          <p:cNvPr id="56" name="Straight Connector 55">
            <a:extLst>
              <a:ext uri="{FF2B5EF4-FFF2-40B4-BE49-F238E27FC236}">
                <a16:creationId xmlns:a16="http://schemas.microsoft.com/office/drawing/2014/main" id="{15786F9C-25F3-B49F-F7DA-84F77564AD79}"/>
              </a:ext>
            </a:extLst>
          </p:cNvPr>
          <p:cNvCxnSpPr>
            <a:cxnSpLocks/>
          </p:cNvCxnSpPr>
          <p:nvPr/>
        </p:nvCxnSpPr>
        <p:spPr>
          <a:xfrm>
            <a:off x="601227" y="2256154"/>
            <a:ext cx="16826162" cy="0"/>
          </a:xfrm>
          <a:prstGeom prst="line">
            <a:avLst/>
          </a:prstGeom>
          <a:ln w="28575">
            <a:solidFill>
              <a:srgbClr val="004326"/>
            </a:solidFill>
          </a:ln>
        </p:spPr>
        <p:style>
          <a:lnRef idx="2">
            <a:schemeClr val="accent1"/>
          </a:lnRef>
          <a:fillRef idx="0">
            <a:schemeClr val="accent1"/>
          </a:fillRef>
          <a:effectRef idx="1">
            <a:schemeClr val="accent1"/>
          </a:effectRef>
          <a:fontRef idx="minor">
            <a:schemeClr val="tx1"/>
          </a:fontRef>
        </p:style>
      </p:cxnSp>
      <p:sp>
        <p:nvSpPr>
          <p:cNvPr id="57" name="Oval 56">
            <a:extLst>
              <a:ext uri="{FF2B5EF4-FFF2-40B4-BE49-F238E27FC236}">
                <a16:creationId xmlns:a16="http://schemas.microsoft.com/office/drawing/2014/main" id="{2AACFFEF-48BB-5DEE-E06A-FB50127F7133}"/>
              </a:ext>
            </a:extLst>
          </p:cNvPr>
          <p:cNvSpPr/>
          <p:nvPr/>
        </p:nvSpPr>
        <p:spPr>
          <a:xfrm>
            <a:off x="17667584" y="2157453"/>
            <a:ext cx="191980" cy="191980"/>
          </a:xfrm>
          <a:prstGeom prst="ellipse">
            <a:avLst/>
          </a:prstGeom>
          <a:solidFill>
            <a:srgbClr val="008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Oval 57">
            <a:extLst>
              <a:ext uri="{FF2B5EF4-FFF2-40B4-BE49-F238E27FC236}">
                <a16:creationId xmlns:a16="http://schemas.microsoft.com/office/drawing/2014/main" id="{429A6466-BB89-0181-062F-963CA254A2C1}"/>
              </a:ext>
            </a:extLst>
          </p:cNvPr>
          <p:cNvSpPr/>
          <p:nvPr/>
        </p:nvSpPr>
        <p:spPr>
          <a:xfrm>
            <a:off x="18070843" y="2161841"/>
            <a:ext cx="191980" cy="191980"/>
          </a:xfrm>
          <a:prstGeom prst="ellipse">
            <a:avLst/>
          </a:prstGeom>
          <a:solidFill>
            <a:srgbClr val="F5BA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9" name="Oval 58">
            <a:extLst>
              <a:ext uri="{FF2B5EF4-FFF2-40B4-BE49-F238E27FC236}">
                <a16:creationId xmlns:a16="http://schemas.microsoft.com/office/drawing/2014/main" id="{5BF1B873-9B52-14B9-F1D1-C7387548A41B}"/>
              </a:ext>
            </a:extLst>
          </p:cNvPr>
          <p:cNvSpPr/>
          <p:nvPr/>
        </p:nvSpPr>
        <p:spPr>
          <a:xfrm>
            <a:off x="18474102" y="2161841"/>
            <a:ext cx="191980" cy="191980"/>
          </a:xfrm>
          <a:prstGeom prst="ellipse">
            <a:avLst/>
          </a:prstGeom>
          <a:solidFill>
            <a:srgbClr val="CCD9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2" name="Picture 1" descr="A close-up of a logo&#10;&#10;AI-generated content may be incorrect.">
            <a:extLst>
              <a:ext uri="{FF2B5EF4-FFF2-40B4-BE49-F238E27FC236}">
                <a16:creationId xmlns:a16="http://schemas.microsoft.com/office/drawing/2014/main" id="{D12615BA-E20C-B022-BCD1-D6B3AEE044F9}"/>
              </a:ext>
            </a:extLst>
          </p:cNvPr>
          <p:cNvPicPr>
            <a:picLocks noChangeAspect="1"/>
          </p:cNvPicPr>
          <p:nvPr/>
        </p:nvPicPr>
        <p:blipFill rotWithShape="1">
          <a:blip r:embed="rId10"/>
          <a:srcRect l="2528" t="11255" r="-3049" b="10324"/>
          <a:stretch>
            <a:fillRect/>
          </a:stretch>
        </p:blipFill>
        <p:spPr>
          <a:xfrm>
            <a:off x="477078" y="31592038"/>
            <a:ext cx="5066472" cy="1206782"/>
          </a:xfrm>
          <a:prstGeom prst="rect">
            <a:avLst/>
          </a:prstGeom>
        </p:spPr>
      </p:pic>
    </p:spTree>
    <p:extLst>
      <p:ext uri="{BB962C8B-B14F-4D97-AF65-F5344CB8AC3E}">
        <p14:creationId xmlns:p14="http://schemas.microsoft.com/office/powerpoint/2010/main" val="1298234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D6EF6-5ADF-E0C2-1E86-DFE7FBBBECD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BA815D9-C9BF-A4A2-4DDC-93EAAFF157A9}"/>
              </a:ext>
            </a:extLst>
          </p:cNvPr>
          <p:cNvSpPr txBox="1"/>
          <p:nvPr/>
        </p:nvSpPr>
        <p:spPr>
          <a:xfrm>
            <a:off x="1694329" y="11645153"/>
            <a:ext cx="4007224" cy="738664"/>
          </a:xfrm>
          <a:prstGeom prst="rect">
            <a:avLst/>
          </a:prstGeom>
          <a:noFill/>
        </p:spPr>
        <p:txBody>
          <a:bodyPr wrap="square" rtlCol="0">
            <a:spAutoFit/>
          </a:bodyPr>
          <a:lstStyle/>
          <a:p>
            <a:endParaRPr lang="en-US" sz="1400" dirty="0">
              <a:latin typeface="Poppins" pitchFamily="2" charset="77"/>
              <a:cs typeface="Poppins" pitchFamily="2" charset="77"/>
            </a:endParaRPr>
          </a:p>
          <a:p>
            <a:endParaRPr lang="en-US" sz="1400" dirty="0">
              <a:latin typeface="Poppins" pitchFamily="2" charset="77"/>
              <a:cs typeface="Poppins" pitchFamily="2" charset="77"/>
            </a:endParaRPr>
          </a:p>
          <a:p>
            <a:endParaRPr lang="en-US" sz="1400" dirty="0">
              <a:latin typeface="Poppins" pitchFamily="2" charset="77"/>
              <a:cs typeface="Poppins" pitchFamily="2" charset="77"/>
            </a:endParaRPr>
          </a:p>
        </p:txBody>
      </p:sp>
      <p:sp>
        <p:nvSpPr>
          <p:cNvPr id="6" name="TextBox 5">
            <a:extLst>
              <a:ext uri="{FF2B5EF4-FFF2-40B4-BE49-F238E27FC236}">
                <a16:creationId xmlns:a16="http://schemas.microsoft.com/office/drawing/2014/main" id="{7EBB2D7C-1F19-6072-0329-685760A640AA}"/>
              </a:ext>
            </a:extLst>
          </p:cNvPr>
          <p:cNvSpPr txBox="1">
            <a:spLocks/>
          </p:cNvSpPr>
          <p:nvPr/>
        </p:nvSpPr>
        <p:spPr>
          <a:xfrm>
            <a:off x="477078" y="1950844"/>
            <a:ext cx="21323808" cy="29437637"/>
          </a:xfrm>
          <a:prstGeom prst="rect">
            <a:avLst/>
          </a:prstGeom>
          <a:noFill/>
        </p:spPr>
        <p:txBody>
          <a:bodyPr wrap="square" lIns="228600" tIns="228600" rIns="228600" bIns="228600" numCol="2" spcCol="1828800" rtlCol="0">
            <a:noAutofit/>
          </a:bodyPr>
          <a:lstStyle/>
          <a:p>
            <a:pPr>
              <a:spcBef>
                <a:spcPts val="300"/>
              </a:spcBef>
              <a:spcAft>
                <a:spcPts val="600"/>
              </a:spcAft>
            </a:pPr>
            <a:r>
              <a:rPr lang="en-US" sz="2400" dirty="0">
                <a:latin typeface="Poppins Medium" pitchFamily="2" charset="77"/>
                <a:cs typeface="Poppins Medium" pitchFamily="2" charset="77"/>
              </a:rPr>
              <a:t>Intro: Try to format everything within a single text box like this</a:t>
            </a:r>
          </a:p>
          <a:p>
            <a:pPr>
              <a:spcBef>
                <a:spcPts val="300"/>
              </a:spcBef>
              <a:spcAft>
                <a:spcPts val="600"/>
              </a:spcAft>
            </a:pPr>
            <a:r>
              <a:rPr lang="en-US" sz="2400" dirty="0">
                <a:latin typeface="Poppins" pitchFamily="2" charset="77"/>
                <a:cs typeface="Poppins" pitchFamily="2" charset="77"/>
              </a:rPr>
              <a:t>The font we use is Poppins regular and Poppins medium. Text size can vary if you need but try to keep it to 2 sizes in the body, one for headers and one for paragraphs. The fewer the words the better. You will explain the complicated parts, the visual just needs to be useful so people can understand and take an interest. Of course, read and follow your conference’s requirements. </a:t>
            </a:r>
          </a:p>
          <a:p>
            <a:pPr>
              <a:spcBef>
                <a:spcPts val="300"/>
              </a:spcBef>
              <a:spcAft>
                <a:spcPts val="600"/>
              </a:spcAft>
            </a:pPr>
            <a:r>
              <a:rPr lang="en-US" sz="2400" dirty="0">
                <a:latin typeface="Poppins" pitchFamily="2" charset="77"/>
                <a:cs typeface="Poppins" pitchFamily="2" charset="77"/>
              </a:rPr>
              <a:t>Do not use italics if you can avoid it. Do not make the text a lighter shade of gray if you can avoid it.</a:t>
            </a: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defTabSz="228600">
              <a:spcBef>
                <a:spcPts val="300"/>
              </a:spcBef>
              <a:spcAft>
                <a:spcPts val="600"/>
              </a:spcAft>
              <a:defRPr/>
            </a:pPr>
            <a:endParaRPr lang="en-US" sz="2400" dirty="0">
              <a:solidFill>
                <a:prstClr val="black"/>
              </a:solidFill>
              <a:latin typeface="Poppins Medium" pitchFamily="2" charset="77"/>
              <a:cs typeface="Poppins Medium" pitchFamily="2" charset="77"/>
            </a:endParaRPr>
          </a:p>
          <a:p>
            <a:pPr defTabSz="228600">
              <a:spcBef>
                <a:spcPts val="300"/>
              </a:spcBef>
              <a:spcAft>
                <a:spcPts val="600"/>
              </a:spcAft>
              <a:defRPr/>
            </a:pPr>
            <a:endParaRPr lang="en-US" sz="2400" dirty="0">
              <a:solidFill>
                <a:prstClr val="black"/>
              </a:solidFill>
              <a:latin typeface="Poppins Medium" pitchFamily="2" charset="77"/>
              <a:cs typeface="Poppins Medium" pitchFamily="2" charset="77"/>
            </a:endParaRPr>
          </a:p>
          <a:p>
            <a:pPr defTabSz="228600">
              <a:spcBef>
                <a:spcPts val="300"/>
              </a:spcBef>
              <a:spcAft>
                <a:spcPts val="600"/>
              </a:spcAft>
              <a:defRPr/>
            </a:pPr>
            <a:r>
              <a:rPr lang="en-US" sz="2400" dirty="0">
                <a:solidFill>
                  <a:prstClr val="black"/>
                </a:solidFill>
                <a:latin typeface="Poppins Medium" pitchFamily="2" charset="77"/>
                <a:cs typeface="Poppins Medium" pitchFamily="2" charset="77"/>
              </a:rPr>
              <a:t>Methods: Try to put visuals at the end of sections with more space following the caption</a:t>
            </a:r>
            <a:endParaRPr lang="en-US" sz="2400" dirty="0">
              <a:latin typeface="Poppins" pitchFamily="2" charset="77"/>
              <a:cs typeface="Poppins" pitchFamily="2" charset="77"/>
            </a:endParaRPr>
          </a:p>
          <a:p>
            <a:pPr>
              <a:spcBef>
                <a:spcPts val="300"/>
              </a:spcBef>
              <a:spcAft>
                <a:spcPts val="600"/>
              </a:spcAft>
            </a:pPr>
            <a:r>
              <a:rPr lang="en-US" sz="2400" dirty="0">
                <a:latin typeface="Poppins" pitchFamily="2" charset="77"/>
                <a:cs typeface="Poppins" pitchFamily="2" charset="77"/>
              </a:rPr>
              <a:t>You are encouraged to use simple bullet points. But remember, bullet points are only effective if they are simple:</a:t>
            </a:r>
          </a:p>
          <a:p>
            <a:pPr marL="285750" indent="-285750">
              <a:spcBef>
                <a:spcPts val="300"/>
              </a:spcBef>
              <a:spcAft>
                <a:spcPts val="600"/>
              </a:spcAft>
              <a:buFont typeface="Arial" panose="020B0604020202020204" pitchFamily="34" charset="0"/>
              <a:buChar char="•"/>
            </a:pPr>
            <a:r>
              <a:rPr lang="en-US" sz="2400" dirty="0">
                <a:latin typeface="Poppins" pitchFamily="2" charset="77"/>
                <a:cs typeface="Poppins" pitchFamily="2" charset="77"/>
              </a:rPr>
              <a:t>We found significance at a 95% confidence interval </a:t>
            </a:r>
          </a:p>
          <a:p>
            <a:pPr marL="285750" indent="-285750">
              <a:spcBef>
                <a:spcPts val="300"/>
              </a:spcBef>
              <a:spcAft>
                <a:spcPts val="600"/>
              </a:spcAft>
              <a:buFont typeface="Arial" panose="020B0604020202020204" pitchFamily="34" charset="0"/>
              <a:buChar char="•"/>
            </a:pPr>
            <a:r>
              <a:rPr lang="en-US" sz="2400" dirty="0">
                <a:latin typeface="Poppins" pitchFamily="2" charset="77"/>
                <a:cs typeface="Poppins" pitchFamily="2" charset="77"/>
              </a:rPr>
              <a:t>We examined economic, social, and technical aspects of hydrogen use </a:t>
            </a:r>
          </a:p>
          <a:p>
            <a:pPr marL="285750" indent="-285750">
              <a:spcBef>
                <a:spcPts val="300"/>
              </a:spcBef>
              <a:spcAft>
                <a:spcPts val="600"/>
              </a:spcAft>
              <a:buFont typeface="Arial" panose="020B0604020202020204" pitchFamily="34" charset="0"/>
              <a:buChar char="•"/>
            </a:pPr>
            <a:r>
              <a:rPr lang="en-US" sz="2400" dirty="0">
                <a:latin typeface="Poppins" pitchFamily="2" charset="77"/>
                <a:cs typeface="Poppins" pitchFamily="2" charset="77"/>
              </a:rPr>
              <a:t>We learned that simplicity rules; people don’t want to read endlessly</a:t>
            </a:r>
          </a:p>
          <a:p>
            <a:pPr marL="285750" indent="-285750">
              <a:spcBef>
                <a:spcPts val="300"/>
              </a:spcBef>
              <a:spcAft>
                <a:spcPts val="600"/>
              </a:spcAft>
              <a:buFont typeface="Arial" panose="020B0604020202020204" pitchFamily="34" charset="0"/>
              <a:buChar char="•"/>
            </a:pPr>
            <a:r>
              <a:rPr lang="en-US" sz="2400" dirty="0">
                <a:latin typeface="Poppins" pitchFamily="2" charset="77"/>
                <a:cs typeface="Poppins" pitchFamily="2" charset="77"/>
              </a:rPr>
              <a:t>Leaving some white space at the is acceptable</a:t>
            </a:r>
          </a:p>
          <a:p>
            <a:pPr>
              <a:spcBef>
                <a:spcPts val="300"/>
              </a:spcBef>
              <a:spcAft>
                <a:spcPts val="600"/>
              </a:spcAft>
            </a:pPr>
            <a:r>
              <a:rPr lang="en-US" sz="2400" dirty="0">
                <a:latin typeface="Poppins" pitchFamily="2" charset="77"/>
                <a:cs typeface="Poppins" pitchFamily="2" charset="77"/>
              </a:rPr>
              <a:t>Try not to split bullets between columns. Instead switch to paragraph form to round out your description. Or use an image to the left and continue with bullets starting at the top center. Too much method discussion will make your audience zone out. Better to leave it for discussion if you can, with key insights listed only. </a:t>
            </a: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Medium" pitchFamily="2" charset="77"/>
              <a:cs typeface="Poppins Medium" pitchFamily="2" charset="77"/>
            </a:endParaRPr>
          </a:p>
          <a:p>
            <a:pPr>
              <a:spcBef>
                <a:spcPts val="300"/>
              </a:spcBef>
              <a:spcAft>
                <a:spcPts val="600"/>
              </a:spcAft>
            </a:pPr>
            <a:endParaRPr lang="en-US" sz="2400" dirty="0">
              <a:latin typeface="Poppins Medium" pitchFamily="2" charset="77"/>
              <a:cs typeface="Poppins Medium" pitchFamily="2" charset="77"/>
            </a:endParaRPr>
          </a:p>
          <a:p>
            <a:pPr>
              <a:spcBef>
                <a:spcPts val="300"/>
              </a:spcBef>
              <a:spcAft>
                <a:spcPts val="600"/>
              </a:spcAft>
            </a:pPr>
            <a:endParaRPr lang="en-US" sz="2400" dirty="0">
              <a:latin typeface="Poppins Medium" pitchFamily="2" charset="77"/>
              <a:cs typeface="Poppins Medium" pitchFamily="2" charset="77"/>
            </a:endParaRPr>
          </a:p>
          <a:p>
            <a:pPr>
              <a:spcBef>
                <a:spcPts val="300"/>
              </a:spcBef>
              <a:spcAft>
                <a:spcPts val="600"/>
              </a:spcAft>
            </a:pPr>
            <a:endParaRPr lang="en-US" sz="2400" dirty="0">
              <a:latin typeface="Poppins Medium" pitchFamily="2" charset="77"/>
              <a:cs typeface="Poppins Medium" pitchFamily="2" charset="77"/>
            </a:endParaRPr>
          </a:p>
          <a:p>
            <a:pPr>
              <a:spcBef>
                <a:spcPts val="300"/>
              </a:spcBef>
              <a:spcAft>
                <a:spcPts val="600"/>
              </a:spcAft>
            </a:pPr>
            <a:endParaRPr lang="en-US" sz="2400" dirty="0">
              <a:latin typeface="Poppins Medium" pitchFamily="2" charset="77"/>
              <a:cs typeface="Poppins Medium" pitchFamily="2" charset="77"/>
            </a:endParaRPr>
          </a:p>
          <a:p>
            <a:pPr>
              <a:spcBef>
                <a:spcPts val="300"/>
              </a:spcBef>
              <a:spcAft>
                <a:spcPts val="600"/>
              </a:spcAft>
            </a:pPr>
            <a:endParaRPr lang="en-US" sz="2400" dirty="0">
              <a:latin typeface="Poppins Medium" pitchFamily="2" charset="77"/>
              <a:cs typeface="Poppins Medium" pitchFamily="2" charset="77"/>
            </a:endParaRPr>
          </a:p>
          <a:p>
            <a:pPr>
              <a:spcBef>
                <a:spcPts val="300"/>
              </a:spcBef>
              <a:spcAft>
                <a:spcPts val="600"/>
              </a:spcAft>
            </a:pPr>
            <a:endParaRPr lang="en-US" sz="2400" dirty="0">
              <a:latin typeface="Poppins Medium" pitchFamily="2" charset="77"/>
              <a:cs typeface="Poppins Medium" pitchFamily="2" charset="77"/>
            </a:endParaRPr>
          </a:p>
          <a:p>
            <a:pPr>
              <a:spcBef>
                <a:spcPts val="300"/>
              </a:spcBef>
              <a:spcAft>
                <a:spcPts val="600"/>
              </a:spcAft>
            </a:pPr>
            <a:endParaRPr lang="en-US" sz="2400" dirty="0">
              <a:latin typeface="Poppins Medium" pitchFamily="2" charset="77"/>
              <a:cs typeface="Poppins Medium" pitchFamily="2" charset="77"/>
            </a:endParaRPr>
          </a:p>
          <a:p>
            <a:pPr>
              <a:spcBef>
                <a:spcPts val="300"/>
              </a:spcBef>
              <a:spcAft>
                <a:spcPts val="600"/>
              </a:spcAft>
            </a:pPr>
            <a:endParaRPr lang="en-US" sz="2400" dirty="0">
              <a:latin typeface="Poppins Medium" pitchFamily="2" charset="77"/>
              <a:cs typeface="Poppins Medium" pitchFamily="2" charset="77"/>
            </a:endParaRPr>
          </a:p>
          <a:p>
            <a:pPr>
              <a:spcBef>
                <a:spcPts val="300"/>
              </a:spcBef>
              <a:spcAft>
                <a:spcPts val="600"/>
              </a:spcAft>
            </a:pPr>
            <a:endParaRPr lang="en-US" sz="2400" dirty="0">
              <a:latin typeface="Poppins Medium" pitchFamily="2" charset="77"/>
              <a:cs typeface="Poppins Medium" pitchFamily="2" charset="77"/>
            </a:endParaRPr>
          </a:p>
          <a:p>
            <a:pPr>
              <a:spcBef>
                <a:spcPts val="300"/>
              </a:spcBef>
              <a:spcAft>
                <a:spcPts val="600"/>
              </a:spcAft>
            </a:pPr>
            <a:r>
              <a:rPr lang="en-US" sz="2400" dirty="0">
                <a:latin typeface="Poppins Medium" pitchFamily="2" charset="77"/>
                <a:cs typeface="Poppins Medium" pitchFamily="2" charset="77"/>
              </a:rPr>
              <a:t>Results: I don’t know about you, but I love getting to results</a:t>
            </a:r>
            <a:endParaRPr lang="en-US" sz="2400" dirty="0">
              <a:latin typeface="Poppins" pitchFamily="2" charset="77"/>
              <a:cs typeface="Poppins" pitchFamily="2" charset="77"/>
            </a:endParaRPr>
          </a:p>
          <a:p>
            <a:pPr>
              <a:spcBef>
                <a:spcPts val="300"/>
              </a:spcBef>
              <a:spcAft>
                <a:spcPts val="600"/>
              </a:spcAft>
            </a:pPr>
            <a:r>
              <a:rPr lang="en-US" sz="2400" dirty="0">
                <a:latin typeface="Poppins" pitchFamily="2" charset="77"/>
                <a:cs typeface="Poppins" pitchFamily="2" charset="77"/>
              </a:rPr>
              <a:t>This is where we usually have issues visually. Yes, we want images that show our results. We want them to be large and readable. We do NOT want them to crowd out the center of our poster. It looks bad to the eye and can confuse the reader’s sense of flow. The solution is to use visuals that fully cross columns or to place them between text so they aren’t all directly next to each other. Also, limit the number. Key images only. </a:t>
            </a:r>
          </a:p>
          <a:p>
            <a:pPr>
              <a:spcBef>
                <a:spcPts val="300"/>
              </a:spcBef>
              <a:spcAft>
                <a:spcPts val="600"/>
              </a:spcAft>
            </a:pPr>
            <a:r>
              <a:rPr lang="en-US" sz="2400" dirty="0">
                <a:latin typeface="Poppins" pitchFamily="2" charset="77"/>
                <a:cs typeface="Poppins" pitchFamily="2" charset="77"/>
              </a:rPr>
              <a:t>If your graphs or tables look too small set within a single column but they are too big stretched out across two columns, see if you can export your image at a different scale to fit wider or taller. </a:t>
            </a: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endParaRPr lang="en-US" sz="2400" dirty="0">
              <a:latin typeface="Poppins" pitchFamily="2" charset="77"/>
              <a:cs typeface="Poppins" pitchFamily="2" charset="77"/>
            </a:endParaRPr>
          </a:p>
          <a:p>
            <a:pPr>
              <a:spcBef>
                <a:spcPts val="300"/>
              </a:spcBef>
              <a:spcAft>
                <a:spcPts val="600"/>
              </a:spcAft>
            </a:pPr>
            <a:r>
              <a:rPr lang="en-US" sz="2400" dirty="0">
                <a:latin typeface="Poppins" pitchFamily="2" charset="77"/>
                <a:cs typeface="Poppins" pitchFamily="2" charset="77"/>
              </a:rPr>
              <a:t>Results also showed the need for us to include the requirements of multiple stakeholders in this complex system.  </a:t>
            </a:r>
          </a:p>
          <a:p>
            <a:pPr>
              <a:spcBef>
                <a:spcPts val="300"/>
              </a:spcBef>
              <a:spcAft>
                <a:spcPts val="600"/>
              </a:spcAft>
            </a:pPr>
            <a:endParaRPr lang="en-US" sz="2400" dirty="0">
              <a:latin typeface="Poppins Medium" pitchFamily="2" charset="77"/>
              <a:cs typeface="Poppins Medium" pitchFamily="2" charset="77"/>
            </a:endParaRPr>
          </a:p>
          <a:p>
            <a:pPr>
              <a:spcBef>
                <a:spcPts val="300"/>
              </a:spcBef>
              <a:spcAft>
                <a:spcPts val="600"/>
              </a:spcAft>
            </a:pPr>
            <a:r>
              <a:rPr lang="en-US" sz="2400" dirty="0">
                <a:latin typeface="Poppins Medium" pitchFamily="2" charset="77"/>
                <a:cs typeface="Poppins Medium" pitchFamily="2" charset="77"/>
              </a:rPr>
              <a:t>Future research: Keep it brief, ideal is 3 short bullets </a:t>
            </a:r>
          </a:p>
          <a:p>
            <a:pPr marL="285750" indent="-285750">
              <a:spcBef>
                <a:spcPts val="300"/>
              </a:spcBef>
              <a:spcAft>
                <a:spcPts val="600"/>
              </a:spcAft>
              <a:buFont typeface="Arial" panose="020B0604020202020204" pitchFamily="34" charset="0"/>
              <a:buChar char="•"/>
            </a:pPr>
            <a:r>
              <a:rPr lang="en-US" sz="2400" dirty="0">
                <a:latin typeface="Poppins" pitchFamily="2" charset="77"/>
                <a:cs typeface="Poppins" pitchFamily="2" charset="77"/>
              </a:rPr>
              <a:t>Study the impact of more </a:t>
            </a:r>
            <a:r>
              <a:rPr lang="en-US" sz="2400" dirty="0" err="1">
                <a:latin typeface="Poppins" pitchFamily="2" charset="77"/>
                <a:cs typeface="Poppins" pitchFamily="2" charset="77"/>
              </a:rPr>
              <a:t>Xs</a:t>
            </a:r>
            <a:r>
              <a:rPr lang="en-US" sz="2400" dirty="0">
                <a:latin typeface="Poppins" pitchFamily="2" charset="77"/>
                <a:cs typeface="Poppins" pitchFamily="2" charset="77"/>
              </a:rPr>
              <a:t> on </a:t>
            </a:r>
            <a:r>
              <a:rPr lang="en-US" sz="2400" dirty="0" err="1">
                <a:latin typeface="Poppins" pitchFamily="2" charset="77"/>
                <a:cs typeface="Poppins" pitchFamily="2" charset="77"/>
              </a:rPr>
              <a:t>Ys</a:t>
            </a:r>
            <a:r>
              <a:rPr lang="en-US" sz="2400" dirty="0">
                <a:latin typeface="Poppins" pitchFamily="2" charset="77"/>
                <a:cs typeface="Poppins" pitchFamily="2" charset="77"/>
              </a:rPr>
              <a:t>, controlling for X2</a:t>
            </a:r>
          </a:p>
          <a:p>
            <a:pPr marL="285750" indent="-285750">
              <a:spcBef>
                <a:spcPts val="300"/>
              </a:spcBef>
              <a:spcAft>
                <a:spcPts val="600"/>
              </a:spcAft>
              <a:buFont typeface="Arial" panose="020B0604020202020204" pitchFamily="34" charset="0"/>
              <a:buChar char="•"/>
            </a:pPr>
            <a:r>
              <a:rPr lang="en-US" sz="2400" dirty="0">
                <a:latin typeface="Poppins" pitchFamily="2" charset="77"/>
                <a:cs typeface="Poppins" pitchFamily="2" charset="77"/>
              </a:rPr>
              <a:t>Qualitative research for deeper understanding of X </a:t>
            </a:r>
          </a:p>
          <a:p>
            <a:pPr marL="285750" indent="-285750">
              <a:spcBef>
                <a:spcPts val="300"/>
              </a:spcBef>
              <a:spcAft>
                <a:spcPts val="600"/>
              </a:spcAft>
              <a:buFont typeface="Arial" panose="020B0604020202020204" pitchFamily="34" charset="0"/>
              <a:buChar char="•"/>
            </a:pPr>
            <a:r>
              <a:rPr lang="en-US" sz="2400" dirty="0">
                <a:latin typeface="Poppins" pitchFamily="2" charset="77"/>
                <a:cs typeface="Poppins" pitchFamily="2" charset="77"/>
              </a:rPr>
              <a:t>Complete phase two for more robust data and address the design weaknesses of this study.</a:t>
            </a:r>
            <a:endParaRPr lang="en-US" sz="2400" dirty="0">
              <a:solidFill>
                <a:prstClr val="black"/>
              </a:solidFill>
              <a:latin typeface="Poppins Medium" pitchFamily="2" charset="77"/>
              <a:cs typeface="Poppins Medium" pitchFamily="2" charset="77"/>
            </a:endParaRPr>
          </a:p>
          <a:p>
            <a:pPr defTabSz="228600">
              <a:spcBef>
                <a:spcPts val="300"/>
              </a:spcBef>
              <a:spcAft>
                <a:spcPts val="600"/>
              </a:spcAft>
              <a:defRPr/>
            </a:pPr>
            <a:endParaRPr lang="en-US" sz="2400" dirty="0">
              <a:solidFill>
                <a:prstClr val="black"/>
              </a:solidFill>
              <a:latin typeface="Poppins Medium" pitchFamily="2" charset="77"/>
              <a:cs typeface="Poppins Medium" pitchFamily="2" charset="77"/>
            </a:endParaRPr>
          </a:p>
          <a:p>
            <a:pPr defTabSz="228600">
              <a:spcBef>
                <a:spcPts val="300"/>
              </a:spcBef>
              <a:spcAft>
                <a:spcPts val="600"/>
              </a:spcAft>
              <a:defRPr/>
            </a:pPr>
            <a:r>
              <a:rPr lang="en-US" sz="2400" dirty="0">
                <a:solidFill>
                  <a:prstClr val="black"/>
                </a:solidFill>
                <a:latin typeface="Poppins Medium" pitchFamily="2" charset="77"/>
                <a:cs typeface="Poppins Medium" pitchFamily="2" charset="77"/>
              </a:rPr>
              <a:t>Conclusion: This should connect to the bigger picture of your research </a:t>
            </a:r>
            <a:endParaRPr lang="en-US" sz="2400" dirty="0">
              <a:solidFill>
                <a:srgbClr val="1F1F1F"/>
              </a:solidFill>
              <a:latin typeface="Poppins" pitchFamily="2" charset="77"/>
              <a:cs typeface="Poppins" pitchFamily="2" charset="77"/>
            </a:endParaRPr>
          </a:p>
          <a:p>
            <a:pPr>
              <a:spcBef>
                <a:spcPts val="300"/>
              </a:spcBef>
              <a:spcAft>
                <a:spcPts val="600"/>
              </a:spcAft>
            </a:pPr>
            <a:r>
              <a:rPr lang="en-US" sz="2400" dirty="0">
                <a:solidFill>
                  <a:srgbClr val="1F1F1F"/>
                </a:solidFill>
                <a:latin typeface="Poppins" pitchFamily="2" charset="77"/>
                <a:cs typeface="Poppins" pitchFamily="2" charset="77"/>
              </a:rPr>
              <a:t>Example: “As hydrogen fueling stations grow to comparable scope of gasoline infrastructure, there is a need to understand the demand for hydrogen fueling. This study proposes a statistical model to predict the hour-by-hour demand for hydrogen fueling. Results can help operators make informed decisions on operations and maintenance strategies that will impact U.S. economics of hydrogen infrastructure.” </a:t>
            </a:r>
          </a:p>
          <a:p>
            <a:pPr>
              <a:spcBef>
                <a:spcPts val="300"/>
              </a:spcBef>
              <a:spcAft>
                <a:spcPts val="600"/>
              </a:spcAft>
            </a:pPr>
            <a:endParaRPr lang="en-US" sz="2400" dirty="0">
              <a:latin typeface="Poppins" pitchFamily="2" charset="77"/>
              <a:cs typeface="Poppins" pitchFamily="2" charset="77"/>
            </a:endParaRPr>
          </a:p>
          <a:p>
            <a:pPr defTabSz="228600">
              <a:spcBef>
                <a:spcPts val="300"/>
              </a:spcBef>
              <a:spcAft>
                <a:spcPts val="600"/>
              </a:spcAft>
              <a:defRPr/>
            </a:pPr>
            <a:endParaRPr lang="en-US" sz="2400" dirty="0">
              <a:solidFill>
                <a:prstClr val="black"/>
              </a:solidFill>
              <a:latin typeface="Poppins Medium" pitchFamily="2" charset="77"/>
              <a:cs typeface="Poppins Medium" pitchFamily="2" charset="77"/>
            </a:endParaRPr>
          </a:p>
          <a:p>
            <a:pPr defTabSz="228600">
              <a:spcBef>
                <a:spcPts val="300"/>
              </a:spcBef>
              <a:spcAft>
                <a:spcPts val="600"/>
              </a:spcAft>
              <a:defRPr/>
            </a:pPr>
            <a:endParaRPr lang="en-US" sz="2400" dirty="0">
              <a:solidFill>
                <a:prstClr val="black"/>
              </a:solidFill>
              <a:latin typeface="Poppins Medium" pitchFamily="2" charset="77"/>
              <a:cs typeface="Poppins Medium" pitchFamily="2" charset="77"/>
            </a:endParaRPr>
          </a:p>
          <a:p>
            <a:pPr defTabSz="228600">
              <a:spcBef>
                <a:spcPts val="300"/>
              </a:spcBef>
              <a:spcAft>
                <a:spcPts val="600"/>
              </a:spcAft>
              <a:defRPr/>
            </a:pPr>
            <a:endParaRPr lang="en-US" sz="2400" dirty="0">
              <a:solidFill>
                <a:prstClr val="black"/>
              </a:solidFill>
              <a:latin typeface="Poppins Medium" pitchFamily="2" charset="77"/>
              <a:cs typeface="Poppins Medium" pitchFamily="2" charset="77"/>
            </a:endParaRPr>
          </a:p>
          <a:p>
            <a:pPr defTabSz="228600">
              <a:spcBef>
                <a:spcPts val="300"/>
              </a:spcBef>
              <a:spcAft>
                <a:spcPts val="600"/>
              </a:spcAft>
              <a:defRPr/>
            </a:pPr>
            <a:endParaRPr lang="en-US" sz="2400" dirty="0">
              <a:solidFill>
                <a:prstClr val="black"/>
              </a:solidFill>
              <a:latin typeface="Poppins Medium" pitchFamily="2" charset="77"/>
              <a:cs typeface="Poppins Medium" pitchFamily="2" charset="77"/>
            </a:endParaRPr>
          </a:p>
          <a:p>
            <a:pPr defTabSz="228600">
              <a:spcBef>
                <a:spcPts val="300"/>
              </a:spcBef>
              <a:spcAft>
                <a:spcPts val="600"/>
              </a:spcAft>
              <a:defRPr/>
            </a:pPr>
            <a:endParaRPr lang="en-US" sz="2400" dirty="0">
              <a:solidFill>
                <a:prstClr val="black"/>
              </a:solidFill>
              <a:latin typeface="Poppins Medium" pitchFamily="2" charset="77"/>
              <a:cs typeface="Poppins Medium" pitchFamily="2" charset="77"/>
            </a:endParaRPr>
          </a:p>
          <a:p>
            <a:pPr defTabSz="228600">
              <a:spcBef>
                <a:spcPts val="300"/>
              </a:spcBef>
              <a:spcAft>
                <a:spcPts val="600"/>
              </a:spcAft>
              <a:defRPr/>
            </a:pPr>
            <a:endParaRPr lang="en-US" sz="2400" dirty="0">
              <a:solidFill>
                <a:prstClr val="black"/>
              </a:solidFill>
              <a:latin typeface="Poppins Medium" pitchFamily="2" charset="77"/>
              <a:cs typeface="Poppins Medium" pitchFamily="2" charset="77"/>
            </a:endParaRPr>
          </a:p>
          <a:p>
            <a:pPr defTabSz="228600">
              <a:spcBef>
                <a:spcPts val="300"/>
              </a:spcBef>
              <a:spcAft>
                <a:spcPts val="600"/>
              </a:spcAft>
              <a:defRPr/>
            </a:pPr>
            <a:endParaRPr lang="en-US" sz="2400" dirty="0">
              <a:solidFill>
                <a:prstClr val="black"/>
              </a:solidFill>
              <a:latin typeface="Poppins Medium" pitchFamily="2" charset="77"/>
              <a:cs typeface="Poppins Medium" pitchFamily="2" charset="77"/>
            </a:endParaRPr>
          </a:p>
          <a:p>
            <a:pPr defTabSz="228600">
              <a:spcBef>
                <a:spcPts val="300"/>
              </a:spcBef>
              <a:spcAft>
                <a:spcPts val="600"/>
              </a:spcAft>
              <a:defRPr/>
            </a:pPr>
            <a:endParaRPr lang="en-US" sz="2400" dirty="0">
              <a:solidFill>
                <a:prstClr val="black"/>
              </a:solidFill>
              <a:latin typeface="Poppins Medium" pitchFamily="2" charset="77"/>
              <a:cs typeface="Poppins Medium" pitchFamily="2" charset="77"/>
            </a:endParaRPr>
          </a:p>
          <a:p>
            <a:pPr defTabSz="228600">
              <a:spcBef>
                <a:spcPts val="300"/>
              </a:spcBef>
              <a:spcAft>
                <a:spcPts val="600"/>
              </a:spcAft>
              <a:defRPr/>
            </a:pPr>
            <a:endParaRPr lang="en-US" sz="2400" dirty="0">
              <a:solidFill>
                <a:prstClr val="black"/>
              </a:solidFill>
              <a:latin typeface="Poppins Medium" pitchFamily="2" charset="77"/>
              <a:cs typeface="Poppins Medium" pitchFamily="2" charset="77"/>
            </a:endParaRPr>
          </a:p>
          <a:p>
            <a:pPr defTabSz="228600">
              <a:spcBef>
                <a:spcPts val="300"/>
              </a:spcBef>
              <a:spcAft>
                <a:spcPts val="600"/>
              </a:spcAft>
              <a:defRPr/>
            </a:pPr>
            <a:endParaRPr lang="en-US" sz="2400" dirty="0">
              <a:solidFill>
                <a:prstClr val="black"/>
              </a:solidFill>
              <a:latin typeface="Poppins Medium" pitchFamily="2" charset="77"/>
              <a:cs typeface="Poppins Medium" pitchFamily="2" charset="77"/>
            </a:endParaRPr>
          </a:p>
          <a:p>
            <a:pPr defTabSz="228600">
              <a:spcBef>
                <a:spcPts val="300"/>
              </a:spcBef>
              <a:spcAft>
                <a:spcPts val="600"/>
              </a:spcAft>
              <a:defRPr/>
            </a:pPr>
            <a:endParaRPr lang="en-US" sz="2400" dirty="0">
              <a:solidFill>
                <a:prstClr val="black"/>
              </a:solidFill>
              <a:latin typeface="Poppins Medium" pitchFamily="2" charset="77"/>
              <a:cs typeface="Poppins Medium" pitchFamily="2" charset="77"/>
            </a:endParaRPr>
          </a:p>
          <a:p>
            <a:pPr defTabSz="228600">
              <a:spcBef>
                <a:spcPts val="300"/>
              </a:spcBef>
              <a:spcAft>
                <a:spcPts val="600"/>
              </a:spcAft>
              <a:defRPr/>
            </a:pPr>
            <a:endParaRPr lang="en-US" sz="2400" dirty="0">
              <a:solidFill>
                <a:prstClr val="black"/>
              </a:solidFill>
              <a:latin typeface="Poppins Medium" pitchFamily="2" charset="77"/>
              <a:cs typeface="Poppins Medium" pitchFamily="2" charset="77"/>
            </a:endParaRPr>
          </a:p>
          <a:p>
            <a:pPr defTabSz="228600">
              <a:spcBef>
                <a:spcPts val="300"/>
              </a:spcBef>
              <a:spcAft>
                <a:spcPts val="600"/>
              </a:spcAft>
              <a:defRPr/>
            </a:pPr>
            <a:endParaRPr lang="en-US" sz="2400" dirty="0">
              <a:solidFill>
                <a:prstClr val="black"/>
              </a:solidFill>
              <a:latin typeface="Poppins Medium" pitchFamily="2" charset="77"/>
              <a:cs typeface="Poppins Medium" pitchFamily="2" charset="77"/>
            </a:endParaRPr>
          </a:p>
          <a:p>
            <a:pPr defTabSz="228600">
              <a:spcBef>
                <a:spcPts val="300"/>
              </a:spcBef>
              <a:spcAft>
                <a:spcPts val="600"/>
              </a:spcAft>
              <a:defRPr/>
            </a:pPr>
            <a:endParaRPr lang="en-US" sz="2400" dirty="0">
              <a:solidFill>
                <a:prstClr val="black"/>
              </a:solidFill>
              <a:latin typeface="Poppins Medium" pitchFamily="2" charset="77"/>
              <a:cs typeface="Poppins Medium" pitchFamily="2" charset="77"/>
            </a:endParaRPr>
          </a:p>
          <a:p>
            <a:pPr defTabSz="228600">
              <a:spcBef>
                <a:spcPts val="300"/>
              </a:spcBef>
              <a:spcAft>
                <a:spcPts val="600"/>
              </a:spcAft>
              <a:defRPr/>
            </a:pPr>
            <a:r>
              <a:rPr lang="en-US" sz="2400" dirty="0">
                <a:solidFill>
                  <a:prstClr val="black"/>
                </a:solidFill>
                <a:latin typeface="Poppins Medium" pitchFamily="2" charset="77"/>
                <a:cs typeface="Poppins Medium" pitchFamily="2" charset="77"/>
              </a:rPr>
              <a:t>References &amp; credit</a:t>
            </a:r>
          </a:p>
          <a:p>
            <a:pPr defTabSz="228600">
              <a:spcBef>
                <a:spcPts val="300"/>
              </a:spcBef>
              <a:spcAft>
                <a:spcPts val="600"/>
              </a:spcAft>
              <a:defRPr/>
            </a:pPr>
            <a:r>
              <a:rPr lang="en-US" sz="2400" dirty="0">
                <a:solidFill>
                  <a:prstClr val="black"/>
                </a:solidFill>
                <a:latin typeface="Poppins" pitchFamily="2" charset="77"/>
                <a:cs typeface="Poppins" pitchFamily="2" charset="77"/>
              </a:rPr>
              <a:t>We recommend you list key contributors like authors, research partners, and funders. Include a link or QR code to full reference page, article, or draft. </a:t>
            </a:r>
          </a:p>
          <a:p>
            <a:pPr defTabSz="228600">
              <a:spcBef>
                <a:spcPts val="300"/>
              </a:spcBef>
              <a:spcAft>
                <a:spcPts val="600"/>
              </a:spcAft>
              <a:defRPr/>
            </a:pPr>
            <a:r>
              <a:rPr lang="en-US" sz="2400" dirty="0">
                <a:solidFill>
                  <a:prstClr val="black"/>
                </a:solidFill>
                <a:latin typeface="Poppins" pitchFamily="2" charset="77"/>
                <a:cs typeface="Poppins" pitchFamily="2" charset="77"/>
              </a:rPr>
              <a:t>We recommend you list key contributors like authors, research partners, and funders. Include a link or QR code to full reference page, article, or draft. </a:t>
            </a:r>
          </a:p>
          <a:p>
            <a:pPr defTabSz="228600">
              <a:spcBef>
                <a:spcPts val="300"/>
              </a:spcBef>
              <a:spcAft>
                <a:spcPts val="600"/>
              </a:spcAft>
              <a:defRPr/>
            </a:pPr>
            <a:r>
              <a:rPr lang="en-US" sz="2400" dirty="0">
                <a:solidFill>
                  <a:prstClr val="black"/>
                </a:solidFill>
                <a:latin typeface="Poppins" pitchFamily="2" charset="77"/>
                <a:cs typeface="Poppins" pitchFamily="2" charset="77"/>
              </a:rPr>
              <a:t>[1] My above example uses more text than you’ll likely need. </a:t>
            </a:r>
          </a:p>
          <a:p>
            <a:pPr defTabSz="228600">
              <a:spcBef>
                <a:spcPts val="300"/>
              </a:spcBef>
              <a:spcAft>
                <a:spcPts val="600"/>
              </a:spcAft>
              <a:defRPr/>
            </a:pPr>
            <a:r>
              <a:rPr lang="en-US" sz="2400" dirty="0">
                <a:solidFill>
                  <a:prstClr val="black"/>
                </a:solidFill>
                <a:latin typeface="Poppins" pitchFamily="2" charset="77"/>
                <a:cs typeface="Poppins" pitchFamily="2" charset="77"/>
              </a:rPr>
              <a:t>[2] If you don’t go on and on, you’ll have the space you need.</a:t>
            </a:r>
          </a:p>
          <a:p>
            <a:pPr defTabSz="228600">
              <a:spcBef>
                <a:spcPts val="300"/>
              </a:spcBef>
              <a:spcAft>
                <a:spcPts val="600"/>
              </a:spcAft>
              <a:defRPr/>
            </a:pPr>
            <a:r>
              <a:rPr lang="en-US" sz="2400" dirty="0">
                <a:solidFill>
                  <a:prstClr val="black"/>
                </a:solidFill>
                <a:latin typeface="Poppins" pitchFamily="2" charset="77"/>
                <a:cs typeface="Poppins" pitchFamily="2" charset="77"/>
              </a:rPr>
              <a:t>[3] If your graphs or tables look too small set within a single column but they are too big stretched out across two columns, see if you can export your image at a different scale to fit wider or taller. </a:t>
            </a:r>
          </a:p>
          <a:p>
            <a:pPr defTabSz="228600">
              <a:spcBef>
                <a:spcPts val="300"/>
              </a:spcBef>
              <a:spcAft>
                <a:spcPts val="600"/>
              </a:spcAft>
              <a:defRPr/>
            </a:pPr>
            <a:endParaRPr lang="en-US" sz="2400" dirty="0">
              <a:solidFill>
                <a:prstClr val="black"/>
              </a:solidFill>
              <a:latin typeface="Poppins" pitchFamily="2" charset="77"/>
              <a:cs typeface="Poppins" pitchFamily="2" charset="77"/>
            </a:endParaRPr>
          </a:p>
        </p:txBody>
      </p:sp>
      <p:sp>
        <p:nvSpPr>
          <p:cNvPr id="7" name="TextBox 6">
            <a:extLst>
              <a:ext uri="{FF2B5EF4-FFF2-40B4-BE49-F238E27FC236}">
                <a16:creationId xmlns:a16="http://schemas.microsoft.com/office/drawing/2014/main" id="{B188E41F-6AB0-7963-A090-0209BC8A9E9D}"/>
              </a:ext>
            </a:extLst>
          </p:cNvPr>
          <p:cNvSpPr txBox="1"/>
          <p:nvPr/>
        </p:nvSpPr>
        <p:spPr>
          <a:xfrm>
            <a:off x="477078" y="627163"/>
            <a:ext cx="20851668" cy="1200329"/>
          </a:xfrm>
          <a:prstGeom prst="rect">
            <a:avLst/>
          </a:prstGeom>
          <a:noFill/>
        </p:spPr>
        <p:txBody>
          <a:bodyPr wrap="square" rtlCol="0">
            <a:spAutoFit/>
          </a:bodyPr>
          <a:lstStyle/>
          <a:p>
            <a:r>
              <a:rPr lang="en-US" sz="3600" dirty="0">
                <a:latin typeface="Poppins Medium" pitchFamily="2" charset="77"/>
                <a:cs typeface="Poppins Medium" pitchFamily="2" charset="77"/>
              </a:rPr>
              <a:t>Make your title large and readable: Do not let it get too close to the edges &amp; leave a gap between the title and body (break titles at “&amp;,” “or,” and colons)</a:t>
            </a:r>
            <a:r>
              <a:rPr lang="en-US" sz="3600" dirty="0">
                <a:solidFill>
                  <a:srgbClr val="004326"/>
                </a:solidFill>
                <a:latin typeface="Poppins Medium" pitchFamily="2" charset="77"/>
                <a:cs typeface="Poppins Medium" pitchFamily="2" charset="77"/>
              </a:rPr>
              <a:t> </a:t>
            </a:r>
            <a:r>
              <a:rPr lang="en-US" sz="2000" dirty="0">
                <a:solidFill>
                  <a:srgbClr val="004326"/>
                </a:solidFill>
                <a:latin typeface="Poppins Medium" pitchFamily="2" charset="77"/>
                <a:cs typeface="Poppins Medium" pitchFamily="2" charset="77"/>
              </a:rPr>
              <a:t>– List, Authors; List, Authors; &amp; More, et al. </a:t>
            </a:r>
            <a:endParaRPr lang="en-US" sz="2000" dirty="0">
              <a:latin typeface="Poppins Medium" pitchFamily="2" charset="77"/>
              <a:cs typeface="Poppins Medium" pitchFamily="2" charset="77"/>
            </a:endParaRPr>
          </a:p>
        </p:txBody>
      </p:sp>
      <p:graphicFrame>
        <p:nvGraphicFramePr>
          <p:cNvPr id="9" name="Chart 8">
            <a:extLst>
              <a:ext uri="{FF2B5EF4-FFF2-40B4-BE49-F238E27FC236}">
                <a16:creationId xmlns:a16="http://schemas.microsoft.com/office/drawing/2014/main" id="{6C18F4A2-6CC5-0387-99F7-51F511931A73}"/>
              </a:ext>
            </a:extLst>
          </p:cNvPr>
          <p:cNvGraphicFramePr/>
          <p:nvPr>
            <p:extLst>
              <p:ext uri="{D42A27DB-BD31-4B8C-83A1-F6EECF244321}">
                <p14:modId xmlns:p14="http://schemas.microsoft.com/office/powerpoint/2010/main" val="2071654727"/>
              </p:ext>
            </p:extLst>
          </p:nvPr>
        </p:nvGraphicFramePr>
        <p:xfrm>
          <a:off x="531339" y="6400570"/>
          <a:ext cx="9200321" cy="4999024"/>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64DCB61E-2F97-0791-0EA4-8EE1B4253A6E}"/>
              </a:ext>
            </a:extLst>
          </p:cNvPr>
          <p:cNvSpPr txBox="1">
            <a:spLocks/>
          </p:cNvSpPr>
          <p:nvPr/>
        </p:nvSpPr>
        <p:spPr>
          <a:xfrm>
            <a:off x="477078" y="11509793"/>
            <a:ext cx="9419957" cy="1477328"/>
          </a:xfrm>
          <a:prstGeom prst="rect">
            <a:avLst/>
          </a:prstGeom>
          <a:noFill/>
        </p:spPr>
        <p:txBody>
          <a:bodyPr wrap="square" rtlCol="0">
            <a:spAutoFit/>
          </a:bodyPr>
          <a:lstStyle/>
          <a:p>
            <a:r>
              <a:rPr lang="en-US" dirty="0">
                <a:latin typeface="Poppins" pitchFamily="2" charset="77"/>
                <a:cs typeface="Poppins" pitchFamily="2" charset="77"/>
              </a:rPr>
              <a:t>Figure 1: This graph is an example of the type of simple graphic we want to use to explain our research if possible. It’s OK to have explanation of graphs in detail but make sure it doesn’t crowd the other text on the page and that it is visible to the reader. Remember the “so what?” of the graph you were using. Leave nuanced details to Q&amp;A.  </a:t>
            </a:r>
          </a:p>
        </p:txBody>
      </p:sp>
      <p:pic>
        <p:nvPicPr>
          <p:cNvPr id="43" name="Picture 42" descr="A qr code on a white background&#10;&#10;Description automatically generated">
            <a:extLst>
              <a:ext uri="{FF2B5EF4-FFF2-40B4-BE49-F238E27FC236}">
                <a16:creationId xmlns:a16="http://schemas.microsoft.com/office/drawing/2014/main" id="{9B2E5D79-2D87-7437-02EC-33F45F7156E5}"/>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colorTemperature colorTemp="4700"/>
                    </a14:imgEffect>
                  </a14:imgLayer>
                </a14:imgProps>
              </a:ext>
            </a:extLst>
          </a:blip>
          <a:stretch>
            <a:fillRect/>
          </a:stretch>
        </p:blipFill>
        <p:spPr>
          <a:xfrm>
            <a:off x="5701553" y="31829544"/>
            <a:ext cx="1088856" cy="1088856"/>
          </a:xfrm>
          <a:prstGeom prst="rect">
            <a:avLst/>
          </a:prstGeom>
        </p:spPr>
      </p:pic>
      <p:grpSp>
        <p:nvGrpSpPr>
          <p:cNvPr id="3" name="Group 2">
            <a:extLst>
              <a:ext uri="{FF2B5EF4-FFF2-40B4-BE49-F238E27FC236}">
                <a16:creationId xmlns:a16="http://schemas.microsoft.com/office/drawing/2014/main" id="{65898AFE-294C-A37D-B04F-DE33776550AE}"/>
              </a:ext>
            </a:extLst>
          </p:cNvPr>
          <p:cNvGrpSpPr/>
          <p:nvPr/>
        </p:nvGrpSpPr>
        <p:grpSpPr>
          <a:xfrm>
            <a:off x="11635740" y="2616485"/>
            <a:ext cx="9553488" cy="7286533"/>
            <a:chOff x="12268201" y="5855555"/>
            <a:chExt cx="9200322" cy="6973187"/>
          </a:xfrm>
        </p:grpSpPr>
        <p:pic>
          <p:nvPicPr>
            <p:cNvPr id="47" name="Picture 46">
              <a:extLst>
                <a:ext uri="{FF2B5EF4-FFF2-40B4-BE49-F238E27FC236}">
                  <a16:creationId xmlns:a16="http://schemas.microsoft.com/office/drawing/2014/main" id="{D2177809-40C1-7AE2-C345-5B197CC2639A}"/>
                </a:ext>
              </a:extLst>
            </p:cNvPr>
            <p:cNvPicPr>
              <a:picLocks noChangeAspect="1"/>
            </p:cNvPicPr>
            <p:nvPr/>
          </p:nvPicPr>
          <p:blipFill>
            <a:blip r:embed="rId6"/>
            <a:stretch>
              <a:fillRect/>
            </a:stretch>
          </p:blipFill>
          <p:spPr>
            <a:xfrm>
              <a:off x="12268201" y="6210395"/>
              <a:ext cx="9200322" cy="5869522"/>
            </a:xfrm>
            <a:prstGeom prst="rect">
              <a:avLst/>
            </a:prstGeom>
          </p:spPr>
        </p:pic>
        <p:sp>
          <p:nvSpPr>
            <p:cNvPr id="48" name="TextBox 47">
              <a:extLst>
                <a:ext uri="{FF2B5EF4-FFF2-40B4-BE49-F238E27FC236}">
                  <a16:creationId xmlns:a16="http://schemas.microsoft.com/office/drawing/2014/main" id="{31B8E131-D4F8-D0A9-048F-360A3BF0D437}"/>
                </a:ext>
              </a:extLst>
            </p:cNvPr>
            <p:cNvSpPr txBox="1"/>
            <p:nvPr/>
          </p:nvSpPr>
          <p:spPr>
            <a:xfrm>
              <a:off x="12654743" y="12182411"/>
              <a:ext cx="8313042" cy="646331"/>
            </a:xfrm>
            <a:prstGeom prst="rect">
              <a:avLst/>
            </a:prstGeom>
            <a:noFill/>
          </p:spPr>
          <p:txBody>
            <a:bodyPr wrap="square" rtlCol="0">
              <a:spAutoFit/>
            </a:bodyPr>
            <a:lstStyle/>
            <a:p>
              <a:r>
                <a:rPr lang="en-US" dirty="0">
                  <a:latin typeface="Poppins" pitchFamily="2" charset="77"/>
                  <a:cs typeface="Poppins" pitchFamily="2" charset="77"/>
                </a:rPr>
                <a:t>Figure 2: Use visuals that show only the noteworthy results. Keep the caption short but clear.  </a:t>
              </a:r>
            </a:p>
          </p:txBody>
        </p:sp>
        <p:sp>
          <p:nvSpPr>
            <p:cNvPr id="50" name="TextBox 49">
              <a:extLst>
                <a:ext uri="{FF2B5EF4-FFF2-40B4-BE49-F238E27FC236}">
                  <a16:creationId xmlns:a16="http://schemas.microsoft.com/office/drawing/2014/main" id="{5056FCAF-F345-8F61-7AF4-F9B9EBF2CC18}"/>
                </a:ext>
              </a:extLst>
            </p:cNvPr>
            <p:cNvSpPr txBox="1"/>
            <p:nvPr/>
          </p:nvSpPr>
          <p:spPr>
            <a:xfrm>
              <a:off x="12547600" y="5855555"/>
              <a:ext cx="8527328" cy="369332"/>
            </a:xfrm>
            <a:prstGeom prst="rect">
              <a:avLst/>
            </a:prstGeom>
            <a:noFill/>
          </p:spPr>
          <p:txBody>
            <a:bodyPr wrap="square" rtlCol="0">
              <a:spAutoFit/>
            </a:bodyPr>
            <a:lstStyle/>
            <a:p>
              <a:pPr algn="ctr"/>
              <a:r>
                <a:rPr lang="en-US" dirty="0">
                  <a:latin typeface="Poppins Medium" pitchFamily="2" charset="77"/>
                  <a:cs typeface="Poppins Medium" pitchFamily="2" charset="77"/>
                </a:rPr>
                <a:t>Never forget the titles on graphs, same font and size as caption</a:t>
              </a:r>
            </a:p>
          </p:txBody>
        </p:sp>
      </p:grpSp>
      <p:pic>
        <p:nvPicPr>
          <p:cNvPr id="54" name="Picture 53" descr="A qr code on a white background&#10;&#10;Description automatically generated">
            <a:extLst>
              <a:ext uri="{FF2B5EF4-FFF2-40B4-BE49-F238E27FC236}">
                <a16:creationId xmlns:a16="http://schemas.microsoft.com/office/drawing/2014/main" id="{26982768-47BB-D7D8-FB59-BFAC66CD4231}"/>
              </a:ext>
            </a:extLst>
          </p:cNvPr>
          <p:cNvPicPr>
            <a:picLocks noChangeAspect="1"/>
          </p:cNvPicPr>
          <p:nvPr/>
        </p:nvPicPr>
        <p:blipFill>
          <a:blip r:embed="rId4">
            <a:extLst>
              <a:ext uri="{BEBA8EAE-BF5A-486C-A8C5-ECC9F3942E4B}">
                <a14:imgProps xmlns:a14="http://schemas.microsoft.com/office/drawing/2010/main">
                  <a14:imgLayer r:embed="rId7">
                    <a14:imgEffect>
                      <a14:colorTemperature colorTemp="4700"/>
                    </a14:imgEffect>
                  </a14:imgLayer>
                </a14:imgProps>
              </a:ext>
            </a:extLst>
          </a:blip>
          <a:stretch>
            <a:fillRect/>
          </a:stretch>
        </p:blipFill>
        <p:spPr>
          <a:xfrm>
            <a:off x="20197238" y="30499496"/>
            <a:ext cx="1271284" cy="1271284"/>
          </a:xfrm>
          <a:prstGeom prst="rect">
            <a:avLst/>
          </a:prstGeom>
        </p:spPr>
      </p:pic>
      <p:sp>
        <p:nvSpPr>
          <p:cNvPr id="55" name="TextBox 54">
            <a:extLst>
              <a:ext uri="{FF2B5EF4-FFF2-40B4-BE49-F238E27FC236}">
                <a16:creationId xmlns:a16="http://schemas.microsoft.com/office/drawing/2014/main" id="{B821D8CA-86A3-A4E6-B84C-33EF1311BC77}"/>
              </a:ext>
            </a:extLst>
          </p:cNvPr>
          <p:cNvSpPr txBox="1"/>
          <p:nvPr/>
        </p:nvSpPr>
        <p:spPr>
          <a:xfrm>
            <a:off x="12037120" y="30926816"/>
            <a:ext cx="7962458" cy="461665"/>
          </a:xfrm>
          <a:prstGeom prst="rect">
            <a:avLst/>
          </a:prstGeom>
          <a:noFill/>
        </p:spPr>
        <p:txBody>
          <a:bodyPr wrap="square" rtlCol="0">
            <a:spAutoFit/>
          </a:bodyPr>
          <a:lstStyle/>
          <a:p>
            <a:pPr defTabSz="228600">
              <a:spcBef>
                <a:spcPts val="300"/>
              </a:spcBef>
              <a:spcAft>
                <a:spcPts val="600"/>
              </a:spcAft>
              <a:defRPr/>
            </a:pPr>
            <a:r>
              <a:rPr lang="en-US" sz="2400" dirty="0">
                <a:solidFill>
                  <a:prstClr val="black"/>
                </a:solidFill>
                <a:latin typeface="Poppins" pitchFamily="2" charset="77"/>
                <a:cs typeface="Poppins" pitchFamily="2" charset="77"/>
              </a:rPr>
              <a:t>For full reference page and draft scan this code. </a:t>
            </a:r>
          </a:p>
        </p:txBody>
      </p:sp>
      <p:cxnSp>
        <p:nvCxnSpPr>
          <p:cNvPr id="56" name="Straight Connector 55">
            <a:extLst>
              <a:ext uri="{FF2B5EF4-FFF2-40B4-BE49-F238E27FC236}">
                <a16:creationId xmlns:a16="http://schemas.microsoft.com/office/drawing/2014/main" id="{C048A857-7D0E-4025-8AE5-FA3C4BF9BECD}"/>
              </a:ext>
            </a:extLst>
          </p:cNvPr>
          <p:cNvCxnSpPr>
            <a:cxnSpLocks/>
          </p:cNvCxnSpPr>
          <p:nvPr/>
        </p:nvCxnSpPr>
        <p:spPr>
          <a:xfrm>
            <a:off x="601227" y="2256154"/>
            <a:ext cx="16826162" cy="0"/>
          </a:xfrm>
          <a:prstGeom prst="line">
            <a:avLst/>
          </a:prstGeom>
          <a:ln w="28575">
            <a:solidFill>
              <a:srgbClr val="004326"/>
            </a:solidFill>
          </a:ln>
        </p:spPr>
        <p:style>
          <a:lnRef idx="2">
            <a:schemeClr val="accent1"/>
          </a:lnRef>
          <a:fillRef idx="0">
            <a:schemeClr val="accent1"/>
          </a:fillRef>
          <a:effectRef idx="1">
            <a:schemeClr val="accent1"/>
          </a:effectRef>
          <a:fontRef idx="minor">
            <a:schemeClr val="tx1"/>
          </a:fontRef>
        </p:style>
      </p:cxnSp>
      <p:sp>
        <p:nvSpPr>
          <p:cNvPr id="57" name="Oval 56">
            <a:extLst>
              <a:ext uri="{FF2B5EF4-FFF2-40B4-BE49-F238E27FC236}">
                <a16:creationId xmlns:a16="http://schemas.microsoft.com/office/drawing/2014/main" id="{A4BAF7A0-BA16-ED05-CE33-52A17D6A3819}"/>
              </a:ext>
            </a:extLst>
          </p:cNvPr>
          <p:cNvSpPr/>
          <p:nvPr/>
        </p:nvSpPr>
        <p:spPr>
          <a:xfrm>
            <a:off x="17667584" y="2157453"/>
            <a:ext cx="191980" cy="191980"/>
          </a:xfrm>
          <a:prstGeom prst="ellipse">
            <a:avLst/>
          </a:prstGeom>
          <a:solidFill>
            <a:srgbClr val="008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Oval 57">
            <a:extLst>
              <a:ext uri="{FF2B5EF4-FFF2-40B4-BE49-F238E27FC236}">
                <a16:creationId xmlns:a16="http://schemas.microsoft.com/office/drawing/2014/main" id="{37F24364-703B-17CD-FE13-0DB25F62C0B8}"/>
              </a:ext>
            </a:extLst>
          </p:cNvPr>
          <p:cNvSpPr/>
          <p:nvPr/>
        </p:nvSpPr>
        <p:spPr>
          <a:xfrm>
            <a:off x="18070843" y="2161841"/>
            <a:ext cx="191980" cy="191980"/>
          </a:xfrm>
          <a:prstGeom prst="ellipse">
            <a:avLst/>
          </a:prstGeom>
          <a:solidFill>
            <a:srgbClr val="F5BA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9" name="Oval 58">
            <a:extLst>
              <a:ext uri="{FF2B5EF4-FFF2-40B4-BE49-F238E27FC236}">
                <a16:creationId xmlns:a16="http://schemas.microsoft.com/office/drawing/2014/main" id="{33E995FE-98F0-B828-4CD7-B45577588884}"/>
              </a:ext>
            </a:extLst>
          </p:cNvPr>
          <p:cNvSpPr/>
          <p:nvPr/>
        </p:nvSpPr>
        <p:spPr>
          <a:xfrm>
            <a:off x="18474102" y="2161841"/>
            <a:ext cx="191980" cy="191980"/>
          </a:xfrm>
          <a:prstGeom prst="ellipse">
            <a:avLst/>
          </a:prstGeom>
          <a:solidFill>
            <a:srgbClr val="CCD9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2" name="Picture 1" descr="A close-up of a logo&#10;&#10;AI-generated content may be incorrect.">
            <a:extLst>
              <a:ext uri="{FF2B5EF4-FFF2-40B4-BE49-F238E27FC236}">
                <a16:creationId xmlns:a16="http://schemas.microsoft.com/office/drawing/2014/main" id="{253D986E-A9EC-0079-B9B0-52DAC77E98E1}"/>
              </a:ext>
            </a:extLst>
          </p:cNvPr>
          <p:cNvPicPr>
            <a:picLocks noChangeAspect="1"/>
          </p:cNvPicPr>
          <p:nvPr/>
        </p:nvPicPr>
        <p:blipFill rotWithShape="1">
          <a:blip r:embed="rId8"/>
          <a:srcRect l="2528" t="11255" r="-3049" b="10324"/>
          <a:stretch>
            <a:fillRect/>
          </a:stretch>
        </p:blipFill>
        <p:spPr>
          <a:xfrm>
            <a:off x="477078" y="31592038"/>
            <a:ext cx="5066472" cy="1206782"/>
          </a:xfrm>
          <a:prstGeom prst="rect">
            <a:avLst/>
          </a:prstGeom>
        </p:spPr>
      </p:pic>
      <p:sp>
        <p:nvSpPr>
          <p:cNvPr id="10" name="TextBox 9">
            <a:extLst>
              <a:ext uri="{FF2B5EF4-FFF2-40B4-BE49-F238E27FC236}">
                <a16:creationId xmlns:a16="http://schemas.microsoft.com/office/drawing/2014/main" id="{526DFCA1-E811-BCCE-C572-27EC68BEC658}"/>
              </a:ext>
            </a:extLst>
          </p:cNvPr>
          <p:cNvSpPr txBox="1"/>
          <p:nvPr/>
        </p:nvSpPr>
        <p:spPr>
          <a:xfrm>
            <a:off x="1694329" y="24322961"/>
            <a:ext cx="19147086" cy="369332"/>
          </a:xfrm>
          <a:prstGeom prst="rect">
            <a:avLst/>
          </a:prstGeom>
          <a:noFill/>
        </p:spPr>
        <p:txBody>
          <a:bodyPr wrap="square" rtlCol="0">
            <a:spAutoFit/>
          </a:bodyPr>
          <a:lstStyle/>
          <a:p>
            <a:r>
              <a:rPr lang="en-US" dirty="0">
                <a:latin typeface="Poppins" pitchFamily="2" charset="77"/>
                <a:cs typeface="Poppins" pitchFamily="2" charset="77"/>
              </a:rPr>
              <a:t>Figure 3: Use visuals that show only the noteworthy results. Keep the caption short but clear. Graphs need titles but not all figures need a title. All images need captions.   </a:t>
            </a:r>
          </a:p>
        </p:txBody>
      </p:sp>
      <p:pic>
        <p:nvPicPr>
          <p:cNvPr id="12" name="Graphic 11">
            <a:extLst>
              <a:ext uri="{FF2B5EF4-FFF2-40B4-BE49-F238E27FC236}">
                <a16:creationId xmlns:a16="http://schemas.microsoft.com/office/drawing/2014/main" id="{B864948C-047E-63DB-B1B4-C332F4C26D41}"/>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2507395" y="20088299"/>
            <a:ext cx="17474934" cy="4164349"/>
          </a:xfrm>
          <a:prstGeom prst="rect">
            <a:avLst/>
          </a:prstGeom>
        </p:spPr>
      </p:pic>
      <p:pic>
        <p:nvPicPr>
          <p:cNvPr id="5" name="Picture 4">
            <a:extLst>
              <a:ext uri="{FF2B5EF4-FFF2-40B4-BE49-F238E27FC236}">
                <a16:creationId xmlns:a16="http://schemas.microsoft.com/office/drawing/2014/main" id="{FCED536E-3246-E278-6E74-DCFD0A34DCBA}"/>
              </a:ext>
              <a:ext uri="{C183D7F6-B498-43B3-948B-1728B52AA6E4}">
                <adec:decorative xmlns:adec="http://schemas.microsoft.com/office/drawing/2017/decorative" val="1"/>
              </a:ext>
            </a:extLst>
          </p:cNvPr>
          <p:cNvPicPr>
            <a:picLocks noChangeAspect="1"/>
          </p:cNvPicPr>
          <p:nvPr/>
        </p:nvPicPr>
        <p:blipFill>
          <a:blip r:embed="rId10"/>
          <a:srcRect l="3868" r="1387" b="87896"/>
          <a:stretch>
            <a:fillRect/>
          </a:stretch>
        </p:blipFill>
        <p:spPr>
          <a:xfrm rot="10800000">
            <a:off x="7457911" y="31952265"/>
            <a:ext cx="14487687" cy="966134"/>
          </a:xfrm>
          <a:prstGeom prst="rect">
            <a:avLst/>
          </a:prstGeom>
        </p:spPr>
      </p:pic>
      <p:sp>
        <p:nvSpPr>
          <p:cNvPr id="8" name="Rectangle 7">
            <a:extLst>
              <a:ext uri="{FF2B5EF4-FFF2-40B4-BE49-F238E27FC236}">
                <a16:creationId xmlns:a16="http://schemas.microsoft.com/office/drawing/2014/main" id="{3F83B0DB-27F0-4E9B-365D-7EFC4E4D6B8B}"/>
              </a:ext>
            </a:extLst>
          </p:cNvPr>
          <p:cNvSpPr>
            <a:spLocks/>
          </p:cNvSpPr>
          <p:nvPr/>
        </p:nvSpPr>
        <p:spPr>
          <a:xfrm>
            <a:off x="7457914" y="31842067"/>
            <a:ext cx="14487686" cy="154233"/>
          </a:xfrm>
          <a:prstGeom prst="rect">
            <a:avLst/>
          </a:prstGeom>
          <a:solidFill>
            <a:srgbClr val="C6C0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p>
        </p:txBody>
      </p:sp>
    </p:spTree>
    <p:extLst>
      <p:ext uri="{BB962C8B-B14F-4D97-AF65-F5344CB8AC3E}">
        <p14:creationId xmlns:p14="http://schemas.microsoft.com/office/powerpoint/2010/main" val="1771671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F3965-B037-00B0-58E9-E7545EBA8E45}"/>
              </a:ext>
            </a:extLst>
          </p:cNvPr>
          <p:cNvSpPr>
            <a:spLocks noGrp="1"/>
          </p:cNvSpPr>
          <p:nvPr>
            <p:ph type="title" idx="4294967295"/>
          </p:nvPr>
        </p:nvSpPr>
        <p:spPr>
          <a:xfrm>
            <a:off x="880668" y="3336669"/>
            <a:ext cx="18207038" cy="1497012"/>
          </a:xfrm>
        </p:spPr>
        <p:txBody>
          <a:bodyPr>
            <a:normAutofit fontScale="90000"/>
          </a:bodyPr>
          <a:lstStyle/>
          <a:p>
            <a:r>
              <a:rPr lang="en-US" dirty="0"/>
              <a:t>CSU Engineering Colors for Print (CMYK)</a:t>
            </a:r>
          </a:p>
        </p:txBody>
      </p:sp>
      <p:sp>
        <p:nvSpPr>
          <p:cNvPr id="116" name="TextBox 115"/>
          <p:cNvSpPr txBox="1">
            <a:spLocks/>
          </p:cNvSpPr>
          <p:nvPr/>
        </p:nvSpPr>
        <p:spPr>
          <a:xfrm>
            <a:off x="6642898" y="12268230"/>
            <a:ext cx="5346908" cy="567207"/>
          </a:xfrm>
          <a:prstGeom prst="rect">
            <a:avLst/>
          </a:prstGeom>
          <a:noFill/>
        </p:spPr>
        <p:txBody>
          <a:bodyPr wrap="square" lIns="0" tIns="0" rIns="0" bIns="0" rtlCol="0">
            <a:spAutoFit/>
          </a:bodyPr>
          <a:lstStyle/>
          <a:p>
            <a:pPr>
              <a:lnSpc>
                <a:spcPct val="110000"/>
              </a:lnSpc>
            </a:pPr>
            <a:r>
              <a:rPr lang="en-US" sz="3491" dirty="0">
                <a:ea typeface="Franklin Gothic Book" charset="0"/>
                <a:cs typeface="Franklin Gothic Book" charset="0"/>
              </a:rPr>
              <a:t>Primary Brand Colors</a:t>
            </a:r>
          </a:p>
        </p:txBody>
      </p:sp>
      <p:cxnSp>
        <p:nvCxnSpPr>
          <p:cNvPr id="117" name="Straight Connector 116">
            <a:extLst>
              <a:ext uri="{C183D7F6-B498-43B3-948B-1728B52AA6E4}">
                <adec:decorative xmlns:adec="http://schemas.microsoft.com/office/drawing/2017/decorative" val="1"/>
              </a:ext>
            </a:extLst>
          </p:cNvPr>
          <p:cNvCxnSpPr>
            <a:cxnSpLocks/>
          </p:cNvCxnSpPr>
          <p:nvPr/>
        </p:nvCxnSpPr>
        <p:spPr>
          <a:xfrm>
            <a:off x="6545048" y="12962710"/>
            <a:ext cx="607343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1" name="Rectangle 50" descr="CSU Green color swatch">
            <a:extLst>
              <a:ext uri="{C183D7F6-B498-43B3-948B-1728B52AA6E4}">
                <adec:decorative xmlns:adec="http://schemas.microsoft.com/office/drawing/2017/decorative" val="0"/>
              </a:ext>
            </a:extLst>
          </p:cNvPr>
          <p:cNvSpPr>
            <a:spLocks/>
          </p:cNvSpPr>
          <p:nvPr/>
        </p:nvSpPr>
        <p:spPr>
          <a:xfrm>
            <a:off x="7889762" y="13315332"/>
            <a:ext cx="1159785" cy="1193137"/>
          </a:xfrm>
          <a:prstGeom prst="rect">
            <a:avLst/>
          </a:prstGeom>
          <a:solidFill>
            <a:srgbClr val="004326"/>
          </a:solidFill>
          <a:ln>
            <a:noFill/>
          </a:ln>
        </p:spPr>
        <p:style>
          <a:lnRef idx="2">
            <a:schemeClr val="accent1">
              <a:shade val="50000"/>
            </a:schemeClr>
          </a:lnRef>
          <a:fillRef idx="1">
            <a:schemeClr val="accent1"/>
          </a:fillRef>
          <a:effectRef idx="0">
            <a:schemeClr val="accent1"/>
          </a:effectRef>
          <a:fontRef idx="minor">
            <a:schemeClr val="lt1"/>
          </a:fontRef>
        </p:style>
        <p:txBody>
          <a:bodyPr lIns="222259" tIns="111130" rIns="222259" bIns="111130" rtlCol="0" anchor="ctr"/>
          <a:lstStyle/>
          <a:p>
            <a:pPr algn="ctr"/>
            <a:endParaRPr lang="en-US" sz="4363" dirty="0">
              <a:solidFill>
                <a:schemeClr val="bg1"/>
              </a:solidFill>
              <a:latin typeface="+mj-lt"/>
            </a:endParaRPr>
          </a:p>
        </p:txBody>
      </p:sp>
      <p:sp>
        <p:nvSpPr>
          <p:cNvPr id="55" name="Rectangle 54" descr="CSU Gold color swatch">
            <a:extLst>
              <a:ext uri="{C183D7F6-B498-43B3-948B-1728B52AA6E4}">
                <adec:decorative xmlns:adec="http://schemas.microsoft.com/office/drawing/2017/decorative" val="0"/>
              </a:ext>
            </a:extLst>
          </p:cNvPr>
          <p:cNvSpPr>
            <a:spLocks/>
          </p:cNvSpPr>
          <p:nvPr/>
        </p:nvSpPr>
        <p:spPr>
          <a:xfrm>
            <a:off x="9668413" y="13315332"/>
            <a:ext cx="1159785" cy="1194929"/>
          </a:xfrm>
          <a:prstGeom prst="rect">
            <a:avLst/>
          </a:prstGeom>
          <a:solidFill>
            <a:srgbClr val="C6C06C"/>
          </a:solidFill>
          <a:ln>
            <a:noFill/>
          </a:ln>
        </p:spPr>
        <p:style>
          <a:lnRef idx="2">
            <a:schemeClr val="accent1">
              <a:shade val="50000"/>
            </a:schemeClr>
          </a:lnRef>
          <a:fillRef idx="1">
            <a:schemeClr val="accent1"/>
          </a:fillRef>
          <a:effectRef idx="0">
            <a:schemeClr val="accent1"/>
          </a:effectRef>
          <a:fontRef idx="minor">
            <a:schemeClr val="lt1"/>
          </a:fontRef>
        </p:style>
        <p:txBody>
          <a:bodyPr lIns="222259" tIns="111130" rIns="222259" bIns="111130" rtlCol="0" anchor="ctr"/>
          <a:lstStyle/>
          <a:p>
            <a:pPr algn="ctr"/>
            <a:endParaRPr lang="en-US" sz="4363" dirty="0">
              <a:solidFill>
                <a:schemeClr val="bg1"/>
              </a:solidFill>
              <a:latin typeface="+mj-lt"/>
            </a:endParaRPr>
          </a:p>
        </p:txBody>
      </p:sp>
      <p:sp>
        <p:nvSpPr>
          <p:cNvPr id="5" name="Rectangle 4" descr="80% Black color swatch">
            <a:extLst>
              <a:ext uri="{FF2B5EF4-FFF2-40B4-BE49-F238E27FC236}">
                <a16:creationId xmlns:a16="http://schemas.microsoft.com/office/drawing/2014/main" id="{C89C09B3-BC83-1664-1331-37F4F58A02E4}"/>
              </a:ext>
            </a:extLst>
          </p:cNvPr>
          <p:cNvSpPr>
            <a:spLocks/>
          </p:cNvSpPr>
          <p:nvPr/>
        </p:nvSpPr>
        <p:spPr>
          <a:xfrm>
            <a:off x="11397321" y="13315332"/>
            <a:ext cx="1159785" cy="1194929"/>
          </a:xfrm>
          <a:prstGeom prst="rect">
            <a:avLst/>
          </a:prstGeom>
          <a:solidFill>
            <a:srgbClr val="4D4D4C"/>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222259" tIns="111130" rIns="222259" bIns="111130" rtlCol="0" anchor="ctr"/>
          <a:lstStyle/>
          <a:p>
            <a:pPr algn="ctr"/>
            <a:endParaRPr lang="en-US" sz="4363" dirty="0">
              <a:solidFill>
                <a:schemeClr val="bg1"/>
              </a:solidFill>
              <a:latin typeface="+mj-lt"/>
            </a:endParaRPr>
          </a:p>
        </p:txBody>
      </p:sp>
      <p:sp>
        <p:nvSpPr>
          <p:cNvPr id="7" name="Rectangle 6" descr="White color swatch">
            <a:extLst>
              <a:ext uri="{FF2B5EF4-FFF2-40B4-BE49-F238E27FC236}">
                <a16:creationId xmlns:a16="http://schemas.microsoft.com/office/drawing/2014/main" id="{51563B26-1708-07F7-05B2-9CB9C19D04D1}"/>
              </a:ext>
            </a:extLst>
          </p:cNvPr>
          <p:cNvSpPr>
            <a:spLocks/>
          </p:cNvSpPr>
          <p:nvPr/>
        </p:nvSpPr>
        <p:spPr>
          <a:xfrm>
            <a:off x="6642898" y="22157913"/>
            <a:ext cx="1159785" cy="1194929"/>
          </a:xfrm>
          <a:prstGeom prst="rect">
            <a:avLst/>
          </a:prstGeom>
          <a:solidFill>
            <a:srgbClr val="FFFFFF"/>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222259" tIns="111130" rIns="222259" bIns="111130" rtlCol="0" anchor="ctr"/>
          <a:lstStyle/>
          <a:p>
            <a:pPr algn="ctr"/>
            <a:endParaRPr lang="en-US" sz="4363" dirty="0">
              <a:solidFill>
                <a:schemeClr val="bg1"/>
              </a:solidFill>
              <a:latin typeface="+mj-lt"/>
            </a:endParaRPr>
          </a:p>
        </p:txBody>
      </p:sp>
      <p:sp>
        <p:nvSpPr>
          <p:cNvPr id="8" name="TextBox 7">
            <a:extLst>
              <a:ext uri="{FF2B5EF4-FFF2-40B4-BE49-F238E27FC236}">
                <a16:creationId xmlns:a16="http://schemas.microsoft.com/office/drawing/2014/main" id="{69B9E9FB-BC7F-FF40-DCCC-EF41D9331C67}"/>
              </a:ext>
            </a:extLst>
          </p:cNvPr>
          <p:cNvSpPr txBox="1">
            <a:spLocks/>
          </p:cNvSpPr>
          <p:nvPr/>
        </p:nvSpPr>
        <p:spPr>
          <a:xfrm>
            <a:off x="6684777" y="23526035"/>
            <a:ext cx="1070562" cy="602473"/>
          </a:xfrm>
          <a:prstGeom prst="rect">
            <a:avLst/>
          </a:prstGeom>
          <a:noFill/>
        </p:spPr>
        <p:txBody>
          <a:bodyPr wrap="square" lIns="0" tIns="0" rIns="0" bIns="0" rtlCol="0">
            <a:spAutoFit/>
          </a:bodyPr>
          <a:lstStyle/>
          <a:p>
            <a:pPr algn="ctr">
              <a:lnSpc>
                <a:spcPct val="110000"/>
              </a:lnSpc>
            </a:pPr>
            <a:r>
              <a:rPr lang="en-US" dirty="0">
                <a:latin typeface="Poppins Medium" pitchFamily="2" charset="77"/>
                <a:cs typeface="Poppins Medium" pitchFamily="2" charset="77"/>
              </a:rPr>
              <a:t>C0 M0</a:t>
            </a:r>
          </a:p>
          <a:p>
            <a:pPr algn="ctr">
              <a:lnSpc>
                <a:spcPct val="110000"/>
              </a:lnSpc>
            </a:pPr>
            <a:r>
              <a:rPr lang="en-US" dirty="0">
                <a:latin typeface="Poppins Medium" pitchFamily="2" charset="77"/>
                <a:cs typeface="Poppins Medium" pitchFamily="2" charset="77"/>
              </a:rPr>
              <a:t>Y0 K0</a:t>
            </a:r>
          </a:p>
        </p:txBody>
      </p:sp>
      <p:sp>
        <p:nvSpPr>
          <p:cNvPr id="50" name="TextBox 49">
            <a:extLst>
              <a:ext uri="{FF2B5EF4-FFF2-40B4-BE49-F238E27FC236}">
                <a16:creationId xmlns:a16="http://schemas.microsoft.com/office/drawing/2014/main" id="{3A28A6E6-850E-95D0-DC30-A1533966B6D8}"/>
              </a:ext>
            </a:extLst>
          </p:cNvPr>
          <p:cNvSpPr txBox="1">
            <a:spLocks/>
          </p:cNvSpPr>
          <p:nvPr/>
        </p:nvSpPr>
        <p:spPr>
          <a:xfrm>
            <a:off x="6642898" y="16425803"/>
            <a:ext cx="7292013" cy="567207"/>
          </a:xfrm>
          <a:prstGeom prst="rect">
            <a:avLst/>
          </a:prstGeom>
          <a:noFill/>
        </p:spPr>
        <p:txBody>
          <a:bodyPr wrap="square" lIns="0" tIns="0" rIns="0" bIns="0" rtlCol="0">
            <a:spAutoFit/>
          </a:bodyPr>
          <a:lstStyle/>
          <a:p>
            <a:pPr>
              <a:lnSpc>
                <a:spcPct val="110000"/>
              </a:lnSpc>
            </a:pPr>
            <a:r>
              <a:rPr lang="en-US" sz="3491" dirty="0">
                <a:ea typeface="Franklin Gothic Book" charset="0"/>
                <a:cs typeface="Franklin Gothic Book" charset="0"/>
              </a:rPr>
              <a:t>Energy Palette For Engineering</a:t>
            </a:r>
          </a:p>
        </p:txBody>
      </p:sp>
      <p:cxnSp>
        <p:nvCxnSpPr>
          <p:cNvPr id="54" name="Straight Connector 53">
            <a:extLst>
              <a:ext uri="{FF2B5EF4-FFF2-40B4-BE49-F238E27FC236}">
                <a16:creationId xmlns:a16="http://schemas.microsoft.com/office/drawing/2014/main" id="{BFFE6139-7F50-A1CD-9ADF-BC45F8FE575F}"/>
              </a:ext>
              <a:ext uri="{C183D7F6-B498-43B3-948B-1728B52AA6E4}">
                <adec:decorative xmlns:adec="http://schemas.microsoft.com/office/drawing/2017/decorative" val="1"/>
              </a:ext>
            </a:extLst>
          </p:cNvPr>
          <p:cNvCxnSpPr>
            <a:cxnSpLocks/>
          </p:cNvCxnSpPr>
          <p:nvPr/>
        </p:nvCxnSpPr>
        <p:spPr>
          <a:xfrm>
            <a:off x="6545048" y="17120283"/>
            <a:ext cx="660454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8" name="Rectangle 47" descr="Energy Green color swatch">
            <a:extLst>
              <a:ext uri="{FF2B5EF4-FFF2-40B4-BE49-F238E27FC236}">
                <a16:creationId xmlns:a16="http://schemas.microsoft.com/office/drawing/2014/main" id="{4B47387A-E897-2FF0-4B58-66812253EE1C}"/>
              </a:ext>
            </a:extLst>
          </p:cNvPr>
          <p:cNvSpPr>
            <a:spLocks/>
          </p:cNvSpPr>
          <p:nvPr/>
        </p:nvSpPr>
        <p:spPr>
          <a:xfrm>
            <a:off x="7889762" y="17602330"/>
            <a:ext cx="1159785" cy="1194929"/>
          </a:xfrm>
          <a:prstGeom prst="rect">
            <a:avLst/>
          </a:prstGeom>
          <a:solidFill>
            <a:srgbClr val="CCD943"/>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222259" tIns="111130" rIns="222259" bIns="111130" rtlCol="0" anchor="ctr"/>
          <a:lstStyle/>
          <a:p>
            <a:pPr algn="ctr"/>
            <a:endParaRPr lang="en-US" sz="4363" dirty="0">
              <a:solidFill>
                <a:schemeClr val="bg1"/>
              </a:solidFill>
              <a:latin typeface="+mj-lt"/>
            </a:endParaRPr>
          </a:p>
        </p:txBody>
      </p:sp>
      <p:sp>
        <p:nvSpPr>
          <p:cNvPr id="64" name="Rectangle 63" descr="Horsetooth Blue color swatch">
            <a:extLst>
              <a:ext uri="{FF2B5EF4-FFF2-40B4-BE49-F238E27FC236}">
                <a16:creationId xmlns:a16="http://schemas.microsoft.com/office/drawing/2014/main" id="{49CAD480-898E-8343-54E2-1747CF6067C1}"/>
              </a:ext>
            </a:extLst>
          </p:cNvPr>
          <p:cNvSpPr>
            <a:spLocks/>
          </p:cNvSpPr>
          <p:nvPr/>
        </p:nvSpPr>
        <p:spPr>
          <a:xfrm>
            <a:off x="9608949" y="17602330"/>
            <a:ext cx="1159785" cy="1194929"/>
          </a:xfrm>
          <a:prstGeom prst="rect">
            <a:avLst/>
          </a:prstGeom>
          <a:solidFill>
            <a:srgbClr val="00889B"/>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22259" tIns="111130" rIns="222259" bIns="111130" rtlCol="0" anchor="ctr"/>
          <a:lstStyle/>
          <a:p>
            <a:pPr algn="ctr"/>
            <a:endParaRPr lang="en-US" sz="4363" dirty="0">
              <a:solidFill>
                <a:schemeClr val="bg1"/>
              </a:solidFill>
              <a:latin typeface="+mj-lt"/>
            </a:endParaRPr>
          </a:p>
        </p:txBody>
      </p:sp>
      <p:sp>
        <p:nvSpPr>
          <p:cNvPr id="70" name="Rectangle 69" descr="Sunshine color swatch">
            <a:extLst>
              <a:ext uri="{FF2B5EF4-FFF2-40B4-BE49-F238E27FC236}">
                <a16:creationId xmlns:a16="http://schemas.microsoft.com/office/drawing/2014/main" id="{817839E1-B3C8-BE3B-F51B-F0B24E9E8C2F}"/>
              </a:ext>
            </a:extLst>
          </p:cNvPr>
          <p:cNvSpPr>
            <a:spLocks/>
          </p:cNvSpPr>
          <p:nvPr/>
        </p:nvSpPr>
        <p:spPr>
          <a:xfrm>
            <a:off x="11389813" y="17594712"/>
            <a:ext cx="1159785" cy="1194929"/>
          </a:xfrm>
          <a:prstGeom prst="rect">
            <a:avLst/>
          </a:prstGeom>
          <a:solidFill>
            <a:srgbClr val="F5BA26"/>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222259" tIns="111130" rIns="222259" bIns="111130" rtlCol="0" anchor="ctr"/>
          <a:lstStyle/>
          <a:p>
            <a:pPr algn="ctr"/>
            <a:endParaRPr lang="en-US" sz="4363" dirty="0">
              <a:solidFill>
                <a:schemeClr val="bg1"/>
              </a:solidFill>
              <a:latin typeface="+mj-lt"/>
            </a:endParaRPr>
          </a:p>
        </p:txBody>
      </p:sp>
      <p:sp>
        <p:nvSpPr>
          <p:cNvPr id="37" name="TextBox 36"/>
          <p:cNvSpPr txBox="1">
            <a:spLocks/>
          </p:cNvSpPr>
          <p:nvPr/>
        </p:nvSpPr>
        <p:spPr>
          <a:xfrm>
            <a:off x="6642898" y="21060066"/>
            <a:ext cx="5346908" cy="567207"/>
          </a:xfrm>
          <a:prstGeom prst="rect">
            <a:avLst/>
          </a:prstGeom>
          <a:noFill/>
        </p:spPr>
        <p:txBody>
          <a:bodyPr wrap="square" lIns="0" tIns="0" rIns="0" bIns="0" rtlCol="0">
            <a:spAutoFit/>
          </a:bodyPr>
          <a:lstStyle/>
          <a:p>
            <a:pPr>
              <a:lnSpc>
                <a:spcPct val="110000"/>
              </a:lnSpc>
            </a:pPr>
            <a:r>
              <a:rPr lang="en-US" sz="3491" dirty="0">
                <a:ea typeface="Franklin Gothic Book" charset="0"/>
                <a:cs typeface="Franklin Gothic Book" charset="0"/>
              </a:rPr>
              <a:t>Neutral Colors</a:t>
            </a:r>
          </a:p>
        </p:txBody>
      </p:sp>
      <p:cxnSp>
        <p:nvCxnSpPr>
          <p:cNvPr id="38" name="Straight Connector 37">
            <a:extLst>
              <a:ext uri="{C183D7F6-B498-43B3-948B-1728B52AA6E4}">
                <adec:decorative xmlns:adec="http://schemas.microsoft.com/office/drawing/2017/decorative" val="1"/>
              </a:ext>
            </a:extLst>
          </p:cNvPr>
          <p:cNvCxnSpPr>
            <a:cxnSpLocks/>
          </p:cNvCxnSpPr>
          <p:nvPr/>
        </p:nvCxnSpPr>
        <p:spPr>
          <a:xfrm>
            <a:off x="6642898" y="21805291"/>
            <a:ext cx="8162926" cy="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5" name="Rectangle 34" descr="Black color swatch"/>
          <p:cNvSpPr>
            <a:spLocks/>
          </p:cNvSpPr>
          <p:nvPr/>
        </p:nvSpPr>
        <p:spPr>
          <a:xfrm>
            <a:off x="8248002" y="22157913"/>
            <a:ext cx="1159785" cy="1194929"/>
          </a:xfrm>
          <a:prstGeom prst="rect">
            <a:avLst/>
          </a:prstGeom>
          <a:solidFill>
            <a:srgbClr val="0A090D"/>
          </a:solidFill>
          <a:ln>
            <a:noFill/>
          </a:ln>
        </p:spPr>
        <p:style>
          <a:lnRef idx="2">
            <a:schemeClr val="accent1">
              <a:shade val="50000"/>
            </a:schemeClr>
          </a:lnRef>
          <a:fillRef idx="1">
            <a:schemeClr val="accent1"/>
          </a:fillRef>
          <a:effectRef idx="0">
            <a:schemeClr val="accent1"/>
          </a:effectRef>
          <a:fontRef idx="minor">
            <a:schemeClr val="lt1"/>
          </a:fontRef>
        </p:style>
        <p:txBody>
          <a:bodyPr lIns="222259" tIns="111130" rIns="222259" bIns="111130" rtlCol="0" anchor="ctr"/>
          <a:lstStyle/>
          <a:p>
            <a:pPr algn="ctr"/>
            <a:endParaRPr lang="en-US" sz="4363" dirty="0">
              <a:solidFill>
                <a:schemeClr val="bg1"/>
              </a:solidFill>
              <a:latin typeface="+mj-lt"/>
            </a:endParaRPr>
          </a:p>
        </p:txBody>
      </p:sp>
      <p:sp>
        <p:nvSpPr>
          <p:cNvPr id="36" name="TextBox 35"/>
          <p:cNvSpPr txBox="1">
            <a:spLocks/>
          </p:cNvSpPr>
          <p:nvPr/>
        </p:nvSpPr>
        <p:spPr>
          <a:xfrm>
            <a:off x="8288600" y="23544908"/>
            <a:ext cx="1119187" cy="602473"/>
          </a:xfrm>
          <a:prstGeom prst="rect">
            <a:avLst/>
          </a:prstGeom>
          <a:noFill/>
        </p:spPr>
        <p:txBody>
          <a:bodyPr wrap="square" lIns="0" tIns="0" rIns="0" bIns="0" rtlCol="0">
            <a:spAutoFit/>
          </a:bodyPr>
          <a:lstStyle/>
          <a:p>
            <a:pPr algn="ctr">
              <a:lnSpc>
                <a:spcPct val="110000"/>
              </a:lnSpc>
            </a:pPr>
            <a:r>
              <a:rPr lang="en-US" dirty="0">
                <a:latin typeface="Poppins Medium" pitchFamily="2" charset="77"/>
                <a:cs typeface="Poppins Medium" pitchFamily="2" charset="77"/>
              </a:rPr>
              <a:t>C40 M30 Y20 K100</a:t>
            </a:r>
          </a:p>
        </p:txBody>
      </p:sp>
      <p:sp>
        <p:nvSpPr>
          <p:cNvPr id="32" name="Rectangle 31" descr="Gray color swatch"/>
          <p:cNvSpPr>
            <a:spLocks/>
          </p:cNvSpPr>
          <p:nvPr/>
        </p:nvSpPr>
        <p:spPr>
          <a:xfrm>
            <a:off x="10051402" y="22157913"/>
            <a:ext cx="1159785" cy="1194929"/>
          </a:xfrm>
          <a:prstGeom prst="rect">
            <a:avLst/>
          </a:prstGeom>
          <a:solidFill>
            <a:srgbClr val="E1E2DC"/>
          </a:solidFill>
          <a:ln>
            <a:noFill/>
          </a:ln>
        </p:spPr>
        <p:style>
          <a:lnRef idx="2">
            <a:schemeClr val="accent1">
              <a:shade val="50000"/>
            </a:schemeClr>
          </a:lnRef>
          <a:fillRef idx="1">
            <a:schemeClr val="accent1"/>
          </a:fillRef>
          <a:effectRef idx="0">
            <a:schemeClr val="accent1"/>
          </a:effectRef>
          <a:fontRef idx="minor">
            <a:schemeClr val="lt1"/>
          </a:fontRef>
        </p:style>
        <p:txBody>
          <a:bodyPr lIns="222259" tIns="111130" rIns="222259" bIns="111130" rtlCol="0" anchor="ctr"/>
          <a:lstStyle/>
          <a:p>
            <a:pPr algn="ctr"/>
            <a:endParaRPr lang="en-US" sz="4363" dirty="0">
              <a:solidFill>
                <a:schemeClr val="bg1"/>
              </a:solidFill>
              <a:latin typeface="+mj-lt"/>
            </a:endParaRPr>
          </a:p>
        </p:txBody>
      </p:sp>
      <p:sp>
        <p:nvSpPr>
          <p:cNvPr id="75" name="Rectangle 74" descr="Tan color swatch">
            <a:extLst>
              <a:ext uri="{FF2B5EF4-FFF2-40B4-BE49-F238E27FC236}">
                <a16:creationId xmlns:a16="http://schemas.microsoft.com/office/drawing/2014/main" id="{43E0947A-9A7E-3437-1A18-07C6D765B17D}"/>
              </a:ext>
            </a:extLst>
          </p:cNvPr>
          <p:cNvSpPr>
            <a:spLocks/>
          </p:cNvSpPr>
          <p:nvPr/>
        </p:nvSpPr>
        <p:spPr>
          <a:xfrm>
            <a:off x="11854801" y="22157913"/>
            <a:ext cx="1159785" cy="1194929"/>
          </a:xfrm>
          <a:prstGeom prst="rect">
            <a:avLst/>
          </a:prstGeom>
          <a:solidFill>
            <a:srgbClr val="E0CAAB"/>
          </a:solidFill>
          <a:ln>
            <a:noFill/>
          </a:ln>
        </p:spPr>
        <p:style>
          <a:lnRef idx="2">
            <a:schemeClr val="accent1">
              <a:shade val="50000"/>
            </a:schemeClr>
          </a:lnRef>
          <a:fillRef idx="1">
            <a:schemeClr val="accent1"/>
          </a:fillRef>
          <a:effectRef idx="0">
            <a:schemeClr val="accent1"/>
          </a:effectRef>
          <a:fontRef idx="minor">
            <a:schemeClr val="lt1"/>
          </a:fontRef>
        </p:style>
        <p:txBody>
          <a:bodyPr lIns="222259" tIns="111130" rIns="222259" bIns="111130" rtlCol="0" anchor="ctr"/>
          <a:lstStyle/>
          <a:p>
            <a:pPr algn="ctr"/>
            <a:endParaRPr lang="en-US" sz="4363" dirty="0">
              <a:solidFill>
                <a:schemeClr val="bg1"/>
              </a:solidFill>
              <a:latin typeface="+mj-lt"/>
            </a:endParaRPr>
          </a:p>
        </p:txBody>
      </p:sp>
      <p:sp>
        <p:nvSpPr>
          <p:cNvPr id="4" name="TextBox 3">
            <a:extLst>
              <a:ext uri="{FF2B5EF4-FFF2-40B4-BE49-F238E27FC236}">
                <a16:creationId xmlns:a16="http://schemas.microsoft.com/office/drawing/2014/main" id="{5CEBE476-83D4-4186-1439-AF78CD191D4A}"/>
              </a:ext>
            </a:extLst>
          </p:cNvPr>
          <p:cNvSpPr txBox="1">
            <a:spLocks/>
          </p:cNvSpPr>
          <p:nvPr/>
        </p:nvSpPr>
        <p:spPr>
          <a:xfrm>
            <a:off x="7924109" y="14723358"/>
            <a:ext cx="1159786" cy="892552"/>
          </a:xfrm>
          <a:prstGeom prst="rect">
            <a:avLst/>
          </a:prstGeom>
          <a:noFill/>
        </p:spPr>
        <p:txBody>
          <a:bodyPr wrap="square">
            <a:spAutoFit/>
          </a:bodyPr>
          <a:lstStyle/>
          <a:p>
            <a:r>
              <a:rPr lang="en-US" dirty="0">
                <a:latin typeface="Poppins Medium" pitchFamily="2" charset="77"/>
                <a:cs typeface="Poppins Medium" pitchFamily="2" charset="77"/>
              </a:rPr>
              <a:t>C92 M18 Y94 K61</a:t>
            </a:r>
            <a:br>
              <a:rPr lang="en-US" sz="1600" dirty="0"/>
            </a:br>
            <a:endParaRPr lang="en-US" sz="1600" dirty="0"/>
          </a:p>
        </p:txBody>
      </p:sp>
      <p:sp>
        <p:nvSpPr>
          <p:cNvPr id="10" name="Title 1">
            <a:extLst>
              <a:ext uri="{FF2B5EF4-FFF2-40B4-BE49-F238E27FC236}">
                <a16:creationId xmlns:a16="http://schemas.microsoft.com/office/drawing/2014/main" id="{F2658068-7918-4CC0-62DC-BFC96081ED77}"/>
              </a:ext>
            </a:extLst>
          </p:cNvPr>
          <p:cNvSpPr txBox="1">
            <a:spLocks/>
          </p:cNvSpPr>
          <p:nvPr/>
        </p:nvSpPr>
        <p:spPr>
          <a:xfrm>
            <a:off x="3758327" y="7944958"/>
            <a:ext cx="15052200" cy="1495599"/>
          </a:xfrm>
          <a:prstGeom prst="rect">
            <a:avLst/>
          </a:prstGeom>
        </p:spPr>
        <p:txBody>
          <a:bodyPr vert="horz" lIns="45720" tIns="22860" rIns="45720" bIns="22860" rtlCol="0" anchor="ctr">
            <a:normAutofit fontScale="97500"/>
          </a:bodyPr>
          <a:lst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a:lstStyle>
          <a:p>
            <a:pPr algn="ctr"/>
            <a:r>
              <a:rPr lang="en-US" sz="3000" dirty="0">
                <a:highlight>
                  <a:srgbClr val="FFFF00"/>
                </a:highlight>
              </a:rPr>
              <a:t>Delete this page before printing</a:t>
            </a:r>
          </a:p>
        </p:txBody>
      </p:sp>
      <p:grpSp>
        <p:nvGrpSpPr>
          <p:cNvPr id="13" name="Group 12">
            <a:extLst>
              <a:ext uri="{FF2B5EF4-FFF2-40B4-BE49-F238E27FC236}">
                <a16:creationId xmlns:a16="http://schemas.microsoft.com/office/drawing/2014/main" id="{43452A8E-508D-6BEC-336B-B6C36DF17F75}"/>
              </a:ext>
              <a:ext uri="{C183D7F6-B498-43B3-948B-1728B52AA6E4}">
                <adec:decorative xmlns:adec="http://schemas.microsoft.com/office/drawing/2017/decorative" val="1"/>
              </a:ext>
            </a:extLst>
          </p:cNvPr>
          <p:cNvGrpSpPr/>
          <p:nvPr/>
        </p:nvGrpSpPr>
        <p:grpSpPr>
          <a:xfrm>
            <a:off x="48799" y="31638242"/>
            <a:ext cx="6645012" cy="1280158"/>
            <a:chOff x="0" y="568749"/>
            <a:chExt cx="7384308" cy="1191643"/>
          </a:xfrm>
        </p:grpSpPr>
        <p:sp>
          <p:nvSpPr>
            <p:cNvPr id="14" name="Rectangle 13">
              <a:extLst>
                <a:ext uri="{FF2B5EF4-FFF2-40B4-BE49-F238E27FC236}">
                  <a16:creationId xmlns:a16="http://schemas.microsoft.com/office/drawing/2014/main" id="{C131FA2A-4161-844F-63FC-825D2534F744}"/>
                </a:ext>
              </a:extLst>
            </p:cNvPr>
            <p:cNvSpPr/>
            <p:nvPr userDrawn="1"/>
          </p:nvSpPr>
          <p:spPr>
            <a:xfrm rot="16200000">
              <a:off x="-312211" y="880960"/>
              <a:ext cx="1191643" cy="567221"/>
            </a:xfrm>
            <a:prstGeom prst="rect">
              <a:avLst/>
            </a:prstGeom>
            <a:solidFill>
              <a:srgbClr val="0A09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15" name="Rectangle 14">
              <a:extLst>
                <a:ext uri="{FF2B5EF4-FFF2-40B4-BE49-F238E27FC236}">
                  <a16:creationId xmlns:a16="http://schemas.microsoft.com/office/drawing/2014/main" id="{A2620D24-10C0-B7D8-D5C4-B34FB96A4F84}"/>
                </a:ext>
              </a:extLst>
            </p:cNvPr>
            <p:cNvSpPr/>
            <p:nvPr userDrawn="1"/>
          </p:nvSpPr>
          <p:spPr>
            <a:xfrm rot="16200000">
              <a:off x="255880" y="880960"/>
              <a:ext cx="1191643" cy="567221"/>
            </a:xfrm>
            <a:prstGeom prst="rect">
              <a:avLst/>
            </a:prstGeom>
            <a:solidFill>
              <a:srgbClr val="F5BA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6" name="Rectangle 15">
              <a:extLst>
                <a:ext uri="{FF2B5EF4-FFF2-40B4-BE49-F238E27FC236}">
                  <a16:creationId xmlns:a16="http://schemas.microsoft.com/office/drawing/2014/main" id="{7893CC67-36DB-37C4-66B1-C09CB1E0485E}"/>
                </a:ext>
              </a:extLst>
            </p:cNvPr>
            <p:cNvSpPr/>
            <p:nvPr userDrawn="1"/>
          </p:nvSpPr>
          <p:spPr>
            <a:xfrm rot="16200000">
              <a:off x="823971" y="880960"/>
              <a:ext cx="1191643" cy="567221"/>
            </a:xfrm>
            <a:prstGeom prst="rect">
              <a:avLst/>
            </a:prstGeom>
            <a:solidFill>
              <a:srgbClr val="E1E2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17" name="Rectangle 16">
              <a:extLst>
                <a:ext uri="{FF2B5EF4-FFF2-40B4-BE49-F238E27FC236}">
                  <a16:creationId xmlns:a16="http://schemas.microsoft.com/office/drawing/2014/main" id="{E11D114B-CC38-D2DA-D253-936892AD870F}"/>
                </a:ext>
              </a:extLst>
            </p:cNvPr>
            <p:cNvSpPr/>
            <p:nvPr userDrawn="1"/>
          </p:nvSpPr>
          <p:spPr>
            <a:xfrm rot="16200000">
              <a:off x="1392062" y="880960"/>
              <a:ext cx="1191643" cy="567221"/>
            </a:xfrm>
            <a:prstGeom prst="rect">
              <a:avLst/>
            </a:prstGeom>
            <a:solidFill>
              <a:srgbClr val="0A09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18" name="Rectangle 17">
              <a:extLst>
                <a:ext uri="{FF2B5EF4-FFF2-40B4-BE49-F238E27FC236}">
                  <a16:creationId xmlns:a16="http://schemas.microsoft.com/office/drawing/2014/main" id="{EB578CB5-9699-038A-9BC2-3E058956F63F}"/>
                </a:ext>
              </a:extLst>
            </p:cNvPr>
            <p:cNvSpPr/>
            <p:nvPr userDrawn="1"/>
          </p:nvSpPr>
          <p:spPr>
            <a:xfrm rot="16200000">
              <a:off x="1960153" y="880960"/>
              <a:ext cx="1191643" cy="56722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19" name="Rectangle 18">
              <a:extLst>
                <a:ext uri="{FF2B5EF4-FFF2-40B4-BE49-F238E27FC236}">
                  <a16:creationId xmlns:a16="http://schemas.microsoft.com/office/drawing/2014/main" id="{ED33A8A3-FB54-8ABB-2716-6C887F5E543A}"/>
                </a:ext>
              </a:extLst>
            </p:cNvPr>
            <p:cNvSpPr/>
            <p:nvPr userDrawn="1"/>
          </p:nvSpPr>
          <p:spPr>
            <a:xfrm rot="16200000">
              <a:off x="2528244" y="880960"/>
              <a:ext cx="1191643" cy="567221"/>
            </a:xfrm>
            <a:prstGeom prst="rect">
              <a:avLst/>
            </a:prstGeom>
            <a:solidFill>
              <a:srgbClr val="F5BA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20" name="Rectangle 19">
              <a:extLst>
                <a:ext uri="{FF2B5EF4-FFF2-40B4-BE49-F238E27FC236}">
                  <a16:creationId xmlns:a16="http://schemas.microsoft.com/office/drawing/2014/main" id="{F5FB7663-D5BD-33BD-0525-8B42B123F35C}"/>
                </a:ext>
              </a:extLst>
            </p:cNvPr>
            <p:cNvSpPr/>
            <p:nvPr userDrawn="1"/>
          </p:nvSpPr>
          <p:spPr>
            <a:xfrm rot="16200000">
              <a:off x="2976913" y="880960"/>
              <a:ext cx="1191643" cy="567221"/>
            </a:xfrm>
            <a:prstGeom prst="rect">
              <a:avLst/>
            </a:prstGeom>
            <a:solidFill>
              <a:srgbClr val="0088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21" name="Rectangle 20">
              <a:extLst>
                <a:ext uri="{FF2B5EF4-FFF2-40B4-BE49-F238E27FC236}">
                  <a16:creationId xmlns:a16="http://schemas.microsoft.com/office/drawing/2014/main" id="{832560BE-6028-0560-E047-6A45CD02FA5B}"/>
                </a:ext>
              </a:extLst>
            </p:cNvPr>
            <p:cNvSpPr/>
            <p:nvPr userDrawn="1"/>
          </p:nvSpPr>
          <p:spPr>
            <a:xfrm rot="16200000">
              <a:off x="3664426" y="880960"/>
              <a:ext cx="1191643" cy="56722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22" name="Rectangle 21">
              <a:extLst>
                <a:ext uri="{FF2B5EF4-FFF2-40B4-BE49-F238E27FC236}">
                  <a16:creationId xmlns:a16="http://schemas.microsoft.com/office/drawing/2014/main" id="{0B5A7BEC-AC49-548B-6C21-C6A2B29A1F97}"/>
                </a:ext>
              </a:extLst>
            </p:cNvPr>
            <p:cNvSpPr/>
            <p:nvPr userDrawn="1"/>
          </p:nvSpPr>
          <p:spPr>
            <a:xfrm rot="16200000">
              <a:off x="4232517" y="880960"/>
              <a:ext cx="1191643" cy="567221"/>
            </a:xfrm>
            <a:prstGeom prst="rect">
              <a:avLst/>
            </a:prstGeom>
            <a:solidFill>
              <a:srgbClr val="E1E2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23" name="Rectangle 22">
              <a:extLst>
                <a:ext uri="{FF2B5EF4-FFF2-40B4-BE49-F238E27FC236}">
                  <a16:creationId xmlns:a16="http://schemas.microsoft.com/office/drawing/2014/main" id="{920E3F9A-7935-95D3-E52D-8E874BE24AFE}"/>
                </a:ext>
              </a:extLst>
            </p:cNvPr>
            <p:cNvSpPr/>
            <p:nvPr userDrawn="1"/>
          </p:nvSpPr>
          <p:spPr>
            <a:xfrm rot="16200000">
              <a:off x="4800608" y="880960"/>
              <a:ext cx="1191643" cy="567221"/>
            </a:xfrm>
            <a:prstGeom prst="rect">
              <a:avLst/>
            </a:prstGeom>
            <a:solidFill>
              <a:srgbClr val="F5BA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24" name="Rectangle 23">
              <a:extLst>
                <a:ext uri="{FF2B5EF4-FFF2-40B4-BE49-F238E27FC236}">
                  <a16:creationId xmlns:a16="http://schemas.microsoft.com/office/drawing/2014/main" id="{9BDF5319-82B5-39A2-7AF5-9141AA9F071A}"/>
                </a:ext>
              </a:extLst>
            </p:cNvPr>
            <p:cNvSpPr/>
            <p:nvPr userDrawn="1"/>
          </p:nvSpPr>
          <p:spPr>
            <a:xfrm rot="16200000">
              <a:off x="5368699" y="880960"/>
              <a:ext cx="1191643" cy="567221"/>
            </a:xfrm>
            <a:prstGeom prst="rect">
              <a:avLst/>
            </a:prstGeom>
            <a:solidFill>
              <a:srgbClr val="0A09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25" name="Rectangle 24">
              <a:extLst>
                <a:ext uri="{FF2B5EF4-FFF2-40B4-BE49-F238E27FC236}">
                  <a16:creationId xmlns:a16="http://schemas.microsoft.com/office/drawing/2014/main" id="{9EE38CCB-1522-AFB6-FAE2-1A6E6E9D091D}"/>
                </a:ext>
              </a:extLst>
            </p:cNvPr>
            <p:cNvSpPr/>
            <p:nvPr userDrawn="1"/>
          </p:nvSpPr>
          <p:spPr>
            <a:xfrm rot="16200000">
              <a:off x="5936790" y="880960"/>
              <a:ext cx="1191643" cy="567221"/>
            </a:xfrm>
            <a:prstGeom prst="rect">
              <a:avLst/>
            </a:prstGeom>
            <a:solidFill>
              <a:srgbClr val="E1E2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26" name="Rectangle 25">
              <a:extLst>
                <a:ext uri="{FF2B5EF4-FFF2-40B4-BE49-F238E27FC236}">
                  <a16:creationId xmlns:a16="http://schemas.microsoft.com/office/drawing/2014/main" id="{BCA27BC2-6E94-4DC4-EFD1-A79BFA2522FB}"/>
                </a:ext>
              </a:extLst>
            </p:cNvPr>
            <p:cNvSpPr/>
            <p:nvPr userDrawn="1"/>
          </p:nvSpPr>
          <p:spPr>
            <a:xfrm rot="16200000">
              <a:off x="6504876" y="880960"/>
              <a:ext cx="1191643" cy="56722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grpSp>
      <p:pic>
        <p:nvPicPr>
          <p:cNvPr id="27" name="Picture 26">
            <a:extLst>
              <a:ext uri="{FF2B5EF4-FFF2-40B4-BE49-F238E27FC236}">
                <a16:creationId xmlns:a16="http://schemas.microsoft.com/office/drawing/2014/main" id="{5B2F6EA6-00AE-4AC5-5334-A633222B958D}"/>
              </a:ext>
              <a:ext uri="{C183D7F6-B498-43B3-948B-1728B52AA6E4}">
                <adec:decorative xmlns:adec="http://schemas.microsoft.com/office/drawing/2017/decorative" val="1"/>
              </a:ext>
            </a:extLst>
          </p:cNvPr>
          <p:cNvPicPr>
            <a:picLocks noChangeAspect="1"/>
          </p:cNvPicPr>
          <p:nvPr/>
        </p:nvPicPr>
        <p:blipFill rotWithShape="1">
          <a:blip r:embed="rId3"/>
          <a:srcRect l="3233" b="2225"/>
          <a:stretch/>
        </p:blipFill>
        <p:spPr>
          <a:xfrm>
            <a:off x="6693811" y="31632361"/>
            <a:ext cx="15300588" cy="1276955"/>
          </a:xfrm>
          <a:prstGeom prst="rect">
            <a:avLst/>
          </a:prstGeom>
        </p:spPr>
      </p:pic>
      <p:sp>
        <p:nvSpPr>
          <p:cNvPr id="28" name="TextBox 27">
            <a:extLst>
              <a:ext uri="{FF2B5EF4-FFF2-40B4-BE49-F238E27FC236}">
                <a16:creationId xmlns:a16="http://schemas.microsoft.com/office/drawing/2014/main" id="{823776E7-B96C-DFB1-FBE4-A8B066838BF2}"/>
              </a:ext>
            </a:extLst>
          </p:cNvPr>
          <p:cNvSpPr txBox="1">
            <a:spLocks/>
          </p:cNvSpPr>
          <p:nvPr/>
        </p:nvSpPr>
        <p:spPr>
          <a:xfrm>
            <a:off x="9723245" y="14686568"/>
            <a:ext cx="1034193" cy="892552"/>
          </a:xfrm>
          <a:prstGeom prst="rect">
            <a:avLst/>
          </a:prstGeom>
          <a:noFill/>
        </p:spPr>
        <p:txBody>
          <a:bodyPr wrap="square">
            <a:spAutoFit/>
          </a:bodyPr>
          <a:lstStyle/>
          <a:p>
            <a:r>
              <a:rPr lang="en-US" dirty="0">
                <a:latin typeface="Poppins Medium" pitchFamily="2" charset="77"/>
                <a:cs typeface="Poppins Medium" pitchFamily="2" charset="77"/>
              </a:rPr>
              <a:t>C11 M6 </a:t>
            </a:r>
          </a:p>
          <a:p>
            <a:r>
              <a:rPr lang="en-US" dirty="0">
                <a:latin typeface="Poppins Medium" pitchFamily="2" charset="77"/>
                <a:cs typeface="Poppins Medium" pitchFamily="2" charset="77"/>
              </a:rPr>
              <a:t>Y64 K13</a:t>
            </a:r>
            <a:br>
              <a:rPr lang="en-US" sz="1600" dirty="0"/>
            </a:br>
            <a:endParaRPr lang="en-US" sz="1600" dirty="0"/>
          </a:p>
        </p:txBody>
      </p:sp>
      <p:sp>
        <p:nvSpPr>
          <p:cNvPr id="29" name="TextBox 28">
            <a:extLst>
              <a:ext uri="{FF2B5EF4-FFF2-40B4-BE49-F238E27FC236}">
                <a16:creationId xmlns:a16="http://schemas.microsoft.com/office/drawing/2014/main" id="{B56509F8-F996-D1E7-ABCA-8E482EF8387A}"/>
              </a:ext>
            </a:extLst>
          </p:cNvPr>
          <p:cNvSpPr txBox="1">
            <a:spLocks/>
          </p:cNvSpPr>
          <p:nvPr/>
        </p:nvSpPr>
        <p:spPr>
          <a:xfrm>
            <a:off x="11389813" y="14642323"/>
            <a:ext cx="1228669" cy="1631216"/>
          </a:xfrm>
          <a:prstGeom prst="rect">
            <a:avLst/>
          </a:prstGeom>
          <a:noFill/>
        </p:spPr>
        <p:txBody>
          <a:bodyPr wrap="square">
            <a:spAutoFit/>
          </a:bodyPr>
          <a:lstStyle/>
          <a:p>
            <a:r>
              <a:rPr lang="en-US" dirty="0">
                <a:latin typeface="Poppins Medium" pitchFamily="2" charset="77"/>
                <a:cs typeface="Poppins Medium" pitchFamily="2" charset="77"/>
              </a:rPr>
              <a:t>C0 M0</a:t>
            </a:r>
          </a:p>
          <a:p>
            <a:r>
              <a:rPr lang="en-US" dirty="0">
                <a:latin typeface="Poppins Medium" pitchFamily="2" charset="77"/>
                <a:cs typeface="Poppins Medium" pitchFamily="2" charset="77"/>
              </a:rPr>
              <a:t>Y0 K80</a:t>
            </a:r>
            <a:br>
              <a:rPr lang="en-US" sz="1600" dirty="0"/>
            </a:br>
            <a:r>
              <a:rPr lang="en-US" sz="1600" dirty="0">
                <a:latin typeface="Poppins" pitchFamily="2" charset="77"/>
                <a:cs typeface="Poppins" pitchFamily="2" charset="77"/>
              </a:rPr>
              <a:t>Please do not use for text in posters</a:t>
            </a:r>
          </a:p>
        </p:txBody>
      </p:sp>
      <p:sp>
        <p:nvSpPr>
          <p:cNvPr id="43" name="TextBox 42">
            <a:extLst>
              <a:ext uri="{FF2B5EF4-FFF2-40B4-BE49-F238E27FC236}">
                <a16:creationId xmlns:a16="http://schemas.microsoft.com/office/drawing/2014/main" id="{8BE03433-4BE8-D79C-3D4C-1C0FAE26DD72}"/>
              </a:ext>
            </a:extLst>
          </p:cNvPr>
          <p:cNvSpPr txBox="1">
            <a:spLocks/>
          </p:cNvSpPr>
          <p:nvPr/>
        </p:nvSpPr>
        <p:spPr>
          <a:xfrm>
            <a:off x="10047138" y="23547803"/>
            <a:ext cx="1119187" cy="602473"/>
          </a:xfrm>
          <a:prstGeom prst="rect">
            <a:avLst/>
          </a:prstGeom>
          <a:noFill/>
        </p:spPr>
        <p:txBody>
          <a:bodyPr wrap="square" lIns="0" tIns="0" rIns="0" bIns="0" rtlCol="0">
            <a:spAutoFit/>
          </a:bodyPr>
          <a:lstStyle/>
          <a:p>
            <a:pPr algn="ctr">
              <a:lnSpc>
                <a:spcPct val="110000"/>
              </a:lnSpc>
            </a:pPr>
            <a:r>
              <a:rPr lang="en-US" dirty="0">
                <a:latin typeface="Poppins Medium" pitchFamily="2" charset="77"/>
                <a:cs typeface="Poppins Medium" pitchFamily="2" charset="77"/>
              </a:rPr>
              <a:t>C10 M7 </a:t>
            </a:r>
          </a:p>
          <a:p>
            <a:pPr algn="ctr">
              <a:lnSpc>
                <a:spcPct val="110000"/>
              </a:lnSpc>
            </a:pPr>
            <a:r>
              <a:rPr lang="en-US" dirty="0">
                <a:latin typeface="Poppins Medium" pitchFamily="2" charset="77"/>
                <a:cs typeface="Poppins Medium" pitchFamily="2" charset="77"/>
              </a:rPr>
              <a:t>Y8 K0</a:t>
            </a:r>
          </a:p>
        </p:txBody>
      </p:sp>
      <p:sp>
        <p:nvSpPr>
          <p:cNvPr id="44" name="TextBox 43">
            <a:extLst>
              <a:ext uri="{FF2B5EF4-FFF2-40B4-BE49-F238E27FC236}">
                <a16:creationId xmlns:a16="http://schemas.microsoft.com/office/drawing/2014/main" id="{5B5EB784-A3F1-9755-A707-6132A5ABECA1}"/>
              </a:ext>
            </a:extLst>
          </p:cNvPr>
          <p:cNvSpPr txBox="1">
            <a:spLocks/>
          </p:cNvSpPr>
          <p:nvPr/>
        </p:nvSpPr>
        <p:spPr>
          <a:xfrm>
            <a:off x="11805675" y="23567843"/>
            <a:ext cx="1119187" cy="602473"/>
          </a:xfrm>
          <a:prstGeom prst="rect">
            <a:avLst/>
          </a:prstGeom>
          <a:noFill/>
        </p:spPr>
        <p:txBody>
          <a:bodyPr wrap="square" lIns="0" tIns="0" rIns="0" bIns="0" rtlCol="0">
            <a:spAutoFit/>
          </a:bodyPr>
          <a:lstStyle/>
          <a:p>
            <a:pPr algn="ctr">
              <a:lnSpc>
                <a:spcPct val="110000"/>
              </a:lnSpc>
            </a:pPr>
            <a:r>
              <a:rPr lang="en-US" dirty="0">
                <a:latin typeface="Poppins Medium" pitchFamily="2" charset="77"/>
                <a:cs typeface="Poppins Medium" pitchFamily="2" charset="77"/>
              </a:rPr>
              <a:t>C10 M17 </a:t>
            </a:r>
          </a:p>
          <a:p>
            <a:pPr algn="ctr">
              <a:lnSpc>
                <a:spcPct val="110000"/>
              </a:lnSpc>
            </a:pPr>
            <a:r>
              <a:rPr lang="en-US" dirty="0">
                <a:latin typeface="Poppins Medium" pitchFamily="2" charset="77"/>
                <a:cs typeface="Poppins Medium" pitchFamily="2" charset="77"/>
              </a:rPr>
              <a:t>Y30 K0</a:t>
            </a:r>
          </a:p>
        </p:txBody>
      </p:sp>
      <p:sp>
        <p:nvSpPr>
          <p:cNvPr id="47" name="TextBox 46">
            <a:extLst>
              <a:ext uri="{FF2B5EF4-FFF2-40B4-BE49-F238E27FC236}">
                <a16:creationId xmlns:a16="http://schemas.microsoft.com/office/drawing/2014/main" id="{AF4FA1E7-E82A-5475-3A82-02D16B601749}"/>
              </a:ext>
            </a:extLst>
          </p:cNvPr>
          <p:cNvSpPr txBox="1">
            <a:spLocks/>
          </p:cNvSpPr>
          <p:nvPr/>
        </p:nvSpPr>
        <p:spPr>
          <a:xfrm>
            <a:off x="7889762" y="19016564"/>
            <a:ext cx="1159786" cy="892552"/>
          </a:xfrm>
          <a:prstGeom prst="rect">
            <a:avLst/>
          </a:prstGeom>
          <a:noFill/>
        </p:spPr>
        <p:txBody>
          <a:bodyPr wrap="square">
            <a:spAutoFit/>
          </a:bodyPr>
          <a:lstStyle/>
          <a:p>
            <a:r>
              <a:rPr lang="en-US" dirty="0">
                <a:latin typeface="Poppins Medium" pitchFamily="2" charset="77"/>
                <a:cs typeface="Poppins Medium" pitchFamily="2" charset="77"/>
              </a:rPr>
              <a:t>C22 M0</a:t>
            </a:r>
          </a:p>
          <a:p>
            <a:r>
              <a:rPr lang="en-US" dirty="0">
                <a:latin typeface="Poppins Medium" pitchFamily="2" charset="77"/>
                <a:cs typeface="Poppins Medium" pitchFamily="2" charset="77"/>
              </a:rPr>
              <a:t>Y93 K0</a:t>
            </a:r>
            <a:br>
              <a:rPr lang="en-US" sz="1600" dirty="0"/>
            </a:br>
            <a:endParaRPr lang="en-US" sz="1600" dirty="0"/>
          </a:p>
        </p:txBody>
      </p:sp>
      <p:sp>
        <p:nvSpPr>
          <p:cNvPr id="57" name="TextBox 56">
            <a:extLst>
              <a:ext uri="{FF2B5EF4-FFF2-40B4-BE49-F238E27FC236}">
                <a16:creationId xmlns:a16="http://schemas.microsoft.com/office/drawing/2014/main" id="{B11A6237-89A3-A814-2662-430537A0535B}"/>
              </a:ext>
            </a:extLst>
          </p:cNvPr>
          <p:cNvSpPr txBox="1">
            <a:spLocks/>
          </p:cNvSpPr>
          <p:nvPr/>
        </p:nvSpPr>
        <p:spPr>
          <a:xfrm>
            <a:off x="9630071" y="19016564"/>
            <a:ext cx="1351806" cy="892552"/>
          </a:xfrm>
          <a:prstGeom prst="rect">
            <a:avLst/>
          </a:prstGeom>
          <a:noFill/>
        </p:spPr>
        <p:txBody>
          <a:bodyPr wrap="square">
            <a:spAutoFit/>
          </a:bodyPr>
          <a:lstStyle/>
          <a:p>
            <a:r>
              <a:rPr lang="en-US" dirty="0">
                <a:latin typeface="Poppins Medium" pitchFamily="2" charset="77"/>
                <a:cs typeface="Poppins Medium" pitchFamily="2" charset="77"/>
              </a:rPr>
              <a:t>C100 M20</a:t>
            </a:r>
          </a:p>
          <a:p>
            <a:r>
              <a:rPr lang="en-US" dirty="0">
                <a:latin typeface="Poppins Medium" pitchFamily="2" charset="77"/>
                <a:cs typeface="Poppins Medium" pitchFamily="2" charset="77"/>
              </a:rPr>
              <a:t>Y30 K0</a:t>
            </a:r>
            <a:br>
              <a:rPr lang="en-US" sz="1600" dirty="0"/>
            </a:br>
            <a:endParaRPr lang="en-US" sz="1600" dirty="0"/>
          </a:p>
        </p:txBody>
      </p:sp>
      <p:sp>
        <p:nvSpPr>
          <p:cNvPr id="60" name="TextBox 59">
            <a:extLst>
              <a:ext uri="{FF2B5EF4-FFF2-40B4-BE49-F238E27FC236}">
                <a16:creationId xmlns:a16="http://schemas.microsoft.com/office/drawing/2014/main" id="{6968DFE5-141E-5485-BCF3-0F1D80E0A4A1}"/>
              </a:ext>
            </a:extLst>
          </p:cNvPr>
          <p:cNvSpPr txBox="1">
            <a:spLocks/>
          </p:cNvSpPr>
          <p:nvPr/>
        </p:nvSpPr>
        <p:spPr>
          <a:xfrm>
            <a:off x="11389813" y="19022570"/>
            <a:ext cx="1159786" cy="892552"/>
          </a:xfrm>
          <a:prstGeom prst="rect">
            <a:avLst/>
          </a:prstGeom>
          <a:noFill/>
        </p:spPr>
        <p:txBody>
          <a:bodyPr wrap="square">
            <a:spAutoFit/>
          </a:bodyPr>
          <a:lstStyle/>
          <a:p>
            <a:r>
              <a:rPr lang="en-US" dirty="0">
                <a:latin typeface="Poppins Medium" pitchFamily="2" charset="77"/>
                <a:cs typeface="Poppins Medium" pitchFamily="2" charset="77"/>
              </a:rPr>
              <a:t>C0 M26</a:t>
            </a:r>
          </a:p>
          <a:p>
            <a:r>
              <a:rPr lang="en-US" dirty="0">
                <a:latin typeface="Poppins Medium" pitchFamily="2" charset="77"/>
                <a:cs typeface="Poppins Medium" pitchFamily="2" charset="77"/>
              </a:rPr>
              <a:t>Y100 K0</a:t>
            </a:r>
            <a:br>
              <a:rPr lang="en-US" sz="1600" dirty="0"/>
            </a:br>
            <a:endParaRPr lang="en-US" sz="1600" dirty="0"/>
          </a:p>
        </p:txBody>
      </p:sp>
    </p:spTree>
    <p:extLst>
      <p:ext uri="{BB962C8B-B14F-4D97-AF65-F5344CB8AC3E}">
        <p14:creationId xmlns:p14="http://schemas.microsoft.com/office/powerpoint/2010/main" val="302215112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2018</TotalTime>
  <Words>1921</Words>
  <Application>Microsoft Macintosh PowerPoint</Application>
  <PresentationFormat>Custom</PresentationFormat>
  <Paragraphs>209</Paragraphs>
  <Slides>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Aptos</vt:lpstr>
      <vt:lpstr>Aptos Display</vt:lpstr>
      <vt:lpstr>Arial</vt:lpstr>
      <vt:lpstr>Franklin Gothic Book</vt:lpstr>
      <vt:lpstr>Poppins</vt:lpstr>
      <vt:lpstr>Poppins Medium</vt:lpstr>
      <vt:lpstr>Office Theme</vt:lpstr>
      <vt:lpstr>PowerPoint Presentation</vt:lpstr>
      <vt:lpstr>PowerPoint Presentation</vt:lpstr>
      <vt:lpstr>CSU Engineering Colors for Print (CMYK)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Fleming,Kevin</dc:creator>
  <cp:lastModifiedBy>Fleming,Kevin</cp:lastModifiedBy>
  <cp:revision>12</cp:revision>
  <dcterms:created xsi:type="dcterms:W3CDTF">2024-10-22T15:50:51Z</dcterms:created>
  <dcterms:modified xsi:type="dcterms:W3CDTF">2026-04-27T16:33:33Z</dcterms:modified>
</cp:coreProperties>
</file>