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6"/>
  </p:notesMasterIdLst>
  <p:sldIdLst>
    <p:sldId id="333" r:id="rId2"/>
    <p:sldId id="544" r:id="rId3"/>
    <p:sldId id="572" r:id="rId4"/>
    <p:sldId id="257" r:id="rId5"/>
    <p:sldId id="268" r:id="rId6"/>
    <p:sldId id="273" r:id="rId7"/>
    <p:sldId id="297" r:id="rId8"/>
    <p:sldId id="336" r:id="rId9"/>
    <p:sldId id="586" r:id="rId10"/>
    <p:sldId id="589" r:id="rId11"/>
    <p:sldId id="552" r:id="rId12"/>
    <p:sldId id="517" r:id="rId13"/>
    <p:sldId id="555" r:id="rId14"/>
    <p:sldId id="556" r:id="rId15"/>
    <p:sldId id="581" r:id="rId16"/>
    <p:sldId id="559" r:id="rId17"/>
    <p:sldId id="560" r:id="rId18"/>
    <p:sldId id="463" r:id="rId19"/>
    <p:sldId id="476" r:id="rId20"/>
    <p:sldId id="477" r:id="rId21"/>
    <p:sldId id="530" r:id="rId22"/>
    <p:sldId id="541" r:id="rId23"/>
    <p:sldId id="528" r:id="rId24"/>
    <p:sldId id="515" r:id="rId25"/>
    <p:sldId id="579" r:id="rId26"/>
    <p:sldId id="568" r:id="rId27"/>
    <p:sldId id="569" r:id="rId28"/>
    <p:sldId id="577" r:id="rId29"/>
    <p:sldId id="562" r:id="rId30"/>
    <p:sldId id="566" r:id="rId31"/>
    <p:sldId id="567" r:id="rId32"/>
    <p:sldId id="591" r:id="rId33"/>
    <p:sldId id="540" r:id="rId34"/>
    <p:sldId id="52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E1364F-404F-40DB-8190-0A0A8B88F6DB}">
          <p14:sldIdLst>
            <p14:sldId id="333"/>
            <p14:sldId id="544"/>
            <p14:sldId id="572"/>
            <p14:sldId id="257"/>
          </p14:sldIdLst>
        </p14:section>
        <p14:section name="Nuclear Fundamentals" id="{8B7215A9-1474-420B-AFEB-D4E7B2C283AE}">
          <p14:sldIdLst>
            <p14:sldId id="268"/>
            <p14:sldId id="273"/>
            <p14:sldId id="297"/>
          </p14:sldIdLst>
        </p14:section>
        <p14:section name="Reactors" id="{202D3842-3195-4D01-9D2F-CA948910468A}">
          <p14:sldIdLst>
            <p14:sldId id="336"/>
            <p14:sldId id="586"/>
            <p14:sldId id="589"/>
            <p14:sldId id="552"/>
            <p14:sldId id="517"/>
            <p14:sldId id="555"/>
            <p14:sldId id="556"/>
            <p14:sldId id="581"/>
            <p14:sldId id="559"/>
            <p14:sldId id="560"/>
          </p14:sldIdLst>
        </p14:section>
        <p14:section name="Nuclear Fuel Cycle" id="{2EB3E196-4A31-4E11-983E-50738FF43824}">
          <p14:sldIdLst>
            <p14:sldId id="463"/>
            <p14:sldId id="476"/>
            <p14:sldId id="477"/>
          </p14:sldIdLst>
        </p14:section>
        <p14:section name="Health &amp; Cultural Safety" id="{85B61958-5F28-43AD-B29D-6E0677198382}">
          <p14:sldIdLst>
            <p14:sldId id="530"/>
            <p14:sldId id="541"/>
            <p14:sldId id="528"/>
            <p14:sldId id="515"/>
            <p14:sldId id="579"/>
            <p14:sldId id="568"/>
            <p14:sldId id="569"/>
            <p14:sldId id="577"/>
            <p14:sldId id="562"/>
            <p14:sldId id="566"/>
            <p14:sldId id="567"/>
            <p14:sldId id="591"/>
            <p14:sldId id="540"/>
            <p14:sldId id="5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473"/>
    <a:srgbClr val="9C7BBD"/>
    <a:srgbClr val="E78CC6"/>
    <a:srgbClr val="52B552"/>
    <a:srgbClr val="FFFF42"/>
    <a:srgbClr val="63C6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2" autoAdjust="0"/>
    <p:restoredTop sz="93471" autoAdjust="0"/>
  </p:normalViewPr>
  <p:slideViewPr>
    <p:cSldViewPr snapToGrid="0">
      <p:cViewPr varScale="1">
        <p:scale>
          <a:sx n="113" d="100"/>
          <a:sy n="113" d="100"/>
        </p:scale>
        <p:origin x="126" y="546"/>
      </p:cViewPr>
      <p:guideLst/>
    </p:cSldViewPr>
  </p:slideViewPr>
  <p:notesTextViewPr>
    <p:cViewPr>
      <p:scale>
        <a:sx n="3" d="2"/>
        <a:sy n="3" d="2"/>
      </p:scale>
      <p:origin x="0" y="0"/>
    </p:cViewPr>
  </p:notesTextViewPr>
  <p:sorterViewPr>
    <p:cViewPr>
      <p:scale>
        <a:sx n="80" d="100"/>
        <a:sy n="80" d="100"/>
      </p:scale>
      <p:origin x="0" y="-47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glioni,Vinnie" userId="02d18d8c-4582-4a40-8638-d7467e31f3fc" providerId="ADAL" clId="{BC87B152-4442-45DE-A1B5-48EA40963D71}"/>
    <pc:docChg chg="undo custSel addSld delSld modSld sldOrd delSection modSection">
      <pc:chgData name="Paglioni,Vinnie" userId="02d18d8c-4582-4a40-8638-d7467e31f3fc" providerId="ADAL" clId="{BC87B152-4442-45DE-A1B5-48EA40963D71}" dt="2026-02-23T16:50:23.940" v="109" actId="17851"/>
      <pc:docMkLst>
        <pc:docMk/>
      </pc:docMkLst>
      <pc:sldChg chg="del">
        <pc:chgData name="Paglioni,Vinnie" userId="02d18d8c-4582-4a40-8638-d7467e31f3fc" providerId="ADAL" clId="{BC87B152-4442-45DE-A1B5-48EA40963D71}" dt="2026-02-23T16:49:48.196" v="99" actId="47"/>
        <pc:sldMkLst>
          <pc:docMk/>
          <pc:sldMk cId="3039222429" sldId="258"/>
        </pc:sldMkLst>
      </pc:sldChg>
      <pc:sldChg chg="del">
        <pc:chgData name="Paglioni,Vinnie" userId="02d18d8c-4582-4a40-8638-d7467e31f3fc" providerId="ADAL" clId="{BC87B152-4442-45DE-A1B5-48EA40963D71}" dt="2026-02-23T16:49:48.196" v="99" actId="47"/>
        <pc:sldMkLst>
          <pc:docMk/>
          <pc:sldMk cId="941169041" sldId="261"/>
        </pc:sldMkLst>
      </pc:sldChg>
      <pc:sldChg chg="del">
        <pc:chgData name="Paglioni,Vinnie" userId="02d18d8c-4582-4a40-8638-d7467e31f3fc" providerId="ADAL" clId="{BC87B152-4442-45DE-A1B5-48EA40963D71}" dt="2026-02-23T16:49:48.196" v="99" actId="47"/>
        <pc:sldMkLst>
          <pc:docMk/>
          <pc:sldMk cId="3999081728" sldId="262"/>
        </pc:sldMkLst>
      </pc:sldChg>
      <pc:sldChg chg="del">
        <pc:chgData name="Paglioni,Vinnie" userId="02d18d8c-4582-4a40-8638-d7467e31f3fc" providerId="ADAL" clId="{BC87B152-4442-45DE-A1B5-48EA40963D71}" dt="2026-02-23T16:49:48.196" v="99" actId="47"/>
        <pc:sldMkLst>
          <pc:docMk/>
          <pc:sldMk cId="1758163673" sldId="263"/>
        </pc:sldMkLst>
      </pc:sldChg>
      <pc:sldChg chg="del">
        <pc:chgData name="Paglioni,Vinnie" userId="02d18d8c-4582-4a40-8638-d7467e31f3fc" providerId="ADAL" clId="{BC87B152-4442-45DE-A1B5-48EA40963D71}" dt="2026-02-23T16:49:48.196" v="99" actId="47"/>
        <pc:sldMkLst>
          <pc:docMk/>
          <pc:sldMk cId="1364554748" sldId="264"/>
        </pc:sldMkLst>
      </pc:sldChg>
      <pc:sldChg chg="del">
        <pc:chgData name="Paglioni,Vinnie" userId="02d18d8c-4582-4a40-8638-d7467e31f3fc" providerId="ADAL" clId="{BC87B152-4442-45DE-A1B5-48EA40963D71}" dt="2026-02-23T16:49:48.196" v="99" actId="47"/>
        <pc:sldMkLst>
          <pc:docMk/>
          <pc:sldMk cId="2104965271" sldId="265"/>
        </pc:sldMkLst>
      </pc:sldChg>
      <pc:sldChg chg="del">
        <pc:chgData name="Paglioni,Vinnie" userId="02d18d8c-4582-4a40-8638-d7467e31f3fc" providerId="ADAL" clId="{BC87B152-4442-45DE-A1B5-48EA40963D71}" dt="2026-02-23T16:49:48.196" v="99" actId="47"/>
        <pc:sldMkLst>
          <pc:docMk/>
          <pc:sldMk cId="192795591" sldId="266"/>
        </pc:sldMkLst>
      </pc:sldChg>
      <pc:sldChg chg="del">
        <pc:chgData name="Paglioni,Vinnie" userId="02d18d8c-4582-4a40-8638-d7467e31f3fc" providerId="ADAL" clId="{BC87B152-4442-45DE-A1B5-48EA40963D71}" dt="2026-02-23T16:49:48.196" v="99" actId="47"/>
        <pc:sldMkLst>
          <pc:docMk/>
          <pc:sldMk cId="1992362439" sldId="267"/>
        </pc:sldMkLst>
      </pc:sldChg>
      <pc:sldChg chg="del">
        <pc:chgData name="Paglioni,Vinnie" userId="02d18d8c-4582-4a40-8638-d7467e31f3fc" providerId="ADAL" clId="{BC87B152-4442-45DE-A1B5-48EA40963D71}" dt="2026-02-23T16:49:48.196" v="99" actId="47"/>
        <pc:sldMkLst>
          <pc:docMk/>
          <pc:sldMk cId="3545808447" sldId="269"/>
        </pc:sldMkLst>
      </pc:sldChg>
      <pc:sldChg chg="del">
        <pc:chgData name="Paglioni,Vinnie" userId="02d18d8c-4582-4a40-8638-d7467e31f3fc" providerId="ADAL" clId="{BC87B152-4442-45DE-A1B5-48EA40963D71}" dt="2026-02-23T16:49:48.196" v="99" actId="47"/>
        <pc:sldMkLst>
          <pc:docMk/>
          <pc:sldMk cId="1161381889" sldId="271"/>
        </pc:sldMkLst>
      </pc:sldChg>
      <pc:sldChg chg="del">
        <pc:chgData name="Paglioni,Vinnie" userId="02d18d8c-4582-4a40-8638-d7467e31f3fc" providerId="ADAL" clId="{BC87B152-4442-45DE-A1B5-48EA40963D71}" dt="2026-02-23T16:49:48.196" v="99" actId="47"/>
        <pc:sldMkLst>
          <pc:docMk/>
          <pc:sldMk cId="2597982476" sldId="272"/>
        </pc:sldMkLst>
      </pc:sldChg>
      <pc:sldChg chg="del">
        <pc:chgData name="Paglioni,Vinnie" userId="02d18d8c-4582-4a40-8638-d7467e31f3fc" providerId="ADAL" clId="{BC87B152-4442-45DE-A1B5-48EA40963D71}" dt="2026-02-23T16:49:48.196" v="99" actId="47"/>
        <pc:sldMkLst>
          <pc:docMk/>
          <pc:sldMk cId="685109758" sldId="275"/>
        </pc:sldMkLst>
      </pc:sldChg>
      <pc:sldChg chg="del">
        <pc:chgData name="Paglioni,Vinnie" userId="02d18d8c-4582-4a40-8638-d7467e31f3fc" providerId="ADAL" clId="{BC87B152-4442-45DE-A1B5-48EA40963D71}" dt="2026-02-23T16:49:48.196" v="99" actId="47"/>
        <pc:sldMkLst>
          <pc:docMk/>
          <pc:sldMk cId="1640953073" sldId="276"/>
        </pc:sldMkLst>
      </pc:sldChg>
      <pc:sldChg chg="del">
        <pc:chgData name="Paglioni,Vinnie" userId="02d18d8c-4582-4a40-8638-d7467e31f3fc" providerId="ADAL" clId="{BC87B152-4442-45DE-A1B5-48EA40963D71}" dt="2026-02-23T16:49:48.196" v="99" actId="47"/>
        <pc:sldMkLst>
          <pc:docMk/>
          <pc:sldMk cId="2482385188" sldId="277"/>
        </pc:sldMkLst>
      </pc:sldChg>
      <pc:sldChg chg="del">
        <pc:chgData name="Paglioni,Vinnie" userId="02d18d8c-4582-4a40-8638-d7467e31f3fc" providerId="ADAL" clId="{BC87B152-4442-45DE-A1B5-48EA40963D71}" dt="2026-02-23T16:49:48.196" v="99" actId="47"/>
        <pc:sldMkLst>
          <pc:docMk/>
          <pc:sldMk cId="303932705" sldId="278"/>
        </pc:sldMkLst>
      </pc:sldChg>
      <pc:sldChg chg="del ord">
        <pc:chgData name="Paglioni,Vinnie" userId="02d18d8c-4582-4a40-8638-d7467e31f3fc" providerId="ADAL" clId="{BC87B152-4442-45DE-A1B5-48EA40963D71}" dt="2026-02-23T16:49:48.196" v="99" actId="47"/>
        <pc:sldMkLst>
          <pc:docMk/>
          <pc:sldMk cId="3008222970" sldId="281"/>
        </pc:sldMkLst>
      </pc:sldChg>
      <pc:sldChg chg="del">
        <pc:chgData name="Paglioni,Vinnie" userId="02d18d8c-4582-4a40-8638-d7467e31f3fc" providerId="ADAL" clId="{BC87B152-4442-45DE-A1B5-48EA40963D71}" dt="2026-02-23T16:49:48.196" v="99" actId="47"/>
        <pc:sldMkLst>
          <pc:docMk/>
          <pc:sldMk cId="167072402" sldId="288"/>
        </pc:sldMkLst>
      </pc:sldChg>
      <pc:sldChg chg="del">
        <pc:chgData name="Paglioni,Vinnie" userId="02d18d8c-4582-4a40-8638-d7467e31f3fc" providerId="ADAL" clId="{BC87B152-4442-45DE-A1B5-48EA40963D71}" dt="2026-02-23T16:49:48.196" v="99" actId="47"/>
        <pc:sldMkLst>
          <pc:docMk/>
          <pc:sldMk cId="270633055" sldId="292"/>
        </pc:sldMkLst>
      </pc:sldChg>
      <pc:sldChg chg="del">
        <pc:chgData name="Paglioni,Vinnie" userId="02d18d8c-4582-4a40-8638-d7467e31f3fc" providerId="ADAL" clId="{BC87B152-4442-45DE-A1B5-48EA40963D71}" dt="2026-02-23T16:49:48.196" v="99" actId="47"/>
        <pc:sldMkLst>
          <pc:docMk/>
          <pc:sldMk cId="1482478418" sldId="300"/>
        </pc:sldMkLst>
      </pc:sldChg>
      <pc:sldChg chg="del">
        <pc:chgData name="Paglioni,Vinnie" userId="02d18d8c-4582-4a40-8638-d7467e31f3fc" providerId="ADAL" clId="{BC87B152-4442-45DE-A1B5-48EA40963D71}" dt="2026-02-23T16:49:48.196" v="99" actId="47"/>
        <pc:sldMkLst>
          <pc:docMk/>
          <pc:sldMk cId="1112019713" sldId="301"/>
        </pc:sldMkLst>
      </pc:sldChg>
      <pc:sldChg chg="del">
        <pc:chgData name="Paglioni,Vinnie" userId="02d18d8c-4582-4a40-8638-d7467e31f3fc" providerId="ADAL" clId="{BC87B152-4442-45DE-A1B5-48EA40963D71}" dt="2026-02-23T16:49:48.196" v="99" actId="47"/>
        <pc:sldMkLst>
          <pc:docMk/>
          <pc:sldMk cId="466406203" sldId="304"/>
        </pc:sldMkLst>
      </pc:sldChg>
      <pc:sldChg chg="del">
        <pc:chgData name="Paglioni,Vinnie" userId="02d18d8c-4582-4a40-8638-d7467e31f3fc" providerId="ADAL" clId="{BC87B152-4442-45DE-A1B5-48EA40963D71}" dt="2026-02-23T16:49:48.196" v="99" actId="47"/>
        <pc:sldMkLst>
          <pc:docMk/>
          <pc:sldMk cId="2039961688" sldId="305"/>
        </pc:sldMkLst>
      </pc:sldChg>
      <pc:sldChg chg="del">
        <pc:chgData name="Paglioni,Vinnie" userId="02d18d8c-4582-4a40-8638-d7467e31f3fc" providerId="ADAL" clId="{BC87B152-4442-45DE-A1B5-48EA40963D71}" dt="2026-02-23T16:49:48.196" v="99" actId="47"/>
        <pc:sldMkLst>
          <pc:docMk/>
          <pc:sldMk cId="855147507" sldId="308"/>
        </pc:sldMkLst>
      </pc:sldChg>
      <pc:sldChg chg="del">
        <pc:chgData name="Paglioni,Vinnie" userId="02d18d8c-4582-4a40-8638-d7467e31f3fc" providerId="ADAL" clId="{BC87B152-4442-45DE-A1B5-48EA40963D71}" dt="2026-02-23T16:49:48.196" v="99" actId="47"/>
        <pc:sldMkLst>
          <pc:docMk/>
          <pc:sldMk cId="107715209" sldId="309"/>
        </pc:sldMkLst>
      </pc:sldChg>
      <pc:sldChg chg="del">
        <pc:chgData name="Paglioni,Vinnie" userId="02d18d8c-4582-4a40-8638-d7467e31f3fc" providerId="ADAL" clId="{BC87B152-4442-45DE-A1B5-48EA40963D71}" dt="2026-02-23T16:49:48.196" v="99" actId="47"/>
        <pc:sldMkLst>
          <pc:docMk/>
          <pc:sldMk cId="2551640530" sldId="310"/>
        </pc:sldMkLst>
      </pc:sldChg>
      <pc:sldChg chg="del">
        <pc:chgData name="Paglioni,Vinnie" userId="02d18d8c-4582-4a40-8638-d7467e31f3fc" providerId="ADAL" clId="{BC87B152-4442-45DE-A1B5-48EA40963D71}" dt="2026-02-23T16:49:48.196" v="99" actId="47"/>
        <pc:sldMkLst>
          <pc:docMk/>
          <pc:sldMk cId="2849728903" sldId="311"/>
        </pc:sldMkLst>
      </pc:sldChg>
      <pc:sldChg chg="del">
        <pc:chgData name="Paglioni,Vinnie" userId="02d18d8c-4582-4a40-8638-d7467e31f3fc" providerId="ADAL" clId="{BC87B152-4442-45DE-A1B5-48EA40963D71}" dt="2026-02-23T16:49:48.196" v="99" actId="47"/>
        <pc:sldMkLst>
          <pc:docMk/>
          <pc:sldMk cId="3695850780" sldId="312"/>
        </pc:sldMkLst>
      </pc:sldChg>
      <pc:sldChg chg="del">
        <pc:chgData name="Paglioni,Vinnie" userId="02d18d8c-4582-4a40-8638-d7467e31f3fc" providerId="ADAL" clId="{BC87B152-4442-45DE-A1B5-48EA40963D71}" dt="2026-02-23T16:49:48.196" v="99" actId="47"/>
        <pc:sldMkLst>
          <pc:docMk/>
          <pc:sldMk cId="2854527514" sldId="313"/>
        </pc:sldMkLst>
      </pc:sldChg>
      <pc:sldChg chg="del">
        <pc:chgData name="Paglioni,Vinnie" userId="02d18d8c-4582-4a40-8638-d7467e31f3fc" providerId="ADAL" clId="{BC87B152-4442-45DE-A1B5-48EA40963D71}" dt="2026-02-23T16:49:48.196" v="99" actId="47"/>
        <pc:sldMkLst>
          <pc:docMk/>
          <pc:sldMk cId="2846696998" sldId="314"/>
        </pc:sldMkLst>
      </pc:sldChg>
      <pc:sldChg chg="del">
        <pc:chgData name="Paglioni,Vinnie" userId="02d18d8c-4582-4a40-8638-d7467e31f3fc" providerId="ADAL" clId="{BC87B152-4442-45DE-A1B5-48EA40963D71}" dt="2026-02-23T16:49:48.196" v="99" actId="47"/>
        <pc:sldMkLst>
          <pc:docMk/>
          <pc:sldMk cId="3819187914" sldId="315"/>
        </pc:sldMkLst>
      </pc:sldChg>
      <pc:sldChg chg="del">
        <pc:chgData name="Paglioni,Vinnie" userId="02d18d8c-4582-4a40-8638-d7467e31f3fc" providerId="ADAL" clId="{BC87B152-4442-45DE-A1B5-48EA40963D71}" dt="2026-02-23T16:49:48.196" v="99" actId="47"/>
        <pc:sldMkLst>
          <pc:docMk/>
          <pc:sldMk cId="397281715" sldId="316"/>
        </pc:sldMkLst>
      </pc:sldChg>
      <pc:sldChg chg="del">
        <pc:chgData name="Paglioni,Vinnie" userId="02d18d8c-4582-4a40-8638-d7467e31f3fc" providerId="ADAL" clId="{BC87B152-4442-45DE-A1B5-48EA40963D71}" dt="2026-02-23T16:49:48.196" v="99" actId="47"/>
        <pc:sldMkLst>
          <pc:docMk/>
          <pc:sldMk cId="410400537" sldId="317"/>
        </pc:sldMkLst>
      </pc:sldChg>
      <pc:sldChg chg="del">
        <pc:chgData name="Paglioni,Vinnie" userId="02d18d8c-4582-4a40-8638-d7467e31f3fc" providerId="ADAL" clId="{BC87B152-4442-45DE-A1B5-48EA40963D71}" dt="2026-02-23T16:49:48.196" v="99" actId="47"/>
        <pc:sldMkLst>
          <pc:docMk/>
          <pc:sldMk cId="3770528159" sldId="318"/>
        </pc:sldMkLst>
      </pc:sldChg>
      <pc:sldChg chg="del">
        <pc:chgData name="Paglioni,Vinnie" userId="02d18d8c-4582-4a40-8638-d7467e31f3fc" providerId="ADAL" clId="{BC87B152-4442-45DE-A1B5-48EA40963D71}" dt="2026-02-23T16:49:48.196" v="99" actId="47"/>
        <pc:sldMkLst>
          <pc:docMk/>
          <pc:sldMk cId="586547941" sldId="319"/>
        </pc:sldMkLst>
      </pc:sldChg>
      <pc:sldChg chg="del">
        <pc:chgData name="Paglioni,Vinnie" userId="02d18d8c-4582-4a40-8638-d7467e31f3fc" providerId="ADAL" clId="{BC87B152-4442-45DE-A1B5-48EA40963D71}" dt="2026-02-23T16:49:48.196" v="99" actId="47"/>
        <pc:sldMkLst>
          <pc:docMk/>
          <pc:sldMk cId="2455319248" sldId="324"/>
        </pc:sldMkLst>
      </pc:sldChg>
      <pc:sldChg chg="del">
        <pc:chgData name="Paglioni,Vinnie" userId="02d18d8c-4582-4a40-8638-d7467e31f3fc" providerId="ADAL" clId="{BC87B152-4442-45DE-A1B5-48EA40963D71}" dt="2026-02-23T16:49:48.196" v="99" actId="47"/>
        <pc:sldMkLst>
          <pc:docMk/>
          <pc:sldMk cId="388094098" sldId="325"/>
        </pc:sldMkLst>
      </pc:sldChg>
      <pc:sldChg chg="del">
        <pc:chgData name="Paglioni,Vinnie" userId="02d18d8c-4582-4a40-8638-d7467e31f3fc" providerId="ADAL" clId="{BC87B152-4442-45DE-A1B5-48EA40963D71}" dt="2026-02-23T16:49:48.196" v="99" actId="47"/>
        <pc:sldMkLst>
          <pc:docMk/>
          <pc:sldMk cId="695941885" sldId="327"/>
        </pc:sldMkLst>
      </pc:sldChg>
      <pc:sldChg chg="del">
        <pc:chgData name="Paglioni,Vinnie" userId="02d18d8c-4582-4a40-8638-d7467e31f3fc" providerId="ADAL" clId="{BC87B152-4442-45DE-A1B5-48EA40963D71}" dt="2026-02-23T16:49:48.196" v="99" actId="47"/>
        <pc:sldMkLst>
          <pc:docMk/>
          <pc:sldMk cId="3650491710" sldId="328"/>
        </pc:sldMkLst>
      </pc:sldChg>
      <pc:sldChg chg="del">
        <pc:chgData name="Paglioni,Vinnie" userId="02d18d8c-4582-4a40-8638-d7467e31f3fc" providerId="ADAL" clId="{BC87B152-4442-45DE-A1B5-48EA40963D71}" dt="2026-02-23T16:49:48.196" v="99" actId="47"/>
        <pc:sldMkLst>
          <pc:docMk/>
          <pc:sldMk cId="1482332635" sldId="331"/>
        </pc:sldMkLst>
      </pc:sldChg>
      <pc:sldChg chg="del">
        <pc:chgData name="Paglioni,Vinnie" userId="02d18d8c-4582-4a40-8638-d7467e31f3fc" providerId="ADAL" clId="{BC87B152-4442-45DE-A1B5-48EA40963D71}" dt="2026-02-23T16:49:48.196" v="99" actId="47"/>
        <pc:sldMkLst>
          <pc:docMk/>
          <pc:sldMk cId="1634473580" sldId="338"/>
        </pc:sldMkLst>
      </pc:sldChg>
      <pc:sldChg chg="del">
        <pc:chgData name="Paglioni,Vinnie" userId="02d18d8c-4582-4a40-8638-d7467e31f3fc" providerId="ADAL" clId="{BC87B152-4442-45DE-A1B5-48EA40963D71}" dt="2026-02-23T16:49:48.196" v="99" actId="47"/>
        <pc:sldMkLst>
          <pc:docMk/>
          <pc:sldMk cId="497029797" sldId="340"/>
        </pc:sldMkLst>
      </pc:sldChg>
      <pc:sldChg chg="del">
        <pc:chgData name="Paglioni,Vinnie" userId="02d18d8c-4582-4a40-8638-d7467e31f3fc" providerId="ADAL" clId="{BC87B152-4442-45DE-A1B5-48EA40963D71}" dt="2026-02-23T16:49:48.196" v="99" actId="47"/>
        <pc:sldMkLst>
          <pc:docMk/>
          <pc:sldMk cId="2341638774" sldId="342"/>
        </pc:sldMkLst>
      </pc:sldChg>
      <pc:sldChg chg="del">
        <pc:chgData name="Paglioni,Vinnie" userId="02d18d8c-4582-4a40-8638-d7467e31f3fc" providerId="ADAL" clId="{BC87B152-4442-45DE-A1B5-48EA40963D71}" dt="2026-02-23T16:49:48.196" v="99" actId="47"/>
        <pc:sldMkLst>
          <pc:docMk/>
          <pc:sldMk cId="2504855027" sldId="343"/>
        </pc:sldMkLst>
      </pc:sldChg>
      <pc:sldChg chg="del">
        <pc:chgData name="Paglioni,Vinnie" userId="02d18d8c-4582-4a40-8638-d7467e31f3fc" providerId="ADAL" clId="{BC87B152-4442-45DE-A1B5-48EA40963D71}" dt="2026-02-23T16:49:48.196" v="99" actId="47"/>
        <pc:sldMkLst>
          <pc:docMk/>
          <pc:sldMk cId="2122738713" sldId="344"/>
        </pc:sldMkLst>
      </pc:sldChg>
      <pc:sldChg chg="del">
        <pc:chgData name="Paglioni,Vinnie" userId="02d18d8c-4582-4a40-8638-d7467e31f3fc" providerId="ADAL" clId="{BC87B152-4442-45DE-A1B5-48EA40963D71}" dt="2026-02-23T16:49:48.196" v="99" actId="47"/>
        <pc:sldMkLst>
          <pc:docMk/>
          <pc:sldMk cId="2061202557" sldId="345"/>
        </pc:sldMkLst>
      </pc:sldChg>
      <pc:sldChg chg="del">
        <pc:chgData name="Paglioni,Vinnie" userId="02d18d8c-4582-4a40-8638-d7467e31f3fc" providerId="ADAL" clId="{BC87B152-4442-45DE-A1B5-48EA40963D71}" dt="2026-02-23T16:49:48.196" v="99" actId="47"/>
        <pc:sldMkLst>
          <pc:docMk/>
          <pc:sldMk cId="235758153" sldId="346"/>
        </pc:sldMkLst>
      </pc:sldChg>
      <pc:sldChg chg="del">
        <pc:chgData name="Paglioni,Vinnie" userId="02d18d8c-4582-4a40-8638-d7467e31f3fc" providerId="ADAL" clId="{BC87B152-4442-45DE-A1B5-48EA40963D71}" dt="2026-02-23T16:49:48.196" v="99" actId="47"/>
        <pc:sldMkLst>
          <pc:docMk/>
          <pc:sldMk cId="1852194245" sldId="347"/>
        </pc:sldMkLst>
      </pc:sldChg>
      <pc:sldChg chg="del">
        <pc:chgData name="Paglioni,Vinnie" userId="02d18d8c-4582-4a40-8638-d7467e31f3fc" providerId="ADAL" clId="{BC87B152-4442-45DE-A1B5-48EA40963D71}" dt="2026-02-23T16:49:48.196" v="99" actId="47"/>
        <pc:sldMkLst>
          <pc:docMk/>
          <pc:sldMk cId="2657797493" sldId="348"/>
        </pc:sldMkLst>
      </pc:sldChg>
      <pc:sldChg chg="del">
        <pc:chgData name="Paglioni,Vinnie" userId="02d18d8c-4582-4a40-8638-d7467e31f3fc" providerId="ADAL" clId="{BC87B152-4442-45DE-A1B5-48EA40963D71}" dt="2026-02-23T16:49:48.196" v="99" actId="47"/>
        <pc:sldMkLst>
          <pc:docMk/>
          <pc:sldMk cId="137619738" sldId="349"/>
        </pc:sldMkLst>
      </pc:sldChg>
      <pc:sldChg chg="del">
        <pc:chgData name="Paglioni,Vinnie" userId="02d18d8c-4582-4a40-8638-d7467e31f3fc" providerId="ADAL" clId="{BC87B152-4442-45DE-A1B5-48EA40963D71}" dt="2026-02-23T16:49:48.196" v="99" actId="47"/>
        <pc:sldMkLst>
          <pc:docMk/>
          <pc:sldMk cId="1561287103" sldId="350"/>
        </pc:sldMkLst>
      </pc:sldChg>
      <pc:sldChg chg="del">
        <pc:chgData name="Paglioni,Vinnie" userId="02d18d8c-4582-4a40-8638-d7467e31f3fc" providerId="ADAL" clId="{BC87B152-4442-45DE-A1B5-48EA40963D71}" dt="2026-02-23T16:49:48.196" v="99" actId="47"/>
        <pc:sldMkLst>
          <pc:docMk/>
          <pc:sldMk cId="1978744113" sldId="352"/>
        </pc:sldMkLst>
      </pc:sldChg>
      <pc:sldChg chg="del">
        <pc:chgData name="Paglioni,Vinnie" userId="02d18d8c-4582-4a40-8638-d7467e31f3fc" providerId="ADAL" clId="{BC87B152-4442-45DE-A1B5-48EA40963D71}" dt="2026-02-23T16:49:48.196" v="99" actId="47"/>
        <pc:sldMkLst>
          <pc:docMk/>
          <pc:sldMk cId="812996110" sldId="355"/>
        </pc:sldMkLst>
      </pc:sldChg>
      <pc:sldChg chg="del">
        <pc:chgData name="Paglioni,Vinnie" userId="02d18d8c-4582-4a40-8638-d7467e31f3fc" providerId="ADAL" clId="{BC87B152-4442-45DE-A1B5-48EA40963D71}" dt="2026-02-23T16:49:48.196" v="99" actId="47"/>
        <pc:sldMkLst>
          <pc:docMk/>
          <pc:sldMk cId="1310485319" sldId="358"/>
        </pc:sldMkLst>
      </pc:sldChg>
      <pc:sldChg chg="del">
        <pc:chgData name="Paglioni,Vinnie" userId="02d18d8c-4582-4a40-8638-d7467e31f3fc" providerId="ADAL" clId="{BC87B152-4442-45DE-A1B5-48EA40963D71}" dt="2026-02-23T16:49:48.196" v="99" actId="47"/>
        <pc:sldMkLst>
          <pc:docMk/>
          <pc:sldMk cId="177983943" sldId="360"/>
        </pc:sldMkLst>
      </pc:sldChg>
      <pc:sldChg chg="del">
        <pc:chgData name="Paglioni,Vinnie" userId="02d18d8c-4582-4a40-8638-d7467e31f3fc" providerId="ADAL" clId="{BC87B152-4442-45DE-A1B5-48EA40963D71}" dt="2026-02-23T16:49:48.196" v="99" actId="47"/>
        <pc:sldMkLst>
          <pc:docMk/>
          <pc:sldMk cId="3036906839" sldId="361"/>
        </pc:sldMkLst>
      </pc:sldChg>
      <pc:sldChg chg="del">
        <pc:chgData name="Paglioni,Vinnie" userId="02d18d8c-4582-4a40-8638-d7467e31f3fc" providerId="ADAL" clId="{BC87B152-4442-45DE-A1B5-48EA40963D71}" dt="2026-02-23T16:49:48.196" v="99" actId="47"/>
        <pc:sldMkLst>
          <pc:docMk/>
          <pc:sldMk cId="1708757197" sldId="362"/>
        </pc:sldMkLst>
      </pc:sldChg>
      <pc:sldChg chg="del">
        <pc:chgData name="Paglioni,Vinnie" userId="02d18d8c-4582-4a40-8638-d7467e31f3fc" providerId="ADAL" clId="{BC87B152-4442-45DE-A1B5-48EA40963D71}" dt="2026-02-23T16:49:48.196" v="99" actId="47"/>
        <pc:sldMkLst>
          <pc:docMk/>
          <pc:sldMk cId="2449734204" sldId="363"/>
        </pc:sldMkLst>
      </pc:sldChg>
      <pc:sldChg chg="del">
        <pc:chgData name="Paglioni,Vinnie" userId="02d18d8c-4582-4a40-8638-d7467e31f3fc" providerId="ADAL" clId="{BC87B152-4442-45DE-A1B5-48EA40963D71}" dt="2026-02-23T16:49:48.196" v="99" actId="47"/>
        <pc:sldMkLst>
          <pc:docMk/>
          <pc:sldMk cId="3518868506" sldId="364"/>
        </pc:sldMkLst>
      </pc:sldChg>
      <pc:sldChg chg="del">
        <pc:chgData name="Paglioni,Vinnie" userId="02d18d8c-4582-4a40-8638-d7467e31f3fc" providerId="ADAL" clId="{BC87B152-4442-45DE-A1B5-48EA40963D71}" dt="2026-02-23T16:49:48.196" v="99" actId="47"/>
        <pc:sldMkLst>
          <pc:docMk/>
          <pc:sldMk cId="864620287" sldId="365"/>
        </pc:sldMkLst>
      </pc:sldChg>
      <pc:sldChg chg="del">
        <pc:chgData name="Paglioni,Vinnie" userId="02d18d8c-4582-4a40-8638-d7467e31f3fc" providerId="ADAL" clId="{BC87B152-4442-45DE-A1B5-48EA40963D71}" dt="2026-02-23T16:49:48.196" v="99" actId="47"/>
        <pc:sldMkLst>
          <pc:docMk/>
          <pc:sldMk cId="2961185983" sldId="374"/>
        </pc:sldMkLst>
      </pc:sldChg>
      <pc:sldChg chg="del">
        <pc:chgData name="Paglioni,Vinnie" userId="02d18d8c-4582-4a40-8638-d7467e31f3fc" providerId="ADAL" clId="{BC87B152-4442-45DE-A1B5-48EA40963D71}" dt="2026-02-23T16:49:48.196" v="99" actId="47"/>
        <pc:sldMkLst>
          <pc:docMk/>
          <pc:sldMk cId="3388274171" sldId="375"/>
        </pc:sldMkLst>
      </pc:sldChg>
      <pc:sldChg chg="del">
        <pc:chgData name="Paglioni,Vinnie" userId="02d18d8c-4582-4a40-8638-d7467e31f3fc" providerId="ADAL" clId="{BC87B152-4442-45DE-A1B5-48EA40963D71}" dt="2026-02-23T16:49:48.196" v="99" actId="47"/>
        <pc:sldMkLst>
          <pc:docMk/>
          <pc:sldMk cId="2064604388" sldId="376"/>
        </pc:sldMkLst>
      </pc:sldChg>
      <pc:sldChg chg="del">
        <pc:chgData name="Paglioni,Vinnie" userId="02d18d8c-4582-4a40-8638-d7467e31f3fc" providerId="ADAL" clId="{BC87B152-4442-45DE-A1B5-48EA40963D71}" dt="2026-02-23T16:49:48.196" v="99" actId="47"/>
        <pc:sldMkLst>
          <pc:docMk/>
          <pc:sldMk cId="4254906944" sldId="377"/>
        </pc:sldMkLst>
      </pc:sldChg>
      <pc:sldChg chg="del">
        <pc:chgData name="Paglioni,Vinnie" userId="02d18d8c-4582-4a40-8638-d7467e31f3fc" providerId="ADAL" clId="{BC87B152-4442-45DE-A1B5-48EA40963D71}" dt="2026-02-23T16:49:48.196" v="99" actId="47"/>
        <pc:sldMkLst>
          <pc:docMk/>
          <pc:sldMk cId="4188958583" sldId="378"/>
        </pc:sldMkLst>
      </pc:sldChg>
      <pc:sldChg chg="del">
        <pc:chgData name="Paglioni,Vinnie" userId="02d18d8c-4582-4a40-8638-d7467e31f3fc" providerId="ADAL" clId="{BC87B152-4442-45DE-A1B5-48EA40963D71}" dt="2026-02-23T16:49:48.196" v="99" actId="47"/>
        <pc:sldMkLst>
          <pc:docMk/>
          <pc:sldMk cId="1258154283" sldId="379"/>
        </pc:sldMkLst>
      </pc:sldChg>
      <pc:sldChg chg="del">
        <pc:chgData name="Paglioni,Vinnie" userId="02d18d8c-4582-4a40-8638-d7467e31f3fc" providerId="ADAL" clId="{BC87B152-4442-45DE-A1B5-48EA40963D71}" dt="2026-02-23T16:49:48.196" v="99" actId="47"/>
        <pc:sldMkLst>
          <pc:docMk/>
          <pc:sldMk cId="2580511699" sldId="380"/>
        </pc:sldMkLst>
      </pc:sldChg>
      <pc:sldChg chg="del">
        <pc:chgData name="Paglioni,Vinnie" userId="02d18d8c-4582-4a40-8638-d7467e31f3fc" providerId="ADAL" clId="{BC87B152-4442-45DE-A1B5-48EA40963D71}" dt="2026-02-23T16:49:48.196" v="99" actId="47"/>
        <pc:sldMkLst>
          <pc:docMk/>
          <pc:sldMk cId="3375240286" sldId="381"/>
        </pc:sldMkLst>
      </pc:sldChg>
      <pc:sldChg chg="del">
        <pc:chgData name="Paglioni,Vinnie" userId="02d18d8c-4582-4a40-8638-d7467e31f3fc" providerId="ADAL" clId="{BC87B152-4442-45DE-A1B5-48EA40963D71}" dt="2026-02-23T16:49:48.196" v="99" actId="47"/>
        <pc:sldMkLst>
          <pc:docMk/>
          <pc:sldMk cId="3051370048" sldId="382"/>
        </pc:sldMkLst>
      </pc:sldChg>
      <pc:sldChg chg="del">
        <pc:chgData name="Paglioni,Vinnie" userId="02d18d8c-4582-4a40-8638-d7467e31f3fc" providerId="ADAL" clId="{BC87B152-4442-45DE-A1B5-48EA40963D71}" dt="2026-02-23T16:49:48.196" v="99" actId="47"/>
        <pc:sldMkLst>
          <pc:docMk/>
          <pc:sldMk cId="2463037828" sldId="383"/>
        </pc:sldMkLst>
      </pc:sldChg>
      <pc:sldChg chg="del">
        <pc:chgData name="Paglioni,Vinnie" userId="02d18d8c-4582-4a40-8638-d7467e31f3fc" providerId="ADAL" clId="{BC87B152-4442-45DE-A1B5-48EA40963D71}" dt="2026-02-23T16:49:48.196" v="99" actId="47"/>
        <pc:sldMkLst>
          <pc:docMk/>
          <pc:sldMk cId="3396008332" sldId="384"/>
        </pc:sldMkLst>
      </pc:sldChg>
      <pc:sldChg chg="del">
        <pc:chgData name="Paglioni,Vinnie" userId="02d18d8c-4582-4a40-8638-d7467e31f3fc" providerId="ADAL" clId="{BC87B152-4442-45DE-A1B5-48EA40963D71}" dt="2026-02-23T16:49:48.196" v="99" actId="47"/>
        <pc:sldMkLst>
          <pc:docMk/>
          <pc:sldMk cId="593431748" sldId="385"/>
        </pc:sldMkLst>
      </pc:sldChg>
      <pc:sldChg chg="del">
        <pc:chgData name="Paglioni,Vinnie" userId="02d18d8c-4582-4a40-8638-d7467e31f3fc" providerId="ADAL" clId="{BC87B152-4442-45DE-A1B5-48EA40963D71}" dt="2026-02-23T16:49:48.196" v="99" actId="47"/>
        <pc:sldMkLst>
          <pc:docMk/>
          <pc:sldMk cId="4197151660" sldId="387"/>
        </pc:sldMkLst>
      </pc:sldChg>
      <pc:sldChg chg="del">
        <pc:chgData name="Paglioni,Vinnie" userId="02d18d8c-4582-4a40-8638-d7467e31f3fc" providerId="ADAL" clId="{BC87B152-4442-45DE-A1B5-48EA40963D71}" dt="2026-02-23T16:49:48.196" v="99" actId="47"/>
        <pc:sldMkLst>
          <pc:docMk/>
          <pc:sldMk cId="2048444580" sldId="388"/>
        </pc:sldMkLst>
      </pc:sldChg>
      <pc:sldChg chg="del">
        <pc:chgData name="Paglioni,Vinnie" userId="02d18d8c-4582-4a40-8638-d7467e31f3fc" providerId="ADAL" clId="{BC87B152-4442-45DE-A1B5-48EA40963D71}" dt="2026-02-23T16:49:48.196" v="99" actId="47"/>
        <pc:sldMkLst>
          <pc:docMk/>
          <pc:sldMk cId="2178719649" sldId="390"/>
        </pc:sldMkLst>
      </pc:sldChg>
      <pc:sldChg chg="del">
        <pc:chgData name="Paglioni,Vinnie" userId="02d18d8c-4582-4a40-8638-d7467e31f3fc" providerId="ADAL" clId="{BC87B152-4442-45DE-A1B5-48EA40963D71}" dt="2026-02-23T16:49:48.196" v="99" actId="47"/>
        <pc:sldMkLst>
          <pc:docMk/>
          <pc:sldMk cId="495610776" sldId="391"/>
        </pc:sldMkLst>
      </pc:sldChg>
      <pc:sldChg chg="del">
        <pc:chgData name="Paglioni,Vinnie" userId="02d18d8c-4582-4a40-8638-d7467e31f3fc" providerId="ADAL" clId="{BC87B152-4442-45DE-A1B5-48EA40963D71}" dt="2026-02-23T16:49:48.196" v="99" actId="47"/>
        <pc:sldMkLst>
          <pc:docMk/>
          <pc:sldMk cId="1704027323" sldId="392"/>
        </pc:sldMkLst>
      </pc:sldChg>
      <pc:sldChg chg="del">
        <pc:chgData name="Paglioni,Vinnie" userId="02d18d8c-4582-4a40-8638-d7467e31f3fc" providerId="ADAL" clId="{BC87B152-4442-45DE-A1B5-48EA40963D71}" dt="2026-02-23T16:49:48.196" v="99" actId="47"/>
        <pc:sldMkLst>
          <pc:docMk/>
          <pc:sldMk cId="299699056" sldId="393"/>
        </pc:sldMkLst>
      </pc:sldChg>
      <pc:sldChg chg="del">
        <pc:chgData name="Paglioni,Vinnie" userId="02d18d8c-4582-4a40-8638-d7467e31f3fc" providerId="ADAL" clId="{BC87B152-4442-45DE-A1B5-48EA40963D71}" dt="2026-02-23T16:49:48.196" v="99" actId="47"/>
        <pc:sldMkLst>
          <pc:docMk/>
          <pc:sldMk cId="1458516885" sldId="394"/>
        </pc:sldMkLst>
      </pc:sldChg>
      <pc:sldChg chg="del">
        <pc:chgData name="Paglioni,Vinnie" userId="02d18d8c-4582-4a40-8638-d7467e31f3fc" providerId="ADAL" clId="{BC87B152-4442-45DE-A1B5-48EA40963D71}" dt="2026-02-23T16:49:48.196" v="99" actId="47"/>
        <pc:sldMkLst>
          <pc:docMk/>
          <pc:sldMk cId="173395372" sldId="395"/>
        </pc:sldMkLst>
      </pc:sldChg>
      <pc:sldChg chg="del">
        <pc:chgData name="Paglioni,Vinnie" userId="02d18d8c-4582-4a40-8638-d7467e31f3fc" providerId="ADAL" clId="{BC87B152-4442-45DE-A1B5-48EA40963D71}" dt="2026-02-23T16:49:48.196" v="99" actId="47"/>
        <pc:sldMkLst>
          <pc:docMk/>
          <pc:sldMk cId="2849532896" sldId="397"/>
        </pc:sldMkLst>
      </pc:sldChg>
      <pc:sldChg chg="del">
        <pc:chgData name="Paglioni,Vinnie" userId="02d18d8c-4582-4a40-8638-d7467e31f3fc" providerId="ADAL" clId="{BC87B152-4442-45DE-A1B5-48EA40963D71}" dt="2026-02-23T16:49:48.196" v="99" actId="47"/>
        <pc:sldMkLst>
          <pc:docMk/>
          <pc:sldMk cId="1014221060" sldId="398"/>
        </pc:sldMkLst>
      </pc:sldChg>
      <pc:sldChg chg="del">
        <pc:chgData name="Paglioni,Vinnie" userId="02d18d8c-4582-4a40-8638-d7467e31f3fc" providerId="ADAL" clId="{BC87B152-4442-45DE-A1B5-48EA40963D71}" dt="2026-02-23T16:49:48.196" v="99" actId="47"/>
        <pc:sldMkLst>
          <pc:docMk/>
          <pc:sldMk cId="1134777360" sldId="399"/>
        </pc:sldMkLst>
      </pc:sldChg>
      <pc:sldChg chg="del">
        <pc:chgData name="Paglioni,Vinnie" userId="02d18d8c-4582-4a40-8638-d7467e31f3fc" providerId="ADAL" clId="{BC87B152-4442-45DE-A1B5-48EA40963D71}" dt="2026-02-23T16:49:48.196" v="99" actId="47"/>
        <pc:sldMkLst>
          <pc:docMk/>
          <pc:sldMk cId="2883140344" sldId="400"/>
        </pc:sldMkLst>
      </pc:sldChg>
      <pc:sldChg chg="del">
        <pc:chgData name="Paglioni,Vinnie" userId="02d18d8c-4582-4a40-8638-d7467e31f3fc" providerId="ADAL" clId="{BC87B152-4442-45DE-A1B5-48EA40963D71}" dt="2026-02-23T16:49:48.196" v="99" actId="47"/>
        <pc:sldMkLst>
          <pc:docMk/>
          <pc:sldMk cId="2133315170" sldId="401"/>
        </pc:sldMkLst>
      </pc:sldChg>
      <pc:sldChg chg="del">
        <pc:chgData name="Paglioni,Vinnie" userId="02d18d8c-4582-4a40-8638-d7467e31f3fc" providerId="ADAL" clId="{BC87B152-4442-45DE-A1B5-48EA40963D71}" dt="2026-02-23T16:49:48.196" v="99" actId="47"/>
        <pc:sldMkLst>
          <pc:docMk/>
          <pc:sldMk cId="1026292746" sldId="402"/>
        </pc:sldMkLst>
      </pc:sldChg>
      <pc:sldChg chg="del">
        <pc:chgData name="Paglioni,Vinnie" userId="02d18d8c-4582-4a40-8638-d7467e31f3fc" providerId="ADAL" clId="{BC87B152-4442-45DE-A1B5-48EA40963D71}" dt="2026-02-23T16:49:48.196" v="99" actId="47"/>
        <pc:sldMkLst>
          <pc:docMk/>
          <pc:sldMk cId="1875326470" sldId="403"/>
        </pc:sldMkLst>
      </pc:sldChg>
      <pc:sldChg chg="del">
        <pc:chgData name="Paglioni,Vinnie" userId="02d18d8c-4582-4a40-8638-d7467e31f3fc" providerId="ADAL" clId="{BC87B152-4442-45DE-A1B5-48EA40963D71}" dt="2026-02-23T16:49:48.196" v="99" actId="47"/>
        <pc:sldMkLst>
          <pc:docMk/>
          <pc:sldMk cId="1501691909" sldId="404"/>
        </pc:sldMkLst>
      </pc:sldChg>
      <pc:sldChg chg="del">
        <pc:chgData name="Paglioni,Vinnie" userId="02d18d8c-4582-4a40-8638-d7467e31f3fc" providerId="ADAL" clId="{BC87B152-4442-45DE-A1B5-48EA40963D71}" dt="2026-02-23T16:49:48.196" v="99" actId="47"/>
        <pc:sldMkLst>
          <pc:docMk/>
          <pc:sldMk cId="3104052826" sldId="406"/>
        </pc:sldMkLst>
      </pc:sldChg>
      <pc:sldChg chg="del">
        <pc:chgData name="Paglioni,Vinnie" userId="02d18d8c-4582-4a40-8638-d7467e31f3fc" providerId="ADAL" clId="{BC87B152-4442-45DE-A1B5-48EA40963D71}" dt="2026-02-23T16:49:48.196" v="99" actId="47"/>
        <pc:sldMkLst>
          <pc:docMk/>
          <pc:sldMk cId="642673561" sldId="407"/>
        </pc:sldMkLst>
      </pc:sldChg>
      <pc:sldChg chg="del">
        <pc:chgData name="Paglioni,Vinnie" userId="02d18d8c-4582-4a40-8638-d7467e31f3fc" providerId="ADAL" clId="{BC87B152-4442-45DE-A1B5-48EA40963D71}" dt="2026-02-23T16:49:48.196" v="99" actId="47"/>
        <pc:sldMkLst>
          <pc:docMk/>
          <pc:sldMk cId="1153065305" sldId="408"/>
        </pc:sldMkLst>
      </pc:sldChg>
      <pc:sldChg chg="del">
        <pc:chgData name="Paglioni,Vinnie" userId="02d18d8c-4582-4a40-8638-d7467e31f3fc" providerId="ADAL" clId="{BC87B152-4442-45DE-A1B5-48EA40963D71}" dt="2026-02-23T16:49:48.196" v="99" actId="47"/>
        <pc:sldMkLst>
          <pc:docMk/>
          <pc:sldMk cId="596632877" sldId="409"/>
        </pc:sldMkLst>
      </pc:sldChg>
      <pc:sldChg chg="del">
        <pc:chgData name="Paglioni,Vinnie" userId="02d18d8c-4582-4a40-8638-d7467e31f3fc" providerId="ADAL" clId="{BC87B152-4442-45DE-A1B5-48EA40963D71}" dt="2026-02-23T16:49:48.196" v="99" actId="47"/>
        <pc:sldMkLst>
          <pc:docMk/>
          <pc:sldMk cId="1426761431" sldId="411"/>
        </pc:sldMkLst>
      </pc:sldChg>
      <pc:sldChg chg="del">
        <pc:chgData name="Paglioni,Vinnie" userId="02d18d8c-4582-4a40-8638-d7467e31f3fc" providerId="ADAL" clId="{BC87B152-4442-45DE-A1B5-48EA40963D71}" dt="2026-02-23T16:49:48.196" v="99" actId="47"/>
        <pc:sldMkLst>
          <pc:docMk/>
          <pc:sldMk cId="1424410540" sldId="412"/>
        </pc:sldMkLst>
      </pc:sldChg>
      <pc:sldChg chg="del">
        <pc:chgData name="Paglioni,Vinnie" userId="02d18d8c-4582-4a40-8638-d7467e31f3fc" providerId="ADAL" clId="{BC87B152-4442-45DE-A1B5-48EA40963D71}" dt="2026-02-23T16:49:48.196" v="99" actId="47"/>
        <pc:sldMkLst>
          <pc:docMk/>
          <pc:sldMk cId="3885727496" sldId="413"/>
        </pc:sldMkLst>
      </pc:sldChg>
      <pc:sldChg chg="del">
        <pc:chgData name="Paglioni,Vinnie" userId="02d18d8c-4582-4a40-8638-d7467e31f3fc" providerId="ADAL" clId="{BC87B152-4442-45DE-A1B5-48EA40963D71}" dt="2026-02-23T16:49:48.196" v="99" actId="47"/>
        <pc:sldMkLst>
          <pc:docMk/>
          <pc:sldMk cId="1257459845" sldId="417"/>
        </pc:sldMkLst>
      </pc:sldChg>
      <pc:sldChg chg="del">
        <pc:chgData name="Paglioni,Vinnie" userId="02d18d8c-4582-4a40-8638-d7467e31f3fc" providerId="ADAL" clId="{BC87B152-4442-45DE-A1B5-48EA40963D71}" dt="2026-02-23T16:49:48.196" v="99" actId="47"/>
        <pc:sldMkLst>
          <pc:docMk/>
          <pc:sldMk cId="2902162768" sldId="427"/>
        </pc:sldMkLst>
      </pc:sldChg>
      <pc:sldChg chg="del">
        <pc:chgData name="Paglioni,Vinnie" userId="02d18d8c-4582-4a40-8638-d7467e31f3fc" providerId="ADAL" clId="{BC87B152-4442-45DE-A1B5-48EA40963D71}" dt="2026-02-23T16:49:48.196" v="99" actId="47"/>
        <pc:sldMkLst>
          <pc:docMk/>
          <pc:sldMk cId="3800703217" sldId="429"/>
        </pc:sldMkLst>
      </pc:sldChg>
      <pc:sldChg chg="del">
        <pc:chgData name="Paglioni,Vinnie" userId="02d18d8c-4582-4a40-8638-d7467e31f3fc" providerId="ADAL" clId="{BC87B152-4442-45DE-A1B5-48EA40963D71}" dt="2026-02-23T16:49:48.196" v="99" actId="47"/>
        <pc:sldMkLst>
          <pc:docMk/>
          <pc:sldMk cId="3453930518" sldId="431"/>
        </pc:sldMkLst>
      </pc:sldChg>
      <pc:sldChg chg="del">
        <pc:chgData name="Paglioni,Vinnie" userId="02d18d8c-4582-4a40-8638-d7467e31f3fc" providerId="ADAL" clId="{BC87B152-4442-45DE-A1B5-48EA40963D71}" dt="2026-02-23T16:49:48.196" v="99" actId="47"/>
        <pc:sldMkLst>
          <pc:docMk/>
          <pc:sldMk cId="619798771" sldId="435"/>
        </pc:sldMkLst>
      </pc:sldChg>
      <pc:sldChg chg="del">
        <pc:chgData name="Paglioni,Vinnie" userId="02d18d8c-4582-4a40-8638-d7467e31f3fc" providerId="ADAL" clId="{BC87B152-4442-45DE-A1B5-48EA40963D71}" dt="2026-02-23T16:49:48.196" v="99" actId="47"/>
        <pc:sldMkLst>
          <pc:docMk/>
          <pc:sldMk cId="3234813142" sldId="464"/>
        </pc:sldMkLst>
      </pc:sldChg>
      <pc:sldChg chg="del">
        <pc:chgData name="Paglioni,Vinnie" userId="02d18d8c-4582-4a40-8638-d7467e31f3fc" providerId="ADAL" clId="{BC87B152-4442-45DE-A1B5-48EA40963D71}" dt="2026-02-23T16:49:48.196" v="99" actId="47"/>
        <pc:sldMkLst>
          <pc:docMk/>
          <pc:sldMk cId="1498977161" sldId="465"/>
        </pc:sldMkLst>
      </pc:sldChg>
      <pc:sldChg chg="del">
        <pc:chgData name="Paglioni,Vinnie" userId="02d18d8c-4582-4a40-8638-d7467e31f3fc" providerId="ADAL" clId="{BC87B152-4442-45DE-A1B5-48EA40963D71}" dt="2026-02-23T16:49:48.196" v="99" actId="47"/>
        <pc:sldMkLst>
          <pc:docMk/>
          <pc:sldMk cId="3019079011" sldId="466"/>
        </pc:sldMkLst>
      </pc:sldChg>
      <pc:sldChg chg="del">
        <pc:chgData name="Paglioni,Vinnie" userId="02d18d8c-4582-4a40-8638-d7467e31f3fc" providerId="ADAL" clId="{BC87B152-4442-45DE-A1B5-48EA40963D71}" dt="2026-02-23T16:49:48.196" v="99" actId="47"/>
        <pc:sldMkLst>
          <pc:docMk/>
          <pc:sldMk cId="390832294" sldId="467"/>
        </pc:sldMkLst>
      </pc:sldChg>
      <pc:sldChg chg="del">
        <pc:chgData name="Paglioni,Vinnie" userId="02d18d8c-4582-4a40-8638-d7467e31f3fc" providerId="ADAL" clId="{BC87B152-4442-45DE-A1B5-48EA40963D71}" dt="2026-02-23T16:49:48.196" v="99" actId="47"/>
        <pc:sldMkLst>
          <pc:docMk/>
          <pc:sldMk cId="2478093339" sldId="468"/>
        </pc:sldMkLst>
      </pc:sldChg>
      <pc:sldChg chg="del">
        <pc:chgData name="Paglioni,Vinnie" userId="02d18d8c-4582-4a40-8638-d7467e31f3fc" providerId="ADAL" clId="{BC87B152-4442-45DE-A1B5-48EA40963D71}" dt="2026-02-23T16:49:48.196" v="99" actId="47"/>
        <pc:sldMkLst>
          <pc:docMk/>
          <pc:sldMk cId="286657483" sldId="469"/>
        </pc:sldMkLst>
      </pc:sldChg>
      <pc:sldChg chg="del">
        <pc:chgData name="Paglioni,Vinnie" userId="02d18d8c-4582-4a40-8638-d7467e31f3fc" providerId="ADAL" clId="{BC87B152-4442-45DE-A1B5-48EA40963D71}" dt="2026-02-23T16:49:48.196" v="99" actId="47"/>
        <pc:sldMkLst>
          <pc:docMk/>
          <pc:sldMk cId="2793809032" sldId="470"/>
        </pc:sldMkLst>
      </pc:sldChg>
      <pc:sldChg chg="del">
        <pc:chgData name="Paglioni,Vinnie" userId="02d18d8c-4582-4a40-8638-d7467e31f3fc" providerId="ADAL" clId="{BC87B152-4442-45DE-A1B5-48EA40963D71}" dt="2026-02-23T16:49:48.196" v="99" actId="47"/>
        <pc:sldMkLst>
          <pc:docMk/>
          <pc:sldMk cId="496924305" sldId="472"/>
        </pc:sldMkLst>
      </pc:sldChg>
      <pc:sldChg chg="del">
        <pc:chgData name="Paglioni,Vinnie" userId="02d18d8c-4582-4a40-8638-d7467e31f3fc" providerId="ADAL" clId="{BC87B152-4442-45DE-A1B5-48EA40963D71}" dt="2026-02-23T16:49:48.196" v="99" actId="47"/>
        <pc:sldMkLst>
          <pc:docMk/>
          <pc:sldMk cId="3286563056" sldId="473"/>
        </pc:sldMkLst>
      </pc:sldChg>
      <pc:sldChg chg="del">
        <pc:chgData name="Paglioni,Vinnie" userId="02d18d8c-4582-4a40-8638-d7467e31f3fc" providerId="ADAL" clId="{BC87B152-4442-45DE-A1B5-48EA40963D71}" dt="2026-02-23T16:49:48.196" v="99" actId="47"/>
        <pc:sldMkLst>
          <pc:docMk/>
          <pc:sldMk cId="3129460619" sldId="474"/>
        </pc:sldMkLst>
      </pc:sldChg>
      <pc:sldChg chg="del">
        <pc:chgData name="Paglioni,Vinnie" userId="02d18d8c-4582-4a40-8638-d7467e31f3fc" providerId="ADAL" clId="{BC87B152-4442-45DE-A1B5-48EA40963D71}" dt="2026-02-23T16:49:48.196" v="99" actId="47"/>
        <pc:sldMkLst>
          <pc:docMk/>
          <pc:sldMk cId="1230323204" sldId="475"/>
        </pc:sldMkLst>
      </pc:sldChg>
      <pc:sldChg chg="del">
        <pc:chgData name="Paglioni,Vinnie" userId="02d18d8c-4582-4a40-8638-d7467e31f3fc" providerId="ADAL" clId="{BC87B152-4442-45DE-A1B5-48EA40963D71}" dt="2026-02-23T16:49:48.196" v="99" actId="47"/>
        <pc:sldMkLst>
          <pc:docMk/>
          <pc:sldMk cId="3091143145" sldId="483"/>
        </pc:sldMkLst>
      </pc:sldChg>
      <pc:sldChg chg="del">
        <pc:chgData name="Paglioni,Vinnie" userId="02d18d8c-4582-4a40-8638-d7467e31f3fc" providerId="ADAL" clId="{BC87B152-4442-45DE-A1B5-48EA40963D71}" dt="2026-02-23T16:49:48.196" v="99" actId="47"/>
        <pc:sldMkLst>
          <pc:docMk/>
          <pc:sldMk cId="3230805506" sldId="484"/>
        </pc:sldMkLst>
      </pc:sldChg>
      <pc:sldChg chg="del">
        <pc:chgData name="Paglioni,Vinnie" userId="02d18d8c-4582-4a40-8638-d7467e31f3fc" providerId="ADAL" clId="{BC87B152-4442-45DE-A1B5-48EA40963D71}" dt="2026-02-23T16:49:48.196" v="99" actId="47"/>
        <pc:sldMkLst>
          <pc:docMk/>
          <pc:sldMk cId="2360188156" sldId="485"/>
        </pc:sldMkLst>
      </pc:sldChg>
      <pc:sldChg chg="del">
        <pc:chgData name="Paglioni,Vinnie" userId="02d18d8c-4582-4a40-8638-d7467e31f3fc" providerId="ADAL" clId="{BC87B152-4442-45DE-A1B5-48EA40963D71}" dt="2026-02-23T16:49:48.196" v="99" actId="47"/>
        <pc:sldMkLst>
          <pc:docMk/>
          <pc:sldMk cId="1853258146" sldId="487"/>
        </pc:sldMkLst>
      </pc:sldChg>
      <pc:sldChg chg="del">
        <pc:chgData name="Paglioni,Vinnie" userId="02d18d8c-4582-4a40-8638-d7467e31f3fc" providerId="ADAL" clId="{BC87B152-4442-45DE-A1B5-48EA40963D71}" dt="2026-02-23T16:49:48.196" v="99" actId="47"/>
        <pc:sldMkLst>
          <pc:docMk/>
          <pc:sldMk cId="31178471" sldId="488"/>
        </pc:sldMkLst>
      </pc:sldChg>
      <pc:sldChg chg="del">
        <pc:chgData name="Paglioni,Vinnie" userId="02d18d8c-4582-4a40-8638-d7467e31f3fc" providerId="ADAL" clId="{BC87B152-4442-45DE-A1B5-48EA40963D71}" dt="2026-02-23T16:49:48.196" v="99" actId="47"/>
        <pc:sldMkLst>
          <pc:docMk/>
          <pc:sldMk cId="1158630548" sldId="494"/>
        </pc:sldMkLst>
      </pc:sldChg>
      <pc:sldChg chg="del">
        <pc:chgData name="Paglioni,Vinnie" userId="02d18d8c-4582-4a40-8638-d7467e31f3fc" providerId="ADAL" clId="{BC87B152-4442-45DE-A1B5-48EA40963D71}" dt="2026-02-23T16:49:48.196" v="99" actId="47"/>
        <pc:sldMkLst>
          <pc:docMk/>
          <pc:sldMk cId="3917347493" sldId="495"/>
        </pc:sldMkLst>
      </pc:sldChg>
      <pc:sldChg chg="del">
        <pc:chgData name="Paglioni,Vinnie" userId="02d18d8c-4582-4a40-8638-d7467e31f3fc" providerId="ADAL" clId="{BC87B152-4442-45DE-A1B5-48EA40963D71}" dt="2026-02-23T16:49:48.196" v="99" actId="47"/>
        <pc:sldMkLst>
          <pc:docMk/>
          <pc:sldMk cId="3908066087" sldId="497"/>
        </pc:sldMkLst>
      </pc:sldChg>
      <pc:sldChg chg="del">
        <pc:chgData name="Paglioni,Vinnie" userId="02d18d8c-4582-4a40-8638-d7467e31f3fc" providerId="ADAL" clId="{BC87B152-4442-45DE-A1B5-48EA40963D71}" dt="2026-02-23T16:49:48.196" v="99" actId="47"/>
        <pc:sldMkLst>
          <pc:docMk/>
          <pc:sldMk cId="4197769377" sldId="498"/>
        </pc:sldMkLst>
      </pc:sldChg>
      <pc:sldChg chg="del">
        <pc:chgData name="Paglioni,Vinnie" userId="02d18d8c-4582-4a40-8638-d7467e31f3fc" providerId="ADAL" clId="{BC87B152-4442-45DE-A1B5-48EA40963D71}" dt="2026-02-23T16:49:48.196" v="99" actId="47"/>
        <pc:sldMkLst>
          <pc:docMk/>
          <pc:sldMk cId="935984184" sldId="499"/>
        </pc:sldMkLst>
      </pc:sldChg>
      <pc:sldChg chg="del">
        <pc:chgData name="Paglioni,Vinnie" userId="02d18d8c-4582-4a40-8638-d7467e31f3fc" providerId="ADAL" clId="{BC87B152-4442-45DE-A1B5-48EA40963D71}" dt="2026-02-23T16:49:48.196" v="99" actId="47"/>
        <pc:sldMkLst>
          <pc:docMk/>
          <pc:sldMk cId="2692990918" sldId="500"/>
        </pc:sldMkLst>
      </pc:sldChg>
      <pc:sldChg chg="del">
        <pc:chgData name="Paglioni,Vinnie" userId="02d18d8c-4582-4a40-8638-d7467e31f3fc" providerId="ADAL" clId="{BC87B152-4442-45DE-A1B5-48EA40963D71}" dt="2026-02-23T16:49:48.196" v="99" actId="47"/>
        <pc:sldMkLst>
          <pc:docMk/>
          <pc:sldMk cId="1177694764" sldId="501"/>
        </pc:sldMkLst>
      </pc:sldChg>
      <pc:sldChg chg="del">
        <pc:chgData name="Paglioni,Vinnie" userId="02d18d8c-4582-4a40-8638-d7467e31f3fc" providerId="ADAL" clId="{BC87B152-4442-45DE-A1B5-48EA40963D71}" dt="2026-02-23T16:49:48.196" v="99" actId="47"/>
        <pc:sldMkLst>
          <pc:docMk/>
          <pc:sldMk cId="1416419051" sldId="502"/>
        </pc:sldMkLst>
      </pc:sldChg>
      <pc:sldChg chg="del">
        <pc:chgData name="Paglioni,Vinnie" userId="02d18d8c-4582-4a40-8638-d7467e31f3fc" providerId="ADAL" clId="{BC87B152-4442-45DE-A1B5-48EA40963D71}" dt="2026-02-23T16:49:48.196" v="99" actId="47"/>
        <pc:sldMkLst>
          <pc:docMk/>
          <pc:sldMk cId="1043158015" sldId="503"/>
        </pc:sldMkLst>
      </pc:sldChg>
      <pc:sldChg chg="del">
        <pc:chgData name="Paglioni,Vinnie" userId="02d18d8c-4582-4a40-8638-d7467e31f3fc" providerId="ADAL" clId="{BC87B152-4442-45DE-A1B5-48EA40963D71}" dt="2026-02-23T16:49:48.196" v="99" actId="47"/>
        <pc:sldMkLst>
          <pc:docMk/>
          <pc:sldMk cId="315025669" sldId="504"/>
        </pc:sldMkLst>
      </pc:sldChg>
      <pc:sldChg chg="del">
        <pc:chgData name="Paglioni,Vinnie" userId="02d18d8c-4582-4a40-8638-d7467e31f3fc" providerId="ADAL" clId="{BC87B152-4442-45DE-A1B5-48EA40963D71}" dt="2026-02-23T16:49:48.196" v="99" actId="47"/>
        <pc:sldMkLst>
          <pc:docMk/>
          <pc:sldMk cId="1095953944" sldId="505"/>
        </pc:sldMkLst>
      </pc:sldChg>
      <pc:sldChg chg="del">
        <pc:chgData name="Paglioni,Vinnie" userId="02d18d8c-4582-4a40-8638-d7467e31f3fc" providerId="ADAL" clId="{BC87B152-4442-45DE-A1B5-48EA40963D71}" dt="2026-02-23T16:49:48.196" v="99" actId="47"/>
        <pc:sldMkLst>
          <pc:docMk/>
          <pc:sldMk cId="3538238900" sldId="506"/>
        </pc:sldMkLst>
      </pc:sldChg>
      <pc:sldChg chg="del">
        <pc:chgData name="Paglioni,Vinnie" userId="02d18d8c-4582-4a40-8638-d7467e31f3fc" providerId="ADAL" clId="{BC87B152-4442-45DE-A1B5-48EA40963D71}" dt="2026-02-23T16:49:48.196" v="99" actId="47"/>
        <pc:sldMkLst>
          <pc:docMk/>
          <pc:sldMk cId="3122043764" sldId="507"/>
        </pc:sldMkLst>
      </pc:sldChg>
      <pc:sldChg chg="del">
        <pc:chgData name="Paglioni,Vinnie" userId="02d18d8c-4582-4a40-8638-d7467e31f3fc" providerId="ADAL" clId="{BC87B152-4442-45DE-A1B5-48EA40963D71}" dt="2026-02-23T16:49:48.196" v="99" actId="47"/>
        <pc:sldMkLst>
          <pc:docMk/>
          <pc:sldMk cId="1116574366" sldId="508"/>
        </pc:sldMkLst>
      </pc:sldChg>
      <pc:sldChg chg="del">
        <pc:chgData name="Paglioni,Vinnie" userId="02d18d8c-4582-4a40-8638-d7467e31f3fc" providerId="ADAL" clId="{BC87B152-4442-45DE-A1B5-48EA40963D71}" dt="2026-02-23T16:49:48.196" v="99" actId="47"/>
        <pc:sldMkLst>
          <pc:docMk/>
          <pc:sldMk cId="959742095" sldId="509"/>
        </pc:sldMkLst>
      </pc:sldChg>
      <pc:sldChg chg="del">
        <pc:chgData name="Paglioni,Vinnie" userId="02d18d8c-4582-4a40-8638-d7467e31f3fc" providerId="ADAL" clId="{BC87B152-4442-45DE-A1B5-48EA40963D71}" dt="2026-02-23T16:49:48.196" v="99" actId="47"/>
        <pc:sldMkLst>
          <pc:docMk/>
          <pc:sldMk cId="511534977" sldId="510"/>
        </pc:sldMkLst>
      </pc:sldChg>
      <pc:sldChg chg="del">
        <pc:chgData name="Paglioni,Vinnie" userId="02d18d8c-4582-4a40-8638-d7467e31f3fc" providerId="ADAL" clId="{BC87B152-4442-45DE-A1B5-48EA40963D71}" dt="2026-02-23T16:49:48.196" v="99" actId="47"/>
        <pc:sldMkLst>
          <pc:docMk/>
          <pc:sldMk cId="436735164" sldId="514"/>
        </pc:sldMkLst>
      </pc:sldChg>
      <pc:sldChg chg="del">
        <pc:chgData name="Paglioni,Vinnie" userId="02d18d8c-4582-4a40-8638-d7467e31f3fc" providerId="ADAL" clId="{BC87B152-4442-45DE-A1B5-48EA40963D71}" dt="2026-02-23T16:49:48.196" v="99" actId="47"/>
        <pc:sldMkLst>
          <pc:docMk/>
          <pc:sldMk cId="1492114931" sldId="516"/>
        </pc:sldMkLst>
      </pc:sldChg>
      <pc:sldChg chg="del">
        <pc:chgData name="Paglioni,Vinnie" userId="02d18d8c-4582-4a40-8638-d7467e31f3fc" providerId="ADAL" clId="{BC87B152-4442-45DE-A1B5-48EA40963D71}" dt="2026-02-23T16:49:48.196" v="99" actId="47"/>
        <pc:sldMkLst>
          <pc:docMk/>
          <pc:sldMk cId="1539142838" sldId="531"/>
        </pc:sldMkLst>
      </pc:sldChg>
      <pc:sldChg chg="del">
        <pc:chgData name="Paglioni,Vinnie" userId="02d18d8c-4582-4a40-8638-d7467e31f3fc" providerId="ADAL" clId="{BC87B152-4442-45DE-A1B5-48EA40963D71}" dt="2026-02-23T16:49:48.196" v="99" actId="47"/>
        <pc:sldMkLst>
          <pc:docMk/>
          <pc:sldMk cId="1556280527" sldId="533"/>
        </pc:sldMkLst>
      </pc:sldChg>
      <pc:sldChg chg="del">
        <pc:chgData name="Paglioni,Vinnie" userId="02d18d8c-4582-4a40-8638-d7467e31f3fc" providerId="ADAL" clId="{BC87B152-4442-45DE-A1B5-48EA40963D71}" dt="2026-02-23T16:49:48.196" v="99" actId="47"/>
        <pc:sldMkLst>
          <pc:docMk/>
          <pc:sldMk cId="88616190" sldId="535"/>
        </pc:sldMkLst>
      </pc:sldChg>
      <pc:sldChg chg="del">
        <pc:chgData name="Paglioni,Vinnie" userId="02d18d8c-4582-4a40-8638-d7467e31f3fc" providerId="ADAL" clId="{BC87B152-4442-45DE-A1B5-48EA40963D71}" dt="2026-02-23T16:49:48.196" v="99" actId="47"/>
        <pc:sldMkLst>
          <pc:docMk/>
          <pc:sldMk cId="325201959" sldId="537"/>
        </pc:sldMkLst>
      </pc:sldChg>
      <pc:sldChg chg="del">
        <pc:chgData name="Paglioni,Vinnie" userId="02d18d8c-4582-4a40-8638-d7467e31f3fc" providerId="ADAL" clId="{BC87B152-4442-45DE-A1B5-48EA40963D71}" dt="2026-02-23T16:49:48.196" v="99" actId="47"/>
        <pc:sldMkLst>
          <pc:docMk/>
          <pc:sldMk cId="1193531918" sldId="542"/>
        </pc:sldMkLst>
      </pc:sldChg>
      <pc:sldChg chg="del">
        <pc:chgData name="Paglioni,Vinnie" userId="02d18d8c-4582-4a40-8638-d7467e31f3fc" providerId="ADAL" clId="{BC87B152-4442-45DE-A1B5-48EA40963D71}" dt="2026-02-23T16:49:48.196" v="99" actId="47"/>
        <pc:sldMkLst>
          <pc:docMk/>
          <pc:sldMk cId="3660707906" sldId="543"/>
        </pc:sldMkLst>
      </pc:sldChg>
      <pc:sldChg chg="delSp mod">
        <pc:chgData name="Paglioni,Vinnie" userId="02d18d8c-4582-4a40-8638-d7467e31f3fc" providerId="ADAL" clId="{BC87B152-4442-45DE-A1B5-48EA40963D71}" dt="2026-02-18T20:20:02.332" v="98" actId="478"/>
        <pc:sldMkLst>
          <pc:docMk/>
          <pc:sldMk cId="2340746644" sldId="552"/>
        </pc:sldMkLst>
      </pc:sldChg>
      <pc:sldChg chg="add">
        <pc:chgData name="Paglioni,Vinnie" userId="02d18d8c-4582-4a40-8638-d7467e31f3fc" providerId="ADAL" clId="{BC87B152-4442-45DE-A1B5-48EA40963D71}" dt="2026-02-18T20:16:14.150" v="97"/>
        <pc:sldMkLst>
          <pc:docMk/>
          <pc:sldMk cId="2921034295" sldId="555"/>
        </pc:sldMkLst>
      </pc:sldChg>
      <pc:sldChg chg="add">
        <pc:chgData name="Paglioni,Vinnie" userId="02d18d8c-4582-4a40-8638-d7467e31f3fc" providerId="ADAL" clId="{BC87B152-4442-45DE-A1B5-48EA40963D71}" dt="2026-02-18T20:16:14.150" v="97"/>
        <pc:sldMkLst>
          <pc:docMk/>
          <pc:sldMk cId="3711260778" sldId="556"/>
        </pc:sldMkLst>
      </pc:sldChg>
      <pc:sldChg chg="add">
        <pc:chgData name="Paglioni,Vinnie" userId="02d18d8c-4582-4a40-8638-d7467e31f3fc" providerId="ADAL" clId="{BC87B152-4442-45DE-A1B5-48EA40963D71}" dt="2026-02-18T20:16:14.150" v="97"/>
        <pc:sldMkLst>
          <pc:docMk/>
          <pc:sldMk cId="2292678423" sldId="559"/>
        </pc:sldMkLst>
      </pc:sldChg>
      <pc:sldChg chg="add">
        <pc:chgData name="Paglioni,Vinnie" userId="02d18d8c-4582-4a40-8638-d7467e31f3fc" providerId="ADAL" clId="{BC87B152-4442-45DE-A1B5-48EA40963D71}" dt="2026-02-18T20:16:14.150" v="97"/>
        <pc:sldMkLst>
          <pc:docMk/>
          <pc:sldMk cId="3396528134" sldId="560"/>
        </pc:sldMkLst>
      </pc:sldChg>
      <pc:sldChg chg="add">
        <pc:chgData name="Paglioni,Vinnie" userId="02d18d8c-4582-4a40-8638-d7467e31f3fc" providerId="ADAL" clId="{BC87B152-4442-45DE-A1B5-48EA40963D71}" dt="2026-02-18T20:16:14.150" v="97"/>
        <pc:sldMkLst>
          <pc:docMk/>
          <pc:sldMk cId="3395652430" sldId="581"/>
        </pc:sldMkLst>
      </pc:sldChg>
      <pc:sldChg chg="add">
        <pc:chgData name="Paglioni,Vinnie" userId="02d18d8c-4582-4a40-8638-d7467e31f3fc" providerId="ADAL" clId="{BC87B152-4442-45DE-A1B5-48EA40963D71}" dt="2026-02-18T20:15:53.583" v="95"/>
        <pc:sldMkLst>
          <pc:docMk/>
          <pc:sldMk cId="1190777177" sldId="586"/>
        </pc:sldMkLst>
      </pc:sldChg>
      <pc:sldChg chg="add">
        <pc:chgData name="Paglioni,Vinnie" userId="02d18d8c-4582-4a40-8638-d7467e31f3fc" providerId="ADAL" clId="{BC87B152-4442-45DE-A1B5-48EA40963D71}" dt="2026-02-18T20:15:53.583" v="95"/>
        <pc:sldMkLst>
          <pc:docMk/>
          <pc:sldMk cId="3582803743" sldId="589"/>
        </pc:sldMkLst>
      </pc:sldChg>
    </pc:docChg>
  </pc:docChgLst>
  <pc:docChgLst>
    <pc:chgData name="Paglioni,Vinnie" userId="02d18d8c-4582-4a40-8638-d7467e31f3fc" providerId="ADAL" clId="{C6A34E42-EC03-4833-80A6-54CF84993F23}"/>
    <pc:docChg chg="undo custSel addSld delSld modSld sldOrd addSection modSection">
      <pc:chgData name="Paglioni,Vinnie" userId="02d18d8c-4582-4a40-8638-d7467e31f3fc" providerId="ADAL" clId="{C6A34E42-EC03-4833-80A6-54CF84993F23}" dt="2026-02-20T18:54:19.261" v="1366" actId="20577"/>
      <pc:docMkLst>
        <pc:docMk/>
      </pc:docMkLst>
      <pc:sldChg chg="add del">
        <pc:chgData name="Paglioni,Vinnie" userId="02d18d8c-4582-4a40-8638-d7467e31f3fc" providerId="ADAL" clId="{C6A34E42-EC03-4833-80A6-54CF84993F23}" dt="2026-02-20T03:59:00.828" v="561" actId="47"/>
        <pc:sldMkLst>
          <pc:docMk/>
          <pc:sldMk cId="2975331565" sldId="257"/>
        </pc:sldMkLst>
      </pc:sldChg>
      <pc:sldChg chg="modSp mod">
        <pc:chgData name="Paglioni,Vinnie" userId="02d18d8c-4582-4a40-8638-d7467e31f3fc" providerId="ADAL" clId="{C6A34E42-EC03-4833-80A6-54CF84993F23}" dt="2026-02-19T17:23:39.559" v="534" actId="20577"/>
        <pc:sldMkLst>
          <pc:docMk/>
          <pc:sldMk cId="3670493283" sldId="297"/>
        </pc:sldMkLst>
        <pc:spChg chg="mod">
          <ac:chgData name="Paglioni,Vinnie" userId="02d18d8c-4582-4a40-8638-d7467e31f3fc" providerId="ADAL" clId="{C6A34E42-EC03-4833-80A6-54CF84993F23}" dt="2026-02-19T17:23:39.559" v="534" actId="20577"/>
          <ac:spMkLst>
            <pc:docMk/>
            <pc:sldMk cId="3670493283" sldId="297"/>
            <ac:spMk id="3" creationId="{35CEE2CF-7BE6-4646-73D4-82B048DC966E}"/>
          </ac:spMkLst>
        </pc:spChg>
      </pc:sldChg>
      <pc:sldChg chg="modSp mod">
        <pc:chgData name="Paglioni,Vinnie" userId="02d18d8c-4582-4a40-8638-d7467e31f3fc" providerId="ADAL" clId="{C6A34E42-EC03-4833-80A6-54CF84993F23}" dt="2026-02-20T18:54:19.261" v="1366" actId="20577"/>
        <pc:sldMkLst>
          <pc:docMk/>
          <pc:sldMk cId="157154175" sldId="333"/>
        </pc:sldMkLst>
        <pc:spChg chg="mod">
          <ac:chgData name="Paglioni,Vinnie" userId="02d18d8c-4582-4a40-8638-d7467e31f3fc" providerId="ADAL" clId="{C6A34E42-EC03-4833-80A6-54CF84993F23}" dt="2026-02-20T18:54:19.261" v="1366" actId="20577"/>
          <ac:spMkLst>
            <pc:docMk/>
            <pc:sldMk cId="157154175" sldId="333"/>
            <ac:spMk id="5" creationId="{1D61EB56-CFAE-6083-2D6B-267598B1D7C5}"/>
          </ac:spMkLst>
        </pc:spChg>
        <pc:spChg chg="mod">
          <ac:chgData name="Paglioni,Vinnie" userId="02d18d8c-4582-4a40-8638-d7467e31f3fc" providerId="ADAL" clId="{C6A34E42-EC03-4833-80A6-54CF84993F23}" dt="2026-02-20T04:15:36.972" v="664" actId="1037"/>
          <ac:spMkLst>
            <pc:docMk/>
            <pc:sldMk cId="157154175" sldId="333"/>
            <ac:spMk id="6" creationId="{9E0A84AB-F3FE-AB46-F331-2BC5DE54D26A}"/>
          </ac:spMkLst>
        </pc:spChg>
      </pc:sldChg>
      <pc:sldChg chg="add">
        <pc:chgData name="Paglioni,Vinnie" userId="02d18d8c-4582-4a40-8638-d7467e31f3fc" providerId="ADAL" clId="{C6A34E42-EC03-4833-80A6-54CF84993F23}" dt="2026-02-20T04:11:01.412" v="615"/>
        <pc:sldMkLst>
          <pc:docMk/>
          <pc:sldMk cId="2947278890" sldId="477"/>
        </pc:sldMkLst>
      </pc:sldChg>
      <pc:sldChg chg="modSp mod">
        <pc:chgData name="Paglioni,Vinnie" userId="02d18d8c-4582-4a40-8638-d7467e31f3fc" providerId="ADAL" clId="{C6A34E42-EC03-4833-80A6-54CF84993F23}" dt="2026-02-20T04:18:16.978" v="713" actId="20577"/>
        <pc:sldMkLst>
          <pc:docMk/>
          <pc:sldMk cId="182857420" sldId="515"/>
        </pc:sldMkLst>
        <pc:spChg chg="mod">
          <ac:chgData name="Paglioni,Vinnie" userId="02d18d8c-4582-4a40-8638-d7467e31f3fc" providerId="ADAL" clId="{C6A34E42-EC03-4833-80A6-54CF84993F23}" dt="2026-02-20T04:18:16.978" v="713" actId="20577"/>
          <ac:spMkLst>
            <pc:docMk/>
            <pc:sldMk cId="182857420" sldId="515"/>
            <ac:spMk id="2" creationId="{43CBC1DE-7B81-BCD9-CF44-6FFF55B3C575}"/>
          </ac:spMkLst>
        </pc:spChg>
      </pc:sldChg>
      <pc:sldChg chg="modSp mod">
        <pc:chgData name="Paglioni,Vinnie" userId="02d18d8c-4582-4a40-8638-d7467e31f3fc" providerId="ADAL" clId="{C6A34E42-EC03-4833-80A6-54CF84993F23}" dt="2026-02-20T15:30:29.245" v="901" actId="1076"/>
        <pc:sldMkLst>
          <pc:docMk/>
          <pc:sldMk cId="393507695" sldId="528"/>
        </pc:sldMkLst>
        <pc:spChg chg="mod">
          <ac:chgData name="Paglioni,Vinnie" userId="02d18d8c-4582-4a40-8638-d7467e31f3fc" providerId="ADAL" clId="{C6A34E42-EC03-4833-80A6-54CF84993F23}" dt="2026-02-20T15:30:29.245" v="901" actId="1076"/>
          <ac:spMkLst>
            <pc:docMk/>
            <pc:sldMk cId="393507695" sldId="528"/>
            <ac:spMk id="7" creationId="{BA0B74B5-03D6-DC6F-D73D-758523A97E13}"/>
          </ac:spMkLst>
        </pc:spChg>
      </pc:sldChg>
      <pc:sldChg chg="modSp mod">
        <pc:chgData name="Paglioni,Vinnie" userId="02d18d8c-4582-4a40-8638-d7467e31f3fc" providerId="ADAL" clId="{C6A34E42-EC03-4833-80A6-54CF84993F23}" dt="2026-02-20T04:03:34.252" v="572" actId="20577"/>
        <pc:sldMkLst>
          <pc:docMk/>
          <pc:sldMk cId="2754312194" sldId="529"/>
        </pc:sldMkLst>
        <pc:spChg chg="mod">
          <ac:chgData name="Paglioni,Vinnie" userId="02d18d8c-4582-4a40-8638-d7467e31f3fc" providerId="ADAL" clId="{C6A34E42-EC03-4833-80A6-54CF84993F23}" dt="2026-02-20T04:03:34.252" v="572" actId="20577"/>
          <ac:spMkLst>
            <pc:docMk/>
            <pc:sldMk cId="2754312194" sldId="529"/>
            <ac:spMk id="3" creationId="{741755A6-3162-B3A3-B778-5B38471E0581}"/>
          </ac:spMkLst>
        </pc:spChg>
      </pc:sldChg>
      <pc:sldChg chg="modAnim">
        <pc:chgData name="Paglioni,Vinnie" userId="02d18d8c-4582-4a40-8638-d7467e31f3fc" providerId="ADAL" clId="{C6A34E42-EC03-4833-80A6-54CF84993F23}" dt="2026-02-20T15:30:48.206" v="902"/>
        <pc:sldMkLst>
          <pc:docMk/>
          <pc:sldMk cId="171645226" sldId="541"/>
        </pc:sldMkLst>
      </pc:sldChg>
      <pc:sldChg chg="addSp delSp modSp mod addAnim delAnim modAnim">
        <pc:chgData name="Paglioni,Vinnie" userId="02d18d8c-4582-4a40-8638-d7467e31f3fc" providerId="ADAL" clId="{C6A34E42-EC03-4833-80A6-54CF84993F23}" dt="2026-02-20T04:17:28.412" v="679"/>
        <pc:sldMkLst>
          <pc:docMk/>
          <pc:sldMk cId="1303706783" sldId="544"/>
        </pc:sldMkLst>
        <pc:picChg chg="add mod modCrop">
          <ac:chgData name="Paglioni,Vinnie" userId="02d18d8c-4582-4a40-8638-d7467e31f3fc" providerId="ADAL" clId="{C6A34E42-EC03-4833-80A6-54CF84993F23}" dt="2026-02-20T04:17:17.385" v="677" actId="1076"/>
          <ac:picMkLst>
            <pc:docMk/>
            <pc:sldMk cId="1303706783" sldId="544"/>
            <ac:picMk id="12" creationId="{DC67ACDD-CAAC-B42B-753B-E2ECBB8CCAAC}"/>
          </ac:picMkLst>
        </pc:picChg>
      </pc:sldChg>
      <pc:sldChg chg="ord">
        <pc:chgData name="Paglioni,Vinnie" userId="02d18d8c-4582-4a40-8638-d7467e31f3fc" providerId="ADAL" clId="{C6A34E42-EC03-4833-80A6-54CF84993F23}" dt="2026-02-20T03:58:47.497" v="559"/>
        <pc:sldMkLst>
          <pc:docMk/>
          <pc:sldMk cId="2340746644" sldId="552"/>
        </pc:sldMkLst>
      </pc:sldChg>
      <pc:sldChg chg="modSp mod">
        <pc:chgData name="Paglioni,Vinnie" userId="02d18d8c-4582-4a40-8638-d7467e31f3fc" providerId="ADAL" clId="{C6A34E42-EC03-4833-80A6-54CF84993F23}" dt="2026-02-20T03:57:24.559" v="545" actId="20577"/>
        <pc:sldMkLst>
          <pc:docMk/>
          <pc:sldMk cId="2921034295" sldId="555"/>
        </pc:sldMkLst>
        <pc:spChg chg="mod">
          <ac:chgData name="Paglioni,Vinnie" userId="02d18d8c-4582-4a40-8638-d7467e31f3fc" providerId="ADAL" clId="{C6A34E42-EC03-4833-80A6-54CF84993F23}" dt="2026-02-20T03:57:24.559" v="545" actId="20577"/>
          <ac:spMkLst>
            <pc:docMk/>
            <pc:sldMk cId="2921034295" sldId="555"/>
            <ac:spMk id="3" creationId="{7E75713A-5DD0-9FE6-1193-4BD84C7E61CE}"/>
          </ac:spMkLst>
        </pc:spChg>
      </pc:sldChg>
      <pc:sldChg chg="modSp add mod">
        <pc:chgData name="Paglioni,Vinnie" userId="02d18d8c-4582-4a40-8638-d7467e31f3fc" providerId="ADAL" clId="{C6A34E42-EC03-4833-80A6-54CF84993F23}" dt="2026-02-20T04:22:01.199" v="767"/>
        <pc:sldMkLst>
          <pc:docMk/>
          <pc:sldMk cId="208365952" sldId="562"/>
        </pc:sldMkLst>
        <pc:graphicFrameChg chg="mod">
          <ac:chgData name="Paglioni,Vinnie" userId="02d18d8c-4582-4a40-8638-d7467e31f3fc" providerId="ADAL" clId="{C6A34E42-EC03-4833-80A6-54CF84993F23}" dt="2026-02-20T04:22:01.199" v="767"/>
          <ac:graphicFrameMkLst>
            <pc:docMk/>
            <pc:sldMk cId="208365952" sldId="562"/>
            <ac:graphicFrameMk id="6" creationId="{86D8DD4A-E03D-361E-6752-BF3E133E753F}"/>
          </ac:graphicFrameMkLst>
        </pc:graphicFrameChg>
      </pc:sldChg>
      <pc:sldChg chg="add">
        <pc:chgData name="Paglioni,Vinnie" userId="02d18d8c-4582-4a40-8638-d7467e31f3fc" providerId="ADAL" clId="{C6A34E42-EC03-4833-80A6-54CF84993F23}" dt="2026-02-20T04:03:23.639" v="564"/>
        <pc:sldMkLst>
          <pc:docMk/>
          <pc:sldMk cId="1788807536" sldId="566"/>
        </pc:sldMkLst>
      </pc:sldChg>
      <pc:sldChg chg="add">
        <pc:chgData name="Paglioni,Vinnie" userId="02d18d8c-4582-4a40-8638-d7467e31f3fc" providerId="ADAL" clId="{C6A34E42-EC03-4833-80A6-54CF84993F23}" dt="2026-02-20T04:03:23.639" v="564"/>
        <pc:sldMkLst>
          <pc:docMk/>
          <pc:sldMk cId="2187294838" sldId="567"/>
        </pc:sldMkLst>
      </pc:sldChg>
      <pc:sldChg chg="add">
        <pc:chgData name="Paglioni,Vinnie" userId="02d18d8c-4582-4a40-8638-d7467e31f3fc" providerId="ADAL" clId="{C6A34E42-EC03-4833-80A6-54CF84993F23}" dt="2026-02-20T04:03:23.639" v="564"/>
        <pc:sldMkLst>
          <pc:docMk/>
          <pc:sldMk cId="1301030659" sldId="568"/>
        </pc:sldMkLst>
      </pc:sldChg>
      <pc:sldChg chg="add">
        <pc:chgData name="Paglioni,Vinnie" userId="02d18d8c-4582-4a40-8638-d7467e31f3fc" providerId="ADAL" clId="{C6A34E42-EC03-4833-80A6-54CF84993F23}" dt="2026-02-20T04:03:23.639" v="564"/>
        <pc:sldMkLst>
          <pc:docMk/>
          <pc:sldMk cId="945031399" sldId="569"/>
        </pc:sldMkLst>
      </pc:sldChg>
      <pc:sldChg chg="addSp modSp add mod ord modAnim">
        <pc:chgData name="Paglioni,Vinnie" userId="02d18d8c-4582-4a40-8638-d7467e31f3fc" providerId="ADAL" clId="{C6A34E42-EC03-4833-80A6-54CF84993F23}" dt="2026-02-20T17:58:00.910" v="1343" actId="1076"/>
        <pc:sldMkLst>
          <pc:docMk/>
          <pc:sldMk cId="2645198959" sldId="572"/>
        </pc:sldMkLst>
        <pc:spChg chg="mod">
          <ac:chgData name="Paglioni,Vinnie" userId="02d18d8c-4582-4a40-8638-d7467e31f3fc" providerId="ADAL" clId="{C6A34E42-EC03-4833-80A6-54CF84993F23}" dt="2026-02-20T15:05:12.403" v="896" actId="20577"/>
          <ac:spMkLst>
            <pc:docMk/>
            <pc:sldMk cId="2645198959" sldId="572"/>
            <ac:spMk id="3" creationId="{805F3CA7-0821-E7A6-4BFC-A43369C3DABF}"/>
          </ac:spMkLst>
        </pc:spChg>
        <pc:spChg chg="add mod">
          <ac:chgData name="Paglioni,Vinnie" userId="02d18d8c-4582-4a40-8638-d7467e31f3fc" providerId="ADAL" clId="{C6A34E42-EC03-4833-80A6-54CF84993F23}" dt="2026-02-20T17:47:28.185" v="1340" actId="113"/>
          <ac:spMkLst>
            <pc:docMk/>
            <pc:sldMk cId="2645198959" sldId="572"/>
            <ac:spMk id="6" creationId="{E6DA9A47-95BD-5F0B-8605-878DF0F22E23}"/>
          </ac:spMkLst>
        </pc:spChg>
        <pc:spChg chg="mod">
          <ac:chgData name="Paglioni,Vinnie" userId="02d18d8c-4582-4a40-8638-d7467e31f3fc" providerId="ADAL" clId="{C6A34E42-EC03-4833-80A6-54CF84993F23}" dt="2026-02-20T17:58:00.910" v="1343" actId="1076"/>
          <ac:spMkLst>
            <pc:docMk/>
            <pc:sldMk cId="2645198959" sldId="572"/>
            <ac:spMk id="10" creationId="{3CDEF559-6132-1B25-4E7F-5B2BCD15AA9B}"/>
          </ac:spMkLst>
        </pc:spChg>
      </pc:sldChg>
      <pc:sldChg chg="add">
        <pc:chgData name="Paglioni,Vinnie" userId="02d18d8c-4582-4a40-8638-d7467e31f3fc" providerId="ADAL" clId="{C6A34E42-EC03-4833-80A6-54CF84993F23}" dt="2026-02-20T04:03:23.639" v="564"/>
        <pc:sldMkLst>
          <pc:docMk/>
          <pc:sldMk cId="2517433904" sldId="577"/>
        </pc:sldMkLst>
      </pc:sldChg>
      <pc:sldChg chg="modSp add mod">
        <pc:chgData name="Paglioni,Vinnie" userId="02d18d8c-4582-4a40-8638-d7467e31f3fc" providerId="ADAL" clId="{C6A34E42-EC03-4833-80A6-54CF84993F23}" dt="2026-02-20T04:07:41.644" v="609" actId="404"/>
        <pc:sldMkLst>
          <pc:docMk/>
          <pc:sldMk cId="895903280" sldId="579"/>
        </pc:sldMkLst>
        <pc:spChg chg="mod">
          <ac:chgData name="Paglioni,Vinnie" userId="02d18d8c-4582-4a40-8638-d7467e31f3fc" providerId="ADAL" clId="{C6A34E42-EC03-4833-80A6-54CF84993F23}" dt="2026-02-20T04:07:41.644" v="609" actId="404"/>
          <ac:spMkLst>
            <pc:docMk/>
            <pc:sldMk cId="895903280" sldId="579"/>
            <ac:spMk id="4" creationId="{84CA98B1-2AEE-545F-339F-664CC2C7BEA1}"/>
          </ac:spMkLst>
        </pc:spChg>
      </pc:sldChg>
      <pc:sldChg chg="ord">
        <pc:chgData name="Paglioni,Vinnie" userId="02d18d8c-4582-4a40-8638-d7467e31f3fc" providerId="ADAL" clId="{C6A34E42-EC03-4833-80A6-54CF84993F23}" dt="2026-02-20T03:51:44.269" v="540"/>
        <pc:sldMkLst>
          <pc:docMk/>
          <pc:sldMk cId="3582803743" sldId="589"/>
        </pc:sldMkLst>
      </pc:sldChg>
      <pc:sldChg chg="add">
        <pc:chgData name="Paglioni,Vinnie" userId="02d18d8c-4582-4a40-8638-d7467e31f3fc" providerId="ADAL" clId="{C6A34E42-EC03-4833-80A6-54CF84993F23}" dt="2026-02-20T04:03:23.639" v="564"/>
        <pc:sldMkLst>
          <pc:docMk/>
          <pc:sldMk cId="2000145628" sldId="59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ata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ata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ata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ata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ata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CF2367-7F07-4188-9AEB-7B9870D63B0C}" type="doc">
      <dgm:prSet loTypeId="urn:microsoft.com/office/officeart/2011/layout/RadialPictureList" loCatId="picture" qsTypeId="urn:microsoft.com/office/officeart/2005/8/quickstyle/simple1" qsCatId="simple" csTypeId="urn:microsoft.com/office/officeart/2005/8/colors/colorful4" csCatId="colorful" phldr="1"/>
      <dgm:spPr/>
      <dgm:t>
        <a:bodyPr/>
        <a:lstStyle/>
        <a:p>
          <a:endParaRPr lang="en-US"/>
        </a:p>
      </dgm:t>
    </dgm:pt>
    <dgm:pt modelId="{814F0626-07A1-4D1C-96A4-152942BA7A6E}">
      <dgm:prSet phldrT="[Text]" phldr="0"/>
      <dgm:spPr/>
      <dgm:t>
        <a:bodyPr/>
        <a:lstStyle/>
        <a:p>
          <a:r>
            <a:rPr lang="en-US"/>
            <a:t>SMRs</a:t>
          </a:r>
        </a:p>
      </dgm:t>
    </dgm:pt>
    <dgm:pt modelId="{1FE3A635-F774-4954-844E-250708D6B5A8}" type="parTrans" cxnId="{99A599F0-218B-413A-9B4E-ECA4A3F79809}">
      <dgm:prSet/>
      <dgm:spPr/>
      <dgm:t>
        <a:bodyPr/>
        <a:lstStyle/>
        <a:p>
          <a:endParaRPr lang="en-US"/>
        </a:p>
      </dgm:t>
    </dgm:pt>
    <dgm:pt modelId="{9F3E15BD-D6E7-4527-8BB6-386BCE1ED5C9}" type="sibTrans" cxnId="{99A599F0-218B-413A-9B4E-ECA4A3F79809}">
      <dgm:prSet/>
      <dgm:spPr/>
      <dgm:t>
        <a:bodyPr/>
        <a:lstStyle/>
        <a:p>
          <a:endParaRPr lang="en-US"/>
        </a:p>
      </dgm:t>
    </dgm:pt>
    <dgm:pt modelId="{1CCA33E3-24D8-444A-9F69-F6E276DE6972}">
      <dgm:prSet phldrT="[Text]" phldr="0"/>
      <dgm:spPr/>
      <dgm:t>
        <a:bodyPr/>
        <a:lstStyle/>
        <a:p>
          <a:r>
            <a:rPr lang="en-US"/>
            <a:t>Monetary Benefits</a:t>
          </a:r>
        </a:p>
      </dgm:t>
    </dgm:pt>
    <dgm:pt modelId="{14C8CFA0-E010-4845-A05A-37C8843976F0}" type="parTrans" cxnId="{717BEE24-1339-408C-88C0-44914C47EF05}">
      <dgm:prSet/>
      <dgm:spPr/>
      <dgm:t>
        <a:bodyPr/>
        <a:lstStyle/>
        <a:p>
          <a:endParaRPr lang="en-US"/>
        </a:p>
      </dgm:t>
    </dgm:pt>
    <dgm:pt modelId="{49D09CD0-C8B2-40BE-B6B2-69E75CE049C1}" type="sibTrans" cxnId="{717BEE24-1339-408C-88C0-44914C47EF05}">
      <dgm:prSet/>
      <dgm:spPr/>
      <dgm:t>
        <a:bodyPr/>
        <a:lstStyle/>
        <a:p>
          <a:endParaRPr lang="en-US"/>
        </a:p>
      </dgm:t>
    </dgm:pt>
    <dgm:pt modelId="{A8905F02-3CF3-4012-9AA0-85A594F42343}">
      <dgm:prSet phldrT="[Text]" phldr="0"/>
      <dgm:spPr/>
      <dgm:t>
        <a:bodyPr/>
        <a:lstStyle/>
        <a:p>
          <a:r>
            <a:rPr lang="en-US"/>
            <a:t>Industrial Growth</a:t>
          </a:r>
        </a:p>
      </dgm:t>
    </dgm:pt>
    <dgm:pt modelId="{6453D49C-1EE0-41CE-A606-CE741505499F}" type="parTrans" cxnId="{0571503A-3BB6-4D4C-B274-D99617A1BC9A}">
      <dgm:prSet/>
      <dgm:spPr/>
      <dgm:t>
        <a:bodyPr/>
        <a:lstStyle/>
        <a:p>
          <a:endParaRPr lang="en-US"/>
        </a:p>
      </dgm:t>
    </dgm:pt>
    <dgm:pt modelId="{B26883D0-CA97-4F91-8262-85E1DD6F10DB}" type="sibTrans" cxnId="{0571503A-3BB6-4D4C-B274-D99617A1BC9A}">
      <dgm:prSet/>
      <dgm:spPr/>
      <dgm:t>
        <a:bodyPr/>
        <a:lstStyle/>
        <a:p>
          <a:endParaRPr lang="en-US"/>
        </a:p>
      </dgm:t>
    </dgm:pt>
    <dgm:pt modelId="{F1D8D6E1-09CD-4676-94CB-E414E4684948}">
      <dgm:prSet phldrT="[Text]" phldr="0"/>
      <dgm:spPr/>
      <dgm:t>
        <a:bodyPr/>
        <a:lstStyle/>
        <a:p>
          <a:r>
            <a:rPr lang="en-US"/>
            <a:t>Civic Growth</a:t>
          </a:r>
        </a:p>
      </dgm:t>
    </dgm:pt>
    <dgm:pt modelId="{0028B5EE-FB10-4089-BE6E-52F6F8C2EB1F}" type="parTrans" cxnId="{F55AD476-4AE4-4AA6-9B07-4DCE625603E8}">
      <dgm:prSet/>
      <dgm:spPr/>
      <dgm:t>
        <a:bodyPr/>
        <a:lstStyle/>
        <a:p>
          <a:endParaRPr lang="en-US"/>
        </a:p>
      </dgm:t>
    </dgm:pt>
    <dgm:pt modelId="{BA00DA96-95D3-42D1-8540-780ED8B11669}" type="sibTrans" cxnId="{F55AD476-4AE4-4AA6-9B07-4DCE625603E8}">
      <dgm:prSet/>
      <dgm:spPr/>
      <dgm:t>
        <a:bodyPr/>
        <a:lstStyle/>
        <a:p>
          <a:endParaRPr lang="en-US"/>
        </a:p>
      </dgm:t>
    </dgm:pt>
    <dgm:pt modelId="{8C748D3A-7999-482D-9B87-54F38F6BDACF}" type="pres">
      <dgm:prSet presAssocID="{30CF2367-7F07-4188-9AEB-7B9870D63B0C}" presName="Name0" presStyleCnt="0">
        <dgm:presLayoutVars>
          <dgm:chMax val="1"/>
          <dgm:chPref val="1"/>
          <dgm:dir/>
          <dgm:resizeHandles/>
        </dgm:presLayoutVars>
      </dgm:prSet>
      <dgm:spPr/>
    </dgm:pt>
    <dgm:pt modelId="{3BD7977D-A86A-41B4-8063-F81FA7B8D2E2}" type="pres">
      <dgm:prSet presAssocID="{814F0626-07A1-4D1C-96A4-152942BA7A6E}" presName="Parent" presStyleLbl="node1" presStyleIdx="0" presStyleCnt="2">
        <dgm:presLayoutVars>
          <dgm:chMax val="4"/>
          <dgm:chPref val="3"/>
        </dgm:presLayoutVars>
      </dgm:prSet>
      <dgm:spPr/>
    </dgm:pt>
    <dgm:pt modelId="{E7904CF8-8E73-498E-8A2B-B891EB1A5AE9}" type="pres">
      <dgm:prSet presAssocID="{1CCA33E3-24D8-444A-9F69-F6E276DE6972}" presName="Accent" presStyleLbl="node1" presStyleIdx="1" presStyleCnt="2"/>
      <dgm:spPr/>
    </dgm:pt>
    <dgm:pt modelId="{5FA22AE5-CE2D-4A40-BBED-22B78E62AA82}" type="pres">
      <dgm:prSet presAssocID="{1CCA33E3-24D8-444A-9F69-F6E276DE6972}" presName="Image1"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llar with solid fill"/>
        </a:ext>
      </dgm:extLst>
    </dgm:pt>
    <dgm:pt modelId="{8897F52A-E79C-4A6F-AE7A-EC541710AD5C}" type="pres">
      <dgm:prSet presAssocID="{1CCA33E3-24D8-444A-9F69-F6E276DE6972}" presName="Child1" presStyleLbl="revTx" presStyleIdx="0" presStyleCnt="3">
        <dgm:presLayoutVars>
          <dgm:chMax val="0"/>
          <dgm:chPref val="0"/>
          <dgm:bulletEnabled val="1"/>
        </dgm:presLayoutVars>
      </dgm:prSet>
      <dgm:spPr/>
    </dgm:pt>
    <dgm:pt modelId="{1FF26A89-DFE1-4C5D-8C83-3FE03B9BB5E4}" type="pres">
      <dgm:prSet presAssocID="{A8905F02-3CF3-4012-9AA0-85A594F42343}" presName="Image2" presStyleCnt="0"/>
      <dgm:spPr/>
    </dgm:pt>
    <dgm:pt modelId="{68C0D9F3-F2C8-437D-B936-507BFFF7BDEF}" type="pres">
      <dgm:prSet presAssocID="{A8905F02-3CF3-4012-9AA0-85A594F42343}" presName="Imag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oduction with solid fill"/>
        </a:ext>
      </dgm:extLst>
    </dgm:pt>
    <dgm:pt modelId="{AAB2AEB2-276A-4642-978E-4D16D09BD55E}" type="pres">
      <dgm:prSet presAssocID="{A8905F02-3CF3-4012-9AA0-85A594F42343}" presName="Child2" presStyleLbl="revTx" presStyleIdx="1" presStyleCnt="3">
        <dgm:presLayoutVars>
          <dgm:chMax val="0"/>
          <dgm:chPref val="0"/>
          <dgm:bulletEnabled val="1"/>
        </dgm:presLayoutVars>
      </dgm:prSet>
      <dgm:spPr/>
    </dgm:pt>
    <dgm:pt modelId="{F5E6D710-9E41-406A-9D47-45ECC43F4399}" type="pres">
      <dgm:prSet presAssocID="{F1D8D6E1-09CD-4676-94CB-E414E4684948}" presName="Image3" presStyleCnt="0"/>
      <dgm:spPr/>
    </dgm:pt>
    <dgm:pt modelId="{6F6CDFD7-9CA6-4239-A2DF-EAD0645313FD}" type="pres">
      <dgm:prSet presAssocID="{F1D8D6E1-09CD-4676-94CB-E414E4684948}" presName="Imag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Neighborhood with solid fill"/>
        </a:ext>
      </dgm:extLst>
    </dgm:pt>
    <dgm:pt modelId="{A002738E-1E5B-4128-9969-EB2FC28F5BD0}" type="pres">
      <dgm:prSet presAssocID="{F1D8D6E1-09CD-4676-94CB-E414E4684948}" presName="Child3" presStyleLbl="revTx" presStyleIdx="2" presStyleCnt="3">
        <dgm:presLayoutVars>
          <dgm:chMax val="0"/>
          <dgm:chPref val="0"/>
          <dgm:bulletEnabled val="1"/>
        </dgm:presLayoutVars>
      </dgm:prSet>
      <dgm:spPr/>
    </dgm:pt>
  </dgm:ptLst>
  <dgm:cxnLst>
    <dgm:cxn modelId="{717BEE24-1339-408C-88C0-44914C47EF05}" srcId="{814F0626-07A1-4D1C-96A4-152942BA7A6E}" destId="{1CCA33E3-24D8-444A-9F69-F6E276DE6972}" srcOrd="0" destOrd="0" parTransId="{14C8CFA0-E010-4845-A05A-37C8843976F0}" sibTransId="{49D09CD0-C8B2-40BE-B6B2-69E75CE049C1}"/>
    <dgm:cxn modelId="{0571503A-3BB6-4D4C-B274-D99617A1BC9A}" srcId="{814F0626-07A1-4D1C-96A4-152942BA7A6E}" destId="{A8905F02-3CF3-4012-9AA0-85A594F42343}" srcOrd="1" destOrd="0" parTransId="{6453D49C-1EE0-41CE-A606-CE741505499F}" sibTransId="{B26883D0-CA97-4F91-8262-85E1DD6F10DB}"/>
    <dgm:cxn modelId="{79785A4A-5010-40C6-B5F0-BF6A47D26E4F}" type="presOf" srcId="{1CCA33E3-24D8-444A-9F69-F6E276DE6972}" destId="{8897F52A-E79C-4A6F-AE7A-EC541710AD5C}" srcOrd="0" destOrd="0" presId="urn:microsoft.com/office/officeart/2011/layout/RadialPictureList"/>
    <dgm:cxn modelId="{F55AD476-4AE4-4AA6-9B07-4DCE625603E8}" srcId="{814F0626-07A1-4D1C-96A4-152942BA7A6E}" destId="{F1D8D6E1-09CD-4676-94CB-E414E4684948}" srcOrd="2" destOrd="0" parTransId="{0028B5EE-FB10-4089-BE6E-52F6F8C2EB1F}" sibTransId="{BA00DA96-95D3-42D1-8540-780ED8B11669}"/>
    <dgm:cxn modelId="{0092F1AA-B370-4EC9-A495-C5ED34CAA198}" type="presOf" srcId="{814F0626-07A1-4D1C-96A4-152942BA7A6E}" destId="{3BD7977D-A86A-41B4-8063-F81FA7B8D2E2}" srcOrd="0" destOrd="0" presId="urn:microsoft.com/office/officeart/2011/layout/RadialPictureList"/>
    <dgm:cxn modelId="{9D0FA1BE-7C68-4A46-9486-194CBC6E0E84}" type="presOf" srcId="{30CF2367-7F07-4188-9AEB-7B9870D63B0C}" destId="{8C748D3A-7999-482D-9B87-54F38F6BDACF}" srcOrd="0" destOrd="0" presId="urn:microsoft.com/office/officeart/2011/layout/RadialPictureList"/>
    <dgm:cxn modelId="{5E41D7C3-5E8A-41C1-858A-664ED854E519}" type="presOf" srcId="{A8905F02-3CF3-4012-9AA0-85A594F42343}" destId="{AAB2AEB2-276A-4642-978E-4D16D09BD55E}" srcOrd="0" destOrd="0" presId="urn:microsoft.com/office/officeart/2011/layout/RadialPictureList"/>
    <dgm:cxn modelId="{C4DFECD6-AA98-4F5C-A548-0FFA9C5B215B}" type="presOf" srcId="{F1D8D6E1-09CD-4676-94CB-E414E4684948}" destId="{A002738E-1E5B-4128-9969-EB2FC28F5BD0}" srcOrd="0" destOrd="0" presId="urn:microsoft.com/office/officeart/2011/layout/RadialPictureList"/>
    <dgm:cxn modelId="{99A599F0-218B-413A-9B4E-ECA4A3F79809}" srcId="{30CF2367-7F07-4188-9AEB-7B9870D63B0C}" destId="{814F0626-07A1-4D1C-96A4-152942BA7A6E}" srcOrd="0" destOrd="0" parTransId="{1FE3A635-F774-4954-844E-250708D6B5A8}" sibTransId="{9F3E15BD-D6E7-4527-8BB6-386BCE1ED5C9}"/>
    <dgm:cxn modelId="{2B84C63A-1DAA-48C2-A960-9516933DC317}" type="presParOf" srcId="{8C748D3A-7999-482D-9B87-54F38F6BDACF}" destId="{3BD7977D-A86A-41B4-8063-F81FA7B8D2E2}" srcOrd="0" destOrd="0" presId="urn:microsoft.com/office/officeart/2011/layout/RadialPictureList"/>
    <dgm:cxn modelId="{54944FAF-3BEF-41D1-AA48-7604AA9864A3}" type="presParOf" srcId="{8C748D3A-7999-482D-9B87-54F38F6BDACF}" destId="{E7904CF8-8E73-498E-8A2B-B891EB1A5AE9}" srcOrd="1" destOrd="0" presId="urn:microsoft.com/office/officeart/2011/layout/RadialPictureList"/>
    <dgm:cxn modelId="{73ED7406-B2EF-44B3-9228-4E8601914998}" type="presParOf" srcId="{8C748D3A-7999-482D-9B87-54F38F6BDACF}" destId="{5FA22AE5-CE2D-4A40-BBED-22B78E62AA82}" srcOrd="2" destOrd="0" presId="urn:microsoft.com/office/officeart/2011/layout/RadialPictureList"/>
    <dgm:cxn modelId="{468FC6EE-1401-4A7F-844C-DDC2B3CABCF8}" type="presParOf" srcId="{8C748D3A-7999-482D-9B87-54F38F6BDACF}" destId="{8897F52A-E79C-4A6F-AE7A-EC541710AD5C}" srcOrd="3" destOrd="0" presId="urn:microsoft.com/office/officeart/2011/layout/RadialPictureList"/>
    <dgm:cxn modelId="{C4A67F13-3D7F-4472-B321-C4EEFA66CD12}" type="presParOf" srcId="{8C748D3A-7999-482D-9B87-54F38F6BDACF}" destId="{1FF26A89-DFE1-4C5D-8C83-3FE03B9BB5E4}" srcOrd="4" destOrd="0" presId="urn:microsoft.com/office/officeart/2011/layout/RadialPictureList"/>
    <dgm:cxn modelId="{8AED95B3-5306-45AD-97D1-E86994C90971}" type="presParOf" srcId="{1FF26A89-DFE1-4C5D-8C83-3FE03B9BB5E4}" destId="{68C0D9F3-F2C8-437D-B936-507BFFF7BDEF}" srcOrd="0" destOrd="0" presId="urn:microsoft.com/office/officeart/2011/layout/RadialPictureList"/>
    <dgm:cxn modelId="{84991F8D-CA19-483F-83EC-8155D59E489B}" type="presParOf" srcId="{8C748D3A-7999-482D-9B87-54F38F6BDACF}" destId="{AAB2AEB2-276A-4642-978E-4D16D09BD55E}" srcOrd="5" destOrd="0" presId="urn:microsoft.com/office/officeart/2011/layout/RadialPictureList"/>
    <dgm:cxn modelId="{6997DFEC-DF4A-4781-8087-9E6229F4BDAD}" type="presParOf" srcId="{8C748D3A-7999-482D-9B87-54F38F6BDACF}" destId="{F5E6D710-9E41-406A-9D47-45ECC43F4399}" srcOrd="6" destOrd="0" presId="urn:microsoft.com/office/officeart/2011/layout/RadialPictureList"/>
    <dgm:cxn modelId="{C14C1F20-838C-430B-8C01-56E564995ABC}" type="presParOf" srcId="{F5E6D710-9E41-406A-9D47-45ECC43F4399}" destId="{6F6CDFD7-9CA6-4239-A2DF-EAD0645313FD}" srcOrd="0" destOrd="0" presId="urn:microsoft.com/office/officeart/2011/layout/RadialPictureList"/>
    <dgm:cxn modelId="{9542CD3E-5095-4DFD-AF97-DE5AAF239D48}" type="presParOf" srcId="{8C748D3A-7999-482D-9B87-54F38F6BDACF}" destId="{A002738E-1E5B-4128-9969-EB2FC28F5BD0}"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CF2367-7F07-4188-9AEB-7B9870D63B0C}" type="doc">
      <dgm:prSet loTypeId="urn:microsoft.com/office/officeart/2011/layout/RadialPictureList" loCatId="picture" qsTypeId="urn:microsoft.com/office/officeart/2005/8/quickstyle/simple1" qsCatId="simple" csTypeId="urn:microsoft.com/office/officeart/2005/8/colors/colorful4" csCatId="colorful" phldr="1"/>
      <dgm:spPr/>
      <dgm:t>
        <a:bodyPr/>
        <a:lstStyle/>
        <a:p>
          <a:endParaRPr lang="en-US"/>
        </a:p>
      </dgm:t>
    </dgm:pt>
    <dgm:pt modelId="{814F0626-07A1-4D1C-96A4-152942BA7A6E}">
      <dgm:prSet phldrT="[Text]" phldr="0"/>
      <dgm:spPr/>
      <dgm:t>
        <a:bodyPr/>
        <a:lstStyle/>
        <a:p>
          <a:r>
            <a:rPr lang="en-US"/>
            <a:t>SMRs</a:t>
          </a:r>
        </a:p>
      </dgm:t>
    </dgm:pt>
    <dgm:pt modelId="{1FE3A635-F774-4954-844E-250708D6B5A8}" type="parTrans" cxnId="{99A599F0-218B-413A-9B4E-ECA4A3F79809}">
      <dgm:prSet/>
      <dgm:spPr/>
      <dgm:t>
        <a:bodyPr/>
        <a:lstStyle/>
        <a:p>
          <a:endParaRPr lang="en-US"/>
        </a:p>
      </dgm:t>
    </dgm:pt>
    <dgm:pt modelId="{9F3E15BD-D6E7-4527-8BB6-386BCE1ED5C9}" type="sibTrans" cxnId="{99A599F0-218B-413A-9B4E-ECA4A3F79809}">
      <dgm:prSet/>
      <dgm:spPr/>
      <dgm:t>
        <a:bodyPr/>
        <a:lstStyle/>
        <a:p>
          <a:endParaRPr lang="en-US"/>
        </a:p>
      </dgm:t>
    </dgm:pt>
    <dgm:pt modelId="{1CCA33E3-24D8-444A-9F69-F6E276DE6972}">
      <dgm:prSet phldrT="[Text]" phldr="0"/>
      <dgm:spPr/>
      <dgm:t>
        <a:bodyPr/>
        <a:lstStyle/>
        <a:p>
          <a:r>
            <a:rPr lang="en-US"/>
            <a:t>Monetary Benefits</a:t>
          </a:r>
        </a:p>
      </dgm:t>
    </dgm:pt>
    <dgm:pt modelId="{14C8CFA0-E010-4845-A05A-37C8843976F0}" type="parTrans" cxnId="{717BEE24-1339-408C-88C0-44914C47EF05}">
      <dgm:prSet/>
      <dgm:spPr/>
      <dgm:t>
        <a:bodyPr/>
        <a:lstStyle/>
        <a:p>
          <a:endParaRPr lang="en-US"/>
        </a:p>
      </dgm:t>
    </dgm:pt>
    <dgm:pt modelId="{49D09CD0-C8B2-40BE-B6B2-69E75CE049C1}" type="sibTrans" cxnId="{717BEE24-1339-408C-88C0-44914C47EF05}">
      <dgm:prSet/>
      <dgm:spPr/>
      <dgm:t>
        <a:bodyPr/>
        <a:lstStyle/>
        <a:p>
          <a:endParaRPr lang="en-US"/>
        </a:p>
      </dgm:t>
    </dgm:pt>
    <dgm:pt modelId="{A8905F02-3CF3-4012-9AA0-85A594F42343}">
      <dgm:prSet phldrT="[Text]" phldr="0"/>
      <dgm:spPr/>
      <dgm:t>
        <a:bodyPr/>
        <a:lstStyle/>
        <a:p>
          <a:r>
            <a:rPr lang="en-US"/>
            <a:t>Industrial Growth</a:t>
          </a:r>
        </a:p>
      </dgm:t>
    </dgm:pt>
    <dgm:pt modelId="{6453D49C-1EE0-41CE-A606-CE741505499F}" type="parTrans" cxnId="{0571503A-3BB6-4D4C-B274-D99617A1BC9A}">
      <dgm:prSet/>
      <dgm:spPr/>
      <dgm:t>
        <a:bodyPr/>
        <a:lstStyle/>
        <a:p>
          <a:endParaRPr lang="en-US"/>
        </a:p>
      </dgm:t>
    </dgm:pt>
    <dgm:pt modelId="{B26883D0-CA97-4F91-8262-85E1DD6F10DB}" type="sibTrans" cxnId="{0571503A-3BB6-4D4C-B274-D99617A1BC9A}">
      <dgm:prSet/>
      <dgm:spPr/>
      <dgm:t>
        <a:bodyPr/>
        <a:lstStyle/>
        <a:p>
          <a:endParaRPr lang="en-US"/>
        </a:p>
      </dgm:t>
    </dgm:pt>
    <dgm:pt modelId="{F1D8D6E1-09CD-4676-94CB-E414E4684948}">
      <dgm:prSet phldrT="[Text]" phldr="0"/>
      <dgm:spPr/>
      <dgm:t>
        <a:bodyPr/>
        <a:lstStyle/>
        <a:p>
          <a:r>
            <a:rPr lang="en-US"/>
            <a:t>Civic Growth</a:t>
          </a:r>
        </a:p>
      </dgm:t>
    </dgm:pt>
    <dgm:pt modelId="{0028B5EE-FB10-4089-BE6E-52F6F8C2EB1F}" type="parTrans" cxnId="{F55AD476-4AE4-4AA6-9B07-4DCE625603E8}">
      <dgm:prSet/>
      <dgm:spPr/>
      <dgm:t>
        <a:bodyPr/>
        <a:lstStyle/>
        <a:p>
          <a:endParaRPr lang="en-US"/>
        </a:p>
      </dgm:t>
    </dgm:pt>
    <dgm:pt modelId="{BA00DA96-95D3-42D1-8540-780ED8B11669}" type="sibTrans" cxnId="{F55AD476-4AE4-4AA6-9B07-4DCE625603E8}">
      <dgm:prSet/>
      <dgm:spPr/>
      <dgm:t>
        <a:bodyPr/>
        <a:lstStyle/>
        <a:p>
          <a:endParaRPr lang="en-US"/>
        </a:p>
      </dgm:t>
    </dgm:pt>
    <dgm:pt modelId="{8C748D3A-7999-482D-9B87-54F38F6BDACF}" type="pres">
      <dgm:prSet presAssocID="{30CF2367-7F07-4188-9AEB-7B9870D63B0C}" presName="Name0" presStyleCnt="0">
        <dgm:presLayoutVars>
          <dgm:chMax val="1"/>
          <dgm:chPref val="1"/>
          <dgm:dir/>
          <dgm:resizeHandles/>
        </dgm:presLayoutVars>
      </dgm:prSet>
      <dgm:spPr/>
    </dgm:pt>
    <dgm:pt modelId="{3BD7977D-A86A-41B4-8063-F81FA7B8D2E2}" type="pres">
      <dgm:prSet presAssocID="{814F0626-07A1-4D1C-96A4-152942BA7A6E}" presName="Parent" presStyleLbl="node1" presStyleIdx="0" presStyleCnt="2">
        <dgm:presLayoutVars>
          <dgm:chMax val="4"/>
          <dgm:chPref val="3"/>
        </dgm:presLayoutVars>
      </dgm:prSet>
      <dgm:spPr/>
    </dgm:pt>
    <dgm:pt modelId="{E7904CF8-8E73-498E-8A2B-B891EB1A5AE9}" type="pres">
      <dgm:prSet presAssocID="{1CCA33E3-24D8-444A-9F69-F6E276DE6972}" presName="Accent" presStyleLbl="node1" presStyleIdx="1" presStyleCnt="2"/>
      <dgm:spPr/>
    </dgm:pt>
    <dgm:pt modelId="{5FA22AE5-CE2D-4A40-BBED-22B78E62AA82}" type="pres">
      <dgm:prSet presAssocID="{1CCA33E3-24D8-444A-9F69-F6E276DE6972}" presName="Image1"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llar with solid fill"/>
        </a:ext>
      </dgm:extLst>
    </dgm:pt>
    <dgm:pt modelId="{8897F52A-E79C-4A6F-AE7A-EC541710AD5C}" type="pres">
      <dgm:prSet presAssocID="{1CCA33E3-24D8-444A-9F69-F6E276DE6972}" presName="Child1" presStyleLbl="revTx" presStyleIdx="0" presStyleCnt="3">
        <dgm:presLayoutVars>
          <dgm:chMax val="0"/>
          <dgm:chPref val="0"/>
          <dgm:bulletEnabled val="1"/>
        </dgm:presLayoutVars>
      </dgm:prSet>
      <dgm:spPr/>
    </dgm:pt>
    <dgm:pt modelId="{1FF26A89-DFE1-4C5D-8C83-3FE03B9BB5E4}" type="pres">
      <dgm:prSet presAssocID="{A8905F02-3CF3-4012-9AA0-85A594F42343}" presName="Image2" presStyleCnt="0"/>
      <dgm:spPr/>
    </dgm:pt>
    <dgm:pt modelId="{68C0D9F3-F2C8-437D-B936-507BFFF7BDEF}" type="pres">
      <dgm:prSet presAssocID="{A8905F02-3CF3-4012-9AA0-85A594F42343}" presName="Imag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oduction with solid fill"/>
        </a:ext>
      </dgm:extLst>
    </dgm:pt>
    <dgm:pt modelId="{AAB2AEB2-276A-4642-978E-4D16D09BD55E}" type="pres">
      <dgm:prSet presAssocID="{A8905F02-3CF3-4012-9AA0-85A594F42343}" presName="Child2" presStyleLbl="revTx" presStyleIdx="1" presStyleCnt="3">
        <dgm:presLayoutVars>
          <dgm:chMax val="0"/>
          <dgm:chPref val="0"/>
          <dgm:bulletEnabled val="1"/>
        </dgm:presLayoutVars>
      </dgm:prSet>
      <dgm:spPr/>
    </dgm:pt>
    <dgm:pt modelId="{F5E6D710-9E41-406A-9D47-45ECC43F4399}" type="pres">
      <dgm:prSet presAssocID="{F1D8D6E1-09CD-4676-94CB-E414E4684948}" presName="Image3" presStyleCnt="0"/>
      <dgm:spPr/>
    </dgm:pt>
    <dgm:pt modelId="{6F6CDFD7-9CA6-4239-A2DF-EAD0645313FD}" type="pres">
      <dgm:prSet presAssocID="{F1D8D6E1-09CD-4676-94CB-E414E4684948}" presName="Imag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Neighborhood with solid fill"/>
        </a:ext>
      </dgm:extLst>
    </dgm:pt>
    <dgm:pt modelId="{A002738E-1E5B-4128-9969-EB2FC28F5BD0}" type="pres">
      <dgm:prSet presAssocID="{F1D8D6E1-09CD-4676-94CB-E414E4684948}" presName="Child3" presStyleLbl="revTx" presStyleIdx="2" presStyleCnt="3">
        <dgm:presLayoutVars>
          <dgm:chMax val="0"/>
          <dgm:chPref val="0"/>
          <dgm:bulletEnabled val="1"/>
        </dgm:presLayoutVars>
      </dgm:prSet>
      <dgm:spPr/>
    </dgm:pt>
  </dgm:ptLst>
  <dgm:cxnLst>
    <dgm:cxn modelId="{717BEE24-1339-408C-88C0-44914C47EF05}" srcId="{814F0626-07A1-4D1C-96A4-152942BA7A6E}" destId="{1CCA33E3-24D8-444A-9F69-F6E276DE6972}" srcOrd="0" destOrd="0" parTransId="{14C8CFA0-E010-4845-A05A-37C8843976F0}" sibTransId="{49D09CD0-C8B2-40BE-B6B2-69E75CE049C1}"/>
    <dgm:cxn modelId="{0571503A-3BB6-4D4C-B274-D99617A1BC9A}" srcId="{814F0626-07A1-4D1C-96A4-152942BA7A6E}" destId="{A8905F02-3CF3-4012-9AA0-85A594F42343}" srcOrd="1" destOrd="0" parTransId="{6453D49C-1EE0-41CE-A606-CE741505499F}" sibTransId="{B26883D0-CA97-4F91-8262-85E1DD6F10DB}"/>
    <dgm:cxn modelId="{79785A4A-5010-40C6-B5F0-BF6A47D26E4F}" type="presOf" srcId="{1CCA33E3-24D8-444A-9F69-F6E276DE6972}" destId="{8897F52A-E79C-4A6F-AE7A-EC541710AD5C}" srcOrd="0" destOrd="0" presId="urn:microsoft.com/office/officeart/2011/layout/RadialPictureList"/>
    <dgm:cxn modelId="{F55AD476-4AE4-4AA6-9B07-4DCE625603E8}" srcId="{814F0626-07A1-4D1C-96A4-152942BA7A6E}" destId="{F1D8D6E1-09CD-4676-94CB-E414E4684948}" srcOrd="2" destOrd="0" parTransId="{0028B5EE-FB10-4089-BE6E-52F6F8C2EB1F}" sibTransId="{BA00DA96-95D3-42D1-8540-780ED8B11669}"/>
    <dgm:cxn modelId="{0092F1AA-B370-4EC9-A495-C5ED34CAA198}" type="presOf" srcId="{814F0626-07A1-4D1C-96A4-152942BA7A6E}" destId="{3BD7977D-A86A-41B4-8063-F81FA7B8D2E2}" srcOrd="0" destOrd="0" presId="urn:microsoft.com/office/officeart/2011/layout/RadialPictureList"/>
    <dgm:cxn modelId="{9D0FA1BE-7C68-4A46-9486-194CBC6E0E84}" type="presOf" srcId="{30CF2367-7F07-4188-9AEB-7B9870D63B0C}" destId="{8C748D3A-7999-482D-9B87-54F38F6BDACF}" srcOrd="0" destOrd="0" presId="urn:microsoft.com/office/officeart/2011/layout/RadialPictureList"/>
    <dgm:cxn modelId="{5E41D7C3-5E8A-41C1-858A-664ED854E519}" type="presOf" srcId="{A8905F02-3CF3-4012-9AA0-85A594F42343}" destId="{AAB2AEB2-276A-4642-978E-4D16D09BD55E}" srcOrd="0" destOrd="0" presId="urn:microsoft.com/office/officeart/2011/layout/RadialPictureList"/>
    <dgm:cxn modelId="{C4DFECD6-AA98-4F5C-A548-0FFA9C5B215B}" type="presOf" srcId="{F1D8D6E1-09CD-4676-94CB-E414E4684948}" destId="{A002738E-1E5B-4128-9969-EB2FC28F5BD0}" srcOrd="0" destOrd="0" presId="urn:microsoft.com/office/officeart/2011/layout/RadialPictureList"/>
    <dgm:cxn modelId="{99A599F0-218B-413A-9B4E-ECA4A3F79809}" srcId="{30CF2367-7F07-4188-9AEB-7B9870D63B0C}" destId="{814F0626-07A1-4D1C-96A4-152942BA7A6E}" srcOrd="0" destOrd="0" parTransId="{1FE3A635-F774-4954-844E-250708D6B5A8}" sibTransId="{9F3E15BD-D6E7-4527-8BB6-386BCE1ED5C9}"/>
    <dgm:cxn modelId="{2B84C63A-1DAA-48C2-A960-9516933DC317}" type="presParOf" srcId="{8C748D3A-7999-482D-9B87-54F38F6BDACF}" destId="{3BD7977D-A86A-41B4-8063-F81FA7B8D2E2}" srcOrd="0" destOrd="0" presId="urn:microsoft.com/office/officeart/2011/layout/RadialPictureList"/>
    <dgm:cxn modelId="{54944FAF-3BEF-41D1-AA48-7604AA9864A3}" type="presParOf" srcId="{8C748D3A-7999-482D-9B87-54F38F6BDACF}" destId="{E7904CF8-8E73-498E-8A2B-B891EB1A5AE9}" srcOrd="1" destOrd="0" presId="urn:microsoft.com/office/officeart/2011/layout/RadialPictureList"/>
    <dgm:cxn modelId="{73ED7406-B2EF-44B3-9228-4E8601914998}" type="presParOf" srcId="{8C748D3A-7999-482D-9B87-54F38F6BDACF}" destId="{5FA22AE5-CE2D-4A40-BBED-22B78E62AA82}" srcOrd="2" destOrd="0" presId="urn:microsoft.com/office/officeart/2011/layout/RadialPictureList"/>
    <dgm:cxn modelId="{468FC6EE-1401-4A7F-844C-DDC2B3CABCF8}" type="presParOf" srcId="{8C748D3A-7999-482D-9B87-54F38F6BDACF}" destId="{8897F52A-E79C-4A6F-AE7A-EC541710AD5C}" srcOrd="3" destOrd="0" presId="urn:microsoft.com/office/officeart/2011/layout/RadialPictureList"/>
    <dgm:cxn modelId="{C4A67F13-3D7F-4472-B321-C4EEFA66CD12}" type="presParOf" srcId="{8C748D3A-7999-482D-9B87-54F38F6BDACF}" destId="{1FF26A89-DFE1-4C5D-8C83-3FE03B9BB5E4}" srcOrd="4" destOrd="0" presId="urn:microsoft.com/office/officeart/2011/layout/RadialPictureList"/>
    <dgm:cxn modelId="{8AED95B3-5306-45AD-97D1-E86994C90971}" type="presParOf" srcId="{1FF26A89-DFE1-4C5D-8C83-3FE03B9BB5E4}" destId="{68C0D9F3-F2C8-437D-B936-507BFFF7BDEF}" srcOrd="0" destOrd="0" presId="urn:microsoft.com/office/officeart/2011/layout/RadialPictureList"/>
    <dgm:cxn modelId="{84991F8D-CA19-483F-83EC-8155D59E489B}" type="presParOf" srcId="{8C748D3A-7999-482D-9B87-54F38F6BDACF}" destId="{AAB2AEB2-276A-4642-978E-4D16D09BD55E}" srcOrd="5" destOrd="0" presId="urn:microsoft.com/office/officeart/2011/layout/RadialPictureList"/>
    <dgm:cxn modelId="{6997DFEC-DF4A-4781-8087-9E6229F4BDAD}" type="presParOf" srcId="{8C748D3A-7999-482D-9B87-54F38F6BDACF}" destId="{F5E6D710-9E41-406A-9D47-45ECC43F4399}" srcOrd="6" destOrd="0" presId="urn:microsoft.com/office/officeart/2011/layout/RadialPictureList"/>
    <dgm:cxn modelId="{C14C1F20-838C-430B-8C01-56E564995ABC}" type="presParOf" srcId="{F5E6D710-9E41-406A-9D47-45ECC43F4399}" destId="{6F6CDFD7-9CA6-4239-A2DF-EAD0645313FD}" srcOrd="0" destOrd="0" presId="urn:microsoft.com/office/officeart/2011/layout/RadialPictureList"/>
    <dgm:cxn modelId="{9542CD3E-5095-4DFD-AF97-DE5AAF239D48}" type="presParOf" srcId="{8C748D3A-7999-482D-9B87-54F38F6BDACF}" destId="{A002738E-1E5B-4128-9969-EB2FC28F5BD0}"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CF2367-7F07-4188-9AEB-7B9870D63B0C}" type="doc">
      <dgm:prSet loTypeId="urn:microsoft.com/office/officeart/2011/layout/RadialPictureList" loCatId="picture" qsTypeId="urn:microsoft.com/office/officeart/2005/8/quickstyle/simple1" qsCatId="simple" csTypeId="urn:microsoft.com/office/officeart/2005/8/colors/colorful4" csCatId="colorful" phldr="1"/>
      <dgm:spPr/>
      <dgm:t>
        <a:bodyPr/>
        <a:lstStyle/>
        <a:p>
          <a:endParaRPr lang="en-US"/>
        </a:p>
      </dgm:t>
    </dgm:pt>
    <dgm:pt modelId="{814F0626-07A1-4D1C-96A4-152942BA7A6E}">
      <dgm:prSet phldrT="[Text]" phldr="0"/>
      <dgm:spPr/>
      <dgm:t>
        <a:bodyPr/>
        <a:lstStyle/>
        <a:p>
          <a:r>
            <a:rPr lang="en-US"/>
            <a:t>SMRs</a:t>
          </a:r>
        </a:p>
      </dgm:t>
    </dgm:pt>
    <dgm:pt modelId="{1FE3A635-F774-4954-844E-250708D6B5A8}" type="parTrans" cxnId="{99A599F0-218B-413A-9B4E-ECA4A3F79809}">
      <dgm:prSet/>
      <dgm:spPr/>
      <dgm:t>
        <a:bodyPr/>
        <a:lstStyle/>
        <a:p>
          <a:endParaRPr lang="en-US"/>
        </a:p>
      </dgm:t>
    </dgm:pt>
    <dgm:pt modelId="{9F3E15BD-D6E7-4527-8BB6-386BCE1ED5C9}" type="sibTrans" cxnId="{99A599F0-218B-413A-9B4E-ECA4A3F79809}">
      <dgm:prSet/>
      <dgm:spPr/>
      <dgm:t>
        <a:bodyPr/>
        <a:lstStyle/>
        <a:p>
          <a:endParaRPr lang="en-US"/>
        </a:p>
      </dgm:t>
    </dgm:pt>
    <dgm:pt modelId="{1CCA33E3-24D8-444A-9F69-F6E276DE6972}">
      <dgm:prSet phldrT="[Text]" phldr="0"/>
      <dgm:spPr/>
      <dgm:t>
        <a:bodyPr/>
        <a:lstStyle/>
        <a:p>
          <a:r>
            <a:rPr lang="en-US"/>
            <a:t>Monetary Benefits</a:t>
          </a:r>
        </a:p>
      </dgm:t>
    </dgm:pt>
    <dgm:pt modelId="{14C8CFA0-E010-4845-A05A-37C8843976F0}" type="parTrans" cxnId="{717BEE24-1339-408C-88C0-44914C47EF05}">
      <dgm:prSet/>
      <dgm:spPr/>
      <dgm:t>
        <a:bodyPr/>
        <a:lstStyle/>
        <a:p>
          <a:endParaRPr lang="en-US"/>
        </a:p>
      </dgm:t>
    </dgm:pt>
    <dgm:pt modelId="{49D09CD0-C8B2-40BE-B6B2-69E75CE049C1}" type="sibTrans" cxnId="{717BEE24-1339-408C-88C0-44914C47EF05}">
      <dgm:prSet/>
      <dgm:spPr/>
      <dgm:t>
        <a:bodyPr/>
        <a:lstStyle/>
        <a:p>
          <a:endParaRPr lang="en-US"/>
        </a:p>
      </dgm:t>
    </dgm:pt>
    <dgm:pt modelId="{A8905F02-3CF3-4012-9AA0-85A594F42343}">
      <dgm:prSet phldrT="[Text]" phldr="0"/>
      <dgm:spPr/>
      <dgm:t>
        <a:bodyPr/>
        <a:lstStyle/>
        <a:p>
          <a:r>
            <a:rPr lang="en-US"/>
            <a:t>Industrial Growth</a:t>
          </a:r>
        </a:p>
      </dgm:t>
    </dgm:pt>
    <dgm:pt modelId="{6453D49C-1EE0-41CE-A606-CE741505499F}" type="parTrans" cxnId="{0571503A-3BB6-4D4C-B274-D99617A1BC9A}">
      <dgm:prSet/>
      <dgm:spPr/>
      <dgm:t>
        <a:bodyPr/>
        <a:lstStyle/>
        <a:p>
          <a:endParaRPr lang="en-US"/>
        </a:p>
      </dgm:t>
    </dgm:pt>
    <dgm:pt modelId="{B26883D0-CA97-4F91-8262-85E1DD6F10DB}" type="sibTrans" cxnId="{0571503A-3BB6-4D4C-B274-D99617A1BC9A}">
      <dgm:prSet/>
      <dgm:spPr/>
      <dgm:t>
        <a:bodyPr/>
        <a:lstStyle/>
        <a:p>
          <a:endParaRPr lang="en-US"/>
        </a:p>
      </dgm:t>
    </dgm:pt>
    <dgm:pt modelId="{F1D8D6E1-09CD-4676-94CB-E414E4684948}">
      <dgm:prSet phldrT="[Text]" phldr="0"/>
      <dgm:spPr/>
      <dgm:t>
        <a:bodyPr/>
        <a:lstStyle/>
        <a:p>
          <a:r>
            <a:rPr lang="en-US"/>
            <a:t>Civic Growth</a:t>
          </a:r>
        </a:p>
      </dgm:t>
    </dgm:pt>
    <dgm:pt modelId="{0028B5EE-FB10-4089-BE6E-52F6F8C2EB1F}" type="parTrans" cxnId="{F55AD476-4AE4-4AA6-9B07-4DCE625603E8}">
      <dgm:prSet/>
      <dgm:spPr/>
      <dgm:t>
        <a:bodyPr/>
        <a:lstStyle/>
        <a:p>
          <a:endParaRPr lang="en-US"/>
        </a:p>
      </dgm:t>
    </dgm:pt>
    <dgm:pt modelId="{BA00DA96-95D3-42D1-8540-780ED8B11669}" type="sibTrans" cxnId="{F55AD476-4AE4-4AA6-9B07-4DCE625603E8}">
      <dgm:prSet/>
      <dgm:spPr/>
      <dgm:t>
        <a:bodyPr/>
        <a:lstStyle/>
        <a:p>
          <a:endParaRPr lang="en-US"/>
        </a:p>
      </dgm:t>
    </dgm:pt>
    <dgm:pt modelId="{8C748D3A-7999-482D-9B87-54F38F6BDACF}" type="pres">
      <dgm:prSet presAssocID="{30CF2367-7F07-4188-9AEB-7B9870D63B0C}" presName="Name0" presStyleCnt="0">
        <dgm:presLayoutVars>
          <dgm:chMax val="1"/>
          <dgm:chPref val="1"/>
          <dgm:dir/>
          <dgm:resizeHandles/>
        </dgm:presLayoutVars>
      </dgm:prSet>
      <dgm:spPr/>
    </dgm:pt>
    <dgm:pt modelId="{3BD7977D-A86A-41B4-8063-F81FA7B8D2E2}" type="pres">
      <dgm:prSet presAssocID="{814F0626-07A1-4D1C-96A4-152942BA7A6E}" presName="Parent" presStyleLbl="node1" presStyleIdx="0" presStyleCnt="2">
        <dgm:presLayoutVars>
          <dgm:chMax val="4"/>
          <dgm:chPref val="3"/>
        </dgm:presLayoutVars>
      </dgm:prSet>
      <dgm:spPr/>
    </dgm:pt>
    <dgm:pt modelId="{E7904CF8-8E73-498E-8A2B-B891EB1A5AE9}" type="pres">
      <dgm:prSet presAssocID="{1CCA33E3-24D8-444A-9F69-F6E276DE6972}" presName="Accent" presStyleLbl="node1" presStyleIdx="1" presStyleCnt="2"/>
      <dgm:spPr/>
    </dgm:pt>
    <dgm:pt modelId="{5FA22AE5-CE2D-4A40-BBED-22B78E62AA82}" type="pres">
      <dgm:prSet presAssocID="{1CCA33E3-24D8-444A-9F69-F6E276DE6972}" presName="Image1"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llar with solid fill"/>
        </a:ext>
      </dgm:extLst>
    </dgm:pt>
    <dgm:pt modelId="{8897F52A-E79C-4A6F-AE7A-EC541710AD5C}" type="pres">
      <dgm:prSet presAssocID="{1CCA33E3-24D8-444A-9F69-F6E276DE6972}" presName="Child1" presStyleLbl="revTx" presStyleIdx="0" presStyleCnt="3">
        <dgm:presLayoutVars>
          <dgm:chMax val="0"/>
          <dgm:chPref val="0"/>
          <dgm:bulletEnabled val="1"/>
        </dgm:presLayoutVars>
      </dgm:prSet>
      <dgm:spPr/>
    </dgm:pt>
    <dgm:pt modelId="{1FF26A89-DFE1-4C5D-8C83-3FE03B9BB5E4}" type="pres">
      <dgm:prSet presAssocID="{A8905F02-3CF3-4012-9AA0-85A594F42343}" presName="Image2" presStyleCnt="0"/>
      <dgm:spPr/>
    </dgm:pt>
    <dgm:pt modelId="{68C0D9F3-F2C8-437D-B936-507BFFF7BDEF}" type="pres">
      <dgm:prSet presAssocID="{A8905F02-3CF3-4012-9AA0-85A594F42343}" presName="Imag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oduction with solid fill"/>
        </a:ext>
      </dgm:extLst>
    </dgm:pt>
    <dgm:pt modelId="{AAB2AEB2-276A-4642-978E-4D16D09BD55E}" type="pres">
      <dgm:prSet presAssocID="{A8905F02-3CF3-4012-9AA0-85A594F42343}" presName="Child2" presStyleLbl="revTx" presStyleIdx="1" presStyleCnt="3">
        <dgm:presLayoutVars>
          <dgm:chMax val="0"/>
          <dgm:chPref val="0"/>
          <dgm:bulletEnabled val="1"/>
        </dgm:presLayoutVars>
      </dgm:prSet>
      <dgm:spPr/>
    </dgm:pt>
    <dgm:pt modelId="{F5E6D710-9E41-406A-9D47-45ECC43F4399}" type="pres">
      <dgm:prSet presAssocID="{F1D8D6E1-09CD-4676-94CB-E414E4684948}" presName="Image3" presStyleCnt="0"/>
      <dgm:spPr/>
    </dgm:pt>
    <dgm:pt modelId="{6F6CDFD7-9CA6-4239-A2DF-EAD0645313FD}" type="pres">
      <dgm:prSet presAssocID="{F1D8D6E1-09CD-4676-94CB-E414E4684948}" presName="Imag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Neighborhood with solid fill"/>
        </a:ext>
      </dgm:extLst>
    </dgm:pt>
    <dgm:pt modelId="{A002738E-1E5B-4128-9969-EB2FC28F5BD0}" type="pres">
      <dgm:prSet presAssocID="{F1D8D6E1-09CD-4676-94CB-E414E4684948}" presName="Child3" presStyleLbl="revTx" presStyleIdx="2" presStyleCnt="3">
        <dgm:presLayoutVars>
          <dgm:chMax val="0"/>
          <dgm:chPref val="0"/>
          <dgm:bulletEnabled val="1"/>
        </dgm:presLayoutVars>
      </dgm:prSet>
      <dgm:spPr/>
    </dgm:pt>
  </dgm:ptLst>
  <dgm:cxnLst>
    <dgm:cxn modelId="{717BEE24-1339-408C-88C0-44914C47EF05}" srcId="{814F0626-07A1-4D1C-96A4-152942BA7A6E}" destId="{1CCA33E3-24D8-444A-9F69-F6E276DE6972}" srcOrd="0" destOrd="0" parTransId="{14C8CFA0-E010-4845-A05A-37C8843976F0}" sibTransId="{49D09CD0-C8B2-40BE-B6B2-69E75CE049C1}"/>
    <dgm:cxn modelId="{0571503A-3BB6-4D4C-B274-D99617A1BC9A}" srcId="{814F0626-07A1-4D1C-96A4-152942BA7A6E}" destId="{A8905F02-3CF3-4012-9AA0-85A594F42343}" srcOrd="1" destOrd="0" parTransId="{6453D49C-1EE0-41CE-A606-CE741505499F}" sibTransId="{B26883D0-CA97-4F91-8262-85E1DD6F10DB}"/>
    <dgm:cxn modelId="{79785A4A-5010-40C6-B5F0-BF6A47D26E4F}" type="presOf" srcId="{1CCA33E3-24D8-444A-9F69-F6E276DE6972}" destId="{8897F52A-E79C-4A6F-AE7A-EC541710AD5C}" srcOrd="0" destOrd="0" presId="urn:microsoft.com/office/officeart/2011/layout/RadialPictureList"/>
    <dgm:cxn modelId="{F55AD476-4AE4-4AA6-9B07-4DCE625603E8}" srcId="{814F0626-07A1-4D1C-96A4-152942BA7A6E}" destId="{F1D8D6E1-09CD-4676-94CB-E414E4684948}" srcOrd="2" destOrd="0" parTransId="{0028B5EE-FB10-4089-BE6E-52F6F8C2EB1F}" sibTransId="{BA00DA96-95D3-42D1-8540-780ED8B11669}"/>
    <dgm:cxn modelId="{0092F1AA-B370-4EC9-A495-C5ED34CAA198}" type="presOf" srcId="{814F0626-07A1-4D1C-96A4-152942BA7A6E}" destId="{3BD7977D-A86A-41B4-8063-F81FA7B8D2E2}" srcOrd="0" destOrd="0" presId="urn:microsoft.com/office/officeart/2011/layout/RadialPictureList"/>
    <dgm:cxn modelId="{9D0FA1BE-7C68-4A46-9486-194CBC6E0E84}" type="presOf" srcId="{30CF2367-7F07-4188-9AEB-7B9870D63B0C}" destId="{8C748D3A-7999-482D-9B87-54F38F6BDACF}" srcOrd="0" destOrd="0" presId="urn:microsoft.com/office/officeart/2011/layout/RadialPictureList"/>
    <dgm:cxn modelId="{5E41D7C3-5E8A-41C1-858A-664ED854E519}" type="presOf" srcId="{A8905F02-3CF3-4012-9AA0-85A594F42343}" destId="{AAB2AEB2-276A-4642-978E-4D16D09BD55E}" srcOrd="0" destOrd="0" presId="urn:microsoft.com/office/officeart/2011/layout/RadialPictureList"/>
    <dgm:cxn modelId="{C4DFECD6-AA98-4F5C-A548-0FFA9C5B215B}" type="presOf" srcId="{F1D8D6E1-09CD-4676-94CB-E414E4684948}" destId="{A002738E-1E5B-4128-9969-EB2FC28F5BD0}" srcOrd="0" destOrd="0" presId="urn:microsoft.com/office/officeart/2011/layout/RadialPictureList"/>
    <dgm:cxn modelId="{99A599F0-218B-413A-9B4E-ECA4A3F79809}" srcId="{30CF2367-7F07-4188-9AEB-7B9870D63B0C}" destId="{814F0626-07A1-4D1C-96A4-152942BA7A6E}" srcOrd="0" destOrd="0" parTransId="{1FE3A635-F774-4954-844E-250708D6B5A8}" sibTransId="{9F3E15BD-D6E7-4527-8BB6-386BCE1ED5C9}"/>
    <dgm:cxn modelId="{2B84C63A-1DAA-48C2-A960-9516933DC317}" type="presParOf" srcId="{8C748D3A-7999-482D-9B87-54F38F6BDACF}" destId="{3BD7977D-A86A-41B4-8063-F81FA7B8D2E2}" srcOrd="0" destOrd="0" presId="urn:microsoft.com/office/officeart/2011/layout/RadialPictureList"/>
    <dgm:cxn modelId="{54944FAF-3BEF-41D1-AA48-7604AA9864A3}" type="presParOf" srcId="{8C748D3A-7999-482D-9B87-54F38F6BDACF}" destId="{E7904CF8-8E73-498E-8A2B-B891EB1A5AE9}" srcOrd="1" destOrd="0" presId="urn:microsoft.com/office/officeart/2011/layout/RadialPictureList"/>
    <dgm:cxn modelId="{73ED7406-B2EF-44B3-9228-4E8601914998}" type="presParOf" srcId="{8C748D3A-7999-482D-9B87-54F38F6BDACF}" destId="{5FA22AE5-CE2D-4A40-BBED-22B78E62AA82}" srcOrd="2" destOrd="0" presId="urn:microsoft.com/office/officeart/2011/layout/RadialPictureList"/>
    <dgm:cxn modelId="{468FC6EE-1401-4A7F-844C-DDC2B3CABCF8}" type="presParOf" srcId="{8C748D3A-7999-482D-9B87-54F38F6BDACF}" destId="{8897F52A-E79C-4A6F-AE7A-EC541710AD5C}" srcOrd="3" destOrd="0" presId="urn:microsoft.com/office/officeart/2011/layout/RadialPictureList"/>
    <dgm:cxn modelId="{C4A67F13-3D7F-4472-B321-C4EEFA66CD12}" type="presParOf" srcId="{8C748D3A-7999-482D-9B87-54F38F6BDACF}" destId="{1FF26A89-DFE1-4C5D-8C83-3FE03B9BB5E4}" srcOrd="4" destOrd="0" presId="urn:microsoft.com/office/officeart/2011/layout/RadialPictureList"/>
    <dgm:cxn modelId="{8AED95B3-5306-45AD-97D1-E86994C90971}" type="presParOf" srcId="{1FF26A89-DFE1-4C5D-8C83-3FE03B9BB5E4}" destId="{68C0D9F3-F2C8-437D-B936-507BFFF7BDEF}" srcOrd="0" destOrd="0" presId="urn:microsoft.com/office/officeart/2011/layout/RadialPictureList"/>
    <dgm:cxn modelId="{84991F8D-CA19-483F-83EC-8155D59E489B}" type="presParOf" srcId="{8C748D3A-7999-482D-9B87-54F38F6BDACF}" destId="{AAB2AEB2-276A-4642-978E-4D16D09BD55E}" srcOrd="5" destOrd="0" presId="urn:microsoft.com/office/officeart/2011/layout/RadialPictureList"/>
    <dgm:cxn modelId="{6997DFEC-DF4A-4781-8087-9E6229F4BDAD}" type="presParOf" srcId="{8C748D3A-7999-482D-9B87-54F38F6BDACF}" destId="{F5E6D710-9E41-406A-9D47-45ECC43F4399}" srcOrd="6" destOrd="0" presId="urn:microsoft.com/office/officeart/2011/layout/RadialPictureList"/>
    <dgm:cxn modelId="{C14C1F20-838C-430B-8C01-56E564995ABC}" type="presParOf" srcId="{F5E6D710-9E41-406A-9D47-45ECC43F4399}" destId="{6F6CDFD7-9CA6-4239-A2DF-EAD0645313FD}" srcOrd="0" destOrd="0" presId="urn:microsoft.com/office/officeart/2011/layout/RadialPictureList"/>
    <dgm:cxn modelId="{9542CD3E-5095-4DFD-AF97-DE5AAF239D48}" type="presParOf" srcId="{8C748D3A-7999-482D-9B87-54F38F6BDACF}" destId="{A002738E-1E5B-4128-9969-EB2FC28F5BD0}" srcOrd="7" destOrd="0" presId="urn:microsoft.com/office/officeart/2011/layout/RadialPicture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5DE12E-827E-4507-96DF-6B065015BC86}" type="doc">
      <dgm:prSet loTypeId="urn:microsoft.com/office/officeart/2005/8/layout/vList3" loCatId="list" qsTypeId="urn:microsoft.com/office/officeart/2005/8/quickstyle/simple2" qsCatId="simple" csTypeId="urn:microsoft.com/office/officeart/2005/8/colors/colorful1" csCatId="colorful" phldr="1"/>
      <dgm:spPr/>
      <dgm:t>
        <a:bodyPr/>
        <a:lstStyle/>
        <a:p>
          <a:endParaRPr lang="en-US"/>
        </a:p>
      </dgm:t>
    </dgm:pt>
    <dgm:pt modelId="{BEB8B9A3-D94D-49B5-A1CE-033981CD3ABA}">
      <dgm:prSet phldrT="[Text]" phldr="0"/>
      <dgm:spPr/>
      <dgm:t>
        <a:bodyPr/>
        <a:lstStyle/>
        <a:p>
          <a:r>
            <a:rPr lang="en-US"/>
            <a:t>Technical Risks</a:t>
          </a:r>
        </a:p>
      </dgm:t>
    </dgm:pt>
    <dgm:pt modelId="{E39A33E0-9880-413F-8463-6C3CE814E1AC}" type="parTrans" cxnId="{4F830F83-7B2A-4BBF-9AC4-8BF8CAD616EB}">
      <dgm:prSet/>
      <dgm:spPr/>
      <dgm:t>
        <a:bodyPr/>
        <a:lstStyle/>
        <a:p>
          <a:endParaRPr lang="en-US"/>
        </a:p>
      </dgm:t>
    </dgm:pt>
    <dgm:pt modelId="{0B572663-2B18-4E04-B1DD-F625FB24E54C}" type="sibTrans" cxnId="{4F830F83-7B2A-4BBF-9AC4-8BF8CAD616EB}">
      <dgm:prSet/>
      <dgm:spPr/>
      <dgm:t>
        <a:bodyPr/>
        <a:lstStyle/>
        <a:p>
          <a:endParaRPr lang="en-US"/>
        </a:p>
      </dgm:t>
    </dgm:pt>
    <dgm:pt modelId="{8D657D0D-BF95-40F6-B1F1-F39F7393A051}">
      <dgm:prSet phldrT="[Text]" phldr="0"/>
      <dgm:spPr/>
      <dgm:t>
        <a:bodyPr/>
        <a:lstStyle/>
        <a:p>
          <a:r>
            <a:rPr lang="en-US"/>
            <a:t>Mission Risks</a:t>
          </a:r>
        </a:p>
      </dgm:t>
    </dgm:pt>
    <dgm:pt modelId="{1FD49A40-A8E1-46EB-90A5-91EAD1011A81}" type="parTrans" cxnId="{EBEDF1EA-316E-4AA7-9E17-D8AA89F7F294}">
      <dgm:prSet/>
      <dgm:spPr/>
      <dgm:t>
        <a:bodyPr/>
        <a:lstStyle/>
        <a:p>
          <a:endParaRPr lang="en-US"/>
        </a:p>
      </dgm:t>
    </dgm:pt>
    <dgm:pt modelId="{194C4612-326C-4D3D-BD81-82CD40B1D0F2}" type="sibTrans" cxnId="{EBEDF1EA-316E-4AA7-9E17-D8AA89F7F294}">
      <dgm:prSet/>
      <dgm:spPr/>
      <dgm:t>
        <a:bodyPr/>
        <a:lstStyle/>
        <a:p>
          <a:endParaRPr lang="en-US"/>
        </a:p>
      </dgm:t>
    </dgm:pt>
    <dgm:pt modelId="{17E2CA44-678C-4223-8573-CAA85512F1B2}">
      <dgm:prSet phldrT="[Text]" phldr="0"/>
      <dgm:spPr/>
      <dgm:t>
        <a:bodyPr/>
        <a:lstStyle/>
        <a:p>
          <a:r>
            <a:rPr lang="en-US"/>
            <a:t>Financial Risks</a:t>
          </a:r>
        </a:p>
      </dgm:t>
    </dgm:pt>
    <dgm:pt modelId="{42380A5B-B66C-4DC4-9224-577A1D7FC42F}" type="parTrans" cxnId="{6D0637DF-B301-496B-8922-C27C3B452B09}">
      <dgm:prSet/>
      <dgm:spPr/>
      <dgm:t>
        <a:bodyPr/>
        <a:lstStyle/>
        <a:p>
          <a:endParaRPr lang="en-US"/>
        </a:p>
      </dgm:t>
    </dgm:pt>
    <dgm:pt modelId="{CE6E9C5F-8835-42CC-82B0-B0AC350DEF9B}" type="sibTrans" cxnId="{6D0637DF-B301-496B-8922-C27C3B452B09}">
      <dgm:prSet/>
      <dgm:spPr/>
      <dgm:t>
        <a:bodyPr/>
        <a:lstStyle/>
        <a:p>
          <a:endParaRPr lang="en-US"/>
        </a:p>
      </dgm:t>
    </dgm:pt>
    <dgm:pt modelId="{D20E60DA-EC52-463B-8928-EA80763AD77E}">
      <dgm:prSet phldrT="[Text]" phldr="0"/>
      <dgm:spPr/>
      <dgm:t>
        <a:bodyPr/>
        <a:lstStyle/>
        <a:p>
          <a:r>
            <a:rPr lang="en-US"/>
            <a:t>Multi-unit control</a:t>
          </a:r>
        </a:p>
      </dgm:t>
    </dgm:pt>
    <dgm:pt modelId="{01D432B6-90E7-42F3-A748-452170975BC5}" type="parTrans" cxnId="{D78AB347-3A60-439F-93EF-B800CD72333F}">
      <dgm:prSet/>
      <dgm:spPr/>
      <dgm:t>
        <a:bodyPr/>
        <a:lstStyle/>
        <a:p>
          <a:endParaRPr lang="en-US"/>
        </a:p>
      </dgm:t>
    </dgm:pt>
    <dgm:pt modelId="{F7124629-D7C1-43BD-BDAF-0B6C7C70C282}" type="sibTrans" cxnId="{D78AB347-3A60-439F-93EF-B800CD72333F}">
      <dgm:prSet/>
      <dgm:spPr/>
      <dgm:t>
        <a:bodyPr/>
        <a:lstStyle/>
        <a:p>
          <a:endParaRPr lang="en-US"/>
        </a:p>
      </dgm:t>
    </dgm:pt>
    <dgm:pt modelId="{09B16C3F-0C6A-4F2A-AF38-E073B2C6E34B}">
      <dgm:prSet phldrT="[Text]" phldr="0"/>
      <dgm:spPr/>
      <dgm:t>
        <a:bodyPr/>
        <a:lstStyle/>
        <a:p>
          <a:r>
            <a:rPr lang="en-US"/>
            <a:t>Passive safety &amp; automation</a:t>
          </a:r>
        </a:p>
      </dgm:t>
    </dgm:pt>
    <dgm:pt modelId="{CB26EA7F-486B-41DD-B4CA-AF18D61A3F22}" type="parTrans" cxnId="{3A5310D6-9D8A-4214-ABD4-56FD0D5F8994}">
      <dgm:prSet/>
      <dgm:spPr/>
      <dgm:t>
        <a:bodyPr/>
        <a:lstStyle/>
        <a:p>
          <a:endParaRPr lang="en-US"/>
        </a:p>
      </dgm:t>
    </dgm:pt>
    <dgm:pt modelId="{0B1CE9E9-AA15-4869-B5DD-6C3666A285AC}" type="sibTrans" cxnId="{3A5310D6-9D8A-4214-ABD4-56FD0D5F8994}">
      <dgm:prSet/>
      <dgm:spPr/>
      <dgm:t>
        <a:bodyPr/>
        <a:lstStyle/>
        <a:p>
          <a:endParaRPr lang="en-US"/>
        </a:p>
      </dgm:t>
    </dgm:pt>
    <dgm:pt modelId="{10FBF690-D627-4754-B9A7-42379947712A}">
      <dgm:prSet phldrT="[Text]" phldr="0"/>
      <dgm:spPr/>
      <dgm:t>
        <a:bodyPr/>
        <a:lstStyle/>
        <a:p>
          <a:r>
            <a:rPr lang="en-US"/>
            <a:t>New siting = new ETs</a:t>
          </a:r>
        </a:p>
      </dgm:t>
    </dgm:pt>
    <dgm:pt modelId="{CA597970-D6F7-45A8-9009-EACB20C054EE}" type="parTrans" cxnId="{F8555D4F-840D-4A05-A8E1-8229DFA32C85}">
      <dgm:prSet/>
      <dgm:spPr/>
      <dgm:t>
        <a:bodyPr/>
        <a:lstStyle/>
        <a:p>
          <a:endParaRPr lang="en-US"/>
        </a:p>
      </dgm:t>
    </dgm:pt>
    <dgm:pt modelId="{BE06E7AE-7046-4131-89B2-18F739BC7AD4}" type="sibTrans" cxnId="{F8555D4F-840D-4A05-A8E1-8229DFA32C85}">
      <dgm:prSet/>
      <dgm:spPr/>
      <dgm:t>
        <a:bodyPr/>
        <a:lstStyle/>
        <a:p>
          <a:endParaRPr lang="en-US"/>
        </a:p>
      </dgm:t>
    </dgm:pt>
    <dgm:pt modelId="{B22C77B6-9588-42B8-BD07-AA3F59E99BF3}">
      <dgm:prSet phldrT="[Text]" phldr="0"/>
      <dgm:spPr/>
      <dgm:t>
        <a:bodyPr/>
        <a:lstStyle/>
        <a:p>
          <a:r>
            <a:rPr lang="en-US"/>
            <a:t>Cogeneration = new ETs</a:t>
          </a:r>
        </a:p>
      </dgm:t>
    </dgm:pt>
    <dgm:pt modelId="{FE0A67D8-793A-4ABF-99D8-2175B371BDE7}" type="parTrans" cxnId="{6A047ED6-BD18-4749-8ADE-248D2578D9E4}">
      <dgm:prSet/>
      <dgm:spPr/>
      <dgm:t>
        <a:bodyPr/>
        <a:lstStyle/>
        <a:p>
          <a:endParaRPr lang="en-US"/>
        </a:p>
      </dgm:t>
    </dgm:pt>
    <dgm:pt modelId="{9C9FE9E3-C58E-4757-8537-E4A1223CF3A8}" type="sibTrans" cxnId="{6A047ED6-BD18-4749-8ADE-248D2578D9E4}">
      <dgm:prSet/>
      <dgm:spPr/>
      <dgm:t>
        <a:bodyPr/>
        <a:lstStyle/>
        <a:p>
          <a:endParaRPr lang="en-US"/>
        </a:p>
      </dgm:t>
    </dgm:pt>
    <dgm:pt modelId="{F890982D-A28D-4133-8D19-80D477025126}">
      <dgm:prSet phldrT="[Text]" phldr="0"/>
      <dgm:spPr/>
      <dgm:t>
        <a:bodyPr/>
        <a:lstStyle/>
        <a:p>
          <a:r>
            <a:rPr lang="en-US"/>
            <a:t>FOAK Construction</a:t>
          </a:r>
        </a:p>
      </dgm:t>
    </dgm:pt>
    <dgm:pt modelId="{005BD70C-0120-4BB4-92C2-7C3F76C48916}" type="parTrans" cxnId="{7F13E2A5-F0DF-4EC2-A923-33365F46351A}">
      <dgm:prSet/>
      <dgm:spPr/>
      <dgm:t>
        <a:bodyPr/>
        <a:lstStyle/>
        <a:p>
          <a:endParaRPr lang="en-US"/>
        </a:p>
      </dgm:t>
    </dgm:pt>
    <dgm:pt modelId="{6F290396-37B9-45B4-82B5-DE7183572B34}" type="sibTrans" cxnId="{7F13E2A5-F0DF-4EC2-A923-33365F46351A}">
      <dgm:prSet/>
      <dgm:spPr/>
      <dgm:t>
        <a:bodyPr/>
        <a:lstStyle/>
        <a:p>
          <a:endParaRPr lang="en-US"/>
        </a:p>
      </dgm:t>
    </dgm:pt>
    <dgm:pt modelId="{199F78DC-1F8C-40BE-A62A-A7F5136BE22E}">
      <dgm:prSet phldrT="[Text]" phldr="0"/>
      <dgm:spPr/>
      <dgm:t>
        <a:bodyPr/>
        <a:lstStyle/>
        <a:p>
          <a:r>
            <a:rPr lang="en-US"/>
            <a:t>FOAK Fuel Cycle</a:t>
          </a:r>
        </a:p>
      </dgm:t>
    </dgm:pt>
    <dgm:pt modelId="{BE7624A7-3B06-4101-8FFB-D39A1DB79211}" type="parTrans" cxnId="{A3958479-FE14-47A4-AAAC-1527D7AFFB79}">
      <dgm:prSet/>
      <dgm:spPr/>
      <dgm:t>
        <a:bodyPr/>
        <a:lstStyle/>
        <a:p>
          <a:endParaRPr lang="en-US"/>
        </a:p>
      </dgm:t>
    </dgm:pt>
    <dgm:pt modelId="{A53994E6-8F82-42A0-BD40-B63CAE25D63A}" type="sibTrans" cxnId="{A3958479-FE14-47A4-AAAC-1527D7AFFB79}">
      <dgm:prSet/>
      <dgm:spPr/>
      <dgm:t>
        <a:bodyPr/>
        <a:lstStyle/>
        <a:p>
          <a:endParaRPr lang="en-US"/>
        </a:p>
      </dgm:t>
    </dgm:pt>
    <dgm:pt modelId="{150588A4-C72B-4B66-B00F-A5F0DAA58C94}" type="pres">
      <dgm:prSet presAssocID="{7A5DE12E-827E-4507-96DF-6B065015BC86}" presName="linearFlow" presStyleCnt="0">
        <dgm:presLayoutVars>
          <dgm:dir/>
          <dgm:resizeHandles val="exact"/>
        </dgm:presLayoutVars>
      </dgm:prSet>
      <dgm:spPr/>
    </dgm:pt>
    <dgm:pt modelId="{6833B602-D8F5-444F-8A4A-AB55FCB33389}" type="pres">
      <dgm:prSet presAssocID="{BEB8B9A3-D94D-49B5-A1CE-033981CD3ABA}" presName="composite" presStyleCnt="0"/>
      <dgm:spPr/>
    </dgm:pt>
    <dgm:pt modelId="{E393275A-3BED-4423-88A9-9669D8B35E3E}" type="pres">
      <dgm:prSet presAssocID="{BEB8B9A3-D94D-49B5-A1CE-033981CD3ABA}"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Gears with solid fill"/>
        </a:ext>
      </dgm:extLst>
    </dgm:pt>
    <dgm:pt modelId="{9160AC4F-DBFB-48D7-A564-277C9E1EC59B}" type="pres">
      <dgm:prSet presAssocID="{BEB8B9A3-D94D-49B5-A1CE-033981CD3ABA}" presName="txShp" presStyleLbl="node1" presStyleIdx="0" presStyleCnt="3">
        <dgm:presLayoutVars>
          <dgm:bulletEnabled val="1"/>
        </dgm:presLayoutVars>
      </dgm:prSet>
      <dgm:spPr/>
    </dgm:pt>
    <dgm:pt modelId="{872DB96E-270B-445D-9368-80066775BBDA}" type="pres">
      <dgm:prSet presAssocID="{0B572663-2B18-4E04-B1DD-F625FB24E54C}" presName="spacing" presStyleCnt="0"/>
      <dgm:spPr/>
    </dgm:pt>
    <dgm:pt modelId="{DDE2DA3C-BFEE-4733-B869-3708F2B9AEDC}" type="pres">
      <dgm:prSet presAssocID="{8D657D0D-BF95-40F6-B1F1-F39F7393A051}" presName="composite" presStyleCnt="0"/>
      <dgm:spPr/>
    </dgm:pt>
    <dgm:pt modelId="{49574096-42A5-465B-87E1-1BF29B3ED1B7}" type="pres">
      <dgm:prSet presAssocID="{8D657D0D-BF95-40F6-B1F1-F39F7393A051}"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Clipboard Mixed with solid fill"/>
        </a:ext>
      </dgm:extLst>
    </dgm:pt>
    <dgm:pt modelId="{19D59FD2-16C5-4350-B0B3-BF2EE17FC2EB}" type="pres">
      <dgm:prSet presAssocID="{8D657D0D-BF95-40F6-B1F1-F39F7393A051}" presName="txShp" presStyleLbl="node1" presStyleIdx="1" presStyleCnt="3">
        <dgm:presLayoutVars>
          <dgm:bulletEnabled val="1"/>
        </dgm:presLayoutVars>
      </dgm:prSet>
      <dgm:spPr/>
    </dgm:pt>
    <dgm:pt modelId="{27C97540-218F-4C6B-8AF7-595CC764FBD4}" type="pres">
      <dgm:prSet presAssocID="{194C4612-326C-4D3D-BD81-82CD40B1D0F2}" presName="spacing" presStyleCnt="0"/>
      <dgm:spPr/>
    </dgm:pt>
    <dgm:pt modelId="{7A2D618F-14AC-44AA-80E5-961DEE8B0E85}" type="pres">
      <dgm:prSet presAssocID="{17E2CA44-678C-4223-8573-CAA85512F1B2}" presName="composite" presStyleCnt="0"/>
      <dgm:spPr/>
    </dgm:pt>
    <dgm:pt modelId="{3152AC40-E628-489E-9DDC-D0710226A38B}" type="pres">
      <dgm:prSet presAssocID="{17E2CA44-678C-4223-8573-CAA85512F1B2}"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Money with solid fill"/>
        </a:ext>
      </dgm:extLst>
    </dgm:pt>
    <dgm:pt modelId="{9CEDB62A-2E13-4542-B980-F73905F58898}" type="pres">
      <dgm:prSet presAssocID="{17E2CA44-678C-4223-8573-CAA85512F1B2}" presName="txShp" presStyleLbl="node1" presStyleIdx="2" presStyleCnt="3">
        <dgm:presLayoutVars>
          <dgm:bulletEnabled val="1"/>
        </dgm:presLayoutVars>
      </dgm:prSet>
      <dgm:spPr/>
    </dgm:pt>
  </dgm:ptLst>
  <dgm:cxnLst>
    <dgm:cxn modelId="{1459AC2A-C35E-4097-966E-272D37EA07C4}" type="presOf" srcId="{D20E60DA-EC52-463B-8928-EA80763AD77E}" destId="{9160AC4F-DBFB-48D7-A564-277C9E1EC59B}" srcOrd="0" destOrd="1" presId="urn:microsoft.com/office/officeart/2005/8/layout/vList3"/>
    <dgm:cxn modelId="{F638AD42-38BC-427F-84A9-7E8B0FC1E069}" type="presOf" srcId="{09B16C3F-0C6A-4F2A-AF38-E073B2C6E34B}" destId="{9160AC4F-DBFB-48D7-A564-277C9E1EC59B}" srcOrd="0" destOrd="2" presId="urn:microsoft.com/office/officeart/2005/8/layout/vList3"/>
    <dgm:cxn modelId="{D78AB347-3A60-439F-93EF-B800CD72333F}" srcId="{BEB8B9A3-D94D-49B5-A1CE-033981CD3ABA}" destId="{D20E60DA-EC52-463B-8928-EA80763AD77E}" srcOrd="0" destOrd="0" parTransId="{01D432B6-90E7-42F3-A748-452170975BC5}" sibTransId="{F7124629-D7C1-43BD-BDAF-0B6C7C70C282}"/>
    <dgm:cxn modelId="{4018B567-2D66-4CBE-BBEC-917C442ACF63}" type="presOf" srcId="{B22C77B6-9588-42B8-BD07-AA3F59E99BF3}" destId="{19D59FD2-16C5-4350-B0B3-BF2EE17FC2EB}" srcOrd="0" destOrd="2" presId="urn:microsoft.com/office/officeart/2005/8/layout/vList3"/>
    <dgm:cxn modelId="{06A20749-23F0-4AA0-B7FE-34FAE58C5E26}" type="presOf" srcId="{8D657D0D-BF95-40F6-B1F1-F39F7393A051}" destId="{19D59FD2-16C5-4350-B0B3-BF2EE17FC2EB}" srcOrd="0" destOrd="0" presId="urn:microsoft.com/office/officeart/2005/8/layout/vList3"/>
    <dgm:cxn modelId="{A45D9B6E-5CDC-44E9-B74B-58FB7EB5D9B9}" type="presOf" srcId="{F890982D-A28D-4133-8D19-80D477025126}" destId="{9CEDB62A-2E13-4542-B980-F73905F58898}" srcOrd="0" destOrd="1" presId="urn:microsoft.com/office/officeart/2005/8/layout/vList3"/>
    <dgm:cxn modelId="{F8555D4F-840D-4A05-A8E1-8229DFA32C85}" srcId="{8D657D0D-BF95-40F6-B1F1-F39F7393A051}" destId="{10FBF690-D627-4754-B9A7-42379947712A}" srcOrd="0" destOrd="0" parTransId="{CA597970-D6F7-45A8-9009-EACB20C054EE}" sibTransId="{BE06E7AE-7046-4131-89B2-18F739BC7AD4}"/>
    <dgm:cxn modelId="{A3958479-FE14-47A4-AAAC-1527D7AFFB79}" srcId="{17E2CA44-678C-4223-8573-CAA85512F1B2}" destId="{199F78DC-1F8C-40BE-A62A-A7F5136BE22E}" srcOrd="1" destOrd="0" parTransId="{BE7624A7-3B06-4101-8FFB-D39A1DB79211}" sibTransId="{A53994E6-8F82-42A0-BD40-B63CAE25D63A}"/>
    <dgm:cxn modelId="{4F830F83-7B2A-4BBF-9AC4-8BF8CAD616EB}" srcId="{7A5DE12E-827E-4507-96DF-6B065015BC86}" destId="{BEB8B9A3-D94D-49B5-A1CE-033981CD3ABA}" srcOrd="0" destOrd="0" parTransId="{E39A33E0-9880-413F-8463-6C3CE814E1AC}" sibTransId="{0B572663-2B18-4E04-B1DD-F625FB24E54C}"/>
    <dgm:cxn modelId="{1A598689-366D-4C0E-9EEA-F11C4F3CC86B}" type="presOf" srcId="{17E2CA44-678C-4223-8573-CAA85512F1B2}" destId="{9CEDB62A-2E13-4542-B980-F73905F58898}" srcOrd="0" destOrd="0" presId="urn:microsoft.com/office/officeart/2005/8/layout/vList3"/>
    <dgm:cxn modelId="{B83D3298-EE50-4999-8A4B-E14D0E9862AD}" type="presOf" srcId="{7A5DE12E-827E-4507-96DF-6B065015BC86}" destId="{150588A4-C72B-4B66-B00F-A5F0DAA58C94}" srcOrd="0" destOrd="0" presId="urn:microsoft.com/office/officeart/2005/8/layout/vList3"/>
    <dgm:cxn modelId="{7F13E2A5-F0DF-4EC2-A923-33365F46351A}" srcId="{17E2CA44-678C-4223-8573-CAA85512F1B2}" destId="{F890982D-A28D-4133-8D19-80D477025126}" srcOrd="0" destOrd="0" parTransId="{005BD70C-0120-4BB4-92C2-7C3F76C48916}" sibTransId="{6F290396-37B9-45B4-82B5-DE7183572B34}"/>
    <dgm:cxn modelId="{7D324CCC-065B-47BE-A195-9A96565999BC}" type="presOf" srcId="{199F78DC-1F8C-40BE-A62A-A7F5136BE22E}" destId="{9CEDB62A-2E13-4542-B980-F73905F58898}" srcOrd="0" destOrd="2" presId="urn:microsoft.com/office/officeart/2005/8/layout/vList3"/>
    <dgm:cxn modelId="{01AAA3CF-F887-489B-9C4A-5BAB5C329B5F}" type="presOf" srcId="{10FBF690-D627-4754-B9A7-42379947712A}" destId="{19D59FD2-16C5-4350-B0B3-BF2EE17FC2EB}" srcOrd="0" destOrd="1" presId="urn:microsoft.com/office/officeart/2005/8/layout/vList3"/>
    <dgm:cxn modelId="{3A5310D6-9D8A-4214-ABD4-56FD0D5F8994}" srcId="{BEB8B9A3-D94D-49B5-A1CE-033981CD3ABA}" destId="{09B16C3F-0C6A-4F2A-AF38-E073B2C6E34B}" srcOrd="1" destOrd="0" parTransId="{CB26EA7F-486B-41DD-B4CA-AF18D61A3F22}" sibTransId="{0B1CE9E9-AA15-4869-B5DD-6C3666A285AC}"/>
    <dgm:cxn modelId="{6A047ED6-BD18-4749-8ADE-248D2578D9E4}" srcId="{8D657D0D-BF95-40F6-B1F1-F39F7393A051}" destId="{B22C77B6-9588-42B8-BD07-AA3F59E99BF3}" srcOrd="1" destOrd="0" parTransId="{FE0A67D8-793A-4ABF-99D8-2175B371BDE7}" sibTransId="{9C9FE9E3-C58E-4757-8537-E4A1223CF3A8}"/>
    <dgm:cxn modelId="{6D0637DF-B301-496B-8922-C27C3B452B09}" srcId="{7A5DE12E-827E-4507-96DF-6B065015BC86}" destId="{17E2CA44-678C-4223-8573-CAA85512F1B2}" srcOrd="2" destOrd="0" parTransId="{42380A5B-B66C-4DC4-9224-577A1D7FC42F}" sibTransId="{CE6E9C5F-8835-42CC-82B0-B0AC350DEF9B}"/>
    <dgm:cxn modelId="{EBEDF1EA-316E-4AA7-9E17-D8AA89F7F294}" srcId="{7A5DE12E-827E-4507-96DF-6B065015BC86}" destId="{8D657D0D-BF95-40F6-B1F1-F39F7393A051}" srcOrd="1" destOrd="0" parTransId="{1FD49A40-A8E1-46EB-90A5-91EAD1011A81}" sibTransId="{194C4612-326C-4D3D-BD81-82CD40B1D0F2}"/>
    <dgm:cxn modelId="{64C76BF1-220B-4FE9-B4FD-B977D3E763FA}" type="presOf" srcId="{BEB8B9A3-D94D-49B5-A1CE-033981CD3ABA}" destId="{9160AC4F-DBFB-48D7-A564-277C9E1EC59B}" srcOrd="0" destOrd="0" presId="urn:microsoft.com/office/officeart/2005/8/layout/vList3"/>
    <dgm:cxn modelId="{91BA0BAD-4C20-47E7-8F77-CDEC8E1AE9BB}" type="presParOf" srcId="{150588A4-C72B-4B66-B00F-A5F0DAA58C94}" destId="{6833B602-D8F5-444F-8A4A-AB55FCB33389}" srcOrd="0" destOrd="0" presId="urn:microsoft.com/office/officeart/2005/8/layout/vList3"/>
    <dgm:cxn modelId="{9556E392-873C-4E4B-8B67-CF654B7AC28D}" type="presParOf" srcId="{6833B602-D8F5-444F-8A4A-AB55FCB33389}" destId="{E393275A-3BED-4423-88A9-9669D8B35E3E}" srcOrd="0" destOrd="0" presId="urn:microsoft.com/office/officeart/2005/8/layout/vList3"/>
    <dgm:cxn modelId="{CFAE9E75-F5F2-40CB-9E3C-071DDBE3975D}" type="presParOf" srcId="{6833B602-D8F5-444F-8A4A-AB55FCB33389}" destId="{9160AC4F-DBFB-48D7-A564-277C9E1EC59B}" srcOrd="1" destOrd="0" presId="urn:microsoft.com/office/officeart/2005/8/layout/vList3"/>
    <dgm:cxn modelId="{FD81CA4E-F5CF-4639-8666-B396E84D9BD3}" type="presParOf" srcId="{150588A4-C72B-4B66-B00F-A5F0DAA58C94}" destId="{872DB96E-270B-445D-9368-80066775BBDA}" srcOrd="1" destOrd="0" presId="urn:microsoft.com/office/officeart/2005/8/layout/vList3"/>
    <dgm:cxn modelId="{36C8E2BD-1A25-4747-A466-AAA6EA7DA71A}" type="presParOf" srcId="{150588A4-C72B-4B66-B00F-A5F0DAA58C94}" destId="{DDE2DA3C-BFEE-4733-B869-3708F2B9AEDC}" srcOrd="2" destOrd="0" presId="urn:microsoft.com/office/officeart/2005/8/layout/vList3"/>
    <dgm:cxn modelId="{B47C34B3-105B-4FED-923B-42945C51E187}" type="presParOf" srcId="{DDE2DA3C-BFEE-4733-B869-3708F2B9AEDC}" destId="{49574096-42A5-465B-87E1-1BF29B3ED1B7}" srcOrd="0" destOrd="0" presId="urn:microsoft.com/office/officeart/2005/8/layout/vList3"/>
    <dgm:cxn modelId="{D0826D30-FBE9-42B1-8A54-5AACB3112D6D}" type="presParOf" srcId="{DDE2DA3C-BFEE-4733-B869-3708F2B9AEDC}" destId="{19D59FD2-16C5-4350-B0B3-BF2EE17FC2EB}" srcOrd="1" destOrd="0" presId="urn:microsoft.com/office/officeart/2005/8/layout/vList3"/>
    <dgm:cxn modelId="{8F16544F-C4BE-4DA1-A4F2-B34D46E7F915}" type="presParOf" srcId="{150588A4-C72B-4B66-B00F-A5F0DAA58C94}" destId="{27C97540-218F-4C6B-8AF7-595CC764FBD4}" srcOrd="3" destOrd="0" presId="urn:microsoft.com/office/officeart/2005/8/layout/vList3"/>
    <dgm:cxn modelId="{EBD5F663-7E15-4BB4-A0E9-62AAB24A2CAA}" type="presParOf" srcId="{150588A4-C72B-4B66-B00F-A5F0DAA58C94}" destId="{7A2D618F-14AC-44AA-80E5-961DEE8B0E85}" srcOrd="4" destOrd="0" presId="urn:microsoft.com/office/officeart/2005/8/layout/vList3"/>
    <dgm:cxn modelId="{5BD18C71-6B94-4E17-941C-D62121C30DBE}" type="presParOf" srcId="{7A2D618F-14AC-44AA-80E5-961DEE8B0E85}" destId="{3152AC40-E628-489E-9DDC-D0710226A38B}" srcOrd="0" destOrd="0" presId="urn:microsoft.com/office/officeart/2005/8/layout/vList3"/>
    <dgm:cxn modelId="{DED312F7-2ACF-4600-A8F0-9A76152FA050}" type="presParOf" srcId="{7A2D618F-14AC-44AA-80E5-961DEE8B0E85}" destId="{9CEDB62A-2E13-4542-B980-F73905F5889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5DE12E-827E-4507-96DF-6B065015BC86}" type="doc">
      <dgm:prSet loTypeId="urn:microsoft.com/office/officeart/2005/8/layout/vList3" loCatId="list" qsTypeId="urn:microsoft.com/office/officeart/2005/8/quickstyle/simple2" qsCatId="simple" csTypeId="urn:microsoft.com/office/officeart/2005/8/colors/colorful1" csCatId="colorful" phldr="1"/>
      <dgm:spPr/>
      <dgm:t>
        <a:bodyPr/>
        <a:lstStyle/>
        <a:p>
          <a:endParaRPr lang="en-US"/>
        </a:p>
      </dgm:t>
    </dgm:pt>
    <dgm:pt modelId="{BEB8B9A3-D94D-49B5-A1CE-033981CD3ABA}">
      <dgm:prSet phldrT="[Text]" phldr="0"/>
      <dgm:spPr/>
      <dgm:t>
        <a:bodyPr/>
        <a:lstStyle/>
        <a:p>
          <a:r>
            <a:rPr lang="en-US"/>
            <a:t>Technical Risks</a:t>
          </a:r>
        </a:p>
      </dgm:t>
    </dgm:pt>
    <dgm:pt modelId="{E39A33E0-9880-413F-8463-6C3CE814E1AC}" type="parTrans" cxnId="{4F830F83-7B2A-4BBF-9AC4-8BF8CAD616EB}">
      <dgm:prSet/>
      <dgm:spPr/>
      <dgm:t>
        <a:bodyPr/>
        <a:lstStyle/>
        <a:p>
          <a:endParaRPr lang="en-US"/>
        </a:p>
      </dgm:t>
    </dgm:pt>
    <dgm:pt modelId="{0B572663-2B18-4E04-B1DD-F625FB24E54C}" type="sibTrans" cxnId="{4F830F83-7B2A-4BBF-9AC4-8BF8CAD616EB}">
      <dgm:prSet/>
      <dgm:spPr/>
      <dgm:t>
        <a:bodyPr/>
        <a:lstStyle/>
        <a:p>
          <a:endParaRPr lang="en-US"/>
        </a:p>
      </dgm:t>
    </dgm:pt>
    <dgm:pt modelId="{8D657D0D-BF95-40F6-B1F1-F39F7393A051}">
      <dgm:prSet phldrT="[Text]" phldr="0"/>
      <dgm:spPr/>
      <dgm:t>
        <a:bodyPr/>
        <a:lstStyle/>
        <a:p>
          <a:r>
            <a:rPr lang="en-US"/>
            <a:t>Mission Risks</a:t>
          </a:r>
        </a:p>
      </dgm:t>
    </dgm:pt>
    <dgm:pt modelId="{1FD49A40-A8E1-46EB-90A5-91EAD1011A81}" type="parTrans" cxnId="{EBEDF1EA-316E-4AA7-9E17-D8AA89F7F294}">
      <dgm:prSet/>
      <dgm:spPr/>
      <dgm:t>
        <a:bodyPr/>
        <a:lstStyle/>
        <a:p>
          <a:endParaRPr lang="en-US"/>
        </a:p>
      </dgm:t>
    </dgm:pt>
    <dgm:pt modelId="{194C4612-326C-4D3D-BD81-82CD40B1D0F2}" type="sibTrans" cxnId="{EBEDF1EA-316E-4AA7-9E17-D8AA89F7F294}">
      <dgm:prSet/>
      <dgm:spPr/>
      <dgm:t>
        <a:bodyPr/>
        <a:lstStyle/>
        <a:p>
          <a:endParaRPr lang="en-US"/>
        </a:p>
      </dgm:t>
    </dgm:pt>
    <dgm:pt modelId="{17E2CA44-678C-4223-8573-CAA85512F1B2}">
      <dgm:prSet phldrT="[Text]" phldr="0"/>
      <dgm:spPr/>
      <dgm:t>
        <a:bodyPr/>
        <a:lstStyle/>
        <a:p>
          <a:r>
            <a:rPr lang="en-US"/>
            <a:t>Financial Risks</a:t>
          </a:r>
        </a:p>
      </dgm:t>
    </dgm:pt>
    <dgm:pt modelId="{42380A5B-B66C-4DC4-9224-577A1D7FC42F}" type="parTrans" cxnId="{6D0637DF-B301-496B-8922-C27C3B452B09}">
      <dgm:prSet/>
      <dgm:spPr/>
      <dgm:t>
        <a:bodyPr/>
        <a:lstStyle/>
        <a:p>
          <a:endParaRPr lang="en-US"/>
        </a:p>
      </dgm:t>
    </dgm:pt>
    <dgm:pt modelId="{CE6E9C5F-8835-42CC-82B0-B0AC350DEF9B}" type="sibTrans" cxnId="{6D0637DF-B301-496B-8922-C27C3B452B09}">
      <dgm:prSet/>
      <dgm:spPr/>
      <dgm:t>
        <a:bodyPr/>
        <a:lstStyle/>
        <a:p>
          <a:endParaRPr lang="en-US"/>
        </a:p>
      </dgm:t>
    </dgm:pt>
    <dgm:pt modelId="{D20E60DA-EC52-463B-8928-EA80763AD77E}">
      <dgm:prSet phldrT="[Text]" phldr="0"/>
      <dgm:spPr/>
      <dgm:t>
        <a:bodyPr/>
        <a:lstStyle/>
        <a:p>
          <a:r>
            <a:rPr lang="en-US"/>
            <a:t>Multi-unit control</a:t>
          </a:r>
        </a:p>
      </dgm:t>
    </dgm:pt>
    <dgm:pt modelId="{01D432B6-90E7-42F3-A748-452170975BC5}" type="parTrans" cxnId="{D78AB347-3A60-439F-93EF-B800CD72333F}">
      <dgm:prSet/>
      <dgm:spPr/>
      <dgm:t>
        <a:bodyPr/>
        <a:lstStyle/>
        <a:p>
          <a:endParaRPr lang="en-US"/>
        </a:p>
      </dgm:t>
    </dgm:pt>
    <dgm:pt modelId="{F7124629-D7C1-43BD-BDAF-0B6C7C70C282}" type="sibTrans" cxnId="{D78AB347-3A60-439F-93EF-B800CD72333F}">
      <dgm:prSet/>
      <dgm:spPr/>
      <dgm:t>
        <a:bodyPr/>
        <a:lstStyle/>
        <a:p>
          <a:endParaRPr lang="en-US"/>
        </a:p>
      </dgm:t>
    </dgm:pt>
    <dgm:pt modelId="{09B16C3F-0C6A-4F2A-AF38-E073B2C6E34B}">
      <dgm:prSet phldrT="[Text]" phldr="0"/>
      <dgm:spPr/>
      <dgm:t>
        <a:bodyPr/>
        <a:lstStyle/>
        <a:p>
          <a:r>
            <a:rPr lang="en-US"/>
            <a:t>Passive safety &amp; automation</a:t>
          </a:r>
        </a:p>
      </dgm:t>
    </dgm:pt>
    <dgm:pt modelId="{CB26EA7F-486B-41DD-B4CA-AF18D61A3F22}" type="parTrans" cxnId="{3A5310D6-9D8A-4214-ABD4-56FD0D5F8994}">
      <dgm:prSet/>
      <dgm:spPr/>
      <dgm:t>
        <a:bodyPr/>
        <a:lstStyle/>
        <a:p>
          <a:endParaRPr lang="en-US"/>
        </a:p>
      </dgm:t>
    </dgm:pt>
    <dgm:pt modelId="{0B1CE9E9-AA15-4869-B5DD-6C3666A285AC}" type="sibTrans" cxnId="{3A5310D6-9D8A-4214-ABD4-56FD0D5F8994}">
      <dgm:prSet/>
      <dgm:spPr/>
      <dgm:t>
        <a:bodyPr/>
        <a:lstStyle/>
        <a:p>
          <a:endParaRPr lang="en-US"/>
        </a:p>
      </dgm:t>
    </dgm:pt>
    <dgm:pt modelId="{10FBF690-D627-4754-B9A7-42379947712A}">
      <dgm:prSet phldrT="[Text]" phldr="0"/>
      <dgm:spPr/>
      <dgm:t>
        <a:bodyPr/>
        <a:lstStyle/>
        <a:p>
          <a:r>
            <a:rPr lang="en-US"/>
            <a:t>New siting = new ETs</a:t>
          </a:r>
        </a:p>
      </dgm:t>
    </dgm:pt>
    <dgm:pt modelId="{CA597970-D6F7-45A8-9009-EACB20C054EE}" type="parTrans" cxnId="{F8555D4F-840D-4A05-A8E1-8229DFA32C85}">
      <dgm:prSet/>
      <dgm:spPr/>
      <dgm:t>
        <a:bodyPr/>
        <a:lstStyle/>
        <a:p>
          <a:endParaRPr lang="en-US"/>
        </a:p>
      </dgm:t>
    </dgm:pt>
    <dgm:pt modelId="{BE06E7AE-7046-4131-89B2-18F739BC7AD4}" type="sibTrans" cxnId="{F8555D4F-840D-4A05-A8E1-8229DFA32C85}">
      <dgm:prSet/>
      <dgm:spPr/>
      <dgm:t>
        <a:bodyPr/>
        <a:lstStyle/>
        <a:p>
          <a:endParaRPr lang="en-US"/>
        </a:p>
      </dgm:t>
    </dgm:pt>
    <dgm:pt modelId="{B22C77B6-9588-42B8-BD07-AA3F59E99BF3}">
      <dgm:prSet phldrT="[Text]" phldr="0"/>
      <dgm:spPr/>
      <dgm:t>
        <a:bodyPr/>
        <a:lstStyle/>
        <a:p>
          <a:r>
            <a:rPr lang="en-US"/>
            <a:t>Cogeneration = new ETs</a:t>
          </a:r>
        </a:p>
      </dgm:t>
    </dgm:pt>
    <dgm:pt modelId="{FE0A67D8-793A-4ABF-99D8-2175B371BDE7}" type="parTrans" cxnId="{6A047ED6-BD18-4749-8ADE-248D2578D9E4}">
      <dgm:prSet/>
      <dgm:spPr/>
      <dgm:t>
        <a:bodyPr/>
        <a:lstStyle/>
        <a:p>
          <a:endParaRPr lang="en-US"/>
        </a:p>
      </dgm:t>
    </dgm:pt>
    <dgm:pt modelId="{9C9FE9E3-C58E-4757-8537-E4A1223CF3A8}" type="sibTrans" cxnId="{6A047ED6-BD18-4749-8ADE-248D2578D9E4}">
      <dgm:prSet/>
      <dgm:spPr/>
      <dgm:t>
        <a:bodyPr/>
        <a:lstStyle/>
        <a:p>
          <a:endParaRPr lang="en-US"/>
        </a:p>
      </dgm:t>
    </dgm:pt>
    <dgm:pt modelId="{F890982D-A28D-4133-8D19-80D477025126}">
      <dgm:prSet phldrT="[Text]" phldr="0"/>
      <dgm:spPr/>
      <dgm:t>
        <a:bodyPr/>
        <a:lstStyle/>
        <a:p>
          <a:r>
            <a:rPr lang="en-US"/>
            <a:t>FOAK Construction</a:t>
          </a:r>
        </a:p>
      </dgm:t>
    </dgm:pt>
    <dgm:pt modelId="{005BD70C-0120-4BB4-92C2-7C3F76C48916}" type="parTrans" cxnId="{7F13E2A5-F0DF-4EC2-A923-33365F46351A}">
      <dgm:prSet/>
      <dgm:spPr/>
      <dgm:t>
        <a:bodyPr/>
        <a:lstStyle/>
        <a:p>
          <a:endParaRPr lang="en-US"/>
        </a:p>
      </dgm:t>
    </dgm:pt>
    <dgm:pt modelId="{6F290396-37B9-45B4-82B5-DE7183572B34}" type="sibTrans" cxnId="{7F13E2A5-F0DF-4EC2-A923-33365F46351A}">
      <dgm:prSet/>
      <dgm:spPr/>
      <dgm:t>
        <a:bodyPr/>
        <a:lstStyle/>
        <a:p>
          <a:endParaRPr lang="en-US"/>
        </a:p>
      </dgm:t>
    </dgm:pt>
    <dgm:pt modelId="{199F78DC-1F8C-40BE-A62A-A7F5136BE22E}">
      <dgm:prSet phldrT="[Text]" phldr="0"/>
      <dgm:spPr/>
      <dgm:t>
        <a:bodyPr/>
        <a:lstStyle/>
        <a:p>
          <a:r>
            <a:rPr lang="en-US"/>
            <a:t>FOAK Fuel Cycle</a:t>
          </a:r>
        </a:p>
      </dgm:t>
    </dgm:pt>
    <dgm:pt modelId="{BE7624A7-3B06-4101-8FFB-D39A1DB79211}" type="parTrans" cxnId="{A3958479-FE14-47A4-AAAC-1527D7AFFB79}">
      <dgm:prSet/>
      <dgm:spPr/>
      <dgm:t>
        <a:bodyPr/>
        <a:lstStyle/>
        <a:p>
          <a:endParaRPr lang="en-US"/>
        </a:p>
      </dgm:t>
    </dgm:pt>
    <dgm:pt modelId="{A53994E6-8F82-42A0-BD40-B63CAE25D63A}" type="sibTrans" cxnId="{A3958479-FE14-47A4-AAAC-1527D7AFFB79}">
      <dgm:prSet/>
      <dgm:spPr/>
      <dgm:t>
        <a:bodyPr/>
        <a:lstStyle/>
        <a:p>
          <a:endParaRPr lang="en-US"/>
        </a:p>
      </dgm:t>
    </dgm:pt>
    <dgm:pt modelId="{150588A4-C72B-4B66-B00F-A5F0DAA58C94}" type="pres">
      <dgm:prSet presAssocID="{7A5DE12E-827E-4507-96DF-6B065015BC86}" presName="linearFlow" presStyleCnt="0">
        <dgm:presLayoutVars>
          <dgm:dir/>
          <dgm:resizeHandles val="exact"/>
        </dgm:presLayoutVars>
      </dgm:prSet>
      <dgm:spPr/>
    </dgm:pt>
    <dgm:pt modelId="{6833B602-D8F5-444F-8A4A-AB55FCB33389}" type="pres">
      <dgm:prSet presAssocID="{BEB8B9A3-D94D-49B5-A1CE-033981CD3ABA}" presName="composite" presStyleCnt="0"/>
      <dgm:spPr/>
    </dgm:pt>
    <dgm:pt modelId="{E393275A-3BED-4423-88A9-9669D8B35E3E}" type="pres">
      <dgm:prSet presAssocID="{BEB8B9A3-D94D-49B5-A1CE-033981CD3ABA}"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Gears with solid fill"/>
        </a:ext>
      </dgm:extLst>
    </dgm:pt>
    <dgm:pt modelId="{9160AC4F-DBFB-48D7-A564-277C9E1EC59B}" type="pres">
      <dgm:prSet presAssocID="{BEB8B9A3-D94D-49B5-A1CE-033981CD3ABA}" presName="txShp" presStyleLbl="node1" presStyleIdx="0" presStyleCnt="3">
        <dgm:presLayoutVars>
          <dgm:bulletEnabled val="1"/>
        </dgm:presLayoutVars>
      </dgm:prSet>
      <dgm:spPr/>
    </dgm:pt>
    <dgm:pt modelId="{872DB96E-270B-445D-9368-80066775BBDA}" type="pres">
      <dgm:prSet presAssocID="{0B572663-2B18-4E04-B1DD-F625FB24E54C}" presName="spacing" presStyleCnt="0"/>
      <dgm:spPr/>
    </dgm:pt>
    <dgm:pt modelId="{DDE2DA3C-BFEE-4733-B869-3708F2B9AEDC}" type="pres">
      <dgm:prSet presAssocID="{8D657D0D-BF95-40F6-B1F1-F39F7393A051}" presName="composite" presStyleCnt="0"/>
      <dgm:spPr/>
    </dgm:pt>
    <dgm:pt modelId="{49574096-42A5-465B-87E1-1BF29B3ED1B7}" type="pres">
      <dgm:prSet presAssocID="{8D657D0D-BF95-40F6-B1F1-F39F7393A051}"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Clipboard Mixed with solid fill"/>
        </a:ext>
      </dgm:extLst>
    </dgm:pt>
    <dgm:pt modelId="{19D59FD2-16C5-4350-B0B3-BF2EE17FC2EB}" type="pres">
      <dgm:prSet presAssocID="{8D657D0D-BF95-40F6-B1F1-F39F7393A051}" presName="txShp" presStyleLbl="node1" presStyleIdx="1" presStyleCnt="3">
        <dgm:presLayoutVars>
          <dgm:bulletEnabled val="1"/>
        </dgm:presLayoutVars>
      </dgm:prSet>
      <dgm:spPr/>
    </dgm:pt>
    <dgm:pt modelId="{27C97540-218F-4C6B-8AF7-595CC764FBD4}" type="pres">
      <dgm:prSet presAssocID="{194C4612-326C-4D3D-BD81-82CD40B1D0F2}" presName="spacing" presStyleCnt="0"/>
      <dgm:spPr/>
    </dgm:pt>
    <dgm:pt modelId="{7A2D618F-14AC-44AA-80E5-961DEE8B0E85}" type="pres">
      <dgm:prSet presAssocID="{17E2CA44-678C-4223-8573-CAA85512F1B2}" presName="composite" presStyleCnt="0"/>
      <dgm:spPr/>
    </dgm:pt>
    <dgm:pt modelId="{3152AC40-E628-489E-9DDC-D0710226A38B}" type="pres">
      <dgm:prSet presAssocID="{17E2CA44-678C-4223-8573-CAA85512F1B2}"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Money with solid fill"/>
        </a:ext>
      </dgm:extLst>
    </dgm:pt>
    <dgm:pt modelId="{9CEDB62A-2E13-4542-B980-F73905F58898}" type="pres">
      <dgm:prSet presAssocID="{17E2CA44-678C-4223-8573-CAA85512F1B2}" presName="txShp" presStyleLbl="node1" presStyleIdx="2" presStyleCnt="3">
        <dgm:presLayoutVars>
          <dgm:bulletEnabled val="1"/>
        </dgm:presLayoutVars>
      </dgm:prSet>
      <dgm:spPr/>
    </dgm:pt>
  </dgm:ptLst>
  <dgm:cxnLst>
    <dgm:cxn modelId="{1459AC2A-C35E-4097-966E-272D37EA07C4}" type="presOf" srcId="{D20E60DA-EC52-463B-8928-EA80763AD77E}" destId="{9160AC4F-DBFB-48D7-A564-277C9E1EC59B}" srcOrd="0" destOrd="1" presId="urn:microsoft.com/office/officeart/2005/8/layout/vList3"/>
    <dgm:cxn modelId="{F638AD42-38BC-427F-84A9-7E8B0FC1E069}" type="presOf" srcId="{09B16C3F-0C6A-4F2A-AF38-E073B2C6E34B}" destId="{9160AC4F-DBFB-48D7-A564-277C9E1EC59B}" srcOrd="0" destOrd="2" presId="urn:microsoft.com/office/officeart/2005/8/layout/vList3"/>
    <dgm:cxn modelId="{D78AB347-3A60-439F-93EF-B800CD72333F}" srcId="{BEB8B9A3-D94D-49B5-A1CE-033981CD3ABA}" destId="{D20E60DA-EC52-463B-8928-EA80763AD77E}" srcOrd="0" destOrd="0" parTransId="{01D432B6-90E7-42F3-A748-452170975BC5}" sibTransId="{F7124629-D7C1-43BD-BDAF-0B6C7C70C282}"/>
    <dgm:cxn modelId="{4018B567-2D66-4CBE-BBEC-917C442ACF63}" type="presOf" srcId="{B22C77B6-9588-42B8-BD07-AA3F59E99BF3}" destId="{19D59FD2-16C5-4350-B0B3-BF2EE17FC2EB}" srcOrd="0" destOrd="2" presId="urn:microsoft.com/office/officeart/2005/8/layout/vList3"/>
    <dgm:cxn modelId="{06A20749-23F0-4AA0-B7FE-34FAE58C5E26}" type="presOf" srcId="{8D657D0D-BF95-40F6-B1F1-F39F7393A051}" destId="{19D59FD2-16C5-4350-B0B3-BF2EE17FC2EB}" srcOrd="0" destOrd="0" presId="urn:microsoft.com/office/officeart/2005/8/layout/vList3"/>
    <dgm:cxn modelId="{A45D9B6E-5CDC-44E9-B74B-58FB7EB5D9B9}" type="presOf" srcId="{F890982D-A28D-4133-8D19-80D477025126}" destId="{9CEDB62A-2E13-4542-B980-F73905F58898}" srcOrd="0" destOrd="1" presId="urn:microsoft.com/office/officeart/2005/8/layout/vList3"/>
    <dgm:cxn modelId="{F8555D4F-840D-4A05-A8E1-8229DFA32C85}" srcId="{8D657D0D-BF95-40F6-B1F1-F39F7393A051}" destId="{10FBF690-D627-4754-B9A7-42379947712A}" srcOrd="0" destOrd="0" parTransId="{CA597970-D6F7-45A8-9009-EACB20C054EE}" sibTransId="{BE06E7AE-7046-4131-89B2-18F739BC7AD4}"/>
    <dgm:cxn modelId="{A3958479-FE14-47A4-AAAC-1527D7AFFB79}" srcId="{17E2CA44-678C-4223-8573-CAA85512F1B2}" destId="{199F78DC-1F8C-40BE-A62A-A7F5136BE22E}" srcOrd="1" destOrd="0" parTransId="{BE7624A7-3B06-4101-8FFB-D39A1DB79211}" sibTransId="{A53994E6-8F82-42A0-BD40-B63CAE25D63A}"/>
    <dgm:cxn modelId="{4F830F83-7B2A-4BBF-9AC4-8BF8CAD616EB}" srcId="{7A5DE12E-827E-4507-96DF-6B065015BC86}" destId="{BEB8B9A3-D94D-49B5-A1CE-033981CD3ABA}" srcOrd="0" destOrd="0" parTransId="{E39A33E0-9880-413F-8463-6C3CE814E1AC}" sibTransId="{0B572663-2B18-4E04-B1DD-F625FB24E54C}"/>
    <dgm:cxn modelId="{1A598689-366D-4C0E-9EEA-F11C4F3CC86B}" type="presOf" srcId="{17E2CA44-678C-4223-8573-CAA85512F1B2}" destId="{9CEDB62A-2E13-4542-B980-F73905F58898}" srcOrd="0" destOrd="0" presId="urn:microsoft.com/office/officeart/2005/8/layout/vList3"/>
    <dgm:cxn modelId="{B83D3298-EE50-4999-8A4B-E14D0E9862AD}" type="presOf" srcId="{7A5DE12E-827E-4507-96DF-6B065015BC86}" destId="{150588A4-C72B-4B66-B00F-A5F0DAA58C94}" srcOrd="0" destOrd="0" presId="urn:microsoft.com/office/officeart/2005/8/layout/vList3"/>
    <dgm:cxn modelId="{7F13E2A5-F0DF-4EC2-A923-33365F46351A}" srcId="{17E2CA44-678C-4223-8573-CAA85512F1B2}" destId="{F890982D-A28D-4133-8D19-80D477025126}" srcOrd="0" destOrd="0" parTransId="{005BD70C-0120-4BB4-92C2-7C3F76C48916}" sibTransId="{6F290396-37B9-45B4-82B5-DE7183572B34}"/>
    <dgm:cxn modelId="{7D324CCC-065B-47BE-A195-9A96565999BC}" type="presOf" srcId="{199F78DC-1F8C-40BE-A62A-A7F5136BE22E}" destId="{9CEDB62A-2E13-4542-B980-F73905F58898}" srcOrd="0" destOrd="2" presId="urn:microsoft.com/office/officeart/2005/8/layout/vList3"/>
    <dgm:cxn modelId="{01AAA3CF-F887-489B-9C4A-5BAB5C329B5F}" type="presOf" srcId="{10FBF690-D627-4754-B9A7-42379947712A}" destId="{19D59FD2-16C5-4350-B0B3-BF2EE17FC2EB}" srcOrd="0" destOrd="1" presId="urn:microsoft.com/office/officeart/2005/8/layout/vList3"/>
    <dgm:cxn modelId="{3A5310D6-9D8A-4214-ABD4-56FD0D5F8994}" srcId="{BEB8B9A3-D94D-49B5-A1CE-033981CD3ABA}" destId="{09B16C3F-0C6A-4F2A-AF38-E073B2C6E34B}" srcOrd="1" destOrd="0" parTransId="{CB26EA7F-486B-41DD-B4CA-AF18D61A3F22}" sibTransId="{0B1CE9E9-AA15-4869-B5DD-6C3666A285AC}"/>
    <dgm:cxn modelId="{6A047ED6-BD18-4749-8ADE-248D2578D9E4}" srcId="{8D657D0D-BF95-40F6-B1F1-F39F7393A051}" destId="{B22C77B6-9588-42B8-BD07-AA3F59E99BF3}" srcOrd="1" destOrd="0" parTransId="{FE0A67D8-793A-4ABF-99D8-2175B371BDE7}" sibTransId="{9C9FE9E3-C58E-4757-8537-E4A1223CF3A8}"/>
    <dgm:cxn modelId="{6D0637DF-B301-496B-8922-C27C3B452B09}" srcId="{7A5DE12E-827E-4507-96DF-6B065015BC86}" destId="{17E2CA44-678C-4223-8573-CAA85512F1B2}" srcOrd="2" destOrd="0" parTransId="{42380A5B-B66C-4DC4-9224-577A1D7FC42F}" sibTransId="{CE6E9C5F-8835-42CC-82B0-B0AC350DEF9B}"/>
    <dgm:cxn modelId="{EBEDF1EA-316E-4AA7-9E17-D8AA89F7F294}" srcId="{7A5DE12E-827E-4507-96DF-6B065015BC86}" destId="{8D657D0D-BF95-40F6-B1F1-F39F7393A051}" srcOrd="1" destOrd="0" parTransId="{1FD49A40-A8E1-46EB-90A5-91EAD1011A81}" sibTransId="{194C4612-326C-4D3D-BD81-82CD40B1D0F2}"/>
    <dgm:cxn modelId="{64C76BF1-220B-4FE9-B4FD-B977D3E763FA}" type="presOf" srcId="{BEB8B9A3-D94D-49B5-A1CE-033981CD3ABA}" destId="{9160AC4F-DBFB-48D7-A564-277C9E1EC59B}" srcOrd="0" destOrd="0" presId="urn:microsoft.com/office/officeart/2005/8/layout/vList3"/>
    <dgm:cxn modelId="{91BA0BAD-4C20-47E7-8F77-CDEC8E1AE9BB}" type="presParOf" srcId="{150588A4-C72B-4B66-B00F-A5F0DAA58C94}" destId="{6833B602-D8F5-444F-8A4A-AB55FCB33389}" srcOrd="0" destOrd="0" presId="urn:microsoft.com/office/officeart/2005/8/layout/vList3"/>
    <dgm:cxn modelId="{9556E392-873C-4E4B-8B67-CF654B7AC28D}" type="presParOf" srcId="{6833B602-D8F5-444F-8A4A-AB55FCB33389}" destId="{E393275A-3BED-4423-88A9-9669D8B35E3E}" srcOrd="0" destOrd="0" presId="urn:microsoft.com/office/officeart/2005/8/layout/vList3"/>
    <dgm:cxn modelId="{CFAE9E75-F5F2-40CB-9E3C-071DDBE3975D}" type="presParOf" srcId="{6833B602-D8F5-444F-8A4A-AB55FCB33389}" destId="{9160AC4F-DBFB-48D7-A564-277C9E1EC59B}" srcOrd="1" destOrd="0" presId="urn:microsoft.com/office/officeart/2005/8/layout/vList3"/>
    <dgm:cxn modelId="{FD81CA4E-F5CF-4639-8666-B396E84D9BD3}" type="presParOf" srcId="{150588A4-C72B-4B66-B00F-A5F0DAA58C94}" destId="{872DB96E-270B-445D-9368-80066775BBDA}" srcOrd="1" destOrd="0" presId="urn:microsoft.com/office/officeart/2005/8/layout/vList3"/>
    <dgm:cxn modelId="{36C8E2BD-1A25-4747-A466-AAA6EA7DA71A}" type="presParOf" srcId="{150588A4-C72B-4B66-B00F-A5F0DAA58C94}" destId="{DDE2DA3C-BFEE-4733-B869-3708F2B9AEDC}" srcOrd="2" destOrd="0" presId="urn:microsoft.com/office/officeart/2005/8/layout/vList3"/>
    <dgm:cxn modelId="{B47C34B3-105B-4FED-923B-42945C51E187}" type="presParOf" srcId="{DDE2DA3C-BFEE-4733-B869-3708F2B9AEDC}" destId="{49574096-42A5-465B-87E1-1BF29B3ED1B7}" srcOrd="0" destOrd="0" presId="urn:microsoft.com/office/officeart/2005/8/layout/vList3"/>
    <dgm:cxn modelId="{D0826D30-FBE9-42B1-8A54-5AACB3112D6D}" type="presParOf" srcId="{DDE2DA3C-BFEE-4733-B869-3708F2B9AEDC}" destId="{19D59FD2-16C5-4350-B0B3-BF2EE17FC2EB}" srcOrd="1" destOrd="0" presId="urn:microsoft.com/office/officeart/2005/8/layout/vList3"/>
    <dgm:cxn modelId="{8F16544F-C4BE-4DA1-A4F2-B34D46E7F915}" type="presParOf" srcId="{150588A4-C72B-4B66-B00F-A5F0DAA58C94}" destId="{27C97540-218F-4C6B-8AF7-595CC764FBD4}" srcOrd="3" destOrd="0" presId="urn:microsoft.com/office/officeart/2005/8/layout/vList3"/>
    <dgm:cxn modelId="{EBD5F663-7E15-4BB4-A0E9-62AAB24A2CAA}" type="presParOf" srcId="{150588A4-C72B-4B66-B00F-A5F0DAA58C94}" destId="{7A2D618F-14AC-44AA-80E5-961DEE8B0E85}" srcOrd="4" destOrd="0" presId="urn:microsoft.com/office/officeart/2005/8/layout/vList3"/>
    <dgm:cxn modelId="{5BD18C71-6B94-4E17-941C-D62121C30DBE}" type="presParOf" srcId="{7A2D618F-14AC-44AA-80E5-961DEE8B0E85}" destId="{3152AC40-E628-489E-9DDC-D0710226A38B}" srcOrd="0" destOrd="0" presId="urn:microsoft.com/office/officeart/2005/8/layout/vList3"/>
    <dgm:cxn modelId="{DED312F7-2ACF-4600-A8F0-9A76152FA050}" type="presParOf" srcId="{7A2D618F-14AC-44AA-80E5-961DEE8B0E85}" destId="{9CEDB62A-2E13-4542-B980-F73905F5889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5DE12E-827E-4507-96DF-6B065015BC86}" type="doc">
      <dgm:prSet loTypeId="urn:microsoft.com/office/officeart/2005/8/layout/vList3" loCatId="list" qsTypeId="urn:microsoft.com/office/officeart/2005/8/quickstyle/simple2" qsCatId="simple" csTypeId="urn:microsoft.com/office/officeart/2005/8/colors/colorful1" csCatId="colorful" phldr="1"/>
      <dgm:spPr/>
      <dgm:t>
        <a:bodyPr/>
        <a:lstStyle/>
        <a:p>
          <a:endParaRPr lang="en-US"/>
        </a:p>
      </dgm:t>
    </dgm:pt>
    <dgm:pt modelId="{BEB8B9A3-D94D-49B5-A1CE-033981CD3ABA}">
      <dgm:prSet phldrT="[Text]" phldr="0"/>
      <dgm:spPr/>
      <dgm:t>
        <a:bodyPr/>
        <a:lstStyle/>
        <a:p>
          <a:r>
            <a:rPr lang="en-US"/>
            <a:t>Technical Risks</a:t>
          </a:r>
        </a:p>
      </dgm:t>
    </dgm:pt>
    <dgm:pt modelId="{E39A33E0-9880-413F-8463-6C3CE814E1AC}" type="parTrans" cxnId="{4F830F83-7B2A-4BBF-9AC4-8BF8CAD616EB}">
      <dgm:prSet/>
      <dgm:spPr/>
      <dgm:t>
        <a:bodyPr/>
        <a:lstStyle/>
        <a:p>
          <a:endParaRPr lang="en-US"/>
        </a:p>
      </dgm:t>
    </dgm:pt>
    <dgm:pt modelId="{0B572663-2B18-4E04-B1DD-F625FB24E54C}" type="sibTrans" cxnId="{4F830F83-7B2A-4BBF-9AC4-8BF8CAD616EB}">
      <dgm:prSet/>
      <dgm:spPr/>
      <dgm:t>
        <a:bodyPr/>
        <a:lstStyle/>
        <a:p>
          <a:endParaRPr lang="en-US"/>
        </a:p>
      </dgm:t>
    </dgm:pt>
    <dgm:pt modelId="{8D657D0D-BF95-40F6-B1F1-F39F7393A051}">
      <dgm:prSet phldrT="[Text]" phldr="0"/>
      <dgm:spPr/>
      <dgm:t>
        <a:bodyPr/>
        <a:lstStyle/>
        <a:p>
          <a:r>
            <a:rPr lang="en-US"/>
            <a:t>Mission Risks</a:t>
          </a:r>
        </a:p>
      </dgm:t>
    </dgm:pt>
    <dgm:pt modelId="{1FD49A40-A8E1-46EB-90A5-91EAD1011A81}" type="parTrans" cxnId="{EBEDF1EA-316E-4AA7-9E17-D8AA89F7F294}">
      <dgm:prSet/>
      <dgm:spPr/>
      <dgm:t>
        <a:bodyPr/>
        <a:lstStyle/>
        <a:p>
          <a:endParaRPr lang="en-US"/>
        </a:p>
      </dgm:t>
    </dgm:pt>
    <dgm:pt modelId="{194C4612-326C-4D3D-BD81-82CD40B1D0F2}" type="sibTrans" cxnId="{EBEDF1EA-316E-4AA7-9E17-D8AA89F7F294}">
      <dgm:prSet/>
      <dgm:spPr/>
      <dgm:t>
        <a:bodyPr/>
        <a:lstStyle/>
        <a:p>
          <a:endParaRPr lang="en-US"/>
        </a:p>
      </dgm:t>
    </dgm:pt>
    <dgm:pt modelId="{17E2CA44-678C-4223-8573-CAA85512F1B2}">
      <dgm:prSet phldrT="[Text]" phldr="0"/>
      <dgm:spPr/>
      <dgm:t>
        <a:bodyPr/>
        <a:lstStyle/>
        <a:p>
          <a:r>
            <a:rPr lang="en-US"/>
            <a:t>Financial Risks</a:t>
          </a:r>
        </a:p>
      </dgm:t>
    </dgm:pt>
    <dgm:pt modelId="{42380A5B-B66C-4DC4-9224-577A1D7FC42F}" type="parTrans" cxnId="{6D0637DF-B301-496B-8922-C27C3B452B09}">
      <dgm:prSet/>
      <dgm:spPr/>
      <dgm:t>
        <a:bodyPr/>
        <a:lstStyle/>
        <a:p>
          <a:endParaRPr lang="en-US"/>
        </a:p>
      </dgm:t>
    </dgm:pt>
    <dgm:pt modelId="{CE6E9C5F-8835-42CC-82B0-B0AC350DEF9B}" type="sibTrans" cxnId="{6D0637DF-B301-496B-8922-C27C3B452B09}">
      <dgm:prSet/>
      <dgm:spPr/>
      <dgm:t>
        <a:bodyPr/>
        <a:lstStyle/>
        <a:p>
          <a:endParaRPr lang="en-US"/>
        </a:p>
      </dgm:t>
    </dgm:pt>
    <dgm:pt modelId="{D20E60DA-EC52-463B-8928-EA80763AD77E}">
      <dgm:prSet phldrT="[Text]" phldr="0"/>
      <dgm:spPr/>
      <dgm:t>
        <a:bodyPr/>
        <a:lstStyle/>
        <a:p>
          <a:r>
            <a:rPr lang="en-US"/>
            <a:t>Multi-unit control</a:t>
          </a:r>
        </a:p>
      </dgm:t>
    </dgm:pt>
    <dgm:pt modelId="{01D432B6-90E7-42F3-A748-452170975BC5}" type="parTrans" cxnId="{D78AB347-3A60-439F-93EF-B800CD72333F}">
      <dgm:prSet/>
      <dgm:spPr/>
      <dgm:t>
        <a:bodyPr/>
        <a:lstStyle/>
        <a:p>
          <a:endParaRPr lang="en-US"/>
        </a:p>
      </dgm:t>
    </dgm:pt>
    <dgm:pt modelId="{F7124629-D7C1-43BD-BDAF-0B6C7C70C282}" type="sibTrans" cxnId="{D78AB347-3A60-439F-93EF-B800CD72333F}">
      <dgm:prSet/>
      <dgm:spPr/>
      <dgm:t>
        <a:bodyPr/>
        <a:lstStyle/>
        <a:p>
          <a:endParaRPr lang="en-US"/>
        </a:p>
      </dgm:t>
    </dgm:pt>
    <dgm:pt modelId="{09B16C3F-0C6A-4F2A-AF38-E073B2C6E34B}">
      <dgm:prSet phldrT="[Text]" phldr="0"/>
      <dgm:spPr/>
      <dgm:t>
        <a:bodyPr/>
        <a:lstStyle/>
        <a:p>
          <a:r>
            <a:rPr lang="en-US"/>
            <a:t>Passive safety &amp; automation</a:t>
          </a:r>
        </a:p>
      </dgm:t>
    </dgm:pt>
    <dgm:pt modelId="{CB26EA7F-486B-41DD-B4CA-AF18D61A3F22}" type="parTrans" cxnId="{3A5310D6-9D8A-4214-ABD4-56FD0D5F8994}">
      <dgm:prSet/>
      <dgm:spPr/>
      <dgm:t>
        <a:bodyPr/>
        <a:lstStyle/>
        <a:p>
          <a:endParaRPr lang="en-US"/>
        </a:p>
      </dgm:t>
    </dgm:pt>
    <dgm:pt modelId="{0B1CE9E9-AA15-4869-B5DD-6C3666A285AC}" type="sibTrans" cxnId="{3A5310D6-9D8A-4214-ABD4-56FD0D5F8994}">
      <dgm:prSet/>
      <dgm:spPr/>
      <dgm:t>
        <a:bodyPr/>
        <a:lstStyle/>
        <a:p>
          <a:endParaRPr lang="en-US"/>
        </a:p>
      </dgm:t>
    </dgm:pt>
    <dgm:pt modelId="{10FBF690-D627-4754-B9A7-42379947712A}">
      <dgm:prSet phldrT="[Text]" phldr="0"/>
      <dgm:spPr/>
      <dgm:t>
        <a:bodyPr/>
        <a:lstStyle/>
        <a:p>
          <a:r>
            <a:rPr lang="en-US"/>
            <a:t>New siting = new ETs</a:t>
          </a:r>
        </a:p>
      </dgm:t>
    </dgm:pt>
    <dgm:pt modelId="{CA597970-D6F7-45A8-9009-EACB20C054EE}" type="parTrans" cxnId="{F8555D4F-840D-4A05-A8E1-8229DFA32C85}">
      <dgm:prSet/>
      <dgm:spPr/>
      <dgm:t>
        <a:bodyPr/>
        <a:lstStyle/>
        <a:p>
          <a:endParaRPr lang="en-US"/>
        </a:p>
      </dgm:t>
    </dgm:pt>
    <dgm:pt modelId="{BE06E7AE-7046-4131-89B2-18F739BC7AD4}" type="sibTrans" cxnId="{F8555D4F-840D-4A05-A8E1-8229DFA32C85}">
      <dgm:prSet/>
      <dgm:spPr/>
      <dgm:t>
        <a:bodyPr/>
        <a:lstStyle/>
        <a:p>
          <a:endParaRPr lang="en-US"/>
        </a:p>
      </dgm:t>
    </dgm:pt>
    <dgm:pt modelId="{B22C77B6-9588-42B8-BD07-AA3F59E99BF3}">
      <dgm:prSet phldrT="[Text]" phldr="0"/>
      <dgm:spPr/>
      <dgm:t>
        <a:bodyPr/>
        <a:lstStyle/>
        <a:p>
          <a:r>
            <a:rPr lang="en-US"/>
            <a:t>Cogeneration = new ETs</a:t>
          </a:r>
        </a:p>
      </dgm:t>
    </dgm:pt>
    <dgm:pt modelId="{FE0A67D8-793A-4ABF-99D8-2175B371BDE7}" type="parTrans" cxnId="{6A047ED6-BD18-4749-8ADE-248D2578D9E4}">
      <dgm:prSet/>
      <dgm:spPr/>
      <dgm:t>
        <a:bodyPr/>
        <a:lstStyle/>
        <a:p>
          <a:endParaRPr lang="en-US"/>
        </a:p>
      </dgm:t>
    </dgm:pt>
    <dgm:pt modelId="{9C9FE9E3-C58E-4757-8537-E4A1223CF3A8}" type="sibTrans" cxnId="{6A047ED6-BD18-4749-8ADE-248D2578D9E4}">
      <dgm:prSet/>
      <dgm:spPr/>
      <dgm:t>
        <a:bodyPr/>
        <a:lstStyle/>
        <a:p>
          <a:endParaRPr lang="en-US"/>
        </a:p>
      </dgm:t>
    </dgm:pt>
    <dgm:pt modelId="{F890982D-A28D-4133-8D19-80D477025126}">
      <dgm:prSet phldrT="[Text]" phldr="0"/>
      <dgm:spPr/>
      <dgm:t>
        <a:bodyPr/>
        <a:lstStyle/>
        <a:p>
          <a:r>
            <a:rPr lang="en-US"/>
            <a:t>FOAK Construction</a:t>
          </a:r>
        </a:p>
      </dgm:t>
    </dgm:pt>
    <dgm:pt modelId="{005BD70C-0120-4BB4-92C2-7C3F76C48916}" type="parTrans" cxnId="{7F13E2A5-F0DF-4EC2-A923-33365F46351A}">
      <dgm:prSet/>
      <dgm:spPr/>
      <dgm:t>
        <a:bodyPr/>
        <a:lstStyle/>
        <a:p>
          <a:endParaRPr lang="en-US"/>
        </a:p>
      </dgm:t>
    </dgm:pt>
    <dgm:pt modelId="{6F290396-37B9-45B4-82B5-DE7183572B34}" type="sibTrans" cxnId="{7F13E2A5-F0DF-4EC2-A923-33365F46351A}">
      <dgm:prSet/>
      <dgm:spPr/>
      <dgm:t>
        <a:bodyPr/>
        <a:lstStyle/>
        <a:p>
          <a:endParaRPr lang="en-US"/>
        </a:p>
      </dgm:t>
    </dgm:pt>
    <dgm:pt modelId="{199F78DC-1F8C-40BE-A62A-A7F5136BE22E}">
      <dgm:prSet phldrT="[Text]" phldr="0"/>
      <dgm:spPr/>
      <dgm:t>
        <a:bodyPr/>
        <a:lstStyle/>
        <a:p>
          <a:r>
            <a:rPr lang="en-US"/>
            <a:t>FOAK Fuel Cycle</a:t>
          </a:r>
        </a:p>
      </dgm:t>
    </dgm:pt>
    <dgm:pt modelId="{BE7624A7-3B06-4101-8FFB-D39A1DB79211}" type="parTrans" cxnId="{A3958479-FE14-47A4-AAAC-1527D7AFFB79}">
      <dgm:prSet/>
      <dgm:spPr/>
      <dgm:t>
        <a:bodyPr/>
        <a:lstStyle/>
        <a:p>
          <a:endParaRPr lang="en-US"/>
        </a:p>
      </dgm:t>
    </dgm:pt>
    <dgm:pt modelId="{A53994E6-8F82-42A0-BD40-B63CAE25D63A}" type="sibTrans" cxnId="{A3958479-FE14-47A4-AAAC-1527D7AFFB79}">
      <dgm:prSet/>
      <dgm:spPr/>
      <dgm:t>
        <a:bodyPr/>
        <a:lstStyle/>
        <a:p>
          <a:endParaRPr lang="en-US"/>
        </a:p>
      </dgm:t>
    </dgm:pt>
    <dgm:pt modelId="{150588A4-C72B-4B66-B00F-A5F0DAA58C94}" type="pres">
      <dgm:prSet presAssocID="{7A5DE12E-827E-4507-96DF-6B065015BC86}" presName="linearFlow" presStyleCnt="0">
        <dgm:presLayoutVars>
          <dgm:dir/>
          <dgm:resizeHandles val="exact"/>
        </dgm:presLayoutVars>
      </dgm:prSet>
      <dgm:spPr/>
    </dgm:pt>
    <dgm:pt modelId="{6833B602-D8F5-444F-8A4A-AB55FCB33389}" type="pres">
      <dgm:prSet presAssocID="{BEB8B9A3-D94D-49B5-A1CE-033981CD3ABA}" presName="composite" presStyleCnt="0"/>
      <dgm:spPr/>
    </dgm:pt>
    <dgm:pt modelId="{E393275A-3BED-4423-88A9-9669D8B35E3E}" type="pres">
      <dgm:prSet presAssocID="{BEB8B9A3-D94D-49B5-A1CE-033981CD3ABA}"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Gears with solid fill"/>
        </a:ext>
      </dgm:extLst>
    </dgm:pt>
    <dgm:pt modelId="{9160AC4F-DBFB-48D7-A564-277C9E1EC59B}" type="pres">
      <dgm:prSet presAssocID="{BEB8B9A3-D94D-49B5-A1CE-033981CD3ABA}" presName="txShp" presStyleLbl="node1" presStyleIdx="0" presStyleCnt="3">
        <dgm:presLayoutVars>
          <dgm:bulletEnabled val="1"/>
        </dgm:presLayoutVars>
      </dgm:prSet>
      <dgm:spPr/>
    </dgm:pt>
    <dgm:pt modelId="{872DB96E-270B-445D-9368-80066775BBDA}" type="pres">
      <dgm:prSet presAssocID="{0B572663-2B18-4E04-B1DD-F625FB24E54C}" presName="spacing" presStyleCnt="0"/>
      <dgm:spPr/>
    </dgm:pt>
    <dgm:pt modelId="{DDE2DA3C-BFEE-4733-B869-3708F2B9AEDC}" type="pres">
      <dgm:prSet presAssocID="{8D657D0D-BF95-40F6-B1F1-F39F7393A051}" presName="composite" presStyleCnt="0"/>
      <dgm:spPr/>
    </dgm:pt>
    <dgm:pt modelId="{49574096-42A5-465B-87E1-1BF29B3ED1B7}" type="pres">
      <dgm:prSet presAssocID="{8D657D0D-BF95-40F6-B1F1-F39F7393A051}"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Clipboard Mixed with solid fill"/>
        </a:ext>
      </dgm:extLst>
    </dgm:pt>
    <dgm:pt modelId="{19D59FD2-16C5-4350-B0B3-BF2EE17FC2EB}" type="pres">
      <dgm:prSet presAssocID="{8D657D0D-BF95-40F6-B1F1-F39F7393A051}" presName="txShp" presStyleLbl="node1" presStyleIdx="1" presStyleCnt="3">
        <dgm:presLayoutVars>
          <dgm:bulletEnabled val="1"/>
        </dgm:presLayoutVars>
      </dgm:prSet>
      <dgm:spPr/>
    </dgm:pt>
    <dgm:pt modelId="{27C97540-218F-4C6B-8AF7-595CC764FBD4}" type="pres">
      <dgm:prSet presAssocID="{194C4612-326C-4D3D-BD81-82CD40B1D0F2}" presName="spacing" presStyleCnt="0"/>
      <dgm:spPr/>
    </dgm:pt>
    <dgm:pt modelId="{7A2D618F-14AC-44AA-80E5-961DEE8B0E85}" type="pres">
      <dgm:prSet presAssocID="{17E2CA44-678C-4223-8573-CAA85512F1B2}" presName="composite" presStyleCnt="0"/>
      <dgm:spPr/>
    </dgm:pt>
    <dgm:pt modelId="{3152AC40-E628-489E-9DDC-D0710226A38B}" type="pres">
      <dgm:prSet presAssocID="{17E2CA44-678C-4223-8573-CAA85512F1B2}"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Money with solid fill"/>
        </a:ext>
      </dgm:extLst>
    </dgm:pt>
    <dgm:pt modelId="{9CEDB62A-2E13-4542-B980-F73905F58898}" type="pres">
      <dgm:prSet presAssocID="{17E2CA44-678C-4223-8573-CAA85512F1B2}" presName="txShp" presStyleLbl="node1" presStyleIdx="2" presStyleCnt="3">
        <dgm:presLayoutVars>
          <dgm:bulletEnabled val="1"/>
        </dgm:presLayoutVars>
      </dgm:prSet>
      <dgm:spPr/>
    </dgm:pt>
  </dgm:ptLst>
  <dgm:cxnLst>
    <dgm:cxn modelId="{1459AC2A-C35E-4097-966E-272D37EA07C4}" type="presOf" srcId="{D20E60DA-EC52-463B-8928-EA80763AD77E}" destId="{9160AC4F-DBFB-48D7-A564-277C9E1EC59B}" srcOrd="0" destOrd="1" presId="urn:microsoft.com/office/officeart/2005/8/layout/vList3"/>
    <dgm:cxn modelId="{F638AD42-38BC-427F-84A9-7E8B0FC1E069}" type="presOf" srcId="{09B16C3F-0C6A-4F2A-AF38-E073B2C6E34B}" destId="{9160AC4F-DBFB-48D7-A564-277C9E1EC59B}" srcOrd="0" destOrd="2" presId="urn:microsoft.com/office/officeart/2005/8/layout/vList3"/>
    <dgm:cxn modelId="{D78AB347-3A60-439F-93EF-B800CD72333F}" srcId="{BEB8B9A3-D94D-49B5-A1CE-033981CD3ABA}" destId="{D20E60DA-EC52-463B-8928-EA80763AD77E}" srcOrd="0" destOrd="0" parTransId="{01D432B6-90E7-42F3-A748-452170975BC5}" sibTransId="{F7124629-D7C1-43BD-BDAF-0B6C7C70C282}"/>
    <dgm:cxn modelId="{4018B567-2D66-4CBE-BBEC-917C442ACF63}" type="presOf" srcId="{B22C77B6-9588-42B8-BD07-AA3F59E99BF3}" destId="{19D59FD2-16C5-4350-B0B3-BF2EE17FC2EB}" srcOrd="0" destOrd="2" presId="urn:microsoft.com/office/officeart/2005/8/layout/vList3"/>
    <dgm:cxn modelId="{06A20749-23F0-4AA0-B7FE-34FAE58C5E26}" type="presOf" srcId="{8D657D0D-BF95-40F6-B1F1-F39F7393A051}" destId="{19D59FD2-16C5-4350-B0B3-BF2EE17FC2EB}" srcOrd="0" destOrd="0" presId="urn:microsoft.com/office/officeart/2005/8/layout/vList3"/>
    <dgm:cxn modelId="{A45D9B6E-5CDC-44E9-B74B-58FB7EB5D9B9}" type="presOf" srcId="{F890982D-A28D-4133-8D19-80D477025126}" destId="{9CEDB62A-2E13-4542-B980-F73905F58898}" srcOrd="0" destOrd="1" presId="urn:microsoft.com/office/officeart/2005/8/layout/vList3"/>
    <dgm:cxn modelId="{F8555D4F-840D-4A05-A8E1-8229DFA32C85}" srcId="{8D657D0D-BF95-40F6-B1F1-F39F7393A051}" destId="{10FBF690-D627-4754-B9A7-42379947712A}" srcOrd="0" destOrd="0" parTransId="{CA597970-D6F7-45A8-9009-EACB20C054EE}" sibTransId="{BE06E7AE-7046-4131-89B2-18F739BC7AD4}"/>
    <dgm:cxn modelId="{A3958479-FE14-47A4-AAAC-1527D7AFFB79}" srcId="{17E2CA44-678C-4223-8573-CAA85512F1B2}" destId="{199F78DC-1F8C-40BE-A62A-A7F5136BE22E}" srcOrd="1" destOrd="0" parTransId="{BE7624A7-3B06-4101-8FFB-D39A1DB79211}" sibTransId="{A53994E6-8F82-42A0-BD40-B63CAE25D63A}"/>
    <dgm:cxn modelId="{4F830F83-7B2A-4BBF-9AC4-8BF8CAD616EB}" srcId="{7A5DE12E-827E-4507-96DF-6B065015BC86}" destId="{BEB8B9A3-D94D-49B5-A1CE-033981CD3ABA}" srcOrd="0" destOrd="0" parTransId="{E39A33E0-9880-413F-8463-6C3CE814E1AC}" sibTransId="{0B572663-2B18-4E04-B1DD-F625FB24E54C}"/>
    <dgm:cxn modelId="{1A598689-366D-4C0E-9EEA-F11C4F3CC86B}" type="presOf" srcId="{17E2CA44-678C-4223-8573-CAA85512F1B2}" destId="{9CEDB62A-2E13-4542-B980-F73905F58898}" srcOrd="0" destOrd="0" presId="urn:microsoft.com/office/officeart/2005/8/layout/vList3"/>
    <dgm:cxn modelId="{B83D3298-EE50-4999-8A4B-E14D0E9862AD}" type="presOf" srcId="{7A5DE12E-827E-4507-96DF-6B065015BC86}" destId="{150588A4-C72B-4B66-B00F-A5F0DAA58C94}" srcOrd="0" destOrd="0" presId="urn:microsoft.com/office/officeart/2005/8/layout/vList3"/>
    <dgm:cxn modelId="{7F13E2A5-F0DF-4EC2-A923-33365F46351A}" srcId="{17E2CA44-678C-4223-8573-CAA85512F1B2}" destId="{F890982D-A28D-4133-8D19-80D477025126}" srcOrd="0" destOrd="0" parTransId="{005BD70C-0120-4BB4-92C2-7C3F76C48916}" sibTransId="{6F290396-37B9-45B4-82B5-DE7183572B34}"/>
    <dgm:cxn modelId="{7D324CCC-065B-47BE-A195-9A96565999BC}" type="presOf" srcId="{199F78DC-1F8C-40BE-A62A-A7F5136BE22E}" destId="{9CEDB62A-2E13-4542-B980-F73905F58898}" srcOrd="0" destOrd="2" presId="urn:microsoft.com/office/officeart/2005/8/layout/vList3"/>
    <dgm:cxn modelId="{01AAA3CF-F887-489B-9C4A-5BAB5C329B5F}" type="presOf" srcId="{10FBF690-D627-4754-B9A7-42379947712A}" destId="{19D59FD2-16C5-4350-B0B3-BF2EE17FC2EB}" srcOrd="0" destOrd="1" presId="urn:microsoft.com/office/officeart/2005/8/layout/vList3"/>
    <dgm:cxn modelId="{3A5310D6-9D8A-4214-ABD4-56FD0D5F8994}" srcId="{BEB8B9A3-D94D-49B5-A1CE-033981CD3ABA}" destId="{09B16C3F-0C6A-4F2A-AF38-E073B2C6E34B}" srcOrd="1" destOrd="0" parTransId="{CB26EA7F-486B-41DD-B4CA-AF18D61A3F22}" sibTransId="{0B1CE9E9-AA15-4869-B5DD-6C3666A285AC}"/>
    <dgm:cxn modelId="{6A047ED6-BD18-4749-8ADE-248D2578D9E4}" srcId="{8D657D0D-BF95-40F6-B1F1-F39F7393A051}" destId="{B22C77B6-9588-42B8-BD07-AA3F59E99BF3}" srcOrd="1" destOrd="0" parTransId="{FE0A67D8-793A-4ABF-99D8-2175B371BDE7}" sibTransId="{9C9FE9E3-C58E-4757-8537-E4A1223CF3A8}"/>
    <dgm:cxn modelId="{6D0637DF-B301-496B-8922-C27C3B452B09}" srcId="{7A5DE12E-827E-4507-96DF-6B065015BC86}" destId="{17E2CA44-678C-4223-8573-CAA85512F1B2}" srcOrd="2" destOrd="0" parTransId="{42380A5B-B66C-4DC4-9224-577A1D7FC42F}" sibTransId="{CE6E9C5F-8835-42CC-82B0-B0AC350DEF9B}"/>
    <dgm:cxn modelId="{EBEDF1EA-316E-4AA7-9E17-D8AA89F7F294}" srcId="{7A5DE12E-827E-4507-96DF-6B065015BC86}" destId="{8D657D0D-BF95-40F6-B1F1-F39F7393A051}" srcOrd="1" destOrd="0" parTransId="{1FD49A40-A8E1-46EB-90A5-91EAD1011A81}" sibTransId="{194C4612-326C-4D3D-BD81-82CD40B1D0F2}"/>
    <dgm:cxn modelId="{64C76BF1-220B-4FE9-B4FD-B977D3E763FA}" type="presOf" srcId="{BEB8B9A3-D94D-49B5-A1CE-033981CD3ABA}" destId="{9160AC4F-DBFB-48D7-A564-277C9E1EC59B}" srcOrd="0" destOrd="0" presId="urn:microsoft.com/office/officeart/2005/8/layout/vList3"/>
    <dgm:cxn modelId="{91BA0BAD-4C20-47E7-8F77-CDEC8E1AE9BB}" type="presParOf" srcId="{150588A4-C72B-4B66-B00F-A5F0DAA58C94}" destId="{6833B602-D8F5-444F-8A4A-AB55FCB33389}" srcOrd="0" destOrd="0" presId="urn:microsoft.com/office/officeart/2005/8/layout/vList3"/>
    <dgm:cxn modelId="{9556E392-873C-4E4B-8B67-CF654B7AC28D}" type="presParOf" srcId="{6833B602-D8F5-444F-8A4A-AB55FCB33389}" destId="{E393275A-3BED-4423-88A9-9669D8B35E3E}" srcOrd="0" destOrd="0" presId="urn:microsoft.com/office/officeart/2005/8/layout/vList3"/>
    <dgm:cxn modelId="{CFAE9E75-F5F2-40CB-9E3C-071DDBE3975D}" type="presParOf" srcId="{6833B602-D8F5-444F-8A4A-AB55FCB33389}" destId="{9160AC4F-DBFB-48D7-A564-277C9E1EC59B}" srcOrd="1" destOrd="0" presId="urn:microsoft.com/office/officeart/2005/8/layout/vList3"/>
    <dgm:cxn modelId="{FD81CA4E-F5CF-4639-8666-B396E84D9BD3}" type="presParOf" srcId="{150588A4-C72B-4B66-B00F-A5F0DAA58C94}" destId="{872DB96E-270B-445D-9368-80066775BBDA}" srcOrd="1" destOrd="0" presId="urn:microsoft.com/office/officeart/2005/8/layout/vList3"/>
    <dgm:cxn modelId="{36C8E2BD-1A25-4747-A466-AAA6EA7DA71A}" type="presParOf" srcId="{150588A4-C72B-4B66-B00F-A5F0DAA58C94}" destId="{DDE2DA3C-BFEE-4733-B869-3708F2B9AEDC}" srcOrd="2" destOrd="0" presId="urn:microsoft.com/office/officeart/2005/8/layout/vList3"/>
    <dgm:cxn modelId="{B47C34B3-105B-4FED-923B-42945C51E187}" type="presParOf" srcId="{DDE2DA3C-BFEE-4733-B869-3708F2B9AEDC}" destId="{49574096-42A5-465B-87E1-1BF29B3ED1B7}" srcOrd="0" destOrd="0" presId="urn:microsoft.com/office/officeart/2005/8/layout/vList3"/>
    <dgm:cxn modelId="{D0826D30-FBE9-42B1-8A54-5AACB3112D6D}" type="presParOf" srcId="{DDE2DA3C-BFEE-4733-B869-3708F2B9AEDC}" destId="{19D59FD2-16C5-4350-B0B3-BF2EE17FC2EB}" srcOrd="1" destOrd="0" presId="urn:microsoft.com/office/officeart/2005/8/layout/vList3"/>
    <dgm:cxn modelId="{8F16544F-C4BE-4DA1-A4F2-B34D46E7F915}" type="presParOf" srcId="{150588A4-C72B-4B66-B00F-A5F0DAA58C94}" destId="{27C97540-218F-4C6B-8AF7-595CC764FBD4}" srcOrd="3" destOrd="0" presId="urn:microsoft.com/office/officeart/2005/8/layout/vList3"/>
    <dgm:cxn modelId="{EBD5F663-7E15-4BB4-A0E9-62AAB24A2CAA}" type="presParOf" srcId="{150588A4-C72B-4B66-B00F-A5F0DAA58C94}" destId="{7A2D618F-14AC-44AA-80E5-961DEE8B0E85}" srcOrd="4" destOrd="0" presId="urn:microsoft.com/office/officeart/2005/8/layout/vList3"/>
    <dgm:cxn modelId="{5BD18C71-6B94-4E17-941C-D62121C30DBE}" type="presParOf" srcId="{7A2D618F-14AC-44AA-80E5-961DEE8B0E85}" destId="{3152AC40-E628-489E-9DDC-D0710226A38B}" srcOrd="0" destOrd="0" presId="urn:microsoft.com/office/officeart/2005/8/layout/vList3"/>
    <dgm:cxn modelId="{DED312F7-2ACF-4600-A8F0-9A76152FA050}" type="presParOf" srcId="{7A2D618F-14AC-44AA-80E5-961DEE8B0E85}" destId="{9CEDB62A-2E13-4542-B980-F73905F5889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7977D-A86A-41B4-8063-F81FA7B8D2E2}">
      <dsp:nvSpPr>
        <dsp:cNvPr id="0" name=""/>
        <dsp:cNvSpPr/>
      </dsp:nvSpPr>
      <dsp:spPr>
        <a:xfrm>
          <a:off x="1541625" y="1433779"/>
          <a:ext cx="2578616" cy="257874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a:t>SMRs</a:t>
          </a:r>
        </a:p>
      </dsp:txBody>
      <dsp:txXfrm>
        <a:off x="1919255" y="1811427"/>
        <a:ext cx="1823356" cy="1823447"/>
      </dsp:txXfrm>
    </dsp:sp>
    <dsp:sp modelId="{E7904CF8-8E73-498E-8A2B-B891EB1A5AE9}">
      <dsp:nvSpPr>
        <dsp:cNvPr id="0" name=""/>
        <dsp:cNvSpPr/>
      </dsp:nvSpPr>
      <dsp:spPr>
        <a:xfrm>
          <a:off x="211869" y="0"/>
          <a:ext cx="5198064" cy="5418667"/>
        </a:xfrm>
        <a:prstGeom prst="blockArc">
          <a:avLst>
            <a:gd name="adj1" fmla="val 17527788"/>
            <a:gd name="adj2" fmla="val 4119114"/>
            <a:gd name="adj3" fmla="val 5750"/>
          </a:avLst>
        </a:prstGeom>
        <a:solidFill>
          <a:schemeClr val="accent4">
            <a:hueOff val="9625327"/>
            <a:satOff val="12643"/>
            <a:lumOff val="-121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A22AE5-CE2D-4A40-BBED-22B78E62AA82}">
      <dsp:nvSpPr>
        <dsp:cNvPr id="0" name=""/>
        <dsp:cNvSpPr/>
      </dsp:nvSpPr>
      <dsp:spPr>
        <a:xfrm>
          <a:off x="4039346" y="456793"/>
          <a:ext cx="1381373" cy="138176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97F52A-E79C-4A6F-AE7A-EC541710AD5C}">
      <dsp:nvSpPr>
        <dsp:cNvPr id="0" name=""/>
        <dsp:cNvSpPr/>
      </dsp:nvSpPr>
      <dsp:spPr>
        <a:xfrm>
          <a:off x="5525498" y="479010"/>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a:t>Monetary Benefits</a:t>
          </a:r>
        </a:p>
      </dsp:txBody>
      <dsp:txXfrm>
        <a:off x="5525498" y="479010"/>
        <a:ext cx="1849022" cy="1337327"/>
      </dsp:txXfrm>
    </dsp:sp>
    <dsp:sp modelId="{68C0D9F3-F2C8-437D-B936-507BFFF7BDEF}">
      <dsp:nvSpPr>
        <dsp:cNvPr id="0" name=""/>
        <dsp:cNvSpPr/>
      </dsp:nvSpPr>
      <dsp:spPr>
        <a:xfrm>
          <a:off x="4573251" y="2028748"/>
          <a:ext cx="1381373" cy="138176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B2AEB2-276A-4642-978E-4D16D09BD55E}">
      <dsp:nvSpPr>
        <dsp:cNvPr id="0" name=""/>
        <dsp:cNvSpPr/>
      </dsp:nvSpPr>
      <dsp:spPr>
        <a:xfrm>
          <a:off x="6067107" y="2048256"/>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a:t>Industrial Growth</a:t>
          </a:r>
        </a:p>
      </dsp:txBody>
      <dsp:txXfrm>
        <a:off x="6067107" y="2048256"/>
        <a:ext cx="1849022" cy="1337327"/>
      </dsp:txXfrm>
    </dsp:sp>
    <dsp:sp modelId="{6F6CDFD7-9CA6-4239-A2DF-EAD0645313FD}">
      <dsp:nvSpPr>
        <dsp:cNvPr id="0" name=""/>
        <dsp:cNvSpPr/>
      </dsp:nvSpPr>
      <dsp:spPr>
        <a:xfrm>
          <a:off x="4039346" y="3622920"/>
          <a:ext cx="1381373" cy="138176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02738E-1E5B-4128-9969-EB2FC28F5BD0}">
      <dsp:nvSpPr>
        <dsp:cNvPr id="0" name=""/>
        <dsp:cNvSpPr/>
      </dsp:nvSpPr>
      <dsp:spPr>
        <a:xfrm>
          <a:off x="5525498" y="3651097"/>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a:t>Civic Growth</a:t>
          </a:r>
        </a:p>
      </dsp:txBody>
      <dsp:txXfrm>
        <a:off x="5525498" y="3651097"/>
        <a:ext cx="1849022" cy="1337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7977D-A86A-41B4-8063-F81FA7B8D2E2}">
      <dsp:nvSpPr>
        <dsp:cNvPr id="0" name=""/>
        <dsp:cNvSpPr/>
      </dsp:nvSpPr>
      <dsp:spPr>
        <a:xfrm>
          <a:off x="1541625" y="1433779"/>
          <a:ext cx="2578616" cy="257874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a:t>SMRs</a:t>
          </a:r>
        </a:p>
      </dsp:txBody>
      <dsp:txXfrm>
        <a:off x="1919255" y="1811427"/>
        <a:ext cx="1823356" cy="1823447"/>
      </dsp:txXfrm>
    </dsp:sp>
    <dsp:sp modelId="{E7904CF8-8E73-498E-8A2B-B891EB1A5AE9}">
      <dsp:nvSpPr>
        <dsp:cNvPr id="0" name=""/>
        <dsp:cNvSpPr/>
      </dsp:nvSpPr>
      <dsp:spPr>
        <a:xfrm>
          <a:off x="211869" y="0"/>
          <a:ext cx="5198064" cy="5418667"/>
        </a:xfrm>
        <a:prstGeom prst="blockArc">
          <a:avLst>
            <a:gd name="adj1" fmla="val 17527788"/>
            <a:gd name="adj2" fmla="val 4119114"/>
            <a:gd name="adj3" fmla="val 5750"/>
          </a:avLst>
        </a:prstGeom>
        <a:solidFill>
          <a:schemeClr val="accent4">
            <a:hueOff val="9625327"/>
            <a:satOff val="12643"/>
            <a:lumOff val="-121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A22AE5-CE2D-4A40-BBED-22B78E62AA82}">
      <dsp:nvSpPr>
        <dsp:cNvPr id="0" name=""/>
        <dsp:cNvSpPr/>
      </dsp:nvSpPr>
      <dsp:spPr>
        <a:xfrm>
          <a:off x="4039346" y="456793"/>
          <a:ext cx="1381373" cy="138176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97F52A-E79C-4A6F-AE7A-EC541710AD5C}">
      <dsp:nvSpPr>
        <dsp:cNvPr id="0" name=""/>
        <dsp:cNvSpPr/>
      </dsp:nvSpPr>
      <dsp:spPr>
        <a:xfrm>
          <a:off x="5525498" y="479010"/>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a:t>Monetary Benefits</a:t>
          </a:r>
        </a:p>
      </dsp:txBody>
      <dsp:txXfrm>
        <a:off x="5525498" y="479010"/>
        <a:ext cx="1849022" cy="1337327"/>
      </dsp:txXfrm>
    </dsp:sp>
    <dsp:sp modelId="{68C0D9F3-F2C8-437D-B936-507BFFF7BDEF}">
      <dsp:nvSpPr>
        <dsp:cNvPr id="0" name=""/>
        <dsp:cNvSpPr/>
      </dsp:nvSpPr>
      <dsp:spPr>
        <a:xfrm>
          <a:off x="4573251" y="2028748"/>
          <a:ext cx="1381373" cy="138176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B2AEB2-276A-4642-978E-4D16D09BD55E}">
      <dsp:nvSpPr>
        <dsp:cNvPr id="0" name=""/>
        <dsp:cNvSpPr/>
      </dsp:nvSpPr>
      <dsp:spPr>
        <a:xfrm>
          <a:off x="6067107" y="2048256"/>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a:t>Industrial Growth</a:t>
          </a:r>
        </a:p>
      </dsp:txBody>
      <dsp:txXfrm>
        <a:off x="6067107" y="2048256"/>
        <a:ext cx="1849022" cy="1337327"/>
      </dsp:txXfrm>
    </dsp:sp>
    <dsp:sp modelId="{6F6CDFD7-9CA6-4239-A2DF-EAD0645313FD}">
      <dsp:nvSpPr>
        <dsp:cNvPr id="0" name=""/>
        <dsp:cNvSpPr/>
      </dsp:nvSpPr>
      <dsp:spPr>
        <a:xfrm>
          <a:off x="4039346" y="3622920"/>
          <a:ext cx="1381373" cy="138176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02738E-1E5B-4128-9969-EB2FC28F5BD0}">
      <dsp:nvSpPr>
        <dsp:cNvPr id="0" name=""/>
        <dsp:cNvSpPr/>
      </dsp:nvSpPr>
      <dsp:spPr>
        <a:xfrm>
          <a:off x="5525498" y="3651097"/>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a:t>Civic Growth</a:t>
          </a:r>
        </a:p>
      </dsp:txBody>
      <dsp:txXfrm>
        <a:off x="5525498" y="3651097"/>
        <a:ext cx="1849022" cy="13373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7977D-A86A-41B4-8063-F81FA7B8D2E2}">
      <dsp:nvSpPr>
        <dsp:cNvPr id="0" name=""/>
        <dsp:cNvSpPr/>
      </dsp:nvSpPr>
      <dsp:spPr>
        <a:xfrm>
          <a:off x="1541625" y="1433779"/>
          <a:ext cx="2578616" cy="257874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a:t>SMRs</a:t>
          </a:r>
        </a:p>
      </dsp:txBody>
      <dsp:txXfrm>
        <a:off x="1919255" y="1811427"/>
        <a:ext cx="1823356" cy="1823447"/>
      </dsp:txXfrm>
    </dsp:sp>
    <dsp:sp modelId="{E7904CF8-8E73-498E-8A2B-B891EB1A5AE9}">
      <dsp:nvSpPr>
        <dsp:cNvPr id="0" name=""/>
        <dsp:cNvSpPr/>
      </dsp:nvSpPr>
      <dsp:spPr>
        <a:xfrm>
          <a:off x="211869" y="0"/>
          <a:ext cx="5198064" cy="5418667"/>
        </a:xfrm>
        <a:prstGeom prst="blockArc">
          <a:avLst>
            <a:gd name="adj1" fmla="val 17527788"/>
            <a:gd name="adj2" fmla="val 4119114"/>
            <a:gd name="adj3" fmla="val 5750"/>
          </a:avLst>
        </a:prstGeom>
        <a:solidFill>
          <a:schemeClr val="accent4">
            <a:hueOff val="9625327"/>
            <a:satOff val="12643"/>
            <a:lumOff val="-121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A22AE5-CE2D-4A40-BBED-22B78E62AA82}">
      <dsp:nvSpPr>
        <dsp:cNvPr id="0" name=""/>
        <dsp:cNvSpPr/>
      </dsp:nvSpPr>
      <dsp:spPr>
        <a:xfrm>
          <a:off x="4039346" y="456793"/>
          <a:ext cx="1381373" cy="138176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97F52A-E79C-4A6F-AE7A-EC541710AD5C}">
      <dsp:nvSpPr>
        <dsp:cNvPr id="0" name=""/>
        <dsp:cNvSpPr/>
      </dsp:nvSpPr>
      <dsp:spPr>
        <a:xfrm>
          <a:off x="5525498" y="479010"/>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a:t>Monetary Benefits</a:t>
          </a:r>
        </a:p>
      </dsp:txBody>
      <dsp:txXfrm>
        <a:off x="5525498" y="479010"/>
        <a:ext cx="1849022" cy="1337327"/>
      </dsp:txXfrm>
    </dsp:sp>
    <dsp:sp modelId="{68C0D9F3-F2C8-437D-B936-507BFFF7BDEF}">
      <dsp:nvSpPr>
        <dsp:cNvPr id="0" name=""/>
        <dsp:cNvSpPr/>
      </dsp:nvSpPr>
      <dsp:spPr>
        <a:xfrm>
          <a:off x="4573251" y="2028748"/>
          <a:ext cx="1381373" cy="138176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B2AEB2-276A-4642-978E-4D16D09BD55E}">
      <dsp:nvSpPr>
        <dsp:cNvPr id="0" name=""/>
        <dsp:cNvSpPr/>
      </dsp:nvSpPr>
      <dsp:spPr>
        <a:xfrm>
          <a:off x="6067107" y="2048256"/>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a:t>Industrial Growth</a:t>
          </a:r>
        </a:p>
      </dsp:txBody>
      <dsp:txXfrm>
        <a:off x="6067107" y="2048256"/>
        <a:ext cx="1849022" cy="1337327"/>
      </dsp:txXfrm>
    </dsp:sp>
    <dsp:sp modelId="{6F6CDFD7-9CA6-4239-A2DF-EAD0645313FD}">
      <dsp:nvSpPr>
        <dsp:cNvPr id="0" name=""/>
        <dsp:cNvSpPr/>
      </dsp:nvSpPr>
      <dsp:spPr>
        <a:xfrm>
          <a:off x="4039346" y="3622920"/>
          <a:ext cx="1381373" cy="138176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02738E-1E5B-4128-9969-EB2FC28F5BD0}">
      <dsp:nvSpPr>
        <dsp:cNvPr id="0" name=""/>
        <dsp:cNvSpPr/>
      </dsp:nvSpPr>
      <dsp:spPr>
        <a:xfrm>
          <a:off x="5525498" y="3651097"/>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a:t>Civic Growth</a:t>
          </a:r>
        </a:p>
      </dsp:txBody>
      <dsp:txXfrm>
        <a:off x="5525498" y="3651097"/>
        <a:ext cx="1849022" cy="13373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0AC4F-DBFB-48D7-A564-277C9E1EC59B}">
      <dsp:nvSpPr>
        <dsp:cNvPr id="0" name=""/>
        <dsp:cNvSpPr/>
      </dsp:nvSpPr>
      <dsp:spPr>
        <a:xfrm rot="10800000">
          <a:off x="1620645" y="2769"/>
          <a:ext cx="5031406" cy="1413346"/>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23247"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a:t>Technical Risks</a:t>
          </a:r>
        </a:p>
        <a:p>
          <a:pPr marL="228600" lvl="1" indent="-228600" algn="l" defTabSz="889000">
            <a:lnSpc>
              <a:spcPct val="90000"/>
            </a:lnSpc>
            <a:spcBef>
              <a:spcPct val="0"/>
            </a:spcBef>
            <a:spcAft>
              <a:spcPct val="15000"/>
            </a:spcAft>
            <a:buChar char="•"/>
          </a:pPr>
          <a:r>
            <a:rPr lang="en-US" sz="2000" kern="1200"/>
            <a:t>Multi-unit control</a:t>
          </a:r>
        </a:p>
        <a:p>
          <a:pPr marL="228600" lvl="1" indent="-228600" algn="l" defTabSz="889000">
            <a:lnSpc>
              <a:spcPct val="90000"/>
            </a:lnSpc>
            <a:spcBef>
              <a:spcPct val="0"/>
            </a:spcBef>
            <a:spcAft>
              <a:spcPct val="15000"/>
            </a:spcAft>
            <a:buChar char="•"/>
          </a:pPr>
          <a:r>
            <a:rPr lang="en-US" sz="2000" kern="1200"/>
            <a:t>Passive safety &amp; automation</a:t>
          </a:r>
        </a:p>
      </dsp:txBody>
      <dsp:txXfrm rot="10800000">
        <a:off x="1973981" y="2769"/>
        <a:ext cx="4678070" cy="1413346"/>
      </dsp:txXfrm>
    </dsp:sp>
    <dsp:sp modelId="{E393275A-3BED-4423-88A9-9669D8B35E3E}">
      <dsp:nvSpPr>
        <dsp:cNvPr id="0" name=""/>
        <dsp:cNvSpPr/>
      </dsp:nvSpPr>
      <dsp:spPr>
        <a:xfrm>
          <a:off x="913972" y="2769"/>
          <a:ext cx="1413346" cy="141334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19D59FD2-16C5-4350-B0B3-BF2EE17FC2EB}">
      <dsp:nvSpPr>
        <dsp:cNvPr id="0" name=""/>
        <dsp:cNvSpPr/>
      </dsp:nvSpPr>
      <dsp:spPr>
        <a:xfrm rot="10800000">
          <a:off x="1620645" y="1838010"/>
          <a:ext cx="5031406" cy="1413346"/>
        </a:xfrm>
        <a:prstGeom prst="homePlat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23247"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a:t>Mission Risks</a:t>
          </a:r>
        </a:p>
        <a:p>
          <a:pPr marL="228600" lvl="1" indent="-228600" algn="l" defTabSz="889000">
            <a:lnSpc>
              <a:spcPct val="90000"/>
            </a:lnSpc>
            <a:spcBef>
              <a:spcPct val="0"/>
            </a:spcBef>
            <a:spcAft>
              <a:spcPct val="15000"/>
            </a:spcAft>
            <a:buChar char="•"/>
          </a:pPr>
          <a:r>
            <a:rPr lang="en-US" sz="2000" kern="1200"/>
            <a:t>New siting = new ETs</a:t>
          </a:r>
        </a:p>
        <a:p>
          <a:pPr marL="228600" lvl="1" indent="-228600" algn="l" defTabSz="889000">
            <a:lnSpc>
              <a:spcPct val="90000"/>
            </a:lnSpc>
            <a:spcBef>
              <a:spcPct val="0"/>
            </a:spcBef>
            <a:spcAft>
              <a:spcPct val="15000"/>
            </a:spcAft>
            <a:buChar char="•"/>
          </a:pPr>
          <a:r>
            <a:rPr lang="en-US" sz="2000" kern="1200"/>
            <a:t>Cogeneration = new ETs</a:t>
          </a:r>
        </a:p>
      </dsp:txBody>
      <dsp:txXfrm rot="10800000">
        <a:off x="1973981" y="1838010"/>
        <a:ext cx="4678070" cy="1413346"/>
      </dsp:txXfrm>
    </dsp:sp>
    <dsp:sp modelId="{49574096-42A5-465B-87E1-1BF29B3ED1B7}">
      <dsp:nvSpPr>
        <dsp:cNvPr id="0" name=""/>
        <dsp:cNvSpPr/>
      </dsp:nvSpPr>
      <dsp:spPr>
        <a:xfrm>
          <a:off x="913972" y="1838010"/>
          <a:ext cx="1413346" cy="1413346"/>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CEDB62A-2E13-4542-B980-F73905F58898}">
      <dsp:nvSpPr>
        <dsp:cNvPr id="0" name=""/>
        <dsp:cNvSpPr/>
      </dsp:nvSpPr>
      <dsp:spPr>
        <a:xfrm rot="10800000">
          <a:off x="1620645" y="3673251"/>
          <a:ext cx="5031406" cy="1413346"/>
        </a:xfrm>
        <a:prstGeom prst="homePlat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23247"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a:t>Financial Risks</a:t>
          </a:r>
        </a:p>
        <a:p>
          <a:pPr marL="228600" lvl="1" indent="-228600" algn="l" defTabSz="889000">
            <a:lnSpc>
              <a:spcPct val="90000"/>
            </a:lnSpc>
            <a:spcBef>
              <a:spcPct val="0"/>
            </a:spcBef>
            <a:spcAft>
              <a:spcPct val="15000"/>
            </a:spcAft>
            <a:buChar char="•"/>
          </a:pPr>
          <a:r>
            <a:rPr lang="en-US" sz="2000" kern="1200"/>
            <a:t>FOAK Construction</a:t>
          </a:r>
        </a:p>
        <a:p>
          <a:pPr marL="228600" lvl="1" indent="-228600" algn="l" defTabSz="889000">
            <a:lnSpc>
              <a:spcPct val="90000"/>
            </a:lnSpc>
            <a:spcBef>
              <a:spcPct val="0"/>
            </a:spcBef>
            <a:spcAft>
              <a:spcPct val="15000"/>
            </a:spcAft>
            <a:buChar char="•"/>
          </a:pPr>
          <a:r>
            <a:rPr lang="en-US" sz="2000" kern="1200"/>
            <a:t>FOAK Fuel Cycle</a:t>
          </a:r>
        </a:p>
      </dsp:txBody>
      <dsp:txXfrm rot="10800000">
        <a:off x="1973981" y="3673251"/>
        <a:ext cx="4678070" cy="1413346"/>
      </dsp:txXfrm>
    </dsp:sp>
    <dsp:sp modelId="{3152AC40-E628-489E-9DDC-D0710226A38B}">
      <dsp:nvSpPr>
        <dsp:cNvPr id="0" name=""/>
        <dsp:cNvSpPr/>
      </dsp:nvSpPr>
      <dsp:spPr>
        <a:xfrm>
          <a:off x="913972" y="3673251"/>
          <a:ext cx="1413346" cy="1413346"/>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0AC4F-DBFB-48D7-A564-277C9E1EC59B}">
      <dsp:nvSpPr>
        <dsp:cNvPr id="0" name=""/>
        <dsp:cNvSpPr/>
      </dsp:nvSpPr>
      <dsp:spPr>
        <a:xfrm rot="10800000">
          <a:off x="1620645" y="2769"/>
          <a:ext cx="5031406" cy="1413346"/>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23247"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a:t>Technical Risks</a:t>
          </a:r>
        </a:p>
        <a:p>
          <a:pPr marL="228600" lvl="1" indent="-228600" algn="l" defTabSz="889000">
            <a:lnSpc>
              <a:spcPct val="90000"/>
            </a:lnSpc>
            <a:spcBef>
              <a:spcPct val="0"/>
            </a:spcBef>
            <a:spcAft>
              <a:spcPct val="15000"/>
            </a:spcAft>
            <a:buChar char="•"/>
          </a:pPr>
          <a:r>
            <a:rPr lang="en-US" sz="2000" kern="1200"/>
            <a:t>Multi-unit control</a:t>
          </a:r>
        </a:p>
        <a:p>
          <a:pPr marL="228600" lvl="1" indent="-228600" algn="l" defTabSz="889000">
            <a:lnSpc>
              <a:spcPct val="90000"/>
            </a:lnSpc>
            <a:spcBef>
              <a:spcPct val="0"/>
            </a:spcBef>
            <a:spcAft>
              <a:spcPct val="15000"/>
            </a:spcAft>
            <a:buChar char="•"/>
          </a:pPr>
          <a:r>
            <a:rPr lang="en-US" sz="2000" kern="1200"/>
            <a:t>Passive safety &amp; automation</a:t>
          </a:r>
        </a:p>
      </dsp:txBody>
      <dsp:txXfrm rot="10800000">
        <a:off x="1973981" y="2769"/>
        <a:ext cx="4678070" cy="1413346"/>
      </dsp:txXfrm>
    </dsp:sp>
    <dsp:sp modelId="{E393275A-3BED-4423-88A9-9669D8B35E3E}">
      <dsp:nvSpPr>
        <dsp:cNvPr id="0" name=""/>
        <dsp:cNvSpPr/>
      </dsp:nvSpPr>
      <dsp:spPr>
        <a:xfrm>
          <a:off x="913972" y="2769"/>
          <a:ext cx="1413346" cy="141334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19D59FD2-16C5-4350-B0B3-BF2EE17FC2EB}">
      <dsp:nvSpPr>
        <dsp:cNvPr id="0" name=""/>
        <dsp:cNvSpPr/>
      </dsp:nvSpPr>
      <dsp:spPr>
        <a:xfrm rot="10800000">
          <a:off x="1620645" y="1838010"/>
          <a:ext cx="5031406" cy="1413346"/>
        </a:xfrm>
        <a:prstGeom prst="homePlat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23247"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a:t>Mission Risks</a:t>
          </a:r>
        </a:p>
        <a:p>
          <a:pPr marL="228600" lvl="1" indent="-228600" algn="l" defTabSz="889000">
            <a:lnSpc>
              <a:spcPct val="90000"/>
            </a:lnSpc>
            <a:spcBef>
              <a:spcPct val="0"/>
            </a:spcBef>
            <a:spcAft>
              <a:spcPct val="15000"/>
            </a:spcAft>
            <a:buChar char="•"/>
          </a:pPr>
          <a:r>
            <a:rPr lang="en-US" sz="2000" kern="1200"/>
            <a:t>New siting = new ETs</a:t>
          </a:r>
        </a:p>
        <a:p>
          <a:pPr marL="228600" lvl="1" indent="-228600" algn="l" defTabSz="889000">
            <a:lnSpc>
              <a:spcPct val="90000"/>
            </a:lnSpc>
            <a:spcBef>
              <a:spcPct val="0"/>
            </a:spcBef>
            <a:spcAft>
              <a:spcPct val="15000"/>
            </a:spcAft>
            <a:buChar char="•"/>
          </a:pPr>
          <a:r>
            <a:rPr lang="en-US" sz="2000" kern="1200"/>
            <a:t>Cogeneration = new ETs</a:t>
          </a:r>
        </a:p>
      </dsp:txBody>
      <dsp:txXfrm rot="10800000">
        <a:off x="1973981" y="1838010"/>
        <a:ext cx="4678070" cy="1413346"/>
      </dsp:txXfrm>
    </dsp:sp>
    <dsp:sp modelId="{49574096-42A5-465B-87E1-1BF29B3ED1B7}">
      <dsp:nvSpPr>
        <dsp:cNvPr id="0" name=""/>
        <dsp:cNvSpPr/>
      </dsp:nvSpPr>
      <dsp:spPr>
        <a:xfrm>
          <a:off x="913972" y="1838010"/>
          <a:ext cx="1413346" cy="1413346"/>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CEDB62A-2E13-4542-B980-F73905F58898}">
      <dsp:nvSpPr>
        <dsp:cNvPr id="0" name=""/>
        <dsp:cNvSpPr/>
      </dsp:nvSpPr>
      <dsp:spPr>
        <a:xfrm rot="10800000">
          <a:off x="1620645" y="3673251"/>
          <a:ext cx="5031406" cy="1413346"/>
        </a:xfrm>
        <a:prstGeom prst="homePlat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23247"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a:t>Financial Risks</a:t>
          </a:r>
        </a:p>
        <a:p>
          <a:pPr marL="228600" lvl="1" indent="-228600" algn="l" defTabSz="889000">
            <a:lnSpc>
              <a:spcPct val="90000"/>
            </a:lnSpc>
            <a:spcBef>
              <a:spcPct val="0"/>
            </a:spcBef>
            <a:spcAft>
              <a:spcPct val="15000"/>
            </a:spcAft>
            <a:buChar char="•"/>
          </a:pPr>
          <a:r>
            <a:rPr lang="en-US" sz="2000" kern="1200"/>
            <a:t>FOAK Construction</a:t>
          </a:r>
        </a:p>
        <a:p>
          <a:pPr marL="228600" lvl="1" indent="-228600" algn="l" defTabSz="889000">
            <a:lnSpc>
              <a:spcPct val="90000"/>
            </a:lnSpc>
            <a:spcBef>
              <a:spcPct val="0"/>
            </a:spcBef>
            <a:spcAft>
              <a:spcPct val="15000"/>
            </a:spcAft>
            <a:buChar char="•"/>
          </a:pPr>
          <a:r>
            <a:rPr lang="en-US" sz="2000" kern="1200"/>
            <a:t>FOAK Fuel Cycle</a:t>
          </a:r>
        </a:p>
      </dsp:txBody>
      <dsp:txXfrm rot="10800000">
        <a:off x="1973981" y="3673251"/>
        <a:ext cx="4678070" cy="1413346"/>
      </dsp:txXfrm>
    </dsp:sp>
    <dsp:sp modelId="{3152AC40-E628-489E-9DDC-D0710226A38B}">
      <dsp:nvSpPr>
        <dsp:cNvPr id="0" name=""/>
        <dsp:cNvSpPr/>
      </dsp:nvSpPr>
      <dsp:spPr>
        <a:xfrm>
          <a:off x="913972" y="3673251"/>
          <a:ext cx="1413346" cy="1413346"/>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0AC4F-DBFB-48D7-A564-277C9E1EC59B}">
      <dsp:nvSpPr>
        <dsp:cNvPr id="0" name=""/>
        <dsp:cNvSpPr/>
      </dsp:nvSpPr>
      <dsp:spPr>
        <a:xfrm rot="10800000">
          <a:off x="1620645" y="2769"/>
          <a:ext cx="5031406" cy="1413346"/>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23247"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a:t>Technical Risks</a:t>
          </a:r>
        </a:p>
        <a:p>
          <a:pPr marL="228600" lvl="1" indent="-228600" algn="l" defTabSz="889000">
            <a:lnSpc>
              <a:spcPct val="90000"/>
            </a:lnSpc>
            <a:spcBef>
              <a:spcPct val="0"/>
            </a:spcBef>
            <a:spcAft>
              <a:spcPct val="15000"/>
            </a:spcAft>
            <a:buChar char="•"/>
          </a:pPr>
          <a:r>
            <a:rPr lang="en-US" sz="2000" kern="1200"/>
            <a:t>Multi-unit control</a:t>
          </a:r>
        </a:p>
        <a:p>
          <a:pPr marL="228600" lvl="1" indent="-228600" algn="l" defTabSz="889000">
            <a:lnSpc>
              <a:spcPct val="90000"/>
            </a:lnSpc>
            <a:spcBef>
              <a:spcPct val="0"/>
            </a:spcBef>
            <a:spcAft>
              <a:spcPct val="15000"/>
            </a:spcAft>
            <a:buChar char="•"/>
          </a:pPr>
          <a:r>
            <a:rPr lang="en-US" sz="2000" kern="1200"/>
            <a:t>Passive safety &amp; automation</a:t>
          </a:r>
        </a:p>
      </dsp:txBody>
      <dsp:txXfrm rot="10800000">
        <a:off x="1973981" y="2769"/>
        <a:ext cx="4678070" cy="1413346"/>
      </dsp:txXfrm>
    </dsp:sp>
    <dsp:sp modelId="{E393275A-3BED-4423-88A9-9669D8B35E3E}">
      <dsp:nvSpPr>
        <dsp:cNvPr id="0" name=""/>
        <dsp:cNvSpPr/>
      </dsp:nvSpPr>
      <dsp:spPr>
        <a:xfrm>
          <a:off x="913972" y="2769"/>
          <a:ext cx="1413346" cy="141334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19D59FD2-16C5-4350-B0B3-BF2EE17FC2EB}">
      <dsp:nvSpPr>
        <dsp:cNvPr id="0" name=""/>
        <dsp:cNvSpPr/>
      </dsp:nvSpPr>
      <dsp:spPr>
        <a:xfrm rot="10800000">
          <a:off x="1620645" y="1838010"/>
          <a:ext cx="5031406" cy="1413346"/>
        </a:xfrm>
        <a:prstGeom prst="homePlat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23247"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a:t>Mission Risks</a:t>
          </a:r>
        </a:p>
        <a:p>
          <a:pPr marL="228600" lvl="1" indent="-228600" algn="l" defTabSz="889000">
            <a:lnSpc>
              <a:spcPct val="90000"/>
            </a:lnSpc>
            <a:spcBef>
              <a:spcPct val="0"/>
            </a:spcBef>
            <a:spcAft>
              <a:spcPct val="15000"/>
            </a:spcAft>
            <a:buChar char="•"/>
          </a:pPr>
          <a:r>
            <a:rPr lang="en-US" sz="2000" kern="1200"/>
            <a:t>New siting = new ETs</a:t>
          </a:r>
        </a:p>
        <a:p>
          <a:pPr marL="228600" lvl="1" indent="-228600" algn="l" defTabSz="889000">
            <a:lnSpc>
              <a:spcPct val="90000"/>
            </a:lnSpc>
            <a:spcBef>
              <a:spcPct val="0"/>
            </a:spcBef>
            <a:spcAft>
              <a:spcPct val="15000"/>
            </a:spcAft>
            <a:buChar char="•"/>
          </a:pPr>
          <a:r>
            <a:rPr lang="en-US" sz="2000" kern="1200"/>
            <a:t>Cogeneration = new ETs</a:t>
          </a:r>
        </a:p>
      </dsp:txBody>
      <dsp:txXfrm rot="10800000">
        <a:off x="1973981" y="1838010"/>
        <a:ext cx="4678070" cy="1413346"/>
      </dsp:txXfrm>
    </dsp:sp>
    <dsp:sp modelId="{49574096-42A5-465B-87E1-1BF29B3ED1B7}">
      <dsp:nvSpPr>
        <dsp:cNvPr id="0" name=""/>
        <dsp:cNvSpPr/>
      </dsp:nvSpPr>
      <dsp:spPr>
        <a:xfrm>
          <a:off x="913972" y="1838010"/>
          <a:ext cx="1413346" cy="1413346"/>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CEDB62A-2E13-4542-B980-F73905F58898}">
      <dsp:nvSpPr>
        <dsp:cNvPr id="0" name=""/>
        <dsp:cNvSpPr/>
      </dsp:nvSpPr>
      <dsp:spPr>
        <a:xfrm rot="10800000">
          <a:off x="1620645" y="3673251"/>
          <a:ext cx="5031406" cy="1413346"/>
        </a:xfrm>
        <a:prstGeom prst="homePlat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23247"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a:t>Financial Risks</a:t>
          </a:r>
        </a:p>
        <a:p>
          <a:pPr marL="228600" lvl="1" indent="-228600" algn="l" defTabSz="889000">
            <a:lnSpc>
              <a:spcPct val="90000"/>
            </a:lnSpc>
            <a:spcBef>
              <a:spcPct val="0"/>
            </a:spcBef>
            <a:spcAft>
              <a:spcPct val="15000"/>
            </a:spcAft>
            <a:buChar char="•"/>
          </a:pPr>
          <a:r>
            <a:rPr lang="en-US" sz="2000" kern="1200"/>
            <a:t>FOAK Construction</a:t>
          </a:r>
        </a:p>
        <a:p>
          <a:pPr marL="228600" lvl="1" indent="-228600" algn="l" defTabSz="889000">
            <a:lnSpc>
              <a:spcPct val="90000"/>
            </a:lnSpc>
            <a:spcBef>
              <a:spcPct val="0"/>
            </a:spcBef>
            <a:spcAft>
              <a:spcPct val="15000"/>
            </a:spcAft>
            <a:buChar char="•"/>
          </a:pPr>
          <a:r>
            <a:rPr lang="en-US" sz="2000" kern="1200"/>
            <a:t>FOAK Fuel Cycle</a:t>
          </a:r>
        </a:p>
      </dsp:txBody>
      <dsp:txXfrm rot="10800000">
        <a:off x="1973981" y="3673251"/>
        <a:ext cx="4678070" cy="1413346"/>
      </dsp:txXfrm>
    </dsp:sp>
    <dsp:sp modelId="{3152AC40-E628-489E-9DDC-D0710226A38B}">
      <dsp:nvSpPr>
        <dsp:cNvPr id="0" name=""/>
        <dsp:cNvSpPr/>
      </dsp:nvSpPr>
      <dsp:spPr>
        <a:xfrm>
          <a:off x="913972" y="3673251"/>
          <a:ext cx="1413346" cy="1413346"/>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C90-BBCF-4841-AF54-B78CA329ADCB}" type="datetimeFigureOut">
              <a:rPr lang="en-US" smtClean="0"/>
              <a:t>2/23/2026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4CC1B-7570-45C0-8C5F-F259F8EA12CA}" type="slidenum">
              <a:rPr lang="en-US" smtClean="0"/>
              <a:t>‹#›</a:t>
            </a:fld>
            <a:endParaRPr lang="en-US"/>
          </a:p>
        </p:txBody>
      </p:sp>
    </p:spTree>
    <p:extLst>
      <p:ext uri="{BB962C8B-B14F-4D97-AF65-F5344CB8AC3E}">
        <p14:creationId xmlns:p14="http://schemas.microsoft.com/office/powerpoint/2010/main" val="31591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GFR: Gas-cooled fast reactor</a:t>
            </a:r>
          </a:p>
          <a:p>
            <a:r>
              <a:rPr lang="en-US" dirty="0"/>
              <a:t>LFR: Lead-cooled fast reactor</a:t>
            </a:r>
          </a:p>
          <a:p>
            <a:r>
              <a:rPr lang="en-US" dirty="0"/>
              <a:t>MSR: Molten salt reactor</a:t>
            </a:r>
          </a:p>
          <a:p>
            <a:r>
              <a:rPr lang="en-US" dirty="0"/>
              <a:t>SFR: Sodium-cooled fast reactor (</a:t>
            </a:r>
            <a:r>
              <a:rPr lang="en-US" dirty="0" err="1"/>
              <a:t>terrapower</a:t>
            </a:r>
            <a:r>
              <a:rPr lang="en-US" dirty="0"/>
              <a:t>)</a:t>
            </a:r>
          </a:p>
          <a:p>
            <a:r>
              <a:rPr lang="en-US" dirty="0"/>
              <a:t>SCWR: Supercritical water cooled</a:t>
            </a:r>
          </a:p>
        </p:txBody>
      </p:sp>
      <p:sp>
        <p:nvSpPr>
          <p:cNvPr id="4" name="Slide Number Placeholder 3"/>
          <p:cNvSpPr>
            <a:spLocks noGrp="1"/>
          </p:cNvSpPr>
          <p:nvPr>
            <p:ph type="sldNum" sz="quarter" idx="5"/>
          </p:nvPr>
        </p:nvSpPr>
        <p:spPr/>
        <p:txBody>
          <a:bodyPr/>
          <a:lstStyle/>
          <a:p>
            <a:fld id="{FBC4F9E6-2299-4363-88C1-AD34ADDA826E}" type="slidenum">
              <a:rPr lang="en-US" smtClean="0"/>
              <a:t>12</a:t>
            </a:fld>
            <a:endParaRPr lang="en-US"/>
          </a:p>
        </p:txBody>
      </p:sp>
    </p:spTree>
    <p:extLst>
      <p:ext uri="{BB962C8B-B14F-4D97-AF65-F5344CB8AC3E}">
        <p14:creationId xmlns:p14="http://schemas.microsoft.com/office/powerpoint/2010/main" val="72816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Mile Island: people forced to evacuate their homes in PA</a:t>
            </a:r>
          </a:p>
          <a:p>
            <a:r>
              <a:rPr lang="en-US" dirty="0"/>
              <a:t>Chernobyl: 32 direct deaths of plant workers and first responders, thousands of cancers, 1000 square miles of territory forcibly evacuated</a:t>
            </a:r>
          </a:p>
          <a:p>
            <a:r>
              <a:rPr lang="en-US" dirty="0"/>
              <a:t>Bikini Atoll: In all we detonated 23 weapons on the atoll. Residents were “voluntarily” relocated in 1946 on the understanding that they would be able to return soon. To this day, Bikini Islanders have not been allowed back</a:t>
            </a:r>
          </a:p>
          <a:p>
            <a:r>
              <a:rPr lang="en-US" dirty="0"/>
              <a:t>Nevada Test Site: Built on 600+ square miles of land taken from Western Shoshone peoples. 1,021 nuclear tests from 1951 to 1992. The ~900 underground test pockmarked the land and added some 300 </a:t>
            </a:r>
            <a:r>
              <a:rPr lang="en-US" dirty="0" err="1"/>
              <a:t>MegaCuries</a:t>
            </a:r>
            <a:r>
              <a:rPr lang="en-US" dirty="0"/>
              <a:t> of radioactivity into the land</a:t>
            </a:r>
          </a:p>
          <a:p>
            <a:r>
              <a:rPr lang="en-US" dirty="0" err="1"/>
              <a:t>Rulison</a:t>
            </a:r>
            <a:r>
              <a:rPr lang="en-US" dirty="0"/>
              <a:t> Test Site (Colorado): Part of Project Plowshare, three underground detonations were conducted off I-70 in Colorado. The site remains unusable for habitation. </a:t>
            </a:r>
          </a:p>
          <a:p>
            <a:r>
              <a:rPr lang="en-US" dirty="0"/>
              <a:t> </a:t>
            </a:r>
          </a:p>
        </p:txBody>
      </p:sp>
      <p:sp>
        <p:nvSpPr>
          <p:cNvPr id="4" name="Slide Number Placeholder 3"/>
          <p:cNvSpPr>
            <a:spLocks noGrp="1"/>
          </p:cNvSpPr>
          <p:nvPr>
            <p:ph type="sldNum" sz="quarter" idx="5"/>
          </p:nvPr>
        </p:nvSpPr>
        <p:spPr/>
        <p:txBody>
          <a:bodyPr/>
          <a:lstStyle/>
          <a:p>
            <a:fld id="{E7C0F576-F173-4DB9-8496-509FEBB4ACBD}" type="slidenum">
              <a:rPr lang="en-US" smtClean="0"/>
              <a:t>24</a:t>
            </a:fld>
            <a:endParaRPr lang="en-US"/>
          </a:p>
        </p:txBody>
      </p:sp>
    </p:spTree>
    <p:extLst>
      <p:ext uri="{BB962C8B-B14F-4D97-AF65-F5344CB8AC3E}">
        <p14:creationId xmlns:p14="http://schemas.microsoft.com/office/powerpoint/2010/main" val="1598253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satisfaction is priceless, and coal-to-nuclear transition maintains the ethos of energy jobs for communities where that is actually important</a:t>
            </a:r>
          </a:p>
        </p:txBody>
      </p:sp>
      <p:sp>
        <p:nvSpPr>
          <p:cNvPr id="4" name="Slide Number Placeholder 3"/>
          <p:cNvSpPr>
            <a:spLocks noGrp="1"/>
          </p:cNvSpPr>
          <p:nvPr>
            <p:ph type="sldNum" sz="quarter" idx="5"/>
          </p:nvPr>
        </p:nvSpPr>
        <p:spPr/>
        <p:txBody>
          <a:bodyPr/>
          <a:lstStyle/>
          <a:p>
            <a:fld id="{8DF4CC1B-7570-45C0-8C5F-F259F8EA12CA}" type="slidenum">
              <a:rPr lang="en-US" smtClean="0"/>
              <a:t>28</a:t>
            </a:fld>
            <a:endParaRPr lang="en-US"/>
          </a:p>
        </p:txBody>
      </p:sp>
    </p:spTree>
    <p:extLst>
      <p:ext uri="{BB962C8B-B14F-4D97-AF65-F5344CB8AC3E}">
        <p14:creationId xmlns:p14="http://schemas.microsoft.com/office/powerpoint/2010/main" val="2353061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E4D2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2E631-9E76-CADD-A078-188429CF422B}"/>
              </a:ext>
            </a:extLst>
          </p:cNvPr>
          <p:cNvPicPr>
            <a:picLocks noChangeAspect="1"/>
          </p:cNvPicPr>
          <p:nvPr/>
        </p:nvPicPr>
        <p:blipFill rotWithShape="1">
          <a:blip r:embed="rId2"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
        <p:nvSpPr>
          <p:cNvPr id="2" name="Title 1">
            <a:extLst>
              <a:ext uri="{FF2B5EF4-FFF2-40B4-BE49-F238E27FC236}">
                <a16:creationId xmlns:a16="http://schemas.microsoft.com/office/drawing/2014/main" id="{BF26C0C5-D8A7-C1A6-25C0-0673EA4AA3DA}"/>
              </a:ext>
            </a:extLst>
          </p:cNvPr>
          <p:cNvSpPr>
            <a:spLocks noGrp="1"/>
          </p:cNvSpPr>
          <p:nvPr>
            <p:ph type="ctrTitle"/>
          </p:nvPr>
        </p:nvSpPr>
        <p:spPr>
          <a:xfrm>
            <a:off x="1524000" y="1122363"/>
            <a:ext cx="9144000" cy="2387600"/>
          </a:xfrm>
        </p:spPr>
        <p:txBody>
          <a:bodyPr anchor="b"/>
          <a:lstStyle>
            <a:lvl1pPr algn="ctr">
              <a:defRPr sz="6000">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F967A59-44FF-2641-1BA6-C09CC26D6AC2}"/>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75000"/>
                  </a:schemeClr>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B658BDAC-EA1D-B965-8038-25FC33B9DDD7}"/>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r>
              <a:rPr lang="it-IT"/>
              <a:t>© V. Paglioni February 20, 2026</a:t>
            </a:r>
            <a:endParaRPr lang="en-US"/>
          </a:p>
        </p:txBody>
      </p:sp>
      <p:sp>
        <p:nvSpPr>
          <p:cNvPr id="6" name="Slide Number Placeholder 5">
            <a:extLst>
              <a:ext uri="{FF2B5EF4-FFF2-40B4-BE49-F238E27FC236}">
                <a16:creationId xmlns:a16="http://schemas.microsoft.com/office/drawing/2014/main" id="{FD1AC20B-758C-0A7F-2002-AD8110B65672}"/>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882F2B4-BFFC-415F-B296-BBFFD8EA7EAE}" type="slidenum">
              <a:rPr lang="en-US" smtClean="0"/>
              <a:t>‹#›</a:t>
            </a:fld>
            <a:endParaRPr lang="en-US"/>
          </a:p>
        </p:txBody>
      </p:sp>
    </p:spTree>
    <p:extLst>
      <p:ext uri="{BB962C8B-B14F-4D97-AF65-F5344CB8AC3E}">
        <p14:creationId xmlns:p14="http://schemas.microsoft.com/office/powerpoint/2010/main" val="131627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F6AB2-9313-DBB1-A03A-C27B4C23B3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407EA5-07AB-D76D-6EE7-30535C2BE3A7}"/>
              </a:ext>
            </a:extLst>
          </p:cNvPr>
          <p:cNvSpPr>
            <a:spLocks noGrp="1"/>
          </p:cNvSpPr>
          <p:nvPr>
            <p:ph type="body" orient="vert" idx="1"/>
          </p:nvPr>
        </p:nvSpPr>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1CC36-EFE0-B44E-8514-98FB09F5FB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3244BD3-5B9A-BDC1-F111-618928A19396}"/>
              </a:ext>
            </a:extLst>
          </p:cNvPr>
          <p:cNvSpPr>
            <a:spLocks noGrp="1"/>
          </p:cNvSpPr>
          <p:nvPr>
            <p:ph type="ftr" sz="quarter" idx="11"/>
          </p:nvPr>
        </p:nvSpPr>
        <p:spPr/>
        <p:txBody>
          <a:bodyPr/>
          <a:lstStyle/>
          <a:p>
            <a:r>
              <a:rPr lang="it-IT"/>
              <a:t>© V. Paglioni February 20, 2026</a:t>
            </a:r>
            <a:endParaRPr lang="en-US"/>
          </a:p>
        </p:txBody>
      </p:sp>
      <p:sp>
        <p:nvSpPr>
          <p:cNvPr id="6" name="Slide Number Placeholder 5">
            <a:extLst>
              <a:ext uri="{FF2B5EF4-FFF2-40B4-BE49-F238E27FC236}">
                <a16:creationId xmlns:a16="http://schemas.microsoft.com/office/drawing/2014/main" id="{3A127CE5-A146-2E7E-F7C1-5FACBEB8A6C7}"/>
              </a:ext>
            </a:extLst>
          </p:cNvPr>
          <p:cNvSpPr>
            <a:spLocks noGrp="1"/>
          </p:cNvSpPr>
          <p:nvPr>
            <p:ph type="sldNum" sz="quarter" idx="12"/>
          </p:nvPr>
        </p:nvSpPr>
        <p:spPr/>
        <p:txBody>
          <a:bodyPr/>
          <a:lstStyle/>
          <a:p>
            <a:fld id="{E882F2B4-BFFC-415F-B296-BBFFD8EA7EA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4055FF46-5F43-4F4D-45CE-90DF600A9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3434774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72A51-9521-629A-E470-E940B8D745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5EB522-7004-3F0F-7464-40B3AC677ABE}"/>
              </a:ext>
            </a:extLst>
          </p:cNvPr>
          <p:cNvSpPr>
            <a:spLocks noGrp="1"/>
          </p:cNvSpPr>
          <p:nvPr>
            <p:ph type="body" orient="vert" idx="1"/>
          </p:nvPr>
        </p:nvSpPr>
        <p:spPr>
          <a:xfrm>
            <a:off x="838200" y="365125"/>
            <a:ext cx="7734300" cy="5811838"/>
          </a:xfrm>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78437-4363-520B-C2BB-639A88D1E96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712CBF2-BA4E-29D0-F2E0-CF095C9C0E1C}"/>
              </a:ext>
            </a:extLst>
          </p:cNvPr>
          <p:cNvSpPr>
            <a:spLocks noGrp="1"/>
          </p:cNvSpPr>
          <p:nvPr>
            <p:ph type="ftr" sz="quarter" idx="11"/>
          </p:nvPr>
        </p:nvSpPr>
        <p:spPr/>
        <p:txBody>
          <a:bodyPr/>
          <a:lstStyle/>
          <a:p>
            <a:r>
              <a:rPr lang="it-IT"/>
              <a:t>© V. Paglioni February 20, 2026</a:t>
            </a:r>
            <a:endParaRPr lang="en-US"/>
          </a:p>
        </p:txBody>
      </p:sp>
      <p:sp>
        <p:nvSpPr>
          <p:cNvPr id="6" name="Slide Number Placeholder 5">
            <a:extLst>
              <a:ext uri="{FF2B5EF4-FFF2-40B4-BE49-F238E27FC236}">
                <a16:creationId xmlns:a16="http://schemas.microsoft.com/office/drawing/2014/main" id="{10B8FDC6-D2DF-B1D3-0974-5006C8ED2DC0}"/>
              </a:ext>
            </a:extLst>
          </p:cNvPr>
          <p:cNvSpPr>
            <a:spLocks noGrp="1"/>
          </p:cNvSpPr>
          <p:nvPr>
            <p:ph type="sldNum" sz="quarter" idx="12"/>
          </p:nvPr>
        </p:nvSpPr>
        <p:spPr/>
        <p:txBody>
          <a:bodyPr/>
          <a:lstStyle/>
          <a:p>
            <a:fld id="{E882F2B4-BFFC-415F-B296-BBFFD8EA7EA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F3325B2B-B3C5-BDBC-2281-FE68FD98F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2222377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1E4D2B"/>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66F5B7A-431D-CDE0-97DE-A1C32E9F6656}"/>
              </a:ext>
            </a:extLst>
          </p:cNvPr>
          <p:cNvPicPr>
            <a:picLocks noChangeAspect="1"/>
          </p:cNvPicPr>
          <p:nvPr userDrawn="1"/>
        </p:nvPicPr>
        <p:blipFill rotWithShape="1">
          <a:blip r:embed="rId2"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
        <p:nvSpPr>
          <p:cNvPr id="31" name="Text Placeholder 8">
            <a:extLst>
              <a:ext uri="{FF2B5EF4-FFF2-40B4-BE49-F238E27FC236}">
                <a16:creationId xmlns:a16="http://schemas.microsoft.com/office/drawing/2014/main" id="{20952206-F4DD-1381-21AD-AECC29BA70C3}"/>
              </a:ext>
            </a:extLst>
          </p:cNvPr>
          <p:cNvSpPr>
            <a:spLocks noGrp="1"/>
          </p:cNvSpPr>
          <p:nvPr>
            <p:ph type="body" sz="quarter" idx="11" hasCustomPrompt="1"/>
          </p:nvPr>
        </p:nvSpPr>
        <p:spPr>
          <a:xfrm>
            <a:off x="571213" y="2664673"/>
            <a:ext cx="11049575" cy="1949512"/>
          </a:xfrm>
        </p:spPr>
        <p:txBody>
          <a:bodyPr wrap="square" anchor="t" anchorCtr="0">
            <a:spAutoFit/>
          </a:bodyPr>
          <a:lstStyle>
            <a:lvl1pPr marL="0" indent="0" algn="ctr">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a:t>Title of Presentation </a:t>
            </a:r>
            <a:br>
              <a:rPr lang="en-US"/>
            </a:br>
            <a:r>
              <a:rPr lang="en-US"/>
              <a:t>Goes Here</a:t>
            </a:r>
          </a:p>
        </p:txBody>
      </p:sp>
      <p:sp>
        <p:nvSpPr>
          <p:cNvPr id="32" name="Text Placeholder 10">
            <a:extLst>
              <a:ext uri="{FF2B5EF4-FFF2-40B4-BE49-F238E27FC236}">
                <a16:creationId xmlns:a16="http://schemas.microsoft.com/office/drawing/2014/main" id="{2B7E58F5-FF20-8CA6-31B6-1EBCCAB09339}"/>
              </a:ext>
            </a:extLst>
          </p:cNvPr>
          <p:cNvSpPr>
            <a:spLocks noGrp="1"/>
          </p:cNvSpPr>
          <p:nvPr>
            <p:ph type="body" sz="quarter" idx="12" hasCustomPrompt="1"/>
          </p:nvPr>
        </p:nvSpPr>
        <p:spPr>
          <a:xfrm>
            <a:off x="571213" y="5369311"/>
            <a:ext cx="11049575" cy="313932"/>
          </a:xfrm>
        </p:spPr>
        <p:txBody>
          <a:bodyPr wrap="square">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err="1"/>
              <a:t>Subheadline</a:t>
            </a:r>
            <a:r>
              <a:rPr lang="en-US"/>
              <a:t>, name or date goes here</a:t>
            </a:r>
          </a:p>
        </p:txBody>
      </p:sp>
      <p:cxnSp>
        <p:nvCxnSpPr>
          <p:cNvPr id="33" name="Straight Connector 32">
            <a:extLst>
              <a:ext uri="{FF2B5EF4-FFF2-40B4-BE49-F238E27FC236}">
                <a16:creationId xmlns:a16="http://schemas.microsoft.com/office/drawing/2014/main" id="{3C812A22-2C57-E93C-B370-444D6400D25A}"/>
              </a:ext>
            </a:extLst>
          </p:cNvPr>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8B71C4A8-768A-ED8C-1479-F4CC25D2DE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1560" y="6070576"/>
            <a:ext cx="3520440" cy="787424"/>
          </a:xfrm>
          <a:prstGeom prst="rect">
            <a:avLst/>
          </a:prstGeom>
        </p:spPr>
      </p:pic>
    </p:spTree>
    <p:extLst>
      <p:ext uri="{BB962C8B-B14F-4D97-AF65-F5344CB8AC3E}">
        <p14:creationId xmlns:p14="http://schemas.microsoft.com/office/powerpoint/2010/main" val="1789584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3607-9E5B-E5FA-A9B1-09506358FE50}"/>
              </a:ext>
            </a:extLst>
          </p:cNvPr>
          <p:cNvSpPr>
            <a:spLocks noGrp="1"/>
          </p:cNvSpPr>
          <p:nvPr>
            <p:ph type="title"/>
          </p:nvPr>
        </p:nvSpPr>
        <p:spPr/>
        <p:txBody>
          <a:bodyPr/>
          <a:lstStyle>
            <a:lvl1pPr>
              <a:defRPr>
                <a:latin typeface="Verdana" panose="020B0604030504040204" pitchFamily="34" charset="0"/>
                <a:ea typeface="Verdana" panose="020B060403050404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B056BAC-0E0E-3CB0-9C33-3181032934F0}"/>
              </a:ext>
            </a:extLst>
          </p:cNvPr>
          <p:cNvSpPr>
            <a:spLocks noGrp="1"/>
          </p:cNvSpPr>
          <p:nvPr>
            <p:ph idx="1"/>
          </p:nvPr>
        </p:nvSpPr>
        <p:spPr/>
        <p:txBody>
          <a:bodyPr/>
          <a:lstStyle>
            <a:lvl1pPr>
              <a:lnSpc>
                <a:spcPct val="100000"/>
              </a:lnSpc>
              <a:defRPr>
                <a:latin typeface="Verdana" panose="020B0604030504040204" pitchFamily="34" charset="0"/>
                <a:ea typeface="Verdana" panose="020B0604030504040204" pitchFamily="34" charset="0"/>
              </a:defRPr>
            </a:lvl1pPr>
            <a:lvl2pPr>
              <a:lnSpc>
                <a:spcPct val="100000"/>
              </a:lnSpc>
              <a:defRPr>
                <a:latin typeface="Verdana" panose="020B0604030504040204" pitchFamily="34" charset="0"/>
                <a:ea typeface="Verdana" panose="020B0604030504040204" pitchFamily="34" charset="0"/>
              </a:defRPr>
            </a:lvl2pPr>
            <a:lvl3pPr>
              <a:lnSpc>
                <a:spcPct val="100000"/>
              </a:lnSpc>
              <a:defRPr>
                <a:latin typeface="Verdana" panose="020B0604030504040204" pitchFamily="34" charset="0"/>
                <a:ea typeface="Verdana" panose="020B0604030504040204" pitchFamily="34" charset="0"/>
              </a:defRPr>
            </a:lvl3pPr>
            <a:lvl4pPr>
              <a:lnSpc>
                <a:spcPct val="100000"/>
              </a:lnSpc>
              <a:defRPr>
                <a:latin typeface="Verdana" panose="020B0604030504040204" pitchFamily="34" charset="0"/>
                <a:ea typeface="Verdana" panose="020B0604030504040204" pitchFamily="34" charset="0"/>
              </a:defRPr>
            </a:lvl4pPr>
            <a:lvl5pPr>
              <a:lnSpc>
                <a:spcPct val="100000"/>
              </a:lnSpc>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085520C-2EB6-9C21-A3AA-096A990C5B2D}"/>
              </a:ext>
            </a:extLst>
          </p:cNvPr>
          <p:cNvSpPr>
            <a:spLocks noGrp="1"/>
          </p:cNvSpPr>
          <p:nvPr>
            <p:ph type="ftr" sz="quarter" idx="11"/>
          </p:nvPr>
        </p:nvSpPr>
        <p:spPr/>
        <p:txBody>
          <a:bodyPr/>
          <a:lstStyle/>
          <a:p>
            <a:r>
              <a:rPr lang="it-IT"/>
              <a:t>© V. Paglioni February 20, 2026</a:t>
            </a:r>
            <a:endParaRPr lang="en-US"/>
          </a:p>
        </p:txBody>
      </p:sp>
      <p:sp>
        <p:nvSpPr>
          <p:cNvPr id="6" name="Slide Number Placeholder 5">
            <a:extLst>
              <a:ext uri="{FF2B5EF4-FFF2-40B4-BE49-F238E27FC236}">
                <a16:creationId xmlns:a16="http://schemas.microsoft.com/office/drawing/2014/main" id="{68958602-04A2-00BA-AA74-C7DCF899363A}"/>
              </a:ext>
            </a:extLst>
          </p:cNvPr>
          <p:cNvSpPr>
            <a:spLocks noGrp="1"/>
          </p:cNvSpPr>
          <p:nvPr>
            <p:ph type="sldNum" sz="quarter" idx="12"/>
          </p:nvPr>
        </p:nvSpPr>
        <p:spPr/>
        <p:txBody>
          <a:bodyPr/>
          <a:lstStyle/>
          <a:p>
            <a:fld id="{E882F2B4-BFFC-415F-B296-BBFFD8EA7EAE}"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C5A9310D-6B35-E89A-77C1-83D666556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3443809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749A-3056-3E6C-D456-089A4B4E1FA5}"/>
              </a:ext>
            </a:extLst>
          </p:cNvPr>
          <p:cNvSpPr>
            <a:spLocks noGrp="1"/>
          </p:cNvSpPr>
          <p:nvPr>
            <p:ph type="title"/>
          </p:nvPr>
        </p:nvSpPr>
        <p:spPr>
          <a:xfrm>
            <a:off x="2839453" y="1709738"/>
            <a:ext cx="8507996" cy="2852737"/>
          </a:xfrm>
        </p:spPr>
        <p:txBody>
          <a:bodyPr anchor="ctr" anchorCtr="0">
            <a:normAutofit/>
          </a:bodyPr>
          <a:lstStyle>
            <a:lvl1pPr algn="ctr">
              <a:defRPr sz="5400">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7F77091-1E65-C1CA-934B-BEAB412AD6E5}"/>
              </a:ext>
            </a:extLst>
          </p:cNvPr>
          <p:cNvSpPr>
            <a:spLocks noGrp="1"/>
          </p:cNvSpPr>
          <p:nvPr>
            <p:ph type="body" idx="1"/>
          </p:nvPr>
        </p:nvSpPr>
        <p:spPr>
          <a:xfrm>
            <a:off x="2839452" y="4589463"/>
            <a:ext cx="8507997" cy="1500187"/>
          </a:xfrm>
        </p:spPr>
        <p:txBody>
          <a:bodyPr/>
          <a:lstStyle>
            <a:lvl1pPr marL="0" indent="0" algn="ctr">
              <a:buNone/>
              <a:defRPr sz="2400">
                <a:solidFill>
                  <a:schemeClr val="bg1">
                    <a:lumMod val="75000"/>
                  </a:schemeClr>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681A47CB-27E9-BA49-37D2-A753CD7E1EEA}"/>
              </a:ext>
            </a:extLst>
          </p:cNvPr>
          <p:cNvSpPr>
            <a:spLocks noGrp="1"/>
          </p:cNvSpPr>
          <p:nvPr>
            <p:ph type="ftr" sz="quarter" idx="11"/>
          </p:nvPr>
        </p:nvSpPr>
        <p:spPr/>
        <p:txBody>
          <a:bodyPr/>
          <a:lstStyle/>
          <a:p>
            <a:r>
              <a:rPr lang="it-IT"/>
              <a:t>© V. Paglioni February 20, 2026</a:t>
            </a:r>
            <a:endParaRPr lang="en-US"/>
          </a:p>
        </p:txBody>
      </p:sp>
      <p:sp>
        <p:nvSpPr>
          <p:cNvPr id="6" name="Slide Number Placeholder 5">
            <a:extLst>
              <a:ext uri="{FF2B5EF4-FFF2-40B4-BE49-F238E27FC236}">
                <a16:creationId xmlns:a16="http://schemas.microsoft.com/office/drawing/2014/main" id="{D66C9200-B1EF-C36E-D176-2CBBDDB29FA6}"/>
              </a:ext>
            </a:extLst>
          </p:cNvPr>
          <p:cNvSpPr>
            <a:spLocks noGrp="1"/>
          </p:cNvSpPr>
          <p:nvPr>
            <p:ph type="sldNum" sz="quarter" idx="12"/>
          </p:nvPr>
        </p:nvSpPr>
        <p:spPr/>
        <p:txBody>
          <a:bodyPr/>
          <a:lstStyle/>
          <a:p>
            <a:fld id="{E882F2B4-BFFC-415F-B296-BBFFD8EA7EAE}"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2238680E-5AA2-EAAF-B267-ACCE85732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pic>
        <p:nvPicPr>
          <p:cNvPr id="7" name="Picture 6">
            <a:extLst>
              <a:ext uri="{FF2B5EF4-FFF2-40B4-BE49-F238E27FC236}">
                <a16:creationId xmlns:a16="http://schemas.microsoft.com/office/drawing/2014/main" id="{B31B8EF3-5BAC-8E9A-0009-DF1CF58AF9DF}"/>
              </a:ext>
            </a:extLst>
          </p:cNvPr>
          <p:cNvPicPr>
            <a:picLocks noChangeAspect="1"/>
          </p:cNvPicPr>
          <p:nvPr/>
        </p:nvPicPr>
        <p:blipFill rotWithShape="1">
          <a:blip r:embed="rId3">
            <a:extLst>
              <a:ext uri="{28A0092B-C50C-407E-A947-70E740481C1C}">
                <a14:useLocalDpi xmlns:a14="http://schemas.microsoft.com/office/drawing/2010/main" val="0"/>
              </a:ext>
            </a:extLst>
          </a:blip>
          <a:srcRect l="79831" t="28562" b="11534"/>
          <a:stretch/>
        </p:blipFill>
        <p:spPr>
          <a:xfrm>
            <a:off x="0" y="1"/>
            <a:ext cx="2572933" cy="6356349"/>
          </a:xfrm>
          <a:prstGeom prst="rect">
            <a:avLst/>
          </a:prstGeom>
        </p:spPr>
      </p:pic>
    </p:spTree>
    <p:extLst>
      <p:ext uri="{BB962C8B-B14F-4D97-AF65-F5344CB8AC3E}">
        <p14:creationId xmlns:p14="http://schemas.microsoft.com/office/powerpoint/2010/main" val="3781767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2220-F60B-8D17-2F33-FCC539B7499B}"/>
              </a:ext>
            </a:extLst>
          </p:cNvPr>
          <p:cNvSpPr>
            <a:spLocks noGrp="1"/>
          </p:cNvSpPr>
          <p:nvPr>
            <p:ph type="title"/>
          </p:nvPr>
        </p:nvSpPr>
        <p:spPr/>
        <p:txBody>
          <a:bodyPr/>
          <a:lstStyle>
            <a:lvl1pPr>
              <a:defRPr>
                <a:latin typeface="Verdana" panose="020B0604030504040204" pitchFamily="34" charset="0"/>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CD85807-A37B-BEAE-A0CA-45B8EC9E5237}"/>
              </a:ext>
            </a:extLst>
          </p:cNvPr>
          <p:cNvSpPr>
            <a:spLocks noGrp="1"/>
          </p:cNvSpPr>
          <p:nvPr>
            <p:ph sz="half" idx="1"/>
          </p:nvPr>
        </p:nvSpPr>
        <p:spPr>
          <a:xfrm>
            <a:off x="838200" y="1825625"/>
            <a:ext cx="5181600" cy="4351338"/>
          </a:xfrm>
        </p:spPr>
        <p:txBody>
          <a:bodyPr>
            <a:normAutofit/>
          </a:bodyPr>
          <a:lstStyle>
            <a:lvl1pPr>
              <a:lnSpc>
                <a:spcPct val="100000"/>
              </a:lnSpc>
              <a:defRPr sz="2400">
                <a:latin typeface="Verdana" panose="020B0604030504040204" pitchFamily="34" charset="0"/>
                <a:ea typeface="Verdana" panose="020B0604030504040204" pitchFamily="34" charset="0"/>
              </a:defRPr>
            </a:lvl1pPr>
            <a:lvl2pPr>
              <a:lnSpc>
                <a:spcPct val="100000"/>
              </a:lnSpc>
              <a:defRPr sz="2000">
                <a:latin typeface="Verdana" panose="020B0604030504040204" pitchFamily="34" charset="0"/>
                <a:ea typeface="Verdana" panose="020B0604030504040204" pitchFamily="34" charset="0"/>
              </a:defRPr>
            </a:lvl2pPr>
            <a:lvl3pPr>
              <a:lnSpc>
                <a:spcPct val="100000"/>
              </a:lnSpc>
              <a:defRPr sz="1800">
                <a:latin typeface="Verdana" panose="020B0604030504040204" pitchFamily="34" charset="0"/>
                <a:ea typeface="Verdana" panose="020B0604030504040204" pitchFamily="34" charset="0"/>
              </a:defRPr>
            </a:lvl3pPr>
            <a:lvl4pPr>
              <a:lnSpc>
                <a:spcPct val="100000"/>
              </a:lnSpc>
              <a:defRPr sz="1600">
                <a:latin typeface="Verdana" panose="020B0604030504040204" pitchFamily="34" charset="0"/>
                <a:ea typeface="Verdana" panose="020B0604030504040204" pitchFamily="34" charset="0"/>
              </a:defRPr>
            </a:lvl4pPr>
            <a:lvl5pPr>
              <a:lnSpc>
                <a:spcPct val="100000"/>
              </a:lnSpc>
              <a:defRPr sz="1600">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533B7-AC2C-607A-A211-61A64191E499}"/>
              </a:ext>
            </a:extLst>
          </p:cNvPr>
          <p:cNvSpPr>
            <a:spLocks noGrp="1"/>
          </p:cNvSpPr>
          <p:nvPr>
            <p:ph sz="half" idx="2"/>
          </p:nvPr>
        </p:nvSpPr>
        <p:spPr>
          <a:xfrm>
            <a:off x="6172200" y="1825625"/>
            <a:ext cx="5181600" cy="4351338"/>
          </a:xfrm>
        </p:spPr>
        <p:txBody>
          <a:bodyPr>
            <a:normAutofit/>
          </a:bodyPr>
          <a:lstStyle>
            <a:lvl1pPr>
              <a:lnSpc>
                <a:spcPct val="100000"/>
              </a:lnSpc>
              <a:defRPr sz="2400">
                <a:latin typeface="Verdana" panose="020B0604030504040204" pitchFamily="34" charset="0"/>
                <a:ea typeface="Verdana" panose="020B0604030504040204" pitchFamily="34" charset="0"/>
              </a:defRPr>
            </a:lvl1pPr>
            <a:lvl2pPr>
              <a:lnSpc>
                <a:spcPct val="100000"/>
              </a:lnSpc>
              <a:defRPr sz="2000">
                <a:latin typeface="Verdana" panose="020B0604030504040204" pitchFamily="34" charset="0"/>
                <a:ea typeface="Verdana" panose="020B0604030504040204" pitchFamily="34" charset="0"/>
              </a:defRPr>
            </a:lvl2pPr>
            <a:lvl3pPr>
              <a:lnSpc>
                <a:spcPct val="100000"/>
              </a:lnSpc>
              <a:defRPr sz="1800">
                <a:latin typeface="Verdana" panose="020B0604030504040204" pitchFamily="34" charset="0"/>
                <a:ea typeface="Verdana" panose="020B0604030504040204" pitchFamily="34" charset="0"/>
              </a:defRPr>
            </a:lvl3pPr>
            <a:lvl4pPr>
              <a:lnSpc>
                <a:spcPct val="100000"/>
              </a:lnSpc>
              <a:defRPr sz="1600">
                <a:latin typeface="Verdana" panose="020B0604030504040204" pitchFamily="34" charset="0"/>
                <a:ea typeface="Verdana" panose="020B0604030504040204" pitchFamily="34" charset="0"/>
              </a:defRPr>
            </a:lvl4pPr>
            <a:lvl5pPr>
              <a:lnSpc>
                <a:spcPct val="100000"/>
              </a:lnSpc>
              <a:defRPr sz="1600">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2000C063-24F7-FE26-2F16-4421AC612FC0}"/>
              </a:ext>
            </a:extLst>
          </p:cNvPr>
          <p:cNvSpPr>
            <a:spLocks noGrp="1"/>
          </p:cNvSpPr>
          <p:nvPr>
            <p:ph type="ftr" sz="quarter" idx="11"/>
          </p:nvPr>
        </p:nvSpPr>
        <p:spPr/>
        <p:txBody>
          <a:bodyPr/>
          <a:lstStyle/>
          <a:p>
            <a:r>
              <a:rPr lang="it-IT"/>
              <a:t>© V. Paglioni February 20, 2026</a:t>
            </a:r>
            <a:endParaRPr lang="en-US"/>
          </a:p>
        </p:txBody>
      </p:sp>
      <p:sp>
        <p:nvSpPr>
          <p:cNvPr id="7" name="Slide Number Placeholder 6">
            <a:extLst>
              <a:ext uri="{FF2B5EF4-FFF2-40B4-BE49-F238E27FC236}">
                <a16:creationId xmlns:a16="http://schemas.microsoft.com/office/drawing/2014/main" id="{168D7FE6-A29B-72E6-EEFE-91509C68A418}"/>
              </a:ext>
            </a:extLst>
          </p:cNvPr>
          <p:cNvSpPr>
            <a:spLocks noGrp="1"/>
          </p:cNvSpPr>
          <p:nvPr>
            <p:ph type="sldNum" sz="quarter" idx="12"/>
          </p:nvPr>
        </p:nvSpPr>
        <p:spPr/>
        <p:txBody>
          <a:bodyPr/>
          <a:lstStyle/>
          <a:p>
            <a:fld id="{E882F2B4-BFFC-415F-B296-BBFFD8EA7EAE}"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771A0209-8B85-CA87-80BA-D063BD2F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188249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9BA6-E150-99AF-24B2-A1CC26CB76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97046D-45B7-FA94-959B-3F866A9130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69C83-D808-62AE-1854-1DC1F1F42C8F}"/>
              </a:ext>
            </a:extLst>
          </p:cNvPr>
          <p:cNvSpPr>
            <a:spLocks noGrp="1"/>
          </p:cNvSpPr>
          <p:nvPr>
            <p:ph sz="half" idx="2"/>
          </p:nvPr>
        </p:nvSpPr>
        <p:spPr>
          <a:xfrm>
            <a:off x="839788" y="2505075"/>
            <a:ext cx="5157787" cy="368458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F0B439F-E906-DF49-62D9-1081D9256E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A6CEE4-5B12-B011-FC54-2CF6DB07773D}"/>
              </a:ext>
            </a:extLst>
          </p:cNvPr>
          <p:cNvSpPr>
            <a:spLocks noGrp="1"/>
          </p:cNvSpPr>
          <p:nvPr>
            <p:ph sz="quarter" idx="4"/>
          </p:nvPr>
        </p:nvSpPr>
        <p:spPr>
          <a:xfrm>
            <a:off x="6172200" y="2505075"/>
            <a:ext cx="5183188" cy="368458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5DB3A8C-07B5-99D1-6552-923B02CF05D6}"/>
              </a:ext>
            </a:extLst>
          </p:cNvPr>
          <p:cNvSpPr>
            <a:spLocks noGrp="1"/>
          </p:cNvSpPr>
          <p:nvPr>
            <p:ph type="ftr" sz="quarter" idx="11"/>
          </p:nvPr>
        </p:nvSpPr>
        <p:spPr/>
        <p:txBody>
          <a:bodyPr/>
          <a:lstStyle/>
          <a:p>
            <a:r>
              <a:rPr lang="it-IT"/>
              <a:t>© V. Paglioni February 20, 2026</a:t>
            </a:r>
            <a:endParaRPr lang="en-US"/>
          </a:p>
        </p:txBody>
      </p:sp>
      <p:sp>
        <p:nvSpPr>
          <p:cNvPr id="9" name="Slide Number Placeholder 8">
            <a:extLst>
              <a:ext uri="{FF2B5EF4-FFF2-40B4-BE49-F238E27FC236}">
                <a16:creationId xmlns:a16="http://schemas.microsoft.com/office/drawing/2014/main" id="{1A4548CF-35CC-345E-FBCE-C3A4A099AC7B}"/>
              </a:ext>
            </a:extLst>
          </p:cNvPr>
          <p:cNvSpPr>
            <a:spLocks noGrp="1"/>
          </p:cNvSpPr>
          <p:nvPr>
            <p:ph type="sldNum" sz="quarter" idx="12"/>
          </p:nvPr>
        </p:nvSpPr>
        <p:spPr/>
        <p:txBody>
          <a:bodyPr/>
          <a:lstStyle/>
          <a:p>
            <a:fld id="{E882F2B4-BFFC-415F-B296-BBFFD8EA7EA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49C30971-1528-AD27-447D-9C80A431A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1440747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1A74-ECF4-A092-28CB-E083A764A8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45D6B1-3AE0-0921-1A7A-172E4EDD7DD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84F07748-EA87-1738-8369-F4F1A7091804}"/>
              </a:ext>
            </a:extLst>
          </p:cNvPr>
          <p:cNvSpPr>
            <a:spLocks noGrp="1"/>
          </p:cNvSpPr>
          <p:nvPr>
            <p:ph type="ftr" sz="quarter" idx="11"/>
          </p:nvPr>
        </p:nvSpPr>
        <p:spPr/>
        <p:txBody>
          <a:bodyPr/>
          <a:lstStyle/>
          <a:p>
            <a:r>
              <a:rPr lang="it-IT"/>
              <a:t>© V. Paglioni February 20, 2026</a:t>
            </a:r>
            <a:endParaRPr lang="en-US"/>
          </a:p>
        </p:txBody>
      </p:sp>
      <p:sp>
        <p:nvSpPr>
          <p:cNvPr id="5" name="Slide Number Placeholder 4">
            <a:extLst>
              <a:ext uri="{FF2B5EF4-FFF2-40B4-BE49-F238E27FC236}">
                <a16:creationId xmlns:a16="http://schemas.microsoft.com/office/drawing/2014/main" id="{758C1A93-8550-0529-267C-F44B0EB77F37}"/>
              </a:ext>
            </a:extLst>
          </p:cNvPr>
          <p:cNvSpPr>
            <a:spLocks noGrp="1"/>
          </p:cNvSpPr>
          <p:nvPr>
            <p:ph type="sldNum" sz="quarter" idx="12"/>
          </p:nvPr>
        </p:nvSpPr>
        <p:spPr/>
        <p:txBody>
          <a:bodyPr/>
          <a:lstStyle/>
          <a:p>
            <a:fld id="{E882F2B4-BFFC-415F-B296-BBFFD8EA7EAE}"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37056D30-DFD7-FA7F-C5D5-281CB3674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1641341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415CB2-47E0-CADF-B43E-CD228108517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C597E479-90ED-0AF7-1EC4-A3343BBF8664}"/>
              </a:ext>
            </a:extLst>
          </p:cNvPr>
          <p:cNvSpPr>
            <a:spLocks noGrp="1"/>
          </p:cNvSpPr>
          <p:nvPr>
            <p:ph type="ftr" sz="quarter" idx="11"/>
          </p:nvPr>
        </p:nvSpPr>
        <p:spPr/>
        <p:txBody>
          <a:bodyPr/>
          <a:lstStyle/>
          <a:p>
            <a:r>
              <a:rPr lang="it-IT"/>
              <a:t>© V. Paglioni February 20, 2026</a:t>
            </a:r>
            <a:endParaRPr lang="en-US"/>
          </a:p>
        </p:txBody>
      </p:sp>
      <p:sp>
        <p:nvSpPr>
          <p:cNvPr id="4" name="Slide Number Placeholder 3">
            <a:extLst>
              <a:ext uri="{FF2B5EF4-FFF2-40B4-BE49-F238E27FC236}">
                <a16:creationId xmlns:a16="http://schemas.microsoft.com/office/drawing/2014/main" id="{838CCED3-C684-32DB-B2E4-75FA118B842F}"/>
              </a:ext>
            </a:extLst>
          </p:cNvPr>
          <p:cNvSpPr>
            <a:spLocks noGrp="1"/>
          </p:cNvSpPr>
          <p:nvPr>
            <p:ph type="sldNum" sz="quarter" idx="12"/>
          </p:nvPr>
        </p:nvSpPr>
        <p:spPr/>
        <p:txBody>
          <a:bodyPr/>
          <a:lstStyle/>
          <a:p>
            <a:fld id="{E882F2B4-BFFC-415F-B296-BBFFD8EA7EAE}"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5639574C-226E-4CA0-F7F5-5373CD63F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3548623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EC296-4DCC-902B-B77B-E639294DC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D467A3-AF31-55B2-2E08-4C1A2E2F14D3}"/>
              </a:ext>
            </a:extLst>
          </p:cNvPr>
          <p:cNvSpPr>
            <a:spLocks noGrp="1"/>
          </p:cNvSpPr>
          <p:nvPr>
            <p:ph idx="1"/>
          </p:nvPr>
        </p:nvSpPr>
        <p:spPr>
          <a:xfrm>
            <a:off x="5183188" y="987425"/>
            <a:ext cx="6172200" cy="4873625"/>
          </a:xfrm>
        </p:spPr>
        <p:txBody>
          <a:bodyPr/>
          <a:lstStyle>
            <a:lvl1pPr>
              <a:lnSpc>
                <a:spcPct val="100000"/>
              </a:lnSpc>
              <a:defRPr sz="3200"/>
            </a:lvl1pPr>
            <a:lvl2pPr>
              <a:lnSpc>
                <a:spcPct val="100000"/>
              </a:lnSpc>
              <a:defRPr sz="2800"/>
            </a:lvl2pPr>
            <a:lvl3pPr>
              <a:lnSpc>
                <a:spcPct val="100000"/>
              </a:lnSpc>
              <a:defRPr sz="2400"/>
            </a:lvl3pPr>
            <a:lvl4pPr>
              <a:lnSpc>
                <a:spcPct val="100000"/>
              </a:lnSpc>
              <a:defRPr sz="2000"/>
            </a:lvl4pPr>
            <a:lvl5pPr>
              <a:lnSpc>
                <a:spcPct val="100000"/>
              </a:lnSpc>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A350D4-147D-DB35-B327-C66870402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C5AFD-03C1-E7F6-E6E9-2285C0EBF05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14B51AF-9DBD-43E8-A5FE-F62AC54E28A5}"/>
              </a:ext>
            </a:extLst>
          </p:cNvPr>
          <p:cNvSpPr>
            <a:spLocks noGrp="1"/>
          </p:cNvSpPr>
          <p:nvPr>
            <p:ph type="ftr" sz="quarter" idx="11"/>
          </p:nvPr>
        </p:nvSpPr>
        <p:spPr/>
        <p:txBody>
          <a:bodyPr/>
          <a:lstStyle/>
          <a:p>
            <a:r>
              <a:rPr lang="it-IT"/>
              <a:t>© V. Paglioni February 20, 2026</a:t>
            </a:r>
            <a:endParaRPr lang="en-US"/>
          </a:p>
        </p:txBody>
      </p:sp>
      <p:sp>
        <p:nvSpPr>
          <p:cNvPr id="7" name="Slide Number Placeholder 6">
            <a:extLst>
              <a:ext uri="{FF2B5EF4-FFF2-40B4-BE49-F238E27FC236}">
                <a16:creationId xmlns:a16="http://schemas.microsoft.com/office/drawing/2014/main" id="{1C32ADA2-9868-C3CF-0F86-FB1FBC5F71FB}"/>
              </a:ext>
            </a:extLst>
          </p:cNvPr>
          <p:cNvSpPr>
            <a:spLocks noGrp="1"/>
          </p:cNvSpPr>
          <p:nvPr>
            <p:ph type="sldNum" sz="quarter" idx="12"/>
          </p:nvPr>
        </p:nvSpPr>
        <p:spPr/>
        <p:txBody>
          <a:bodyPr/>
          <a:lstStyle/>
          <a:p>
            <a:fld id="{E882F2B4-BFFC-415F-B296-BBFFD8EA7EAE}"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253019BF-62A1-40B7-EEF9-D48E99116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854796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31DEA-34E1-19BF-0A27-716497987F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D58666-ADF1-5E2C-9E53-DAB87FE7F8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87C0CAB-FF92-AA53-2B41-BCA93ED7F5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10683-C0E7-DFF7-8A73-B0948F30970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C706953-A0DB-0EE3-6CBD-103FC7D9E07D}"/>
              </a:ext>
            </a:extLst>
          </p:cNvPr>
          <p:cNvSpPr>
            <a:spLocks noGrp="1"/>
          </p:cNvSpPr>
          <p:nvPr>
            <p:ph type="ftr" sz="quarter" idx="11"/>
          </p:nvPr>
        </p:nvSpPr>
        <p:spPr/>
        <p:txBody>
          <a:bodyPr/>
          <a:lstStyle/>
          <a:p>
            <a:r>
              <a:rPr lang="it-IT"/>
              <a:t>© V. Paglioni February 20, 2026</a:t>
            </a:r>
            <a:endParaRPr lang="en-US"/>
          </a:p>
        </p:txBody>
      </p:sp>
      <p:sp>
        <p:nvSpPr>
          <p:cNvPr id="7" name="Slide Number Placeholder 6">
            <a:extLst>
              <a:ext uri="{FF2B5EF4-FFF2-40B4-BE49-F238E27FC236}">
                <a16:creationId xmlns:a16="http://schemas.microsoft.com/office/drawing/2014/main" id="{3E6514BC-932E-B152-0958-D6CA05270112}"/>
              </a:ext>
            </a:extLst>
          </p:cNvPr>
          <p:cNvSpPr>
            <a:spLocks noGrp="1"/>
          </p:cNvSpPr>
          <p:nvPr>
            <p:ph type="sldNum" sz="quarter" idx="12"/>
          </p:nvPr>
        </p:nvSpPr>
        <p:spPr/>
        <p:txBody>
          <a:bodyPr/>
          <a:lstStyle/>
          <a:p>
            <a:fld id="{E882F2B4-BFFC-415F-B296-BBFFD8EA7EAE}"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B0E34D7B-4B32-7263-70D5-2C8FEFE9E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700252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A1FFBD8-4709-0931-05FC-F71A0B9E06DF}"/>
              </a:ext>
            </a:extLst>
          </p:cNvPr>
          <p:cNvGrpSpPr/>
          <p:nvPr/>
        </p:nvGrpSpPr>
        <p:grpSpPr>
          <a:xfrm>
            <a:off x="0" y="6177527"/>
            <a:ext cx="12192000" cy="722770"/>
            <a:chOff x="0" y="7049630"/>
            <a:chExt cx="13817600" cy="722770"/>
          </a:xfrm>
        </p:grpSpPr>
        <p:pic>
          <p:nvPicPr>
            <p:cNvPr id="9" name="Picture 8">
              <a:extLst>
                <a:ext uri="{FF2B5EF4-FFF2-40B4-BE49-F238E27FC236}">
                  <a16:creationId xmlns:a16="http://schemas.microsoft.com/office/drawing/2014/main" id="{709A9B03-A1A7-8C54-925A-29190A9F2CD3}"/>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7088717"/>
              <a:ext cx="13817600" cy="683683"/>
            </a:xfrm>
            <a:prstGeom prst="rect">
              <a:avLst/>
            </a:prstGeom>
          </p:spPr>
        </p:pic>
        <p:pic>
          <p:nvPicPr>
            <p:cNvPr id="10" name="Picture 9">
              <a:extLst>
                <a:ext uri="{FF2B5EF4-FFF2-40B4-BE49-F238E27FC236}">
                  <a16:creationId xmlns:a16="http://schemas.microsoft.com/office/drawing/2014/main" id="{3692F779-4FB3-BA2C-E827-5AFC8FA96638}"/>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76538" y="7049630"/>
              <a:ext cx="2536034" cy="722770"/>
            </a:xfrm>
            <a:prstGeom prst="rect">
              <a:avLst/>
            </a:prstGeom>
          </p:spPr>
        </p:pic>
      </p:grpSp>
      <p:sp>
        <p:nvSpPr>
          <p:cNvPr id="2" name="Title Placeholder 1">
            <a:extLst>
              <a:ext uri="{FF2B5EF4-FFF2-40B4-BE49-F238E27FC236}">
                <a16:creationId xmlns:a16="http://schemas.microsoft.com/office/drawing/2014/main" id="{EADD3406-2972-10A3-F8CB-BA1F4A6986DE}"/>
              </a:ext>
            </a:extLst>
          </p:cNvPr>
          <p:cNvSpPr>
            <a:spLocks noGrp="1"/>
          </p:cNvSpPr>
          <p:nvPr>
            <p:ph type="title"/>
          </p:nvPr>
        </p:nvSpPr>
        <p:spPr>
          <a:xfrm>
            <a:off x="633460" y="44449"/>
            <a:ext cx="10515600" cy="8699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833F9B-BDE5-9013-5A92-29D58C013DE5}"/>
              </a:ext>
            </a:extLst>
          </p:cNvPr>
          <p:cNvSpPr>
            <a:spLocks noGrp="1"/>
          </p:cNvSpPr>
          <p:nvPr>
            <p:ph type="body" idx="1"/>
          </p:nvPr>
        </p:nvSpPr>
        <p:spPr>
          <a:xfrm>
            <a:off x="633460" y="1087595"/>
            <a:ext cx="10720340" cy="50893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AAC2B09-A610-29EE-3C1B-4B484D3E5D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it-IT"/>
              <a:t>© V. Paglioni February 20, 2026</a:t>
            </a:r>
            <a:endParaRPr lang="en-US"/>
          </a:p>
        </p:txBody>
      </p:sp>
      <p:sp>
        <p:nvSpPr>
          <p:cNvPr id="6" name="Slide Number Placeholder 5">
            <a:extLst>
              <a:ext uri="{FF2B5EF4-FFF2-40B4-BE49-F238E27FC236}">
                <a16:creationId xmlns:a16="http://schemas.microsoft.com/office/drawing/2014/main" id="{F5C136ED-908D-3C4E-1240-8EDAE999CA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E882F2B4-BFFC-415F-B296-BBFFD8EA7EAE}" type="slidenum">
              <a:rPr lang="en-US" smtClean="0"/>
              <a:t>‹#›</a:t>
            </a:fld>
            <a:endParaRPr lang="en-US"/>
          </a:p>
        </p:txBody>
      </p:sp>
    </p:spTree>
    <p:extLst>
      <p:ext uri="{BB962C8B-B14F-4D97-AF65-F5344CB8AC3E}">
        <p14:creationId xmlns:p14="http://schemas.microsoft.com/office/powerpoint/2010/main" val="1855188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3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1pPr>
    </p:titleStyle>
    <p:bodyStyle>
      <a:lvl1pPr marL="228600" indent="-228600" algn="l" defTabSz="914400" rtl="0" eaLnBrk="1" latinLnBrk="0" hangingPunct="1">
        <a:lnSpc>
          <a:spcPct val="90000"/>
        </a:lnSpc>
        <a:spcBef>
          <a:spcPts val="1000"/>
        </a:spcBef>
        <a:buClr>
          <a:srgbClr val="1E4D2B"/>
        </a:buClr>
        <a:buFont typeface="Wingdings" panose="05000000000000000000" pitchFamily="2" charset="2"/>
        <a:buChar char="§"/>
        <a:defRPr sz="24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Clr>
          <a:srgbClr val="C8C372"/>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Vincent.Paglioni@colostate.edu"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hyperlink" Target="https://3d.energyencyclopedia.com/npp-pwr" TargetMode="External"/><Relationship Id="rId4" Type="http://schemas.openxmlformats.org/officeDocument/2006/relationships/image" Target="../media/image29.jpe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hyperlink" Target="https://www.researchgate.net/publication/375232437_Physics_of_Nuclear_Explosives_Chapters_1_and_2" TargetMode="External"/><Relationship Id="rId3" Type="http://schemas.openxmlformats.org/officeDocument/2006/relationships/image" Target="../media/image24.png"/><Relationship Id="rId7" Type="http://schemas.openxmlformats.org/officeDocument/2006/relationships/hyperlink" Target="https://en.wikipedia.org/wiki/Fission_barrier#cite_note-1"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s://www.nuclear-power.com/nuclear-power/fission/" TargetMode="External"/><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hyperlink" Target="https://3d.energyencyclopedia.com/npp-pw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hyperlink" Target="https://www.terrapower.com/natrium/" TargetMode="External"/><Relationship Id="rId4" Type="http://schemas.openxmlformats.org/officeDocument/2006/relationships/hyperlink" Target="https://www.world-nuclear-news.org/articles/nuscale-integrated-energy-system-desalination-clean-hydroge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hyperlink" Target="https://www.motive-power.com/visualized-the-four-benefits-of-small-modular-reactors/" TargetMode="Externa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s://interactive.nuscalepower.com/tva-program/p/1" TargetMode="Externa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hyperlink" Target="https://3d.energyencyclopedia.com/npp-smr/reactor" TargetMode="External"/><Relationship Id="rId5" Type="http://schemas.openxmlformats.org/officeDocument/2006/relationships/image" Target="../media/image48.png"/><Relationship Id="rId4" Type="http://schemas.openxmlformats.org/officeDocument/2006/relationships/hyperlink" Target="https://www.nuscalepower.com/press-releases/2023/nuscale-power-enhances-case-for-small-modular-reactor-applications-in-major-industrial-processes-with-new-steam-production-estimat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wdp"/><Relationship Id="rId3" Type="http://schemas.openxmlformats.org/officeDocument/2006/relationships/image" Target="../media/image8.sv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72.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https://www.energy.gov/ne/articles/3-nuclear-power-plants-gearing-clean-hydrogen-production"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eia.gov/outlooks/aeo/assumptions/pdf/HMM_Assumptions.pdf"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nature.com/articles/d41586-024-03162-2" TargetMode="External"/><Relationship Id="rId3" Type="http://schemas.openxmlformats.org/officeDocument/2006/relationships/diagramLayout" Target="../diagrams/layout2.xml"/><Relationship Id="rId7" Type="http://schemas.openxmlformats.org/officeDocument/2006/relationships/hyperlink" Target="https://blog.google/outreach-initiatives/sustainability/google-kairos-power-nuclear-energy-agreement/"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67.jpeg"/><Relationship Id="rId4" Type="http://schemas.openxmlformats.org/officeDocument/2006/relationships/diagramQuickStyle" Target="../diagrams/quickStyle2.xml"/><Relationship Id="rId9" Type="http://schemas.openxmlformats.org/officeDocument/2006/relationships/hyperlink" Target="https://x-energy.com/seadrift" TargetMode="Externa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8.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71.png"/><Relationship Id="rId5" Type="http://schemas.openxmlformats.org/officeDocument/2006/relationships/diagramLayout" Target="../diagrams/layout3.xml"/><Relationship Id="rId10" Type="http://schemas.openxmlformats.org/officeDocument/2006/relationships/image" Target="../media/image70.png"/><Relationship Id="rId4" Type="http://schemas.openxmlformats.org/officeDocument/2006/relationships/diagramData" Target="../diagrams/data3.xml"/><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3" Type="http://schemas.openxmlformats.org/officeDocument/2006/relationships/hyperlink" Target="https://www.energy.gov/ne/articles/infographic-advanced-reactor-development" TargetMode="External"/><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hyperlink" Target="https://www.npr.org/2026/01/28/nx-s1-5677187/nuclear-safety-rules-rewritten-trump"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gain.inl.gov/" TargetMode="External"/><Relationship Id="rId2" Type="http://schemas.openxmlformats.org/officeDocument/2006/relationships/hyperlink" Target="https://nei.org/" TargetMode="External"/><Relationship Id="rId1" Type="http://schemas.openxmlformats.org/officeDocument/2006/relationships/slideLayout" Target="../slideLayouts/slideLayout2.xml"/><Relationship Id="rId6" Type="http://schemas.openxmlformats.org/officeDocument/2006/relationships/hyperlink" Target="https://nuclearworks.org/" TargetMode="External"/><Relationship Id="rId5" Type="http://schemas.openxmlformats.org/officeDocument/2006/relationships/hyperlink" Target="https://www.coloradonuclearalliance.org/" TargetMode="External"/><Relationship Id="rId4" Type="http://schemas.openxmlformats.org/officeDocument/2006/relationships/hyperlink" Target="https://www.ans.org/"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mailto:Vincent.paglioni@colostate.edu"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https://3d.energyencyclopedia.com/npp-pwr" TargetMode="Externa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D61EB56-CFAE-6083-2D6B-267598B1D7C5}"/>
              </a:ext>
            </a:extLst>
          </p:cNvPr>
          <p:cNvSpPr>
            <a:spLocks noGrp="1"/>
          </p:cNvSpPr>
          <p:nvPr>
            <p:ph type="body" sz="quarter" idx="11"/>
          </p:nvPr>
        </p:nvSpPr>
        <p:spPr>
          <a:xfrm>
            <a:off x="104775" y="2160241"/>
            <a:ext cx="11982450" cy="2400657"/>
          </a:xfrm>
        </p:spPr>
        <p:txBody>
          <a:bodyPr anchor="ctr" anchorCtr="0"/>
          <a:lstStyle/>
          <a:p>
            <a:r>
              <a:rPr lang="en-US" sz="5400" dirty="0">
                <a:latin typeface="Verdana" panose="020B0604030504040204" pitchFamily="34" charset="0"/>
                <a:ea typeface="Verdana" panose="020B0604030504040204" pitchFamily="34" charset="0"/>
              </a:rPr>
              <a:t>Nuclear Energy </a:t>
            </a:r>
          </a:p>
          <a:p>
            <a:r>
              <a:rPr lang="en-US" sz="3200" i="1" dirty="0">
                <a:latin typeface="Verdana" panose="020B0604030504040204" pitchFamily="34" charset="0"/>
              </a:rPr>
              <a:t>Foundations &amp; State of the World for Systems Engineers </a:t>
            </a:r>
          </a:p>
          <a:p>
            <a:endParaRPr lang="en-US" sz="3200" i="1" dirty="0">
              <a:latin typeface="Verdana" panose="020B0604030504040204" pitchFamily="34" charset="0"/>
              <a:ea typeface="Verdana" panose="020B0604030504040204" pitchFamily="34" charset="0"/>
            </a:endParaRPr>
          </a:p>
          <a:p>
            <a:endParaRPr lang="en-US" sz="3200" dirty="0">
              <a:latin typeface="Verdana" panose="020B0604030504040204" pitchFamily="34" charset="0"/>
              <a:ea typeface="Verdana" panose="020B0604030504040204" pitchFamily="34" charset="0"/>
            </a:endParaRPr>
          </a:p>
        </p:txBody>
      </p:sp>
      <p:sp>
        <p:nvSpPr>
          <p:cNvPr id="6" name="Text Placeholder 5">
            <a:extLst>
              <a:ext uri="{FF2B5EF4-FFF2-40B4-BE49-F238E27FC236}">
                <a16:creationId xmlns:a16="http://schemas.microsoft.com/office/drawing/2014/main" id="{9E0A84AB-F3FE-AB46-F331-2BC5DE54D26A}"/>
              </a:ext>
            </a:extLst>
          </p:cNvPr>
          <p:cNvSpPr>
            <a:spLocks noGrp="1"/>
          </p:cNvSpPr>
          <p:nvPr>
            <p:ph type="body" sz="quarter" idx="12"/>
          </p:nvPr>
        </p:nvSpPr>
        <p:spPr>
          <a:xfrm>
            <a:off x="661700" y="5170355"/>
            <a:ext cx="5405725" cy="1354217"/>
          </a:xfrm>
        </p:spPr>
        <p:txBody>
          <a:bodyPr/>
          <a:lstStyle/>
          <a:p>
            <a:pPr>
              <a:lnSpc>
                <a:spcPct val="100000"/>
              </a:lnSpc>
              <a:spcBef>
                <a:spcPts val="600"/>
              </a:spcBef>
            </a:pPr>
            <a:r>
              <a:rPr lang="en-US" sz="1800" dirty="0">
                <a:latin typeface="Verdana" panose="020B0604030504040204" pitchFamily="34" charset="0"/>
                <a:ea typeface="Verdana" panose="020B0604030504040204" pitchFamily="34" charset="0"/>
              </a:rPr>
              <a:t>Vincent Paglioni, Ph.D.</a:t>
            </a:r>
          </a:p>
          <a:p>
            <a:pPr>
              <a:lnSpc>
                <a:spcPct val="100000"/>
              </a:lnSpc>
              <a:spcBef>
                <a:spcPts val="600"/>
              </a:spcBef>
            </a:pPr>
            <a:r>
              <a:rPr lang="en-US" sz="1800" dirty="0">
                <a:latin typeface="Verdana" panose="020B0604030504040204" pitchFamily="34" charset="0"/>
                <a:ea typeface="Verdana" panose="020B0604030504040204" pitchFamily="34" charset="0"/>
              </a:rPr>
              <a:t>Assistant Professor of Systems Engineering </a:t>
            </a:r>
          </a:p>
          <a:p>
            <a:pPr>
              <a:lnSpc>
                <a:spcPct val="100000"/>
              </a:lnSpc>
              <a:spcBef>
                <a:spcPts val="600"/>
              </a:spcBef>
            </a:pPr>
            <a:r>
              <a:rPr lang="en-US" sz="1800" dirty="0">
                <a:latin typeface="Verdana" panose="020B0604030504040204" pitchFamily="34" charset="0"/>
                <a:ea typeface="Verdana" panose="020B0604030504040204" pitchFamily="34" charset="0"/>
                <a:hlinkClick r:id="rId2"/>
              </a:rPr>
              <a:t>Vincent.Paglioni@colostate.edu</a:t>
            </a:r>
            <a:r>
              <a:rPr lang="en-US" sz="18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57154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00EBE-F788-78F5-0DB9-7E782F77FB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51153C-5D00-2A52-9D62-E63FDF748A2F}"/>
              </a:ext>
            </a:extLst>
          </p:cNvPr>
          <p:cNvSpPr>
            <a:spLocks noGrp="1"/>
          </p:cNvSpPr>
          <p:nvPr>
            <p:ph idx="1"/>
          </p:nvPr>
        </p:nvSpPr>
        <p:spPr>
          <a:xfrm>
            <a:off x="633460" y="1087595"/>
            <a:ext cx="3975625" cy="5089368"/>
          </a:xfrm>
        </p:spPr>
        <p:txBody>
          <a:bodyPr/>
          <a:lstStyle/>
          <a:p>
            <a:endParaRPr lang="en-US" dirty="0"/>
          </a:p>
        </p:txBody>
      </p:sp>
      <p:sp>
        <p:nvSpPr>
          <p:cNvPr id="4" name="Footer Placeholder 3">
            <a:extLst>
              <a:ext uri="{FF2B5EF4-FFF2-40B4-BE49-F238E27FC236}">
                <a16:creationId xmlns:a16="http://schemas.microsoft.com/office/drawing/2014/main" id="{B161BAD4-797C-FDE7-B4B4-1617CA115179}"/>
              </a:ext>
            </a:extLst>
          </p:cNvPr>
          <p:cNvSpPr>
            <a:spLocks noGrp="1"/>
          </p:cNvSpPr>
          <p:nvPr>
            <p:ph type="ftr" sz="quarter" idx="11"/>
          </p:nvPr>
        </p:nvSpPr>
        <p:spPr/>
        <p:txBody>
          <a:bodyPr/>
          <a:lstStyle/>
          <a:p>
            <a:r>
              <a:rPr lang="it-IT"/>
              <a:t>© V. Paglioni February 20, 2026</a:t>
            </a:r>
            <a:endParaRPr lang="en-US"/>
          </a:p>
        </p:txBody>
      </p:sp>
      <p:sp>
        <p:nvSpPr>
          <p:cNvPr id="5" name="Slide Number Placeholder 4">
            <a:extLst>
              <a:ext uri="{FF2B5EF4-FFF2-40B4-BE49-F238E27FC236}">
                <a16:creationId xmlns:a16="http://schemas.microsoft.com/office/drawing/2014/main" id="{D1E308F0-E239-DE11-A231-6DE0364B54D0}"/>
              </a:ext>
            </a:extLst>
          </p:cNvPr>
          <p:cNvSpPr>
            <a:spLocks noGrp="1"/>
          </p:cNvSpPr>
          <p:nvPr>
            <p:ph type="sldNum" sz="quarter" idx="12"/>
          </p:nvPr>
        </p:nvSpPr>
        <p:spPr/>
        <p:txBody>
          <a:bodyPr/>
          <a:lstStyle/>
          <a:p>
            <a:fld id="{E882F2B4-BFFC-415F-B296-BBFFD8EA7EAE}" type="slidenum">
              <a:rPr lang="en-US" smtClean="0"/>
              <a:t>10</a:t>
            </a:fld>
            <a:endParaRPr lang="en-US"/>
          </a:p>
        </p:txBody>
      </p:sp>
      <p:pic>
        <p:nvPicPr>
          <p:cNvPr id="6" name="Picture 5">
            <a:extLst>
              <a:ext uri="{FF2B5EF4-FFF2-40B4-BE49-F238E27FC236}">
                <a16:creationId xmlns:a16="http://schemas.microsoft.com/office/drawing/2014/main" id="{21600C0F-2E33-EB11-F3C3-A1264C952F76}"/>
              </a:ext>
            </a:extLst>
          </p:cNvPr>
          <p:cNvPicPr>
            <a:picLocks noChangeAspect="1"/>
          </p:cNvPicPr>
          <p:nvPr/>
        </p:nvPicPr>
        <p:blipFill>
          <a:blip r:embed="rId2"/>
          <a:stretch>
            <a:fillRect/>
          </a:stretch>
        </p:blipFill>
        <p:spPr>
          <a:xfrm>
            <a:off x="0" y="0"/>
            <a:ext cx="4406110" cy="6214991"/>
          </a:xfrm>
          <a:prstGeom prst="rect">
            <a:avLst/>
          </a:prstGeom>
        </p:spPr>
      </p:pic>
      <p:pic>
        <p:nvPicPr>
          <p:cNvPr id="13" name="Picture 12">
            <a:extLst>
              <a:ext uri="{FF2B5EF4-FFF2-40B4-BE49-F238E27FC236}">
                <a16:creationId xmlns:a16="http://schemas.microsoft.com/office/drawing/2014/main" id="{491CA26F-ABF6-884B-EEEF-2B735FC7368A}"/>
              </a:ext>
            </a:extLst>
          </p:cNvPr>
          <p:cNvPicPr>
            <a:picLocks noChangeAspect="1"/>
          </p:cNvPicPr>
          <p:nvPr/>
        </p:nvPicPr>
        <p:blipFill>
          <a:blip r:embed="rId3"/>
          <a:stretch>
            <a:fillRect/>
          </a:stretch>
        </p:blipFill>
        <p:spPr>
          <a:xfrm>
            <a:off x="4110664" y="0"/>
            <a:ext cx="3170914" cy="6214991"/>
          </a:xfrm>
          <a:prstGeom prst="rect">
            <a:avLst/>
          </a:prstGeom>
        </p:spPr>
      </p:pic>
      <p:sp>
        <p:nvSpPr>
          <p:cNvPr id="14" name="Right Brace 13">
            <a:extLst>
              <a:ext uri="{FF2B5EF4-FFF2-40B4-BE49-F238E27FC236}">
                <a16:creationId xmlns:a16="http://schemas.microsoft.com/office/drawing/2014/main" id="{6172443F-09E1-7448-1B82-2AF2ECF6C8DF}"/>
              </a:ext>
            </a:extLst>
          </p:cNvPr>
          <p:cNvSpPr/>
          <p:nvPr/>
        </p:nvSpPr>
        <p:spPr>
          <a:xfrm flipH="1">
            <a:off x="2265219" y="41238"/>
            <a:ext cx="2310598" cy="6132514"/>
          </a:xfrm>
          <a:prstGeom prst="rightBrace">
            <a:avLst>
              <a:gd name="adj1" fmla="val 22650"/>
              <a:gd name="adj2" fmla="val 61691"/>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descr="Nuclear fuel - Wikipedia">
            <a:extLst>
              <a:ext uri="{FF2B5EF4-FFF2-40B4-BE49-F238E27FC236}">
                <a16:creationId xmlns:a16="http://schemas.microsoft.com/office/drawing/2014/main" id="{3FF11754-1A4E-9454-AD31-5A0FED719B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1578" y="-15154"/>
            <a:ext cx="3143250" cy="2047875"/>
          </a:xfrm>
          <a:prstGeom prst="rect">
            <a:avLst/>
          </a:prstGeom>
          <a:noFill/>
          <a:extLst>
            <a:ext uri="{909E8E84-426E-40DD-AFC4-6F175D3DCCD1}">
              <a14:hiddenFill xmlns:a14="http://schemas.microsoft.com/office/drawing/2010/main">
                <a:solidFill>
                  <a:srgbClr val="FFFFFF"/>
                </a:solidFill>
              </a14:hiddenFill>
            </a:ext>
          </a:extLst>
        </p:spPr>
      </p:pic>
      <p:sp>
        <p:nvSpPr>
          <p:cNvPr id="20" name="Arrow: Down 19">
            <a:extLst>
              <a:ext uri="{FF2B5EF4-FFF2-40B4-BE49-F238E27FC236}">
                <a16:creationId xmlns:a16="http://schemas.microsoft.com/office/drawing/2014/main" id="{73C7C917-5735-019E-3825-DD7224E73032}"/>
              </a:ext>
            </a:extLst>
          </p:cNvPr>
          <p:cNvSpPr/>
          <p:nvPr/>
        </p:nvSpPr>
        <p:spPr>
          <a:xfrm rot="4282386">
            <a:off x="7145589" y="589092"/>
            <a:ext cx="485303" cy="1459659"/>
          </a:xfrm>
          <a:prstGeom prst="down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8" name="Picture 1077">
            <a:extLst>
              <a:ext uri="{FF2B5EF4-FFF2-40B4-BE49-F238E27FC236}">
                <a16:creationId xmlns:a16="http://schemas.microsoft.com/office/drawing/2014/main" id="{59019B3B-3B65-8729-17E1-480168ECF3FB}"/>
              </a:ext>
            </a:extLst>
          </p:cNvPr>
          <p:cNvPicPr>
            <a:picLocks noChangeAspect="1"/>
          </p:cNvPicPr>
          <p:nvPr/>
        </p:nvPicPr>
        <p:blipFill>
          <a:blip r:embed="rId5"/>
          <a:stretch>
            <a:fillRect/>
          </a:stretch>
        </p:blipFill>
        <p:spPr>
          <a:xfrm>
            <a:off x="7599246" y="2286322"/>
            <a:ext cx="1835055" cy="3816427"/>
          </a:xfrm>
          <a:prstGeom prst="rect">
            <a:avLst/>
          </a:prstGeom>
        </p:spPr>
      </p:pic>
      <p:sp>
        <p:nvSpPr>
          <p:cNvPr id="1079" name="Arrow: Right 1078">
            <a:extLst>
              <a:ext uri="{FF2B5EF4-FFF2-40B4-BE49-F238E27FC236}">
                <a16:creationId xmlns:a16="http://schemas.microsoft.com/office/drawing/2014/main" id="{09D1A38E-FC61-FEB6-E32E-0F1B2E63D0E1}"/>
              </a:ext>
            </a:extLst>
          </p:cNvPr>
          <p:cNvSpPr/>
          <p:nvPr/>
        </p:nvSpPr>
        <p:spPr>
          <a:xfrm rot="16200000">
            <a:off x="7689057" y="1565233"/>
            <a:ext cx="1429463" cy="635000"/>
          </a:xfrm>
          <a:prstGeom prst="right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0" name="Picture 1079">
            <a:extLst>
              <a:ext uri="{FF2B5EF4-FFF2-40B4-BE49-F238E27FC236}">
                <a16:creationId xmlns:a16="http://schemas.microsoft.com/office/drawing/2014/main" id="{47E95F6B-A6C8-CFD6-BA08-0A9571A558E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9161" b="66528" l="42303" r="53413"/>
                    </a14:imgEffect>
                  </a14:imgLayer>
                </a14:imgProps>
              </a:ext>
            </a:extLst>
          </a:blip>
          <a:srcRect l="40914" t="24490" r="45198" b="28801"/>
          <a:stretch>
            <a:fillRect/>
          </a:stretch>
        </p:blipFill>
        <p:spPr>
          <a:xfrm>
            <a:off x="8516774" y="3303739"/>
            <a:ext cx="351939" cy="508357"/>
          </a:xfrm>
          <a:prstGeom prst="rect">
            <a:avLst/>
          </a:prstGeom>
        </p:spPr>
      </p:pic>
      <p:sp>
        <p:nvSpPr>
          <p:cNvPr id="1082" name="Oval 1081">
            <a:extLst>
              <a:ext uri="{FF2B5EF4-FFF2-40B4-BE49-F238E27FC236}">
                <a16:creationId xmlns:a16="http://schemas.microsoft.com/office/drawing/2014/main" id="{5FA2EF8E-E767-EF28-1BBF-578E1754E59D}"/>
              </a:ext>
            </a:extLst>
          </p:cNvPr>
          <p:cNvSpPr/>
          <p:nvPr/>
        </p:nvSpPr>
        <p:spPr>
          <a:xfrm>
            <a:off x="6579873" y="3092483"/>
            <a:ext cx="91456" cy="9145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3" name="Picture 1082">
            <a:extLst>
              <a:ext uri="{FF2B5EF4-FFF2-40B4-BE49-F238E27FC236}">
                <a16:creationId xmlns:a16="http://schemas.microsoft.com/office/drawing/2014/main" id="{BF6F437C-D1F7-1417-C7B3-1CBD7E3A5BDE}"/>
              </a:ext>
            </a:extLst>
          </p:cNvPr>
          <p:cNvPicPr>
            <a:picLocks noChangeAspect="1"/>
          </p:cNvPicPr>
          <p:nvPr/>
        </p:nvPicPr>
        <p:blipFill>
          <a:blip r:embed="rId8">
            <a:extLst>
              <a:ext uri="{BEBA8EAE-BF5A-486C-A8C5-ECC9F3942E4B}">
                <a14:imgProps xmlns:a14="http://schemas.microsoft.com/office/drawing/2010/main">
                  <a14:imgLayer r:embed="rId7">
                    <a14:imgEffect>
                      <a14:backgroundRemoval t="4848" b="94183" l="66449" r="87151">
                        <a14:foregroundMark x1="75907" y1="15512" x2="71802" y2="11634"/>
                        <a14:foregroundMark x1="75729" y1="10526" x2="69185" y2="8726"/>
                        <a14:foregroundMark x1="76502" y1="10111" x2="78049" y2="16205"/>
                        <a14:foregroundMark x1="70851" y1="10111" x2="71148" y2="22161"/>
                        <a14:foregroundMark x1="70732" y1="9834" x2="69958" y2="17313"/>
                        <a14:foregroundMark x1="72873" y1="5956" x2="69780" y2="11219"/>
                        <a14:foregroundMark x1="77573" y1="16898" x2="73171" y2="23684"/>
                        <a14:foregroundMark x1="74360" y1="21884" x2="71327" y2="4848"/>
                        <a14:foregroundMark x1="75729" y1="74654" x2="76205" y2="73961"/>
                        <a14:foregroundMark x1="77097" y1="82133" x2="74955" y2="78532"/>
                        <a14:foregroundMark x1="76324" y1="77147" x2="74658" y2="77147"/>
                        <a14:foregroundMark x1="78049" y1="78255" x2="75610" y2="94183"/>
                        <a14:foregroundMark x1="70077" y1="77147" x2="70256" y2="86427"/>
                        <a14:foregroundMark x1="72219" y1="74377" x2="73587" y2="73546"/>
                      </a14:backgroundRemoval>
                    </a14:imgEffect>
                  </a14:imgLayer>
                </a14:imgProps>
              </a:ext>
            </a:extLst>
          </a:blip>
          <a:srcRect l="63866" r="10259"/>
          <a:stretch>
            <a:fillRect/>
          </a:stretch>
        </p:blipFill>
        <p:spPr>
          <a:xfrm rot="19706341">
            <a:off x="8400936" y="3233227"/>
            <a:ext cx="571092" cy="947963"/>
          </a:xfrm>
          <a:prstGeom prst="rect">
            <a:avLst/>
          </a:prstGeom>
        </p:spPr>
      </p:pic>
      <p:sp>
        <p:nvSpPr>
          <p:cNvPr id="1084" name="Oval 1083">
            <a:extLst>
              <a:ext uri="{FF2B5EF4-FFF2-40B4-BE49-F238E27FC236}">
                <a16:creationId xmlns:a16="http://schemas.microsoft.com/office/drawing/2014/main" id="{67C935FD-F3FA-C841-9381-8EF6481D899C}"/>
              </a:ext>
            </a:extLst>
          </p:cNvPr>
          <p:cNvSpPr/>
          <p:nvPr/>
        </p:nvSpPr>
        <p:spPr>
          <a:xfrm>
            <a:off x="8471045" y="3650708"/>
            <a:ext cx="91456" cy="9145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9D82B2F-1BFC-F02E-4C0E-FF8F12DB2534}"/>
              </a:ext>
            </a:extLst>
          </p:cNvPr>
          <p:cNvSpPr/>
          <p:nvPr/>
        </p:nvSpPr>
        <p:spPr>
          <a:xfrm>
            <a:off x="8512421" y="3394313"/>
            <a:ext cx="347851" cy="3478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F377ADD-B10F-13E6-02EB-9B7215649B2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9161" b="66528" l="42303" r="53413"/>
                    </a14:imgEffect>
                  </a14:imgLayer>
                </a14:imgProps>
              </a:ext>
            </a:extLst>
          </a:blip>
          <a:srcRect l="40914" t="24490" r="45198" b="28801"/>
          <a:stretch>
            <a:fillRect/>
          </a:stretch>
        </p:blipFill>
        <p:spPr>
          <a:xfrm>
            <a:off x="7908800" y="4260536"/>
            <a:ext cx="351939" cy="508357"/>
          </a:xfrm>
          <a:prstGeom prst="rect">
            <a:avLst/>
          </a:prstGeom>
        </p:spPr>
      </p:pic>
      <p:pic>
        <p:nvPicPr>
          <p:cNvPr id="9" name="Picture 8">
            <a:extLst>
              <a:ext uri="{FF2B5EF4-FFF2-40B4-BE49-F238E27FC236}">
                <a16:creationId xmlns:a16="http://schemas.microsoft.com/office/drawing/2014/main" id="{655EE71B-2490-CB94-93F7-F715F905778C}"/>
              </a:ext>
            </a:extLst>
          </p:cNvPr>
          <p:cNvPicPr>
            <a:picLocks noChangeAspect="1"/>
          </p:cNvPicPr>
          <p:nvPr/>
        </p:nvPicPr>
        <p:blipFill>
          <a:blip r:embed="rId9">
            <a:extLst>
              <a:ext uri="{BEBA8EAE-BF5A-486C-A8C5-ECC9F3942E4B}">
                <a14:imgProps xmlns:a14="http://schemas.microsoft.com/office/drawing/2010/main">
                  <a14:imgLayer r:embed="rId7">
                    <a14:imgEffect>
                      <a14:backgroundRemoval t="33241" b="63712" l="65913" r="80488">
                        <a14:foregroundMark x1="78941" y1="56648" x2="78108" y2="54848"/>
                        <a14:foregroundMark x1="80488" y1="47922" x2="78941" y2="47922"/>
                        <a14:foregroundMark x1="77692" y1="41828" x2="78941" y2="39474"/>
                        <a14:foregroundMark x1="75669" y1="36011" x2="75729" y2="33241"/>
                        <a14:foregroundMark x1="68888" y1="39889" x2="67400" y2="36842"/>
                        <a14:foregroundMark x1="67638" y1="47922" x2="65913" y2="47922"/>
                      </a14:backgroundRemoval>
                    </a14:imgEffect>
                  </a14:imgLayer>
                </a14:imgProps>
              </a:ext>
            </a:extLst>
          </a:blip>
          <a:srcRect l="65318" t="30917" r="18389" b="32348"/>
          <a:stretch>
            <a:fillRect/>
          </a:stretch>
        </p:blipFill>
        <p:spPr>
          <a:xfrm>
            <a:off x="8357530" y="3243625"/>
            <a:ext cx="670425" cy="649225"/>
          </a:xfrm>
          <a:prstGeom prst="rect">
            <a:avLst/>
          </a:prstGeom>
        </p:spPr>
      </p:pic>
      <p:sp>
        <p:nvSpPr>
          <p:cNvPr id="10" name="TextBox 9">
            <a:extLst>
              <a:ext uri="{FF2B5EF4-FFF2-40B4-BE49-F238E27FC236}">
                <a16:creationId xmlns:a16="http://schemas.microsoft.com/office/drawing/2014/main" id="{8A98F8F4-E0BE-33D6-332C-CB2C5584CABE}"/>
              </a:ext>
            </a:extLst>
          </p:cNvPr>
          <p:cNvSpPr txBox="1"/>
          <p:nvPr/>
        </p:nvSpPr>
        <p:spPr>
          <a:xfrm>
            <a:off x="7390061" y="6421089"/>
            <a:ext cx="4160207" cy="246221"/>
          </a:xfrm>
          <a:prstGeom prst="rect">
            <a:avLst/>
          </a:prstGeom>
          <a:noFill/>
        </p:spPr>
        <p:txBody>
          <a:bodyPr wrap="square">
            <a:spAutoFit/>
          </a:bodyPr>
          <a:lstStyle/>
          <a:p>
            <a:r>
              <a:rPr lang="en-US" sz="1000" b="1" dirty="0">
                <a:solidFill>
                  <a:schemeClr val="bg1"/>
                </a:solidFill>
              </a:rPr>
              <a:t>Images: </a:t>
            </a:r>
            <a:r>
              <a:rPr lang="en-US" sz="1000" dirty="0">
                <a:hlinkClick r:id="rId10"/>
              </a:rPr>
              <a:t>https://3d.energyencyclopedia.com/npp-pwr</a:t>
            </a:r>
            <a:r>
              <a:rPr lang="en-US" sz="1000" dirty="0"/>
              <a:t> </a:t>
            </a:r>
          </a:p>
        </p:txBody>
      </p:sp>
    </p:spTree>
    <p:extLst>
      <p:ext uri="{BB962C8B-B14F-4D97-AF65-F5344CB8AC3E}">
        <p14:creationId xmlns:p14="http://schemas.microsoft.com/office/powerpoint/2010/main" val="358280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07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8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6.25E-7 1.11111E-6 L 0.16289 0.05324 " pathEditMode="relative" rAng="0" ptsTypes="AA">
                                      <p:cBhvr>
                                        <p:cTn id="29" dur="2000" fill="hold"/>
                                        <p:tgtEl>
                                          <p:spTgt spid="1082"/>
                                        </p:tgtEl>
                                        <p:attrNameLst>
                                          <p:attrName>ppt_x</p:attrName>
                                          <p:attrName>ppt_y</p:attrName>
                                        </p:attrNameLst>
                                      </p:cBhvr>
                                      <p:rCtr x="8138" y="2662"/>
                                    </p:animMotion>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08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xit" presetSubtype="0" fill="hold" grpId="2" nodeType="withEffect">
                                  <p:stCondLst>
                                    <p:cond delay="0"/>
                                  </p:stCondLst>
                                  <p:childTnLst>
                                    <p:set>
                                      <p:cBhvr>
                                        <p:cTn id="40" dur="1" fill="hold">
                                          <p:stCondLst>
                                            <p:cond delay="0"/>
                                          </p:stCondLst>
                                        </p:cTn>
                                        <p:tgtEl>
                                          <p:spTgt spid="1082"/>
                                        </p:tgtEl>
                                        <p:attrNameLst>
                                          <p:attrName>style.visibility</p:attrName>
                                        </p:attrNameLst>
                                      </p:cBhvr>
                                      <p:to>
                                        <p:strVal val="hidden"/>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1084"/>
                                        </p:tgtEl>
                                        <p:attrNameLst>
                                          <p:attrName>style.visibility</p:attrName>
                                        </p:attrNameLst>
                                      </p:cBhvr>
                                      <p:to>
                                        <p:strVal val="visible"/>
                                      </p:to>
                                    </p:set>
                                  </p:childTnLst>
                                </p:cTn>
                              </p:par>
                            </p:childTnLst>
                          </p:cTn>
                        </p:par>
                        <p:par>
                          <p:cTn id="47" fill="hold">
                            <p:stCondLst>
                              <p:cond delay="0"/>
                            </p:stCondLst>
                            <p:childTnLst>
                              <p:par>
                                <p:cTn id="48" presetID="42" presetClass="path" presetSubtype="0" accel="50000" decel="50000" fill="hold" grpId="1" nodeType="afterEffect">
                                  <p:stCondLst>
                                    <p:cond delay="0"/>
                                  </p:stCondLst>
                                  <p:childTnLst>
                                    <p:animMotion origin="layout" path="M 2.29167E-6 1.11111E-6 L -0.0319 0.1037 " pathEditMode="relative" rAng="0" ptsTypes="AA">
                                      <p:cBhvr>
                                        <p:cTn id="49" dur="2000" fill="hold"/>
                                        <p:tgtEl>
                                          <p:spTgt spid="1084"/>
                                        </p:tgtEl>
                                        <p:attrNameLst>
                                          <p:attrName>ppt_x</p:attrName>
                                          <p:attrName>ppt_y</p:attrName>
                                        </p:attrNameLst>
                                      </p:cBhvr>
                                      <p:rCtr x="-1602" y="5185"/>
                                    </p:animMotion>
                                  </p:childTnLst>
                                </p:cTn>
                              </p:par>
                            </p:childTnLst>
                          </p:cTn>
                        </p:par>
                        <p:par>
                          <p:cTn id="50" fill="hold">
                            <p:stCondLst>
                              <p:cond delay="2000"/>
                            </p:stCondLst>
                            <p:childTnLst>
                              <p:par>
                                <p:cTn id="51" presetID="1" presetClass="entr" presetSubtype="0"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1079" grpId="0" animBg="1"/>
      <p:bldP spid="1082" grpId="0" animBg="1"/>
      <p:bldP spid="1082" grpId="1" animBg="1"/>
      <p:bldP spid="1082" grpId="2" animBg="1"/>
      <p:bldP spid="1084" grpId="0" animBg="1"/>
      <p:bldP spid="1084" grpId="1"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0F6F1-3E8E-0698-90AD-6FDE695EBBD5}"/>
              </a:ext>
            </a:extLst>
          </p:cNvPr>
          <p:cNvSpPr>
            <a:spLocks noGrp="1"/>
          </p:cNvSpPr>
          <p:nvPr>
            <p:ph type="title"/>
          </p:nvPr>
        </p:nvSpPr>
        <p:spPr/>
        <p:txBody>
          <a:bodyPr/>
          <a:lstStyle/>
          <a:p>
            <a:r>
              <a:rPr lang="en-US"/>
              <a:t>Dr. P’s Quick Keys: Nuclear Reactors</a:t>
            </a:r>
          </a:p>
        </p:txBody>
      </p:sp>
      <p:sp>
        <p:nvSpPr>
          <p:cNvPr id="5" name="Slide Number Placeholder 4">
            <a:extLst>
              <a:ext uri="{FF2B5EF4-FFF2-40B4-BE49-F238E27FC236}">
                <a16:creationId xmlns:a16="http://schemas.microsoft.com/office/drawing/2014/main" id="{C2118A3A-9CED-E186-2113-288332D61F9A}"/>
              </a:ext>
            </a:extLst>
          </p:cNvPr>
          <p:cNvSpPr>
            <a:spLocks noGrp="1"/>
          </p:cNvSpPr>
          <p:nvPr>
            <p:ph type="sldNum" sz="quarter" idx="12"/>
          </p:nvPr>
        </p:nvSpPr>
        <p:spPr/>
        <p:txBody>
          <a:bodyPr/>
          <a:lstStyle/>
          <a:p>
            <a:fld id="{E882F2B4-BFFC-415F-B296-BBFFD8EA7EAE}" type="slidenum">
              <a:rPr lang="en-US" smtClean="0"/>
              <a:t>11</a:t>
            </a:fld>
            <a:endParaRPr lang="en-US"/>
          </a:p>
        </p:txBody>
      </p:sp>
      <p:sp>
        <p:nvSpPr>
          <p:cNvPr id="6" name="Rectangle: Rounded Corners 5">
            <a:extLst>
              <a:ext uri="{FF2B5EF4-FFF2-40B4-BE49-F238E27FC236}">
                <a16:creationId xmlns:a16="http://schemas.microsoft.com/office/drawing/2014/main" id="{77EB90CD-6311-FB19-E415-0CDA8463BAD4}"/>
              </a:ext>
            </a:extLst>
          </p:cNvPr>
          <p:cNvSpPr/>
          <p:nvPr/>
        </p:nvSpPr>
        <p:spPr>
          <a:xfrm>
            <a:off x="126629" y="1608364"/>
            <a:ext cx="2431854" cy="869951"/>
          </a:xfrm>
          <a:prstGeom prst="roundRect">
            <a:avLst/>
          </a:prstGeom>
          <a:solidFill>
            <a:schemeClr val="accent1">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1. Fission Chain Reaction</a:t>
            </a:r>
          </a:p>
        </p:txBody>
      </p:sp>
      <p:sp>
        <p:nvSpPr>
          <p:cNvPr id="7" name="Rectangle: Rounded Corners 6">
            <a:extLst>
              <a:ext uri="{FF2B5EF4-FFF2-40B4-BE49-F238E27FC236}">
                <a16:creationId xmlns:a16="http://schemas.microsoft.com/office/drawing/2014/main" id="{F81957AA-589E-EA84-3C9E-B36FCA31EEAA}"/>
              </a:ext>
            </a:extLst>
          </p:cNvPr>
          <p:cNvSpPr/>
          <p:nvPr/>
        </p:nvSpPr>
        <p:spPr>
          <a:xfrm>
            <a:off x="126627" y="2783166"/>
            <a:ext cx="2431856" cy="869951"/>
          </a:xfrm>
          <a:prstGeom prst="roundRect">
            <a:avLst/>
          </a:prstGeom>
          <a:solidFill>
            <a:schemeClr val="accent1">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2. Neutron Energy</a:t>
            </a:r>
          </a:p>
        </p:txBody>
      </p:sp>
      <p:sp>
        <p:nvSpPr>
          <p:cNvPr id="8" name="Rectangle: Rounded Corners 7">
            <a:extLst>
              <a:ext uri="{FF2B5EF4-FFF2-40B4-BE49-F238E27FC236}">
                <a16:creationId xmlns:a16="http://schemas.microsoft.com/office/drawing/2014/main" id="{769A2D7C-4230-D50D-B40B-2E7D7C2CEFC1}"/>
              </a:ext>
            </a:extLst>
          </p:cNvPr>
          <p:cNvSpPr/>
          <p:nvPr/>
        </p:nvSpPr>
        <p:spPr>
          <a:xfrm>
            <a:off x="126627" y="5132771"/>
            <a:ext cx="2431855" cy="869951"/>
          </a:xfrm>
          <a:prstGeom prst="roundRect">
            <a:avLst/>
          </a:prstGeom>
          <a:solidFill>
            <a:schemeClr val="accent1">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4. Control</a:t>
            </a:r>
          </a:p>
        </p:txBody>
      </p:sp>
      <p:pic>
        <p:nvPicPr>
          <p:cNvPr id="9" name="Picture 8">
            <a:extLst>
              <a:ext uri="{FF2B5EF4-FFF2-40B4-BE49-F238E27FC236}">
                <a16:creationId xmlns:a16="http://schemas.microsoft.com/office/drawing/2014/main" id="{52F0BEC8-9EF7-6FE5-2F6F-9FB0982A0BF7}"/>
              </a:ext>
            </a:extLst>
          </p:cNvPr>
          <p:cNvPicPr>
            <a:picLocks noChangeAspect="1"/>
          </p:cNvPicPr>
          <p:nvPr/>
        </p:nvPicPr>
        <p:blipFill>
          <a:blip r:embed="rId2"/>
          <a:stretch>
            <a:fillRect/>
          </a:stretch>
        </p:blipFill>
        <p:spPr>
          <a:xfrm>
            <a:off x="7179129" y="4068613"/>
            <a:ext cx="4908777" cy="2108350"/>
          </a:xfrm>
          <a:prstGeom prst="rect">
            <a:avLst/>
          </a:prstGeom>
        </p:spPr>
      </p:pic>
      <p:pic>
        <p:nvPicPr>
          <p:cNvPr id="10" name="Picture 2" descr="undefined">
            <a:extLst>
              <a:ext uri="{FF2B5EF4-FFF2-40B4-BE49-F238E27FC236}">
                <a16:creationId xmlns:a16="http://schemas.microsoft.com/office/drawing/2014/main" id="{71431B68-C591-E02F-8066-351B0EADE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7314" y="1125438"/>
            <a:ext cx="1640592" cy="3004457"/>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Bent 10">
            <a:extLst>
              <a:ext uri="{FF2B5EF4-FFF2-40B4-BE49-F238E27FC236}">
                <a16:creationId xmlns:a16="http://schemas.microsoft.com/office/drawing/2014/main" id="{8E5645C4-4891-6D04-1D70-2E98B7C80D30}"/>
              </a:ext>
            </a:extLst>
          </p:cNvPr>
          <p:cNvSpPr/>
          <p:nvPr/>
        </p:nvSpPr>
        <p:spPr>
          <a:xfrm>
            <a:off x="9432471" y="2789387"/>
            <a:ext cx="1014844" cy="1690084"/>
          </a:xfrm>
          <a:prstGeom prst="bentArrow">
            <a:avLst>
              <a:gd name="adj1" fmla="val 12158"/>
              <a:gd name="adj2" fmla="val 20737"/>
              <a:gd name="adj3" fmla="val 27300"/>
              <a:gd name="adj4" fmla="val 67459"/>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57635191-439E-7587-51BC-7E496B4625AB}"/>
              </a:ext>
            </a:extLst>
          </p:cNvPr>
          <p:cNvSpPr txBox="1"/>
          <p:nvPr/>
        </p:nvSpPr>
        <p:spPr>
          <a:xfrm>
            <a:off x="3538879" y="1608364"/>
            <a:ext cx="6094638" cy="1328023"/>
          </a:xfrm>
          <a:prstGeom prst="roundRect">
            <a:avLst/>
          </a:prstGeom>
          <a:solidFill>
            <a:schemeClr val="accent1">
              <a:lumMod val="20000"/>
              <a:lumOff val="80000"/>
            </a:schemeClr>
          </a:solidFill>
          <a:ln w="28575">
            <a:solidFill>
              <a:schemeClr val="accent1"/>
            </a:solidFill>
          </a:ln>
        </p:spPr>
        <p:txBody>
          <a:bodyPr wrap="square">
            <a:spAutoFit/>
          </a:bodyPr>
          <a:lstStyle/>
          <a:p>
            <a:r>
              <a:rPr lang="en-US"/>
              <a:t>Fuel captures neutron, forms </a:t>
            </a:r>
            <a:r>
              <a:rPr lang="en-US" b="1"/>
              <a:t>compound nucleus </a:t>
            </a:r>
            <a:r>
              <a:rPr lang="en-US"/>
              <a:t>that stretches and deforms</a:t>
            </a:r>
          </a:p>
          <a:p>
            <a:pPr marL="285750" indent="-285750">
              <a:buFont typeface="Arial" panose="020B0604020202020204" pitchFamily="34" charset="0"/>
              <a:buChar char="•"/>
            </a:pPr>
            <a:r>
              <a:rPr lang="en-US"/>
              <a:t>Fragments break off &amp; release more neutrons</a:t>
            </a:r>
          </a:p>
          <a:p>
            <a:pPr marL="742950" lvl="1" indent="-285750">
              <a:buFont typeface="Arial" panose="020B0604020202020204" pitchFamily="34" charset="0"/>
              <a:buChar char="•"/>
            </a:pPr>
            <a:r>
              <a:rPr lang="en-US"/>
              <a:t>Fragments become </a:t>
            </a:r>
            <a:r>
              <a:rPr lang="en-US" b="1"/>
              <a:t>fission products</a:t>
            </a:r>
            <a:endParaRPr lang="en-US"/>
          </a:p>
        </p:txBody>
      </p:sp>
      <p:sp>
        <p:nvSpPr>
          <p:cNvPr id="14" name="Rectangle: Rounded Corners 13">
            <a:extLst>
              <a:ext uri="{FF2B5EF4-FFF2-40B4-BE49-F238E27FC236}">
                <a16:creationId xmlns:a16="http://schemas.microsoft.com/office/drawing/2014/main" id="{E25DEC08-462E-1907-33F3-82B0F0B84333}"/>
              </a:ext>
            </a:extLst>
          </p:cNvPr>
          <p:cNvSpPr/>
          <p:nvPr/>
        </p:nvSpPr>
        <p:spPr>
          <a:xfrm>
            <a:off x="126627" y="3957968"/>
            <a:ext cx="2431856" cy="869951"/>
          </a:xfrm>
          <a:prstGeom prst="roundRect">
            <a:avLst/>
          </a:prstGeom>
          <a:solidFill>
            <a:schemeClr val="accent1">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3. Cooling</a:t>
            </a:r>
          </a:p>
        </p:txBody>
      </p:sp>
      <p:grpSp>
        <p:nvGrpSpPr>
          <p:cNvPr id="17" name="Group 16">
            <a:extLst>
              <a:ext uri="{FF2B5EF4-FFF2-40B4-BE49-F238E27FC236}">
                <a16:creationId xmlns:a16="http://schemas.microsoft.com/office/drawing/2014/main" id="{9D8E2AFA-C33A-C96F-7185-4DCBE8D07B74}"/>
              </a:ext>
            </a:extLst>
          </p:cNvPr>
          <p:cNvGrpSpPr/>
          <p:nvPr/>
        </p:nvGrpSpPr>
        <p:grpSpPr>
          <a:xfrm>
            <a:off x="6919745" y="1715768"/>
            <a:ext cx="5221173" cy="3667106"/>
            <a:chOff x="6876937" y="2509857"/>
            <a:chExt cx="5221173" cy="3667106"/>
          </a:xfrm>
        </p:grpSpPr>
        <p:pic>
          <p:nvPicPr>
            <p:cNvPr id="18" name="Picture 2" descr="2: The total and fission cross section for U-235 [SF02] | Download ...">
              <a:extLst>
                <a:ext uri="{FF2B5EF4-FFF2-40B4-BE49-F238E27FC236}">
                  <a16:creationId xmlns:a16="http://schemas.microsoft.com/office/drawing/2014/main" id="{1508155E-99DD-4963-E2C3-949B783AB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937" y="2509857"/>
              <a:ext cx="5221173" cy="3667106"/>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7DE8722B-2645-897E-C958-0D49EE3725A5}"/>
                </a:ext>
              </a:extLst>
            </p:cNvPr>
            <p:cNvSpPr/>
            <p:nvPr/>
          </p:nvSpPr>
          <p:spPr>
            <a:xfrm rot="901127">
              <a:off x="10588644" y="4063399"/>
              <a:ext cx="1509466" cy="1282324"/>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800E341-38F6-0AC3-82D4-29C44FB90553}"/>
                </a:ext>
              </a:extLst>
            </p:cNvPr>
            <p:cNvSpPr/>
            <p:nvPr/>
          </p:nvSpPr>
          <p:spPr>
            <a:xfrm rot="1879079">
              <a:off x="7388181" y="2824611"/>
              <a:ext cx="1482789" cy="969264"/>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Curved Down 20">
              <a:extLst>
                <a:ext uri="{FF2B5EF4-FFF2-40B4-BE49-F238E27FC236}">
                  <a16:creationId xmlns:a16="http://schemas.microsoft.com/office/drawing/2014/main" id="{E2390ED1-B438-327A-BA2E-47C73EDA0A65}"/>
                </a:ext>
              </a:extLst>
            </p:cNvPr>
            <p:cNvSpPr/>
            <p:nvPr/>
          </p:nvSpPr>
          <p:spPr>
            <a:xfrm rot="1215611" flipH="1">
              <a:off x="8063081" y="2884424"/>
              <a:ext cx="3863368" cy="766219"/>
            </a:xfrm>
            <a:prstGeom prst="curvedDownArrow">
              <a:avLst>
                <a:gd name="adj1" fmla="val 25000"/>
                <a:gd name="adj2" fmla="val 50000"/>
                <a:gd name="adj3" fmla="val 41255"/>
              </a:avLst>
            </a:prstGeom>
            <a:gradFill flip="none" rotWithShape="1">
              <a:gsLst>
                <a:gs pos="0">
                  <a:srgbClr val="C00000"/>
                </a:gs>
                <a:gs pos="74000">
                  <a:schemeClr val="accent1">
                    <a:lumMod val="45000"/>
                    <a:lumOff val="55000"/>
                  </a:schemeClr>
                </a:gs>
                <a:gs pos="87000">
                  <a:schemeClr val="accent1">
                    <a:lumMod val="45000"/>
                    <a:lumOff val="55000"/>
                  </a:schemeClr>
                </a:gs>
                <a:gs pos="100000">
                  <a:schemeClr val="accent1">
                    <a:lumMod val="30000"/>
                    <a:lumOff val="7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a:extLst>
              <a:ext uri="{FF2B5EF4-FFF2-40B4-BE49-F238E27FC236}">
                <a16:creationId xmlns:a16="http://schemas.microsoft.com/office/drawing/2014/main" id="{196FF86F-3AF9-8A28-F199-8E99814E87BE}"/>
              </a:ext>
            </a:extLst>
          </p:cNvPr>
          <p:cNvSpPr txBox="1"/>
          <p:nvPr/>
        </p:nvSpPr>
        <p:spPr>
          <a:xfrm>
            <a:off x="2055911" y="4568077"/>
            <a:ext cx="7254744" cy="1328023"/>
          </a:xfrm>
          <a:prstGeom prst="roundRect">
            <a:avLst/>
          </a:prstGeom>
          <a:solidFill>
            <a:schemeClr val="accent1">
              <a:lumMod val="20000"/>
              <a:lumOff val="80000"/>
            </a:schemeClr>
          </a:solidFill>
          <a:ln w="28575">
            <a:solidFill>
              <a:schemeClr val="accent1"/>
            </a:solidFill>
          </a:ln>
        </p:spPr>
        <p:txBody>
          <a:bodyPr wrap="square">
            <a:spAutoFit/>
          </a:bodyPr>
          <a:lstStyle/>
          <a:p>
            <a:pPr marL="285750" indent="-285750">
              <a:buFont typeface="Arial" panose="020B0604020202020204" pitchFamily="34" charset="0"/>
              <a:buChar char="•"/>
            </a:pPr>
            <a:r>
              <a:rPr lang="en-US" dirty="0"/>
              <a:t>Fission neutrons released with high energies (MeV)</a:t>
            </a:r>
          </a:p>
          <a:p>
            <a:pPr marL="285750" indent="-285750">
              <a:buFont typeface="Arial" panose="020B0604020202020204" pitchFamily="34" charset="0"/>
              <a:buChar char="•"/>
            </a:pPr>
            <a:r>
              <a:rPr lang="en-US" dirty="0"/>
              <a:t>U-235 needs lower neutron energies for effective fission </a:t>
            </a:r>
          </a:p>
          <a:p>
            <a:pPr marL="285750" indent="-285750">
              <a:buFont typeface="Arial" panose="020B0604020202020204" pitchFamily="34" charset="0"/>
              <a:buChar char="•"/>
            </a:pPr>
            <a:r>
              <a:rPr lang="en-US" dirty="0"/>
              <a:t>Fast reactors need no moderator, but near-term designs (Westinghouse AP-1000, </a:t>
            </a:r>
            <a:r>
              <a:rPr lang="en-US" dirty="0" err="1"/>
              <a:t>NuScale</a:t>
            </a:r>
            <a:r>
              <a:rPr lang="en-US" dirty="0"/>
              <a:t>) use water moderator</a:t>
            </a:r>
          </a:p>
        </p:txBody>
      </p:sp>
      <p:graphicFrame>
        <p:nvGraphicFramePr>
          <p:cNvPr id="22" name="Content Placeholder 4">
            <a:extLst>
              <a:ext uri="{FF2B5EF4-FFF2-40B4-BE49-F238E27FC236}">
                <a16:creationId xmlns:a16="http://schemas.microsoft.com/office/drawing/2014/main" id="{5015906C-0999-0B5D-5AAD-D090D8E1ABB3}"/>
              </a:ext>
            </a:extLst>
          </p:cNvPr>
          <p:cNvGraphicFramePr>
            <a:graphicFrameLocks/>
          </p:cNvGraphicFramePr>
          <p:nvPr/>
        </p:nvGraphicFramePr>
        <p:xfrm>
          <a:off x="6014438" y="1003854"/>
          <a:ext cx="6126480" cy="302260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540542714"/>
                    </a:ext>
                  </a:extLst>
                </a:gridCol>
                <a:gridCol w="1554480">
                  <a:extLst>
                    <a:ext uri="{9D8B030D-6E8A-4147-A177-3AD203B41FA5}">
                      <a16:colId xmlns:a16="http://schemas.microsoft.com/office/drawing/2014/main" val="3069731453"/>
                    </a:ext>
                  </a:extLst>
                </a:gridCol>
                <a:gridCol w="2560320">
                  <a:extLst>
                    <a:ext uri="{9D8B030D-6E8A-4147-A177-3AD203B41FA5}">
                      <a16:colId xmlns:a16="http://schemas.microsoft.com/office/drawing/2014/main" val="839378613"/>
                    </a:ext>
                  </a:extLst>
                </a:gridCol>
              </a:tblGrid>
              <a:tr h="370840">
                <a:tc>
                  <a:txBody>
                    <a:bodyPr/>
                    <a:lstStyle/>
                    <a:p>
                      <a:pPr algn="l"/>
                      <a:r>
                        <a:rPr lang="en-US" sz="1200"/>
                        <a:t>Cooling System</a:t>
                      </a:r>
                    </a:p>
                  </a:txBody>
                  <a:tcPr/>
                </a:tc>
                <a:tc>
                  <a:txBody>
                    <a:bodyPr/>
                    <a:lstStyle/>
                    <a:p>
                      <a:r>
                        <a:rPr lang="en-US" sz="1200"/>
                        <a:t>Use (gal/MWh)</a:t>
                      </a:r>
                    </a:p>
                  </a:txBody>
                  <a:tcPr/>
                </a:tc>
                <a:tc>
                  <a:txBody>
                    <a:bodyPr/>
                    <a:lstStyle/>
                    <a:p>
                      <a:r>
                        <a:rPr lang="en-US" sz="1200"/>
                        <a:t>Water Removed (gal/MWh)</a:t>
                      </a:r>
                    </a:p>
                  </a:txBody>
                  <a:tcPr/>
                </a:tc>
                <a:extLst>
                  <a:ext uri="{0D108BD9-81ED-4DB2-BD59-A6C34878D82A}">
                    <a16:rowId xmlns:a16="http://schemas.microsoft.com/office/drawing/2014/main" val="225950043"/>
                  </a:ext>
                </a:extLst>
              </a:tr>
              <a:tr h="370840">
                <a:tc>
                  <a:txBody>
                    <a:bodyPr/>
                    <a:lstStyle/>
                    <a:p>
                      <a:r>
                        <a:rPr lang="en-US" sz="1200"/>
                        <a:t>Fossil; once-through</a:t>
                      </a:r>
                    </a:p>
                  </a:txBody>
                  <a:tcPr/>
                </a:tc>
                <a:tc>
                  <a:txBody>
                    <a:bodyPr/>
                    <a:lstStyle/>
                    <a:p>
                      <a:pPr algn="r"/>
                      <a:r>
                        <a:rPr lang="en-US" sz="1200"/>
                        <a:t>20,000 – 50,000</a:t>
                      </a:r>
                    </a:p>
                  </a:txBody>
                  <a:tcPr/>
                </a:tc>
                <a:tc>
                  <a:txBody>
                    <a:bodyPr/>
                    <a:lstStyle/>
                    <a:p>
                      <a:pPr algn="r"/>
                      <a:r>
                        <a:rPr lang="en-US" sz="1200"/>
                        <a:t>300</a:t>
                      </a:r>
                    </a:p>
                  </a:txBody>
                  <a:tcPr/>
                </a:tc>
                <a:extLst>
                  <a:ext uri="{0D108BD9-81ED-4DB2-BD59-A6C34878D82A}">
                    <a16:rowId xmlns:a16="http://schemas.microsoft.com/office/drawing/2014/main" val="503594031"/>
                  </a:ext>
                </a:extLst>
              </a:tr>
              <a:tr h="370840">
                <a:tc>
                  <a:txBody>
                    <a:bodyPr/>
                    <a:lstStyle/>
                    <a:p>
                      <a:r>
                        <a:rPr lang="en-US" sz="1200"/>
                        <a:t>Nuclear; once-through</a:t>
                      </a:r>
                    </a:p>
                  </a:txBody>
                  <a:tcPr>
                    <a:lnB w="28575" cap="flat" cmpd="sng" algn="ctr">
                      <a:solidFill>
                        <a:schemeClr val="tx1"/>
                      </a:solidFill>
                      <a:prstDash val="solid"/>
                      <a:round/>
                      <a:headEnd type="none" w="med" len="med"/>
                      <a:tailEnd type="none" w="med" len="med"/>
                    </a:lnB>
                  </a:tcPr>
                </a:tc>
                <a:tc>
                  <a:txBody>
                    <a:bodyPr/>
                    <a:lstStyle/>
                    <a:p>
                      <a:pPr algn="r"/>
                      <a:r>
                        <a:rPr lang="en-US" sz="1200"/>
                        <a:t>25,000 – 60,000</a:t>
                      </a:r>
                    </a:p>
                  </a:txBody>
                  <a:tcPr>
                    <a:lnB w="28575" cap="flat" cmpd="sng" algn="ctr">
                      <a:solidFill>
                        <a:schemeClr val="tx1"/>
                      </a:solidFill>
                      <a:prstDash val="solid"/>
                      <a:round/>
                      <a:headEnd type="none" w="med" len="med"/>
                      <a:tailEnd type="none" w="med" len="med"/>
                    </a:lnB>
                  </a:tcPr>
                </a:tc>
                <a:tc>
                  <a:txBody>
                    <a:bodyPr/>
                    <a:lstStyle/>
                    <a:p>
                      <a:pPr algn="r"/>
                      <a:r>
                        <a:rPr lang="en-US" sz="1200"/>
                        <a:t>400</a:t>
                      </a: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6481169"/>
                  </a:ext>
                </a:extLst>
              </a:tr>
              <a:tr h="370840">
                <a:tc>
                  <a:txBody>
                    <a:bodyPr/>
                    <a:lstStyle/>
                    <a:p>
                      <a:r>
                        <a:rPr lang="en-US" sz="1200"/>
                        <a:t>Fossil; cooling tower</a:t>
                      </a:r>
                    </a:p>
                  </a:txBody>
                  <a:tcPr>
                    <a:lnT w="28575" cap="flat" cmpd="sng" algn="ctr">
                      <a:solidFill>
                        <a:schemeClr val="tx1"/>
                      </a:solidFill>
                      <a:prstDash val="solid"/>
                      <a:round/>
                      <a:headEnd type="none" w="med" len="med"/>
                      <a:tailEnd type="none" w="med" len="med"/>
                    </a:lnT>
                  </a:tcPr>
                </a:tc>
                <a:tc>
                  <a:txBody>
                    <a:bodyPr/>
                    <a:lstStyle/>
                    <a:p>
                      <a:pPr algn="r"/>
                      <a:r>
                        <a:rPr lang="en-US" sz="1200"/>
                        <a:t>500 – 600 </a:t>
                      </a:r>
                    </a:p>
                  </a:txBody>
                  <a:tcPr>
                    <a:lnT w="28575" cap="flat" cmpd="sng" algn="ctr">
                      <a:solidFill>
                        <a:schemeClr val="tx1"/>
                      </a:solidFill>
                      <a:prstDash val="solid"/>
                      <a:round/>
                      <a:headEnd type="none" w="med" len="med"/>
                      <a:tailEnd type="none" w="med" len="med"/>
                    </a:lnT>
                  </a:tcPr>
                </a:tc>
                <a:tc>
                  <a:txBody>
                    <a:bodyPr/>
                    <a:lstStyle/>
                    <a:p>
                      <a:pPr algn="r"/>
                      <a:r>
                        <a:rPr lang="en-US" sz="1200"/>
                        <a:t>380 – 440 </a:t>
                      </a: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0490581"/>
                  </a:ext>
                </a:extLst>
              </a:tr>
              <a:tr h="370840">
                <a:tc>
                  <a:txBody>
                    <a:bodyPr/>
                    <a:lstStyle/>
                    <a:p>
                      <a:r>
                        <a:rPr lang="en-US" sz="1200"/>
                        <a:t>Nuclear; cooling tower</a:t>
                      </a:r>
                    </a:p>
                  </a:txBody>
                  <a:tcPr>
                    <a:lnB w="28575" cap="flat" cmpd="sng" algn="ctr">
                      <a:solidFill>
                        <a:schemeClr val="tx1"/>
                      </a:solidFill>
                      <a:prstDash val="solid"/>
                      <a:round/>
                      <a:headEnd type="none" w="med" len="med"/>
                      <a:tailEnd type="none" w="med" len="med"/>
                    </a:lnB>
                  </a:tcPr>
                </a:tc>
                <a:tc>
                  <a:txBody>
                    <a:bodyPr/>
                    <a:lstStyle/>
                    <a:p>
                      <a:pPr algn="r"/>
                      <a:r>
                        <a:rPr lang="en-US" sz="1200"/>
                        <a:t>800 – 1100</a:t>
                      </a:r>
                    </a:p>
                  </a:txBody>
                  <a:tcPr>
                    <a:lnB w="28575" cap="flat" cmpd="sng" algn="ctr">
                      <a:solidFill>
                        <a:schemeClr val="tx1"/>
                      </a:solidFill>
                      <a:prstDash val="solid"/>
                      <a:round/>
                      <a:headEnd type="none" w="med" len="med"/>
                      <a:tailEnd type="none" w="med" len="med"/>
                    </a:lnB>
                  </a:tcPr>
                </a:tc>
                <a:tc>
                  <a:txBody>
                    <a:bodyPr/>
                    <a:lstStyle/>
                    <a:p>
                      <a:pPr algn="r"/>
                      <a:r>
                        <a:rPr lang="en-US" sz="1200"/>
                        <a:t>520 – 660 </a:t>
                      </a: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5396202"/>
                  </a:ext>
                </a:extLst>
              </a:tr>
              <a:tr h="370840">
                <a:tc>
                  <a:txBody>
                    <a:bodyPr/>
                    <a:lstStyle/>
                    <a:p>
                      <a:r>
                        <a:rPr lang="en-US" sz="1200"/>
                        <a:t>Fossil; pond cooling</a:t>
                      </a:r>
                    </a:p>
                  </a:txBody>
                  <a:tcPr>
                    <a:lnT w="28575" cap="flat" cmpd="sng" algn="ctr">
                      <a:solidFill>
                        <a:schemeClr val="tx1"/>
                      </a:solidFill>
                      <a:prstDash val="solid"/>
                      <a:round/>
                      <a:headEnd type="none" w="med" len="med"/>
                      <a:tailEnd type="none" w="med" len="med"/>
                    </a:lnT>
                  </a:tcPr>
                </a:tc>
                <a:tc>
                  <a:txBody>
                    <a:bodyPr/>
                    <a:lstStyle/>
                    <a:p>
                      <a:pPr algn="r"/>
                      <a:r>
                        <a:rPr lang="en-US" sz="1200"/>
                        <a:t>270 – 500</a:t>
                      </a:r>
                    </a:p>
                  </a:txBody>
                  <a:tcPr>
                    <a:lnT w="28575" cap="flat" cmpd="sng" algn="ctr">
                      <a:solidFill>
                        <a:schemeClr val="tx1"/>
                      </a:solidFill>
                      <a:prstDash val="solid"/>
                      <a:round/>
                      <a:headEnd type="none" w="med" len="med"/>
                      <a:tailEnd type="none" w="med" len="med"/>
                    </a:lnT>
                  </a:tcPr>
                </a:tc>
                <a:tc>
                  <a:txBody>
                    <a:bodyPr/>
                    <a:lstStyle/>
                    <a:p>
                      <a:pPr algn="r"/>
                      <a:r>
                        <a:rPr lang="en-US" sz="1200"/>
                        <a:t>270 – 500</a:t>
                      </a: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99494899"/>
                  </a:ext>
                </a:extLst>
              </a:tr>
              <a:tr h="370840">
                <a:tc>
                  <a:txBody>
                    <a:bodyPr/>
                    <a:lstStyle/>
                    <a:p>
                      <a:r>
                        <a:rPr lang="en-US" sz="1200"/>
                        <a:t>Nuclear; pond cooling</a:t>
                      </a:r>
                    </a:p>
                  </a:txBody>
                  <a:tcPr>
                    <a:lnB w="28575" cap="flat" cmpd="sng" algn="ctr">
                      <a:solidFill>
                        <a:schemeClr val="tx1"/>
                      </a:solidFill>
                      <a:prstDash val="solid"/>
                      <a:round/>
                      <a:headEnd type="none" w="med" len="med"/>
                      <a:tailEnd type="none" w="med" len="med"/>
                    </a:lnB>
                  </a:tcPr>
                </a:tc>
                <a:tc>
                  <a:txBody>
                    <a:bodyPr/>
                    <a:lstStyle/>
                    <a:p>
                      <a:pPr algn="r"/>
                      <a:r>
                        <a:rPr lang="en-US" sz="1200"/>
                        <a:t>500 – 1100</a:t>
                      </a:r>
                    </a:p>
                  </a:txBody>
                  <a:tcPr>
                    <a:lnB w="28575" cap="flat" cmpd="sng" algn="ctr">
                      <a:solidFill>
                        <a:schemeClr val="tx1"/>
                      </a:solidFill>
                      <a:prstDash val="solid"/>
                      <a:round/>
                      <a:headEnd type="none" w="med" len="med"/>
                      <a:tailEnd type="none" w="med" len="med"/>
                    </a:lnB>
                  </a:tcPr>
                </a:tc>
                <a:tc>
                  <a:txBody>
                    <a:bodyPr/>
                    <a:lstStyle/>
                    <a:p>
                      <a:pPr algn="r"/>
                      <a:r>
                        <a:rPr lang="en-US" sz="1200"/>
                        <a:t>400 – 700 </a:t>
                      </a: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9856445"/>
                  </a:ext>
                </a:extLst>
              </a:tr>
              <a:tr h="274320">
                <a:tc gridSpan="3">
                  <a:txBody>
                    <a:bodyPr/>
                    <a:lstStyle/>
                    <a:p>
                      <a:r>
                        <a:rPr lang="en-US" sz="1100" i="1"/>
                        <a:t>Water &amp; Sustainability (Volume 3): U.S. Water Consumption for Power Production—The Next Half Century</a:t>
                      </a:r>
                      <a:r>
                        <a:rPr lang="en-US" sz="1100"/>
                        <a:t>, EPRI, Palo Alto, CA: 2002. 1006786</a:t>
                      </a:r>
                    </a:p>
                  </a:txBody>
                  <a:tcPr anchor="ctr">
                    <a:lnT w="28575"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29142634"/>
                  </a:ext>
                </a:extLst>
              </a:tr>
            </a:tbl>
          </a:graphicData>
        </a:graphic>
      </p:graphicFrame>
      <p:sp>
        <p:nvSpPr>
          <p:cNvPr id="23" name="TextBox 22">
            <a:extLst>
              <a:ext uri="{FF2B5EF4-FFF2-40B4-BE49-F238E27FC236}">
                <a16:creationId xmlns:a16="http://schemas.microsoft.com/office/drawing/2014/main" id="{3D05960D-C1BA-B787-D54D-4F26510DC9A9}"/>
              </a:ext>
            </a:extLst>
          </p:cNvPr>
          <p:cNvSpPr txBox="1"/>
          <p:nvPr/>
        </p:nvSpPr>
        <p:spPr>
          <a:xfrm>
            <a:off x="3606971" y="4819582"/>
            <a:ext cx="8514264" cy="1328023"/>
          </a:xfrm>
          <a:prstGeom prst="roundRect">
            <a:avLst/>
          </a:prstGeom>
          <a:solidFill>
            <a:schemeClr val="accent1">
              <a:lumMod val="20000"/>
              <a:lumOff val="80000"/>
            </a:schemeClr>
          </a:solidFill>
          <a:ln w="28575">
            <a:solidFill>
              <a:schemeClr val="accent1"/>
            </a:solidFill>
          </a:ln>
        </p:spPr>
        <p:txBody>
          <a:bodyPr wrap="square">
            <a:spAutoFit/>
          </a:bodyPr>
          <a:lstStyle/>
          <a:p>
            <a:pPr marL="285750" indent="-285750">
              <a:buFont typeface="Arial" panose="020B0604020202020204" pitchFamily="34" charset="0"/>
              <a:buChar char="•"/>
            </a:pPr>
            <a:r>
              <a:rPr lang="en-US"/>
              <a:t>Cooling needed to control reactor temperature, develop useful work</a:t>
            </a:r>
          </a:p>
          <a:p>
            <a:pPr marL="285750" indent="-285750">
              <a:buFont typeface="Arial" panose="020B0604020202020204" pitchFamily="34" charset="0"/>
              <a:buChar char="•"/>
            </a:pPr>
            <a:r>
              <a:rPr lang="en-US"/>
              <a:t>Multiple working fluids available for primary coolant</a:t>
            </a:r>
          </a:p>
          <a:p>
            <a:pPr marL="742950" lvl="1" indent="-285750">
              <a:buFont typeface="Arial" panose="020B0604020202020204" pitchFamily="34" charset="0"/>
              <a:buChar char="•"/>
            </a:pPr>
            <a:r>
              <a:rPr lang="en-US"/>
              <a:t>H</a:t>
            </a:r>
            <a:r>
              <a:rPr lang="en-US" baseline="-25000"/>
              <a:t>2</a:t>
            </a:r>
            <a:r>
              <a:rPr lang="en-US"/>
              <a:t>O, D</a:t>
            </a:r>
            <a:r>
              <a:rPr lang="en-US" baseline="-25000"/>
              <a:t>2</a:t>
            </a:r>
            <a:r>
              <a:rPr lang="en-US"/>
              <a:t>O, CO</a:t>
            </a:r>
            <a:r>
              <a:rPr lang="en-US" baseline="-25000"/>
              <a:t>2</a:t>
            </a:r>
            <a:r>
              <a:rPr lang="en-US"/>
              <a:t>, Helium, molten salts, liquid metals, etc.</a:t>
            </a:r>
          </a:p>
          <a:p>
            <a:pPr marL="285750" indent="-285750">
              <a:buFont typeface="Arial" panose="020B0604020202020204" pitchFamily="34" charset="0"/>
              <a:buChar char="•"/>
            </a:pPr>
            <a:r>
              <a:rPr lang="en-US"/>
              <a:t>Generally use water for secondary system to drive turbine</a:t>
            </a:r>
          </a:p>
        </p:txBody>
      </p:sp>
      <p:sp>
        <p:nvSpPr>
          <p:cNvPr id="25" name="TextBox 24">
            <a:extLst>
              <a:ext uri="{FF2B5EF4-FFF2-40B4-BE49-F238E27FC236}">
                <a16:creationId xmlns:a16="http://schemas.microsoft.com/office/drawing/2014/main" id="{3BAA21E8-9B3D-3D55-C300-1ED8D9547CA9}"/>
              </a:ext>
            </a:extLst>
          </p:cNvPr>
          <p:cNvSpPr txBox="1"/>
          <p:nvPr/>
        </p:nvSpPr>
        <p:spPr>
          <a:xfrm>
            <a:off x="3677736" y="2629945"/>
            <a:ext cx="8514264" cy="2860358"/>
          </a:xfrm>
          <a:prstGeom prst="roundRect">
            <a:avLst/>
          </a:prstGeom>
          <a:solidFill>
            <a:schemeClr val="accent1">
              <a:lumMod val="20000"/>
              <a:lumOff val="80000"/>
            </a:schemeClr>
          </a:solidFill>
          <a:ln w="28575">
            <a:solidFill>
              <a:schemeClr val="accent1"/>
            </a:solidFill>
          </a:ln>
        </p:spPr>
        <p:txBody>
          <a:bodyPr wrap="square">
            <a:spAutoFit/>
          </a:bodyPr>
          <a:lstStyle/>
          <a:p>
            <a:pPr algn="ctr"/>
            <a:r>
              <a:rPr lang="en-US" b="1"/>
              <a:t>PASSIVE/INHERENT CONTROL</a:t>
            </a:r>
          </a:p>
          <a:p>
            <a:pPr marL="285750" indent="-285750">
              <a:buFont typeface="Arial" panose="020B0604020202020204" pitchFamily="34" charset="0"/>
              <a:buChar char="•"/>
            </a:pPr>
            <a:r>
              <a:rPr lang="en-US" b="1"/>
              <a:t>Inherent: </a:t>
            </a:r>
            <a:r>
              <a:rPr lang="en-US"/>
              <a:t>negative MTC, FTC limit thermal runaway</a:t>
            </a:r>
          </a:p>
          <a:p>
            <a:pPr marL="285750" indent="-285750">
              <a:buFont typeface="Arial" panose="020B0604020202020204" pitchFamily="34" charset="0"/>
              <a:buChar char="•"/>
            </a:pPr>
            <a:r>
              <a:rPr lang="en-US" b="1"/>
              <a:t>Passive: </a:t>
            </a:r>
            <a:r>
              <a:rPr lang="en-US"/>
              <a:t>freeze plugs, natural circulation, dump tanks, etc. place reactor in safe condition without operator action or powered device</a:t>
            </a:r>
          </a:p>
          <a:p>
            <a:endParaRPr lang="en-US"/>
          </a:p>
          <a:p>
            <a:pPr algn="ctr"/>
            <a:r>
              <a:rPr lang="en-US" b="1"/>
              <a:t>ACTIVE CONTROL</a:t>
            </a:r>
          </a:p>
          <a:p>
            <a:pPr marL="285750" indent="-285750">
              <a:buFont typeface="Arial" panose="020B0604020202020204" pitchFamily="34" charset="0"/>
              <a:buChar char="•"/>
            </a:pPr>
            <a:r>
              <a:rPr lang="en-US"/>
              <a:t>Control rods manipulable to change power level</a:t>
            </a:r>
          </a:p>
          <a:p>
            <a:pPr marL="285750" indent="-285750">
              <a:buFont typeface="Arial" panose="020B0604020202020204" pitchFamily="34" charset="0"/>
              <a:buChar char="•"/>
            </a:pPr>
            <a:r>
              <a:rPr lang="en-US"/>
              <a:t>Pressurizer controls (PWR) for pressure/temperature adjustments</a:t>
            </a:r>
          </a:p>
          <a:p>
            <a:pPr marL="285750" indent="-285750">
              <a:buFont typeface="Arial" panose="020B0604020202020204" pitchFamily="34" charset="0"/>
              <a:buChar char="•"/>
            </a:pPr>
            <a:r>
              <a:rPr lang="en-US"/>
              <a:t>Emergency core cooling systems </a:t>
            </a:r>
          </a:p>
        </p:txBody>
      </p:sp>
      <p:pic>
        <p:nvPicPr>
          <p:cNvPr id="12" name="Picture 11">
            <a:extLst>
              <a:ext uri="{FF2B5EF4-FFF2-40B4-BE49-F238E27FC236}">
                <a16:creationId xmlns:a16="http://schemas.microsoft.com/office/drawing/2014/main" id="{56471CD0-B98B-ABFD-759D-541A752472C6}"/>
              </a:ext>
            </a:extLst>
          </p:cNvPr>
          <p:cNvPicPr>
            <a:picLocks noChangeAspect="1"/>
          </p:cNvPicPr>
          <p:nvPr/>
        </p:nvPicPr>
        <p:blipFill>
          <a:blip r:embed="rId5"/>
          <a:stretch>
            <a:fillRect/>
          </a:stretch>
        </p:blipFill>
        <p:spPr>
          <a:xfrm>
            <a:off x="3228392" y="1001537"/>
            <a:ext cx="2784868" cy="3860450"/>
          </a:xfrm>
          <a:prstGeom prst="rect">
            <a:avLst/>
          </a:prstGeom>
        </p:spPr>
      </p:pic>
      <p:sp>
        <p:nvSpPr>
          <p:cNvPr id="4" name="TextBox 3">
            <a:extLst>
              <a:ext uri="{FF2B5EF4-FFF2-40B4-BE49-F238E27FC236}">
                <a16:creationId xmlns:a16="http://schemas.microsoft.com/office/drawing/2014/main" id="{0DC39ECB-09FE-3C8D-7115-B8FA2D5CF242}"/>
              </a:ext>
            </a:extLst>
          </p:cNvPr>
          <p:cNvSpPr txBox="1"/>
          <p:nvPr/>
        </p:nvSpPr>
        <p:spPr>
          <a:xfrm>
            <a:off x="4022209" y="6202890"/>
            <a:ext cx="7126851" cy="707886"/>
          </a:xfrm>
          <a:prstGeom prst="rect">
            <a:avLst/>
          </a:prstGeom>
          <a:noFill/>
        </p:spPr>
        <p:txBody>
          <a:bodyPr wrap="square">
            <a:spAutoFit/>
          </a:bodyPr>
          <a:lstStyle/>
          <a:p>
            <a:r>
              <a:rPr lang="en-US" sz="1000">
                <a:solidFill>
                  <a:schemeClr val="bg1"/>
                </a:solidFill>
                <a:hlinkClick r:id="rId6">
                  <a:extLst>
                    <a:ext uri="{A12FA001-AC4F-418D-AE19-62706E023703}">
                      <ahyp:hlinkClr xmlns:ahyp="http://schemas.microsoft.com/office/drawing/2018/hyperlinkcolor" val="tx"/>
                    </a:ext>
                  </a:extLst>
                </a:hlinkClick>
              </a:rPr>
              <a:t>https://www.nuclear-power.com/nuclear-power/fission/</a:t>
            </a:r>
            <a:r>
              <a:rPr lang="en-US" sz="1000">
                <a:solidFill>
                  <a:schemeClr val="bg1"/>
                </a:solidFill>
              </a:rPr>
              <a:t> </a:t>
            </a:r>
          </a:p>
          <a:p>
            <a:r>
              <a:rPr lang="en-US" sz="1000">
                <a:solidFill>
                  <a:schemeClr val="bg1"/>
                </a:solidFill>
                <a:hlinkClick r:id="rId7">
                  <a:extLst>
                    <a:ext uri="{A12FA001-AC4F-418D-AE19-62706E023703}">
                      <ahyp:hlinkClr xmlns:ahyp="http://schemas.microsoft.com/office/drawing/2018/hyperlinkcolor" val="tx"/>
                    </a:ext>
                  </a:extLst>
                </a:hlinkClick>
              </a:rPr>
              <a:t>https://en.wikipedia.org/wiki/Fission_barrier#cite_note-1</a:t>
            </a:r>
            <a:endParaRPr lang="en-US" sz="1000">
              <a:solidFill>
                <a:schemeClr val="bg1"/>
              </a:solidFill>
            </a:endParaRPr>
          </a:p>
          <a:p>
            <a:r>
              <a:rPr lang="en-US" sz="1000">
                <a:solidFill>
                  <a:schemeClr val="bg1"/>
                </a:solidFill>
                <a:hlinkClick r:id="rId8">
                  <a:extLst>
                    <a:ext uri="{A12FA001-AC4F-418D-AE19-62706E023703}">
                      <ahyp:hlinkClr xmlns:ahyp="http://schemas.microsoft.com/office/drawing/2018/hyperlinkcolor" val="tx"/>
                    </a:ext>
                  </a:extLst>
                </a:hlinkClick>
              </a:rPr>
              <a:t>https://www.researchgate.net/publication/375232437_Physics_of_Nuclear_Explosives_Chapters_1_and_2</a:t>
            </a:r>
            <a:r>
              <a:rPr lang="en-US" sz="1000">
                <a:solidFill>
                  <a:schemeClr val="bg1"/>
                </a:solidFill>
              </a:rPr>
              <a:t> </a:t>
            </a:r>
          </a:p>
          <a:p>
            <a:r>
              <a:rPr lang="en-US" sz="1000">
                <a:solidFill>
                  <a:schemeClr val="bg1"/>
                </a:solidFill>
                <a:hlinkClick r:id="rId9">
                  <a:extLst>
                    <a:ext uri="{A12FA001-AC4F-418D-AE19-62706E023703}">
                      <ahyp:hlinkClr xmlns:ahyp="http://schemas.microsoft.com/office/drawing/2018/hyperlinkcolor" val="tx"/>
                    </a:ext>
                  </a:extLst>
                </a:hlinkClick>
              </a:rPr>
              <a:t>https://3d.energyencyclopedia.com/npp-pwr/</a:t>
            </a:r>
            <a:r>
              <a:rPr lang="en-US" sz="1000">
                <a:solidFill>
                  <a:schemeClr val="bg1"/>
                </a:solidFill>
              </a:rPr>
              <a:t> </a:t>
            </a:r>
          </a:p>
        </p:txBody>
      </p:sp>
    </p:spTree>
    <p:extLst>
      <p:ext uri="{BB962C8B-B14F-4D97-AF65-F5344CB8AC3E}">
        <p14:creationId xmlns:p14="http://schemas.microsoft.com/office/powerpoint/2010/main" val="234074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11" grpId="0" animBg="1"/>
      <p:bldP spid="13" grpId="0" animBg="1"/>
      <p:bldP spid="14" grpId="0" animBg="1"/>
      <p:bldP spid="14" grpId="1" animBg="1"/>
      <p:bldP spid="16" grpId="0" animBg="1"/>
      <p:bldP spid="16" grpId="1" animBg="1"/>
      <p:bldP spid="23" grpId="0" animBg="1"/>
      <p:bldP spid="23" grpId="1"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up of several types of power plants&#10;&#10;AI-generated content may be incorrect.">
            <a:extLst>
              <a:ext uri="{FF2B5EF4-FFF2-40B4-BE49-F238E27FC236}">
                <a16:creationId xmlns:a16="http://schemas.microsoft.com/office/drawing/2014/main" id="{9BFA9A82-F75F-A9C8-9B63-C3BB7D5E9C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5806" y="1176397"/>
            <a:ext cx="10720387" cy="3862353"/>
          </a:xfrm>
        </p:spPr>
      </p:pic>
      <p:sp>
        <p:nvSpPr>
          <p:cNvPr id="5" name="Slide Number Placeholder 4">
            <a:extLst>
              <a:ext uri="{FF2B5EF4-FFF2-40B4-BE49-F238E27FC236}">
                <a16:creationId xmlns:a16="http://schemas.microsoft.com/office/drawing/2014/main" id="{6315197A-BD22-B1D6-9146-102DED52FA31}"/>
              </a:ext>
            </a:extLst>
          </p:cNvPr>
          <p:cNvSpPr>
            <a:spLocks noGrp="1"/>
          </p:cNvSpPr>
          <p:nvPr>
            <p:ph type="sldNum" sz="quarter" idx="12"/>
          </p:nvPr>
        </p:nvSpPr>
        <p:spPr/>
        <p:txBody>
          <a:bodyPr/>
          <a:lstStyle/>
          <a:p>
            <a:fld id="{68E38EBA-C73F-4C62-AAEF-57C7073EC322}" type="slidenum">
              <a:rPr lang="en-US" smtClean="0"/>
              <a:t>12</a:t>
            </a:fld>
            <a:endParaRPr lang="en-US"/>
          </a:p>
        </p:txBody>
      </p:sp>
      <p:sp>
        <p:nvSpPr>
          <p:cNvPr id="9" name="Speech Bubble: Rectangle with Corners Rounded 8">
            <a:extLst>
              <a:ext uri="{FF2B5EF4-FFF2-40B4-BE49-F238E27FC236}">
                <a16:creationId xmlns:a16="http://schemas.microsoft.com/office/drawing/2014/main" id="{F83B9F87-5B9A-1500-41A9-6AE3DD623CED}"/>
              </a:ext>
            </a:extLst>
          </p:cNvPr>
          <p:cNvSpPr/>
          <p:nvPr/>
        </p:nvSpPr>
        <p:spPr>
          <a:xfrm>
            <a:off x="84850" y="249635"/>
            <a:ext cx="3953750" cy="1268823"/>
          </a:xfrm>
          <a:prstGeom prst="wedgeRoundRectCallout">
            <a:avLst>
              <a:gd name="adj1" fmla="val -15366"/>
              <a:gd name="adj2" fmla="val 75723"/>
              <a:gd name="adj3" fmla="val 16667"/>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Early, “proof of concept” reactors – some also produced fuel for weapons. Last Gen I shut down in 2015 (Wylfa-2).</a:t>
            </a:r>
          </a:p>
        </p:txBody>
      </p:sp>
      <p:sp>
        <p:nvSpPr>
          <p:cNvPr id="10" name="Speech Bubble: Rectangle with Corners Rounded 9">
            <a:extLst>
              <a:ext uri="{FF2B5EF4-FFF2-40B4-BE49-F238E27FC236}">
                <a16:creationId xmlns:a16="http://schemas.microsoft.com/office/drawing/2014/main" id="{56055575-4ED9-ABCA-30DD-46FF984EAA71}"/>
              </a:ext>
            </a:extLst>
          </p:cNvPr>
          <p:cNvSpPr/>
          <p:nvPr/>
        </p:nvSpPr>
        <p:spPr>
          <a:xfrm>
            <a:off x="304800" y="4924159"/>
            <a:ext cx="4473633" cy="1268823"/>
          </a:xfrm>
          <a:prstGeom prst="wedgeRoundRectCallout">
            <a:avLst>
              <a:gd name="adj1" fmla="val 37757"/>
              <a:gd name="adj2" fmla="val -121696"/>
              <a:gd name="adj3" fmla="val 16667"/>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First reactors designed specifically for power. Larger units with active safety features. 85% of nuclear power produced by Gen II. </a:t>
            </a:r>
          </a:p>
        </p:txBody>
      </p:sp>
      <p:sp>
        <p:nvSpPr>
          <p:cNvPr id="11" name="Speech Bubble: Rectangle with Corners Rounded 10">
            <a:extLst>
              <a:ext uri="{FF2B5EF4-FFF2-40B4-BE49-F238E27FC236}">
                <a16:creationId xmlns:a16="http://schemas.microsoft.com/office/drawing/2014/main" id="{33C7ACC0-6D03-ADE9-599C-471AD18C113B}"/>
              </a:ext>
            </a:extLst>
          </p:cNvPr>
          <p:cNvSpPr/>
          <p:nvPr/>
        </p:nvSpPr>
        <p:spPr>
          <a:xfrm>
            <a:off x="4654994" y="78605"/>
            <a:ext cx="3953750" cy="1268823"/>
          </a:xfrm>
          <a:prstGeom prst="wedgeRoundRectCallout">
            <a:avLst>
              <a:gd name="adj1" fmla="val 18256"/>
              <a:gd name="adj2" fmla="val 72114"/>
              <a:gd name="adj3" fmla="val 16667"/>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 III/III+ improved safety, efficiency, operational life. </a:t>
            </a:r>
          </a:p>
          <a:p>
            <a:pPr algn="ctr"/>
            <a:r>
              <a:rPr lang="en-US" dirty="0">
                <a:solidFill>
                  <a:schemeClr val="tx1"/>
                </a:solidFill>
              </a:rPr>
              <a:t>Gen III+ includes AP-1000.</a:t>
            </a:r>
          </a:p>
        </p:txBody>
      </p:sp>
      <p:sp>
        <p:nvSpPr>
          <p:cNvPr id="12" name="Speech Bubble: Rectangle with Corners Rounded 11">
            <a:extLst>
              <a:ext uri="{FF2B5EF4-FFF2-40B4-BE49-F238E27FC236}">
                <a16:creationId xmlns:a16="http://schemas.microsoft.com/office/drawing/2014/main" id="{6C0ABA8B-1C20-F2CF-90A8-C7861CAE2ABF}"/>
              </a:ext>
            </a:extLst>
          </p:cNvPr>
          <p:cNvSpPr/>
          <p:nvPr/>
        </p:nvSpPr>
        <p:spPr>
          <a:xfrm>
            <a:off x="7226531" y="4924159"/>
            <a:ext cx="4772891" cy="1268823"/>
          </a:xfrm>
          <a:prstGeom prst="wedgeRoundRectCallout">
            <a:avLst>
              <a:gd name="adj1" fmla="val 16171"/>
              <a:gd name="adj2" fmla="val -84571"/>
              <a:gd name="adj3" fmla="val 16667"/>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Envisioned as next-generation. Designs selected in 2000 include GFR, LFR, MSR, SFR, SCWR</a:t>
            </a:r>
          </a:p>
        </p:txBody>
      </p:sp>
      <p:sp>
        <p:nvSpPr>
          <p:cNvPr id="2" name="Footer Placeholder 1">
            <a:extLst>
              <a:ext uri="{FF2B5EF4-FFF2-40B4-BE49-F238E27FC236}">
                <a16:creationId xmlns:a16="http://schemas.microsoft.com/office/drawing/2014/main" id="{5C153E08-81F9-AA19-E803-E2FCDA5608BF}"/>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21069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EA016-C048-7476-AFF4-18B9D2989050}"/>
              </a:ext>
            </a:extLst>
          </p:cNvPr>
          <p:cNvSpPr>
            <a:spLocks noGrp="1"/>
          </p:cNvSpPr>
          <p:nvPr>
            <p:ph type="title"/>
          </p:nvPr>
        </p:nvSpPr>
        <p:spPr/>
        <p:txBody>
          <a:bodyPr>
            <a:normAutofit/>
          </a:bodyPr>
          <a:lstStyle/>
          <a:p>
            <a:r>
              <a:rPr lang="en-US" dirty="0"/>
              <a:t>Small Modular Design Paradigm</a:t>
            </a:r>
          </a:p>
        </p:txBody>
      </p:sp>
      <p:sp>
        <p:nvSpPr>
          <p:cNvPr id="3" name="Content Placeholder 2">
            <a:extLst>
              <a:ext uri="{FF2B5EF4-FFF2-40B4-BE49-F238E27FC236}">
                <a16:creationId xmlns:a16="http://schemas.microsoft.com/office/drawing/2014/main" id="{7E75713A-5DD0-9FE6-1193-4BD84C7E61CE}"/>
              </a:ext>
            </a:extLst>
          </p:cNvPr>
          <p:cNvSpPr>
            <a:spLocks noGrp="1"/>
          </p:cNvSpPr>
          <p:nvPr>
            <p:ph idx="1"/>
          </p:nvPr>
        </p:nvSpPr>
        <p:spPr>
          <a:xfrm>
            <a:off x="633460" y="1087595"/>
            <a:ext cx="6853190" cy="5089368"/>
          </a:xfrm>
        </p:spPr>
        <p:txBody>
          <a:bodyPr>
            <a:normAutofit/>
          </a:bodyPr>
          <a:lstStyle/>
          <a:p>
            <a:r>
              <a:rPr lang="en-US" dirty="0"/>
              <a:t>Smaller size &amp; power, modular build</a:t>
            </a:r>
          </a:p>
          <a:p>
            <a:pPr lvl="1"/>
            <a:r>
              <a:rPr lang="en-US" dirty="0"/>
              <a:t>New siting opportunities</a:t>
            </a:r>
          </a:p>
          <a:p>
            <a:pPr lvl="1"/>
            <a:r>
              <a:rPr lang="en-US" dirty="0"/>
              <a:t>Lower up-front cost = broader applications</a:t>
            </a:r>
          </a:p>
          <a:p>
            <a:r>
              <a:rPr lang="en-US" dirty="0"/>
              <a:t>Gen III+ or Gen IV:</a:t>
            </a:r>
          </a:p>
          <a:p>
            <a:pPr lvl="1"/>
            <a:r>
              <a:rPr lang="en-US" dirty="0" err="1"/>
              <a:t>NuScale’s</a:t>
            </a:r>
            <a:r>
              <a:rPr lang="en-US" dirty="0"/>
              <a:t> Power Modules ~ Gen III+ </a:t>
            </a:r>
            <a:r>
              <a:rPr lang="en-US" dirty="0" err="1"/>
              <a:t>iPWRs</a:t>
            </a:r>
            <a:endParaRPr lang="en-US" dirty="0"/>
          </a:p>
          <a:p>
            <a:pPr lvl="1"/>
            <a:r>
              <a:rPr lang="en-US" dirty="0" err="1"/>
              <a:t>TerraPower’s</a:t>
            </a:r>
            <a:r>
              <a:rPr lang="en-US" dirty="0"/>
              <a:t> Gen IV SFR </a:t>
            </a:r>
          </a:p>
          <a:p>
            <a:r>
              <a:rPr lang="en-US" dirty="0"/>
              <a:t>Multiple benefits:</a:t>
            </a:r>
          </a:p>
          <a:p>
            <a:pPr lvl="1"/>
            <a:r>
              <a:rPr lang="en-US" dirty="0"/>
              <a:t>Passive safety, potentially “walk-away safe”</a:t>
            </a:r>
          </a:p>
          <a:p>
            <a:pPr lvl="1"/>
            <a:r>
              <a:rPr lang="en-US" dirty="0"/>
              <a:t>Limited emergency planning zone (EPZ) </a:t>
            </a:r>
          </a:p>
          <a:p>
            <a:pPr lvl="1"/>
            <a:r>
              <a:rPr lang="en-US" dirty="0"/>
              <a:t>Support for micro- and off-grid applications</a:t>
            </a:r>
          </a:p>
          <a:p>
            <a:pPr lvl="1"/>
            <a:r>
              <a:rPr lang="en-US" dirty="0"/>
              <a:t>Cogeneration</a:t>
            </a:r>
          </a:p>
        </p:txBody>
      </p:sp>
      <p:sp>
        <p:nvSpPr>
          <p:cNvPr id="4" name="Slide Number Placeholder 3">
            <a:extLst>
              <a:ext uri="{FF2B5EF4-FFF2-40B4-BE49-F238E27FC236}">
                <a16:creationId xmlns:a16="http://schemas.microsoft.com/office/drawing/2014/main" id="{333F1091-20DB-C274-3861-F50BE49BC08F}"/>
              </a:ext>
            </a:extLst>
          </p:cNvPr>
          <p:cNvSpPr>
            <a:spLocks noGrp="1"/>
          </p:cNvSpPr>
          <p:nvPr>
            <p:ph type="sldNum" sz="quarter" idx="12"/>
          </p:nvPr>
        </p:nvSpPr>
        <p:spPr/>
        <p:txBody>
          <a:bodyPr/>
          <a:lstStyle/>
          <a:p>
            <a:fld id="{5632E69A-BE13-493F-8A76-01744CDDE617}" type="slidenum">
              <a:rPr lang="en-US" smtClean="0"/>
              <a:t>13</a:t>
            </a:fld>
            <a:endParaRPr lang="en-US"/>
          </a:p>
        </p:txBody>
      </p:sp>
      <p:pic>
        <p:nvPicPr>
          <p:cNvPr id="6" name="Picture 5" descr="A model of a water treatment plant&#10;&#10;Description automatically generated">
            <a:extLst>
              <a:ext uri="{FF2B5EF4-FFF2-40B4-BE49-F238E27FC236}">
                <a16:creationId xmlns:a16="http://schemas.microsoft.com/office/drawing/2014/main" id="{5FB7C24F-529B-2DBB-8F82-696F1D23E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6650" y="1082063"/>
            <a:ext cx="4705349" cy="2346937"/>
          </a:xfrm>
          <a:prstGeom prst="rect">
            <a:avLst/>
          </a:prstGeom>
        </p:spPr>
      </p:pic>
      <p:pic>
        <p:nvPicPr>
          <p:cNvPr id="8" name="Picture 2" descr="NetZero Nuclear | Natrium Reactor and Energy Storage Capabilities - NetZero_Nuclear">
            <a:extLst>
              <a:ext uri="{FF2B5EF4-FFF2-40B4-BE49-F238E27FC236}">
                <a16:creationId xmlns:a16="http://schemas.microsoft.com/office/drawing/2014/main" id="{D683C789-CA11-CAE2-A7B9-EC8DA18D7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1926" y="3630691"/>
            <a:ext cx="4628888" cy="23445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FBDF43-AADB-805A-D168-DAD119DDD889}"/>
              </a:ext>
            </a:extLst>
          </p:cNvPr>
          <p:cNvSpPr txBox="1"/>
          <p:nvPr/>
        </p:nvSpPr>
        <p:spPr>
          <a:xfrm>
            <a:off x="0" y="5622965"/>
            <a:ext cx="4742329" cy="553998"/>
          </a:xfrm>
          <a:prstGeom prst="rect">
            <a:avLst/>
          </a:prstGeom>
          <a:noFill/>
        </p:spPr>
        <p:txBody>
          <a:bodyPr wrap="square">
            <a:spAutoFit/>
          </a:bodyPr>
          <a:lstStyle/>
          <a:p>
            <a:r>
              <a:rPr lang="en-US" sz="1000" b="1"/>
              <a:t>Top: </a:t>
            </a:r>
            <a:r>
              <a:rPr lang="en-US" sz="1000">
                <a:hlinkClick r:id="rId4"/>
              </a:rPr>
              <a:t>https://www.world-nuclear-news.org/articles/nuscale-integrated-energy-system-desalination-clean-hydrogen</a:t>
            </a:r>
            <a:endParaRPr lang="en-US" sz="1000"/>
          </a:p>
          <a:p>
            <a:r>
              <a:rPr lang="en-US" sz="1000" b="1"/>
              <a:t>Bottom: </a:t>
            </a:r>
            <a:r>
              <a:rPr lang="en-US" sz="1000">
                <a:hlinkClick r:id="rId5"/>
              </a:rPr>
              <a:t>https://www.terrapower.com/natrium/</a:t>
            </a:r>
            <a:r>
              <a:rPr lang="en-US" sz="1000"/>
              <a:t> </a:t>
            </a:r>
          </a:p>
        </p:txBody>
      </p:sp>
      <p:sp>
        <p:nvSpPr>
          <p:cNvPr id="5" name="Footer Placeholder 4">
            <a:extLst>
              <a:ext uri="{FF2B5EF4-FFF2-40B4-BE49-F238E27FC236}">
                <a16:creationId xmlns:a16="http://schemas.microsoft.com/office/drawing/2014/main" id="{A1346466-F084-E73C-2FC3-122C991AE7F2}"/>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2921034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CB3CF1-AA3A-A393-D60D-8D0E3907ADDD}"/>
              </a:ext>
            </a:extLst>
          </p:cNvPr>
          <p:cNvPicPr>
            <a:picLocks noChangeAspect="1"/>
          </p:cNvPicPr>
          <p:nvPr/>
        </p:nvPicPr>
        <p:blipFill>
          <a:blip r:embed="rId2"/>
          <a:stretch>
            <a:fillRect/>
          </a:stretch>
        </p:blipFill>
        <p:spPr>
          <a:xfrm>
            <a:off x="6191797" y="3237882"/>
            <a:ext cx="6000204" cy="2981944"/>
          </a:xfrm>
          <a:prstGeom prst="rect">
            <a:avLst/>
          </a:prstGeom>
        </p:spPr>
      </p:pic>
      <p:sp>
        <p:nvSpPr>
          <p:cNvPr id="2" name="Title 1">
            <a:extLst>
              <a:ext uri="{FF2B5EF4-FFF2-40B4-BE49-F238E27FC236}">
                <a16:creationId xmlns:a16="http://schemas.microsoft.com/office/drawing/2014/main" id="{DE7EB652-A341-ADFB-B110-3E4A3CEF205B}"/>
              </a:ext>
            </a:extLst>
          </p:cNvPr>
          <p:cNvSpPr>
            <a:spLocks noGrp="1"/>
          </p:cNvSpPr>
          <p:nvPr>
            <p:ph type="title"/>
          </p:nvPr>
        </p:nvSpPr>
        <p:spPr/>
        <p:txBody>
          <a:bodyPr/>
          <a:lstStyle/>
          <a:p>
            <a:r>
              <a:rPr lang="en-US" b="1"/>
              <a:t>S</a:t>
            </a:r>
            <a:r>
              <a:rPr lang="en-US"/>
              <a:t>mall</a:t>
            </a:r>
            <a:endParaRPr lang="en-US" b="1"/>
          </a:p>
        </p:txBody>
      </p:sp>
      <p:sp>
        <p:nvSpPr>
          <p:cNvPr id="4" name="Footer Placeholder 3">
            <a:extLst>
              <a:ext uri="{FF2B5EF4-FFF2-40B4-BE49-F238E27FC236}">
                <a16:creationId xmlns:a16="http://schemas.microsoft.com/office/drawing/2014/main" id="{A5857C23-CCF4-DDD4-23C4-5745E2305A74}"/>
              </a:ext>
            </a:extLst>
          </p:cNvPr>
          <p:cNvSpPr>
            <a:spLocks noGrp="1"/>
          </p:cNvSpPr>
          <p:nvPr>
            <p:ph type="ftr" sz="quarter" idx="11"/>
          </p:nvPr>
        </p:nvSpPr>
        <p:spPr/>
        <p:txBody>
          <a:bodyPr/>
          <a:lstStyle/>
          <a:p>
            <a:r>
              <a:rPr lang="it-IT"/>
              <a:t>© V. Paglioni February 20, 2026</a:t>
            </a:r>
            <a:endParaRPr lang="en-US"/>
          </a:p>
        </p:txBody>
      </p:sp>
      <p:sp>
        <p:nvSpPr>
          <p:cNvPr id="5" name="Slide Number Placeholder 4">
            <a:extLst>
              <a:ext uri="{FF2B5EF4-FFF2-40B4-BE49-F238E27FC236}">
                <a16:creationId xmlns:a16="http://schemas.microsoft.com/office/drawing/2014/main" id="{5FECED38-9CDE-9789-CAD5-13E8A25983B3}"/>
              </a:ext>
            </a:extLst>
          </p:cNvPr>
          <p:cNvSpPr>
            <a:spLocks noGrp="1"/>
          </p:cNvSpPr>
          <p:nvPr>
            <p:ph type="sldNum" sz="quarter" idx="12"/>
          </p:nvPr>
        </p:nvSpPr>
        <p:spPr/>
        <p:txBody>
          <a:bodyPr/>
          <a:lstStyle/>
          <a:p>
            <a:fld id="{E882F2B4-BFFC-415F-B296-BBFFD8EA7EAE}" type="slidenum">
              <a:rPr lang="en-US" smtClean="0"/>
              <a:t>14</a:t>
            </a:fld>
            <a:endParaRPr lang="en-US"/>
          </a:p>
        </p:txBody>
      </p:sp>
      <p:sp>
        <p:nvSpPr>
          <p:cNvPr id="3" name="Content Placeholder 2">
            <a:extLst>
              <a:ext uri="{FF2B5EF4-FFF2-40B4-BE49-F238E27FC236}">
                <a16:creationId xmlns:a16="http://schemas.microsoft.com/office/drawing/2014/main" id="{B1B7D777-D1B0-1AB2-AB36-16BC52B4A5CA}"/>
              </a:ext>
            </a:extLst>
          </p:cNvPr>
          <p:cNvSpPr>
            <a:spLocks noGrp="1"/>
          </p:cNvSpPr>
          <p:nvPr>
            <p:ph idx="1"/>
          </p:nvPr>
        </p:nvSpPr>
        <p:spPr>
          <a:xfrm>
            <a:off x="7675070" y="827620"/>
            <a:ext cx="3482955" cy="2430377"/>
          </a:xfrm>
          <a:solidFill>
            <a:schemeClr val="accent2">
              <a:lumMod val="20000"/>
              <a:lumOff val="80000"/>
            </a:schemeClr>
          </a:solidFill>
        </p:spPr>
        <p:txBody>
          <a:bodyPr>
            <a:normAutofit/>
          </a:bodyPr>
          <a:lstStyle/>
          <a:p>
            <a:pPr marL="0" indent="0" algn="ctr">
              <a:buNone/>
            </a:pPr>
            <a:r>
              <a:rPr lang="en-US" sz="1800" b="1"/>
              <a:t>SMR</a:t>
            </a:r>
          </a:p>
          <a:p>
            <a:r>
              <a:rPr lang="en-US" sz="1800"/>
              <a:t>Up to ~400 MWe</a:t>
            </a:r>
          </a:p>
          <a:p>
            <a:r>
              <a:rPr lang="en-US" sz="1800"/>
              <a:t>“Site boundary” EPZ</a:t>
            </a:r>
          </a:p>
          <a:p>
            <a:pPr lvl="1"/>
            <a:r>
              <a:rPr lang="en-US" sz="1600"/>
              <a:t>Smaller source term lowers doses </a:t>
            </a:r>
          </a:p>
          <a:p>
            <a:pPr lvl="1"/>
            <a:r>
              <a:rPr lang="en-US" sz="1600"/>
              <a:t>New siting allowances</a:t>
            </a:r>
          </a:p>
          <a:p>
            <a:r>
              <a:rPr lang="en-US" sz="1800"/>
              <a:t>Lower on-site construction</a:t>
            </a:r>
          </a:p>
        </p:txBody>
      </p:sp>
      <p:pic>
        <p:nvPicPr>
          <p:cNvPr id="15" name="Picture 14">
            <a:extLst>
              <a:ext uri="{FF2B5EF4-FFF2-40B4-BE49-F238E27FC236}">
                <a16:creationId xmlns:a16="http://schemas.microsoft.com/office/drawing/2014/main" id="{DACF7C7F-8AC0-80DC-DBC4-3EC975F49EB2}"/>
              </a:ext>
            </a:extLst>
          </p:cNvPr>
          <p:cNvPicPr>
            <a:picLocks noChangeAspect="1"/>
          </p:cNvPicPr>
          <p:nvPr/>
        </p:nvPicPr>
        <p:blipFill>
          <a:blip r:embed="rId3"/>
          <a:stretch>
            <a:fillRect/>
          </a:stretch>
        </p:blipFill>
        <p:spPr>
          <a:xfrm>
            <a:off x="1" y="2358780"/>
            <a:ext cx="6000204" cy="3861046"/>
          </a:xfrm>
          <a:prstGeom prst="rect">
            <a:avLst/>
          </a:prstGeom>
        </p:spPr>
      </p:pic>
      <p:sp>
        <p:nvSpPr>
          <p:cNvPr id="9" name="Content Placeholder 2">
            <a:extLst>
              <a:ext uri="{FF2B5EF4-FFF2-40B4-BE49-F238E27FC236}">
                <a16:creationId xmlns:a16="http://schemas.microsoft.com/office/drawing/2014/main" id="{44DD8F48-077A-D117-7B96-67749A926C68}"/>
              </a:ext>
            </a:extLst>
          </p:cNvPr>
          <p:cNvSpPr txBox="1">
            <a:spLocks/>
          </p:cNvSpPr>
          <p:nvPr/>
        </p:nvSpPr>
        <p:spPr>
          <a:xfrm>
            <a:off x="0" y="827620"/>
            <a:ext cx="4070182" cy="2430377"/>
          </a:xfrm>
          <a:prstGeom prst="rect">
            <a:avLst/>
          </a:prstGeom>
          <a:solidFill>
            <a:schemeClr val="accent2">
              <a:lumMod val="20000"/>
              <a:lumOff val="80000"/>
            </a:schemeClr>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1E4D2B"/>
              </a:buClr>
              <a:buFont typeface="Wingdings" panose="05000000000000000000" pitchFamily="2" charset="2"/>
              <a:buChar char="§"/>
              <a:defRPr sz="24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100000"/>
              </a:lnSpc>
              <a:spcBef>
                <a:spcPts val="500"/>
              </a:spcBef>
              <a:buClr>
                <a:srgbClr val="C8C372"/>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800" b="1"/>
              <a:t>LLWR</a:t>
            </a:r>
          </a:p>
          <a:p>
            <a:r>
              <a:rPr lang="en-US" sz="1800"/>
              <a:t>Up to 1000 MWe (3500 </a:t>
            </a:r>
            <a:r>
              <a:rPr lang="en-US" sz="1800" err="1"/>
              <a:t>MWth</a:t>
            </a:r>
            <a:r>
              <a:rPr lang="en-US" sz="1800"/>
              <a:t>)</a:t>
            </a:r>
          </a:p>
          <a:p>
            <a:r>
              <a:rPr lang="en-US" sz="1800"/>
              <a:t>EPZ up to 16km from reactor</a:t>
            </a:r>
          </a:p>
          <a:p>
            <a:pPr lvl="1"/>
            <a:r>
              <a:rPr lang="en-US" sz="1600"/>
              <a:t>NPP emergency management</a:t>
            </a:r>
          </a:p>
          <a:p>
            <a:r>
              <a:rPr lang="en-US" sz="1800"/>
              <a:t>Significant on-site construction</a:t>
            </a:r>
          </a:p>
          <a:p>
            <a:pPr lvl="1"/>
            <a:r>
              <a:rPr lang="en-US" sz="1600"/>
              <a:t>Systems too large to pre-fabricate</a:t>
            </a:r>
          </a:p>
        </p:txBody>
      </p:sp>
      <p:pic>
        <p:nvPicPr>
          <p:cNvPr id="13" name="Picture 12">
            <a:extLst>
              <a:ext uri="{FF2B5EF4-FFF2-40B4-BE49-F238E27FC236}">
                <a16:creationId xmlns:a16="http://schemas.microsoft.com/office/drawing/2014/main" id="{AEBFA19C-C41D-81B3-0C6E-09B24D982D2D}"/>
              </a:ext>
            </a:extLst>
          </p:cNvPr>
          <p:cNvPicPr>
            <a:picLocks noChangeAspect="1"/>
          </p:cNvPicPr>
          <p:nvPr/>
        </p:nvPicPr>
        <p:blipFill>
          <a:blip r:embed="rId4"/>
          <a:stretch>
            <a:fillRect/>
          </a:stretch>
        </p:blipFill>
        <p:spPr>
          <a:xfrm>
            <a:off x="4889946" y="908109"/>
            <a:ext cx="2776159" cy="5311717"/>
          </a:xfrm>
          <a:prstGeom prst="rect">
            <a:avLst/>
          </a:prstGeom>
        </p:spPr>
      </p:pic>
      <p:sp>
        <p:nvSpPr>
          <p:cNvPr id="6" name="Oval 5">
            <a:extLst>
              <a:ext uri="{FF2B5EF4-FFF2-40B4-BE49-F238E27FC236}">
                <a16:creationId xmlns:a16="http://schemas.microsoft.com/office/drawing/2014/main" id="{1021EA02-1907-C155-A4E6-0C9B3213C6E4}"/>
              </a:ext>
            </a:extLst>
          </p:cNvPr>
          <p:cNvSpPr/>
          <p:nvPr/>
        </p:nvSpPr>
        <p:spPr>
          <a:xfrm>
            <a:off x="161365" y="4123765"/>
            <a:ext cx="2339788" cy="202602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348C88B5-F41E-64D0-2E06-C572E6EC3356}"/>
              </a:ext>
            </a:extLst>
          </p:cNvPr>
          <p:cNvCxnSpPr>
            <a:cxnSpLocks/>
            <a:stCxn id="6" idx="6"/>
          </p:cNvCxnSpPr>
          <p:nvPr/>
        </p:nvCxnSpPr>
        <p:spPr>
          <a:xfrm flipV="1">
            <a:off x="2501153" y="4458069"/>
            <a:ext cx="3390107" cy="6787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26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C95F8-96BD-1549-31DC-CCCDE72406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FB9FD-FA82-59A9-BA5F-93FE83E99420}"/>
              </a:ext>
            </a:extLst>
          </p:cNvPr>
          <p:cNvSpPr>
            <a:spLocks noGrp="1"/>
          </p:cNvSpPr>
          <p:nvPr>
            <p:ph type="title"/>
          </p:nvPr>
        </p:nvSpPr>
        <p:spPr/>
        <p:txBody>
          <a:bodyPr/>
          <a:lstStyle/>
          <a:p>
            <a:r>
              <a:rPr lang="en-US" b="1"/>
              <a:t>M</a:t>
            </a:r>
            <a:r>
              <a:rPr lang="en-US"/>
              <a:t>odular</a:t>
            </a:r>
            <a:endParaRPr lang="en-US" b="1"/>
          </a:p>
        </p:txBody>
      </p:sp>
      <p:sp>
        <p:nvSpPr>
          <p:cNvPr id="4" name="Footer Placeholder 3">
            <a:extLst>
              <a:ext uri="{FF2B5EF4-FFF2-40B4-BE49-F238E27FC236}">
                <a16:creationId xmlns:a16="http://schemas.microsoft.com/office/drawing/2014/main" id="{21B0FDDB-4162-DA5D-F9DB-6D94EA33405C}"/>
              </a:ext>
            </a:extLst>
          </p:cNvPr>
          <p:cNvSpPr>
            <a:spLocks noGrp="1"/>
          </p:cNvSpPr>
          <p:nvPr>
            <p:ph type="ftr" sz="quarter" idx="11"/>
          </p:nvPr>
        </p:nvSpPr>
        <p:spPr/>
        <p:txBody>
          <a:bodyPr/>
          <a:lstStyle/>
          <a:p>
            <a:r>
              <a:rPr lang="it-IT"/>
              <a:t>© V. Paglioni February 20, 2026</a:t>
            </a:r>
            <a:endParaRPr lang="en-US"/>
          </a:p>
        </p:txBody>
      </p:sp>
      <p:sp>
        <p:nvSpPr>
          <p:cNvPr id="5" name="Slide Number Placeholder 4">
            <a:extLst>
              <a:ext uri="{FF2B5EF4-FFF2-40B4-BE49-F238E27FC236}">
                <a16:creationId xmlns:a16="http://schemas.microsoft.com/office/drawing/2014/main" id="{8EC21188-1836-1B39-F50D-38648CEF00F2}"/>
              </a:ext>
            </a:extLst>
          </p:cNvPr>
          <p:cNvSpPr>
            <a:spLocks noGrp="1"/>
          </p:cNvSpPr>
          <p:nvPr>
            <p:ph type="sldNum" sz="quarter" idx="12"/>
          </p:nvPr>
        </p:nvSpPr>
        <p:spPr/>
        <p:txBody>
          <a:bodyPr/>
          <a:lstStyle/>
          <a:p>
            <a:fld id="{E882F2B4-BFFC-415F-B296-BBFFD8EA7EAE}" type="slidenum">
              <a:rPr lang="en-US" smtClean="0"/>
              <a:t>15</a:t>
            </a:fld>
            <a:endParaRPr lang="en-US"/>
          </a:p>
        </p:txBody>
      </p:sp>
      <p:sp>
        <p:nvSpPr>
          <p:cNvPr id="6" name="Content Placeholder 2">
            <a:extLst>
              <a:ext uri="{FF2B5EF4-FFF2-40B4-BE49-F238E27FC236}">
                <a16:creationId xmlns:a16="http://schemas.microsoft.com/office/drawing/2014/main" id="{50AB5E39-6CDD-F883-AD73-103454FF27A1}"/>
              </a:ext>
            </a:extLst>
          </p:cNvPr>
          <p:cNvSpPr txBox="1">
            <a:spLocks/>
          </p:cNvSpPr>
          <p:nvPr/>
        </p:nvSpPr>
        <p:spPr>
          <a:xfrm>
            <a:off x="232628" y="1082893"/>
            <a:ext cx="6938524" cy="2388035"/>
          </a:xfrm>
          <a:prstGeom prst="rect">
            <a:avLst/>
          </a:prstGeom>
          <a:solidFill>
            <a:schemeClr val="accent5">
              <a:lumMod val="20000"/>
              <a:lumOff val="80000"/>
            </a:schemeClr>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1E4D2B"/>
              </a:buClr>
              <a:buFont typeface="Wingdings" panose="05000000000000000000" pitchFamily="2" charset="2"/>
              <a:buChar char="§"/>
              <a:defRPr sz="24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100000"/>
              </a:lnSpc>
              <a:spcBef>
                <a:spcPts val="500"/>
              </a:spcBef>
              <a:buClr>
                <a:srgbClr val="C8C372"/>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t>LLWR</a:t>
            </a:r>
          </a:p>
          <a:p>
            <a:r>
              <a:rPr lang="en-US" sz="2000"/>
              <a:t>Higher construction costs with site-specific design variation</a:t>
            </a:r>
          </a:p>
          <a:p>
            <a:r>
              <a:rPr lang="en-US" sz="2000"/>
              <a:t>Long construction time with significant onsite work</a:t>
            </a:r>
          </a:p>
          <a:p>
            <a:r>
              <a:rPr lang="en-US" sz="2000"/>
              <a:t>Minimal opportunities for cross-fleet sharing of components</a:t>
            </a:r>
          </a:p>
        </p:txBody>
      </p:sp>
      <p:sp>
        <p:nvSpPr>
          <p:cNvPr id="11" name="Content Placeholder 2">
            <a:extLst>
              <a:ext uri="{FF2B5EF4-FFF2-40B4-BE49-F238E27FC236}">
                <a16:creationId xmlns:a16="http://schemas.microsoft.com/office/drawing/2014/main" id="{D548203D-0E61-436B-FAAD-84B71D048128}"/>
              </a:ext>
            </a:extLst>
          </p:cNvPr>
          <p:cNvSpPr txBox="1">
            <a:spLocks/>
          </p:cNvSpPr>
          <p:nvPr/>
        </p:nvSpPr>
        <p:spPr>
          <a:xfrm>
            <a:off x="232629" y="3710532"/>
            <a:ext cx="6938523" cy="2406213"/>
          </a:xfrm>
          <a:prstGeom prst="rect">
            <a:avLst/>
          </a:prstGeom>
          <a:solidFill>
            <a:schemeClr val="accent5">
              <a:lumMod val="20000"/>
              <a:lumOff val="80000"/>
            </a:schemeClr>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1E4D2B"/>
              </a:buClr>
              <a:buFont typeface="Wingdings" panose="05000000000000000000" pitchFamily="2" charset="2"/>
              <a:buChar char="§"/>
              <a:defRPr sz="24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100000"/>
              </a:lnSpc>
              <a:spcBef>
                <a:spcPts val="500"/>
              </a:spcBef>
              <a:buClr>
                <a:srgbClr val="C8C372"/>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t>SMR</a:t>
            </a:r>
          </a:p>
          <a:p>
            <a:r>
              <a:rPr lang="en-US" sz="2000"/>
              <a:t>Lower construction costs with factory construction</a:t>
            </a:r>
          </a:p>
          <a:p>
            <a:r>
              <a:rPr lang="en-US" sz="2000"/>
              <a:t>Reduce construction </a:t>
            </a:r>
            <a:r>
              <a:rPr lang="en-US" sz="2000" i="1"/>
              <a:t>time </a:t>
            </a:r>
            <a:r>
              <a:rPr lang="en-US" sz="2000"/>
              <a:t>with minimal onsite work </a:t>
            </a:r>
          </a:p>
          <a:p>
            <a:r>
              <a:rPr lang="en-US" sz="2000"/>
              <a:t>Interoperability across fleet</a:t>
            </a:r>
          </a:p>
          <a:p>
            <a:pPr lvl="1"/>
            <a:r>
              <a:rPr lang="en-US" sz="1800"/>
              <a:t>Operators &amp; components can move between sites</a:t>
            </a:r>
          </a:p>
        </p:txBody>
      </p:sp>
      <p:pic>
        <p:nvPicPr>
          <p:cNvPr id="15" name="Picture 14" descr="A diagram of a nuclear plant&#10;&#10;AI-generated content may be incorrect.">
            <a:extLst>
              <a:ext uri="{FF2B5EF4-FFF2-40B4-BE49-F238E27FC236}">
                <a16:creationId xmlns:a16="http://schemas.microsoft.com/office/drawing/2014/main" id="{01734BE0-3F0A-80B5-7593-A83F1FC23F99}"/>
              </a:ext>
            </a:extLst>
          </p:cNvPr>
          <p:cNvPicPr>
            <a:picLocks noChangeAspect="1"/>
          </p:cNvPicPr>
          <p:nvPr/>
        </p:nvPicPr>
        <p:blipFill>
          <a:blip r:embed="rId2">
            <a:extLst>
              <a:ext uri="{28A0092B-C50C-407E-A947-70E740481C1C}">
                <a14:useLocalDpi xmlns:a14="http://schemas.microsoft.com/office/drawing/2010/main" val="0"/>
              </a:ext>
            </a:extLst>
          </a:blip>
          <a:srcRect l="7469" t="5845" r="6978" b="7315"/>
          <a:stretch>
            <a:fillRect/>
          </a:stretch>
        </p:blipFill>
        <p:spPr>
          <a:xfrm>
            <a:off x="7979078" y="3065247"/>
            <a:ext cx="4212922" cy="3139561"/>
          </a:xfrm>
          <a:prstGeom prst="rect">
            <a:avLst/>
          </a:prstGeom>
        </p:spPr>
      </p:pic>
      <p:pic>
        <p:nvPicPr>
          <p:cNvPr id="17" name="Picture 16" descr="A diagram of a nuclear reactor&#10;&#10;AI-generated content may be incorrect.">
            <a:extLst>
              <a:ext uri="{FF2B5EF4-FFF2-40B4-BE49-F238E27FC236}">
                <a16:creationId xmlns:a16="http://schemas.microsoft.com/office/drawing/2014/main" id="{F1434A66-F9C7-30A7-567E-DDBD0B67C80B}"/>
              </a:ext>
            </a:extLst>
          </p:cNvPr>
          <p:cNvPicPr>
            <a:picLocks noChangeAspect="1"/>
          </p:cNvPicPr>
          <p:nvPr/>
        </p:nvPicPr>
        <p:blipFill>
          <a:blip r:embed="rId3">
            <a:extLst>
              <a:ext uri="{28A0092B-C50C-407E-A947-70E740481C1C}">
                <a14:useLocalDpi xmlns:a14="http://schemas.microsoft.com/office/drawing/2010/main" val="0"/>
              </a:ext>
            </a:extLst>
          </a:blip>
          <a:srcRect l="3300" t="57485" r="1331"/>
          <a:stretch>
            <a:fillRect/>
          </a:stretch>
        </p:blipFill>
        <p:spPr>
          <a:xfrm>
            <a:off x="7925748" y="0"/>
            <a:ext cx="4266251" cy="3065247"/>
          </a:xfrm>
          <a:prstGeom prst="rect">
            <a:avLst/>
          </a:prstGeom>
        </p:spPr>
      </p:pic>
      <p:pic>
        <p:nvPicPr>
          <p:cNvPr id="13" name="Picture 12" descr="A factory with a chimney&#10;&#10;AI-generated content may be incorrect.">
            <a:extLst>
              <a:ext uri="{FF2B5EF4-FFF2-40B4-BE49-F238E27FC236}">
                <a16:creationId xmlns:a16="http://schemas.microsoft.com/office/drawing/2014/main" id="{ED09B4BE-571E-F6CC-F006-80A70D2D6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424" y="2032959"/>
            <a:ext cx="4124965" cy="2304180"/>
          </a:xfrm>
          <a:prstGeom prst="rect">
            <a:avLst/>
          </a:prstGeom>
        </p:spPr>
      </p:pic>
      <p:sp>
        <p:nvSpPr>
          <p:cNvPr id="19" name="TextBox 18">
            <a:extLst>
              <a:ext uri="{FF2B5EF4-FFF2-40B4-BE49-F238E27FC236}">
                <a16:creationId xmlns:a16="http://schemas.microsoft.com/office/drawing/2014/main" id="{5E7092D0-9FE6-EB98-7849-D54E644497E4}"/>
              </a:ext>
            </a:extLst>
          </p:cNvPr>
          <p:cNvSpPr txBox="1"/>
          <p:nvPr/>
        </p:nvSpPr>
        <p:spPr>
          <a:xfrm>
            <a:off x="8447761" y="5957413"/>
            <a:ext cx="2906039" cy="215444"/>
          </a:xfrm>
          <a:prstGeom prst="rect">
            <a:avLst/>
          </a:prstGeom>
          <a:solidFill>
            <a:schemeClr val="bg1"/>
          </a:solidFill>
        </p:spPr>
        <p:txBody>
          <a:bodyPr wrap="square">
            <a:spAutoFit/>
          </a:bodyPr>
          <a:lstStyle/>
          <a:p>
            <a:r>
              <a:rPr lang="en-US" sz="800" b="1"/>
              <a:t>Source: </a:t>
            </a:r>
            <a:r>
              <a:rPr lang="en-US" sz="800">
                <a:hlinkClick r:id="rId5"/>
              </a:rPr>
              <a:t>Motive Power National Public Utility Council</a:t>
            </a:r>
            <a:r>
              <a:rPr lang="en-US" sz="800"/>
              <a:t> </a:t>
            </a:r>
          </a:p>
        </p:txBody>
      </p:sp>
    </p:spTree>
    <p:extLst>
      <p:ext uri="{BB962C8B-B14F-4D97-AF65-F5344CB8AC3E}">
        <p14:creationId xmlns:p14="http://schemas.microsoft.com/office/powerpoint/2010/main" val="3395652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5269E-B56F-A133-014B-714223314EC5}"/>
              </a:ext>
            </a:extLst>
          </p:cNvPr>
          <p:cNvSpPr>
            <a:spLocks noGrp="1"/>
          </p:cNvSpPr>
          <p:nvPr>
            <p:ph type="title"/>
          </p:nvPr>
        </p:nvSpPr>
        <p:spPr/>
        <p:txBody>
          <a:bodyPr/>
          <a:lstStyle/>
          <a:p>
            <a:r>
              <a:rPr lang="en-US" err="1"/>
              <a:t>NuScale</a:t>
            </a:r>
            <a:r>
              <a:rPr lang="en-US"/>
              <a:t>: Gen III+ </a:t>
            </a:r>
            <a:r>
              <a:rPr lang="en-US" err="1"/>
              <a:t>iPWR</a:t>
            </a:r>
            <a:endParaRPr lang="en-US"/>
          </a:p>
        </p:txBody>
      </p:sp>
      <p:sp>
        <p:nvSpPr>
          <p:cNvPr id="3" name="Content Placeholder 2">
            <a:extLst>
              <a:ext uri="{FF2B5EF4-FFF2-40B4-BE49-F238E27FC236}">
                <a16:creationId xmlns:a16="http://schemas.microsoft.com/office/drawing/2014/main" id="{D4EE89E4-4CAB-4487-DB5F-D8963FA451B5}"/>
              </a:ext>
            </a:extLst>
          </p:cNvPr>
          <p:cNvSpPr>
            <a:spLocks noGrp="1"/>
          </p:cNvSpPr>
          <p:nvPr>
            <p:ph idx="1"/>
          </p:nvPr>
        </p:nvSpPr>
        <p:spPr>
          <a:xfrm>
            <a:off x="633460" y="1087595"/>
            <a:ext cx="8167815" cy="5089368"/>
          </a:xfrm>
        </p:spPr>
        <p:txBody>
          <a:bodyPr/>
          <a:lstStyle/>
          <a:p>
            <a:pPr marL="0" indent="0" algn="ctr">
              <a:buNone/>
            </a:pPr>
            <a:r>
              <a:rPr lang="en-US" b="1"/>
              <a:t>Only NRC-approved SMR in the U.S. </a:t>
            </a:r>
          </a:p>
          <a:p>
            <a:r>
              <a:rPr lang="en-US"/>
              <a:t>250 </a:t>
            </a:r>
            <a:r>
              <a:rPr lang="en-US" err="1"/>
              <a:t>MWt</a:t>
            </a:r>
            <a:r>
              <a:rPr lang="en-US"/>
              <a:t> (77 MWe) per module</a:t>
            </a:r>
          </a:p>
          <a:p>
            <a:pPr lvl="1"/>
            <a:r>
              <a:rPr lang="en-US"/>
              <a:t>“integrated” </a:t>
            </a:r>
            <a:r>
              <a:rPr lang="en-US">
                <a:sym typeface="Wingdings" panose="05000000000000000000" pitchFamily="2" charset="2"/>
              </a:rPr>
              <a:t> Primary loop components inside RPV</a:t>
            </a:r>
          </a:p>
          <a:p>
            <a:pPr lvl="1"/>
            <a:r>
              <a:rPr lang="en-US">
                <a:sym typeface="Wingdings" panose="05000000000000000000" pitchFamily="2" charset="2"/>
              </a:rPr>
              <a:t>Multi-unit sites; 1 control room</a:t>
            </a:r>
          </a:p>
          <a:p>
            <a:r>
              <a:rPr lang="en-US">
                <a:sym typeface="Wingdings" panose="05000000000000000000" pitchFamily="2" charset="2"/>
              </a:rPr>
              <a:t>CONOPS and reactor behaviors well understood</a:t>
            </a:r>
          </a:p>
          <a:p>
            <a:r>
              <a:rPr lang="en-US">
                <a:sym typeface="Wingdings" panose="05000000000000000000" pitchFamily="2" charset="2"/>
              </a:rPr>
              <a:t>Critical novelty: multi-unit control room</a:t>
            </a:r>
            <a:endParaRPr lang="en-US"/>
          </a:p>
        </p:txBody>
      </p:sp>
      <p:sp>
        <p:nvSpPr>
          <p:cNvPr id="4" name="Footer Placeholder 3">
            <a:extLst>
              <a:ext uri="{FF2B5EF4-FFF2-40B4-BE49-F238E27FC236}">
                <a16:creationId xmlns:a16="http://schemas.microsoft.com/office/drawing/2014/main" id="{F973D75E-4C3C-AEA3-E0AB-FFDAC0E0DCAC}"/>
              </a:ext>
            </a:extLst>
          </p:cNvPr>
          <p:cNvSpPr>
            <a:spLocks noGrp="1"/>
          </p:cNvSpPr>
          <p:nvPr>
            <p:ph type="ftr" sz="quarter" idx="11"/>
          </p:nvPr>
        </p:nvSpPr>
        <p:spPr/>
        <p:txBody>
          <a:bodyPr/>
          <a:lstStyle/>
          <a:p>
            <a:r>
              <a:rPr lang="it-IT"/>
              <a:t>© V. Paglioni February 20, 2026</a:t>
            </a:r>
            <a:endParaRPr lang="en-US"/>
          </a:p>
        </p:txBody>
      </p:sp>
      <p:sp>
        <p:nvSpPr>
          <p:cNvPr id="5" name="Slide Number Placeholder 4">
            <a:extLst>
              <a:ext uri="{FF2B5EF4-FFF2-40B4-BE49-F238E27FC236}">
                <a16:creationId xmlns:a16="http://schemas.microsoft.com/office/drawing/2014/main" id="{5B7F9A8E-42AB-CB95-10E6-6C34E73368D0}"/>
              </a:ext>
            </a:extLst>
          </p:cNvPr>
          <p:cNvSpPr>
            <a:spLocks noGrp="1"/>
          </p:cNvSpPr>
          <p:nvPr>
            <p:ph type="sldNum" sz="quarter" idx="12"/>
          </p:nvPr>
        </p:nvSpPr>
        <p:spPr/>
        <p:txBody>
          <a:bodyPr/>
          <a:lstStyle/>
          <a:p>
            <a:fld id="{E882F2B4-BFFC-415F-B296-BBFFD8EA7EAE}" type="slidenum">
              <a:rPr lang="en-US" smtClean="0"/>
              <a:t>16</a:t>
            </a:fld>
            <a:endParaRPr lang="en-US"/>
          </a:p>
        </p:txBody>
      </p:sp>
      <p:pic>
        <p:nvPicPr>
          <p:cNvPr id="7" name="Picture 6">
            <a:extLst>
              <a:ext uri="{FF2B5EF4-FFF2-40B4-BE49-F238E27FC236}">
                <a16:creationId xmlns:a16="http://schemas.microsoft.com/office/drawing/2014/main" id="{67C0E5CC-BA5B-48BF-8DB9-1449901268EB}"/>
              </a:ext>
            </a:extLst>
          </p:cNvPr>
          <p:cNvPicPr>
            <a:picLocks noChangeAspect="1"/>
          </p:cNvPicPr>
          <p:nvPr/>
        </p:nvPicPr>
        <p:blipFill>
          <a:blip r:embed="rId2"/>
          <a:stretch>
            <a:fillRect/>
          </a:stretch>
        </p:blipFill>
        <p:spPr>
          <a:xfrm>
            <a:off x="8801275" y="914400"/>
            <a:ext cx="3390725" cy="5306950"/>
          </a:xfrm>
          <a:prstGeom prst="rect">
            <a:avLst/>
          </a:prstGeom>
        </p:spPr>
      </p:pic>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E9D99D3E-0E6E-11FC-428A-768397E3FAEB}"/>
                  </a:ext>
                </a:extLst>
              </p:cNvPr>
              <p:cNvGraphicFramePr>
                <a:graphicFrameLocks noGrp="1"/>
              </p:cNvGraphicFramePr>
              <p:nvPr/>
            </p:nvGraphicFramePr>
            <p:xfrm>
              <a:off x="633460" y="4040899"/>
              <a:ext cx="5943600" cy="1828800"/>
            </p:xfrm>
            <a:graphic>
              <a:graphicData uri="http://schemas.openxmlformats.org/drawingml/2006/table">
                <a:tbl>
                  <a:tblPr bandRow="1">
                    <a:tableStyleId>{7DF18680-E054-41AD-8BC1-D1AEF772440D}</a:tableStyleId>
                  </a:tblPr>
                  <a:tblGrid>
                    <a:gridCol w="2377440">
                      <a:extLst>
                        <a:ext uri="{9D8B030D-6E8A-4147-A177-3AD203B41FA5}">
                          <a16:colId xmlns:a16="http://schemas.microsoft.com/office/drawing/2014/main" val="3043808318"/>
                        </a:ext>
                      </a:extLst>
                    </a:gridCol>
                    <a:gridCol w="3566160">
                      <a:extLst>
                        <a:ext uri="{9D8B030D-6E8A-4147-A177-3AD203B41FA5}">
                          <a16:colId xmlns:a16="http://schemas.microsoft.com/office/drawing/2014/main" val="2229480859"/>
                        </a:ext>
                      </a:extLst>
                    </a:gridCol>
                  </a:tblGrid>
                  <a:tr h="457200">
                    <a:tc>
                      <a:txBody>
                        <a:bodyPr/>
                        <a:lstStyle/>
                        <a:p>
                          <a:r>
                            <a:rPr lang="en-US" b="1"/>
                            <a:t>Capacity Factor</a:t>
                          </a:r>
                        </a:p>
                      </a:txBody>
                      <a:tcPr anchor="ctr"/>
                    </a:tc>
                    <a:tc>
                      <a:txBody>
                        <a:bodyPr/>
                        <a:lstStyle/>
                        <a:p>
                          <a:pPr algn="r"/>
                          <a:r>
                            <a:rPr lang="en-US"/>
                            <a:t>&gt; 95%</a:t>
                          </a:r>
                        </a:p>
                      </a:txBody>
                      <a:tcPr anchor="ctr"/>
                    </a:tc>
                    <a:extLst>
                      <a:ext uri="{0D108BD9-81ED-4DB2-BD59-A6C34878D82A}">
                        <a16:rowId xmlns:a16="http://schemas.microsoft.com/office/drawing/2014/main" val="3712490564"/>
                      </a:ext>
                    </a:extLst>
                  </a:tr>
                  <a:tr h="457200">
                    <a:tc>
                      <a:txBody>
                        <a:bodyPr/>
                        <a:lstStyle/>
                        <a:p>
                          <a:r>
                            <a:rPr lang="en-US" b="1"/>
                            <a:t>Fuel &amp; Cycle</a:t>
                          </a:r>
                        </a:p>
                      </a:txBody>
                      <a:tcPr anchor="ctr"/>
                    </a:tc>
                    <a:tc>
                      <a:txBody>
                        <a:bodyPr/>
                        <a:lstStyle/>
                        <a:p>
                          <a:pPr algn="r"/>
                          <a:r>
                            <a:rPr lang="en-US"/>
                            <a:t>&lt; 4.95% UO</a:t>
                          </a:r>
                          <a:r>
                            <a:rPr lang="en-US" baseline="-25000"/>
                            <a:t>2</a:t>
                          </a:r>
                          <a:r>
                            <a:rPr lang="en-US" baseline="0"/>
                            <a:t>, 18-21 month</a:t>
                          </a:r>
                          <a:endParaRPr lang="en-US"/>
                        </a:p>
                      </a:txBody>
                      <a:tcPr anchor="ctr"/>
                    </a:tc>
                    <a:extLst>
                      <a:ext uri="{0D108BD9-81ED-4DB2-BD59-A6C34878D82A}">
                        <a16:rowId xmlns:a16="http://schemas.microsoft.com/office/drawing/2014/main" val="1725729792"/>
                      </a:ext>
                    </a:extLst>
                  </a:tr>
                  <a:tr h="457200">
                    <a:tc>
                      <a:txBody>
                        <a:bodyPr/>
                        <a:lstStyle/>
                        <a:p>
                          <a:r>
                            <a:rPr lang="en-US" b="1"/>
                            <a:t>RPV &amp; Core </a:t>
                          </a:r>
                        </a:p>
                      </a:txBody>
                      <a:tcPr anchor="ctr"/>
                    </a:tc>
                    <a:tc>
                      <a:txBody>
                        <a:bodyPr/>
                        <a:lstStyle/>
                        <a:p>
                          <a:pPr algn="r"/>
                          <a:r>
                            <a:rPr lang="en-US"/>
                            <a:t>76’ x 15’ (2m core height)</a:t>
                          </a:r>
                        </a:p>
                      </a:txBody>
                      <a:tcPr anchor="ctr"/>
                    </a:tc>
                    <a:extLst>
                      <a:ext uri="{0D108BD9-81ED-4DB2-BD59-A6C34878D82A}">
                        <a16:rowId xmlns:a16="http://schemas.microsoft.com/office/drawing/2014/main" val="1093873910"/>
                      </a:ext>
                    </a:extLst>
                  </a:tr>
                  <a:tr h="457200">
                    <a:tc>
                      <a:txBody>
                        <a:bodyPr/>
                        <a:lstStyle/>
                        <a:p>
                          <a:r>
                            <a:rPr lang="en-US" b="1"/>
                            <a:t>Steam Temp</a:t>
                          </a:r>
                        </a:p>
                      </a:txBody>
                      <a:tcPr anchor="ctr"/>
                    </a:tc>
                    <a:tc>
                      <a:txBody>
                        <a:bodyPr/>
                        <a:lstStyle/>
                        <a:p>
                          <a:pPr algn="r"/>
                          <a:r>
                            <a:rPr lang="en-US"/>
                            <a:t>&lt; 500 </a:t>
                          </a:r>
                          <a14:m>
                            <m:oMath xmlns:m="http://schemas.openxmlformats.org/officeDocument/2006/math">
                              <m:r>
                                <a:rPr lang="en-US" b="0" smtClean="0">
                                  <a:latin typeface="Cambria Math" panose="02040503050406030204" pitchFamily="18" charset="0"/>
                                </a:rPr>
                                <m:t>°</m:t>
                              </m:r>
                            </m:oMath>
                          </a14:m>
                          <a:r>
                            <a:rPr lang="en-US"/>
                            <a:t>F @ Turbine</a:t>
                          </a:r>
                        </a:p>
                      </a:txBody>
                      <a:tcPr anchor="ctr"/>
                    </a:tc>
                    <a:extLst>
                      <a:ext uri="{0D108BD9-81ED-4DB2-BD59-A6C34878D82A}">
                        <a16:rowId xmlns:a16="http://schemas.microsoft.com/office/drawing/2014/main" val="2480062451"/>
                      </a:ext>
                    </a:extLst>
                  </a:tr>
                </a:tbl>
              </a:graphicData>
            </a:graphic>
          </p:graphicFrame>
        </mc:Choice>
        <mc:Fallback xmlns="">
          <p:graphicFrame>
            <p:nvGraphicFramePr>
              <p:cNvPr id="8" name="Table 7">
                <a:extLst>
                  <a:ext uri="{FF2B5EF4-FFF2-40B4-BE49-F238E27FC236}">
                    <a16:creationId xmlns:a16="http://schemas.microsoft.com/office/drawing/2014/main" id="{E9D99D3E-0E6E-11FC-428A-768397E3FAEB}"/>
                  </a:ext>
                </a:extLst>
              </p:cNvPr>
              <p:cNvGraphicFramePr>
                <a:graphicFrameLocks noGrp="1"/>
              </p:cNvGraphicFramePr>
              <p:nvPr>
                <p:extLst>
                  <p:ext uri="{D42A27DB-BD31-4B8C-83A1-F6EECF244321}">
                    <p14:modId xmlns:p14="http://schemas.microsoft.com/office/powerpoint/2010/main" val="3453862413"/>
                  </p:ext>
                </p:extLst>
              </p:nvPr>
            </p:nvGraphicFramePr>
            <p:xfrm>
              <a:off x="633460" y="4040899"/>
              <a:ext cx="5943600" cy="1828800"/>
            </p:xfrm>
            <a:graphic>
              <a:graphicData uri="http://schemas.openxmlformats.org/drawingml/2006/table">
                <a:tbl>
                  <a:tblPr bandRow="1">
                    <a:tableStyleId>{7DF18680-E054-41AD-8BC1-D1AEF772440D}</a:tableStyleId>
                  </a:tblPr>
                  <a:tblGrid>
                    <a:gridCol w="2377440">
                      <a:extLst>
                        <a:ext uri="{9D8B030D-6E8A-4147-A177-3AD203B41FA5}">
                          <a16:colId xmlns:a16="http://schemas.microsoft.com/office/drawing/2014/main" val="3043808318"/>
                        </a:ext>
                      </a:extLst>
                    </a:gridCol>
                    <a:gridCol w="3566160">
                      <a:extLst>
                        <a:ext uri="{9D8B030D-6E8A-4147-A177-3AD203B41FA5}">
                          <a16:colId xmlns:a16="http://schemas.microsoft.com/office/drawing/2014/main" val="2229480859"/>
                        </a:ext>
                      </a:extLst>
                    </a:gridCol>
                  </a:tblGrid>
                  <a:tr h="457200">
                    <a:tc>
                      <a:txBody>
                        <a:bodyPr/>
                        <a:lstStyle/>
                        <a:p>
                          <a:r>
                            <a:rPr lang="en-US" b="1"/>
                            <a:t>Capacity Factor</a:t>
                          </a:r>
                        </a:p>
                      </a:txBody>
                      <a:tcPr anchor="ctr"/>
                    </a:tc>
                    <a:tc>
                      <a:txBody>
                        <a:bodyPr/>
                        <a:lstStyle/>
                        <a:p>
                          <a:pPr algn="r"/>
                          <a:r>
                            <a:rPr lang="en-US"/>
                            <a:t>&gt; 95%</a:t>
                          </a:r>
                        </a:p>
                      </a:txBody>
                      <a:tcPr anchor="ctr"/>
                    </a:tc>
                    <a:extLst>
                      <a:ext uri="{0D108BD9-81ED-4DB2-BD59-A6C34878D82A}">
                        <a16:rowId xmlns:a16="http://schemas.microsoft.com/office/drawing/2014/main" val="3712490564"/>
                      </a:ext>
                    </a:extLst>
                  </a:tr>
                  <a:tr h="457200">
                    <a:tc>
                      <a:txBody>
                        <a:bodyPr/>
                        <a:lstStyle/>
                        <a:p>
                          <a:r>
                            <a:rPr lang="en-US" b="1"/>
                            <a:t>Fuel &amp; Cycle</a:t>
                          </a:r>
                        </a:p>
                      </a:txBody>
                      <a:tcPr anchor="ctr"/>
                    </a:tc>
                    <a:tc>
                      <a:txBody>
                        <a:bodyPr/>
                        <a:lstStyle/>
                        <a:p>
                          <a:pPr algn="r"/>
                          <a:r>
                            <a:rPr lang="en-US"/>
                            <a:t>&lt; 4.95% UO</a:t>
                          </a:r>
                          <a:r>
                            <a:rPr lang="en-US" baseline="-25000"/>
                            <a:t>2</a:t>
                          </a:r>
                          <a:r>
                            <a:rPr lang="en-US" baseline="0"/>
                            <a:t>, 18-21 month</a:t>
                          </a:r>
                          <a:endParaRPr lang="en-US"/>
                        </a:p>
                      </a:txBody>
                      <a:tcPr anchor="ctr"/>
                    </a:tc>
                    <a:extLst>
                      <a:ext uri="{0D108BD9-81ED-4DB2-BD59-A6C34878D82A}">
                        <a16:rowId xmlns:a16="http://schemas.microsoft.com/office/drawing/2014/main" val="1725729792"/>
                      </a:ext>
                    </a:extLst>
                  </a:tr>
                  <a:tr h="457200">
                    <a:tc>
                      <a:txBody>
                        <a:bodyPr/>
                        <a:lstStyle/>
                        <a:p>
                          <a:r>
                            <a:rPr lang="en-US" b="1"/>
                            <a:t>RPV &amp; Core </a:t>
                          </a:r>
                        </a:p>
                      </a:txBody>
                      <a:tcPr anchor="ctr"/>
                    </a:tc>
                    <a:tc>
                      <a:txBody>
                        <a:bodyPr/>
                        <a:lstStyle/>
                        <a:p>
                          <a:pPr algn="r"/>
                          <a:r>
                            <a:rPr lang="en-US"/>
                            <a:t>76’ x 15’ (2m core height)</a:t>
                          </a:r>
                        </a:p>
                      </a:txBody>
                      <a:tcPr anchor="ctr"/>
                    </a:tc>
                    <a:extLst>
                      <a:ext uri="{0D108BD9-81ED-4DB2-BD59-A6C34878D82A}">
                        <a16:rowId xmlns:a16="http://schemas.microsoft.com/office/drawing/2014/main" val="1093873910"/>
                      </a:ext>
                    </a:extLst>
                  </a:tr>
                  <a:tr h="457200">
                    <a:tc>
                      <a:txBody>
                        <a:bodyPr/>
                        <a:lstStyle/>
                        <a:p>
                          <a:r>
                            <a:rPr lang="en-US" b="1"/>
                            <a:t>Steam Temp</a:t>
                          </a:r>
                        </a:p>
                      </a:txBody>
                      <a:tcPr anchor="ctr"/>
                    </a:tc>
                    <a:tc>
                      <a:txBody>
                        <a:bodyPr/>
                        <a:lstStyle/>
                        <a:p>
                          <a:endParaRPr lang="en-US"/>
                        </a:p>
                      </a:txBody>
                      <a:tcPr anchor="ctr">
                        <a:blipFill>
                          <a:blip r:embed="rId3"/>
                          <a:stretch>
                            <a:fillRect l="-66724" t="-302667" r="-341" b="-10667"/>
                          </a:stretch>
                        </a:blipFill>
                      </a:tcPr>
                    </a:tc>
                    <a:extLst>
                      <a:ext uri="{0D108BD9-81ED-4DB2-BD59-A6C34878D82A}">
                        <a16:rowId xmlns:a16="http://schemas.microsoft.com/office/drawing/2014/main" val="2480062451"/>
                      </a:ext>
                    </a:extLst>
                  </a:tr>
                </a:tbl>
              </a:graphicData>
            </a:graphic>
          </p:graphicFrame>
        </mc:Fallback>
      </mc:AlternateContent>
      <mc:AlternateContent xmlns:mc="http://schemas.openxmlformats.org/markup-compatibility/2006" xmlns:a14="http://schemas.microsoft.com/office/drawing/2010/main">
        <mc:Choice Requires="a14">
          <p:sp>
            <p:nvSpPr>
              <p:cNvPr id="6" name="Speech Bubble: Rectangle with Corners Rounded 5">
                <a:extLst>
                  <a:ext uri="{FF2B5EF4-FFF2-40B4-BE49-F238E27FC236}">
                    <a16:creationId xmlns:a16="http://schemas.microsoft.com/office/drawing/2014/main" id="{4AEA2A86-9E94-DBB8-2B86-C7FCC6857893}"/>
                  </a:ext>
                </a:extLst>
              </p:cNvPr>
              <p:cNvSpPr/>
              <p:nvPr/>
            </p:nvSpPr>
            <p:spPr>
              <a:xfrm>
                <a:off x="6672262" y="4556934"/>
                <a:ext cx="2962275" cy="1085850"/>
              </a:xfrm>
              <a:prstGeom prst="wedgeRoundRectCallout">
                <a:avLst>
                  <a:gd name="adj1" fmla="val -59479"/>
                  <a:gd name="adj2" fmla="val 4470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NuScale</a:t>
                </a:r>
                <a:r>
                  <a:rPr lang="en-US"/>
                  <a:t> can produce </a:t>
                </a:r>
                <a:r>
                  <a:rPr lang="en-US">
                    <a:hlinkClick r:id="rId4"/>
                  </a:rPr>
                  <a:t>&gt;900</a:t>
                </a:r>
                <a14:m>
                  <m:oMath xmlns:m="http://schemas.openxmlformats.org/officeDocument/2006/math">
                    <m:r>
                      <a:rPr lang="en-US" b="0" i="1" smtClean="0">
                        <a:latin typeface="Cambria Math" panose="02040503050406030204" pitchFamily="18" charset="0"/>
                        <a:hlinkClick r:id="rId4"/>
                      </a:rPr>
                      <m:t>°</m:t>
                    </m:r>
                  </m:oMath>
                </a14:m>
                <a:r>
                  <a:rPr lang="en-US">
                    <a:hlinkClick r:id="rId4"/>
                  </a:rPr>
                  <a:t>F steam</a:t>
                </a:r>
                <a:r>
                  <a:rPr lang="en-US"/>
                  <a:t> for industrial applications </a:t>
                </a:r>
              </a:p>
            </p:txBody>
          </p:sp>
        </mc:Choice>
        <mc:Fallback xmlns="">
          <p:sp>
            <p:nvSpPr>
              <p:cNvPr id="6" name="Speech Bubble: Rectangle with Corners Rounded 5">
                <a:extLst>
                  <a:ext uri="{FF2B5EF4-FFF2-40B4-BE49-F238E27FC236}">
                    <a16:creationId xmlns:a16="http://schemas.microsoft.com/office/drawing/2014/main" id="{4AEA2A86-9E94-DBB8-2B86-C7FCC6857893}"/>
                  </a:ext>
                </a:extLst>
              </p:cNvPr>
              <p:cNvSpPr>
                <a:spLocks noRot="1" noChangeAspect="1" noMove="1" noResize="1" noEditPoints="1" noAdjustHandles="1" noChangeArrowheads="1" noChangeShapeType="1" noTextEdit="1"/>
              </p:cNvSpPr>
              <p:nvPr/>
            </p:nvSpPr>
            <p:spPr>
              <a:xfrm>
                <a:off x="6672262" y="4556934"/>
                <a:ext cx="2962275" cy="1085850"/>
              </a:xfrm>
              <a:prstGeom prst="wedgeRoundRectCallout">
                <a:avLst>
                  <a:gd name="adj1" fmla="val -59479"/>
                  <a:gd name="adj2" fmla="val 44705"/>
                  <a:gd name="adj3" fmla="val 16667"/>
                </a:avLst>
              </a:prstGeom>
              <a:blipFill>
                <a:blip r:embed="rId5"/>
                <a:stretch>
                  <a:fillRect b="-55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467F4FA-8186-1BFA-1F75-123A1C7A328C}"/>
              </a:ext>
            </a:extLst>
          </p:cNvPr>
          <p:cNvSpPr txBox="1"/>
          <p:nvPr/>
        </p:nvSpPr>
        <p:spPr>
          <a:xfrm>
            <a:off x="7677150" y="6338857"/>
            <a:ext cx="3048000" cy="400110"/>
          </a:xfrm>
          <a:prstGeom prst="rect">
            <a:avLst/>
          </a:prstGeom>
          <a:noFill/>
        </p:spPr>
        <p:txBody>
          <a:bodyPr wrap="square">
            <a:spAutoFit/>
          </a:bodyPr>
          <a:lstStyle/>
          <a:p>
            <a:r>
              <a:rPr lang="en-US" sz="1000">
                <a:solidFill>
                  <a:schemeClr val="bg1"/>
                </a:solidFill>
              </a:rPr>
              <a:t>Figure: </a:t>
            </a:r>
            <a:r>
              <a:rPr lang="en-US" sz="1000">
                <a:solidFill>
                  <a:schemeClr val="bg1"/>
                </a:solidFill>
                <a:hlinkClick r:id="rId6">
                  <a:extLst>
                    <a:ext uri="{A12FA001-AC4F-418D-AE19-62706E023703}">
                      <ahyp:hlinkClr xmlns:ahyp="http://schemas.microsoft.com/office/drawing/2018/hyperlinkcolor" val="tx"/>
                    </a:ext>
                  </a:extLst>
                </a:hlinkClick>
              </a:rPr>
              <a:t>3D Model - Small Modular Reactor - Energy Encyclopedia</a:t>
            </a:r>
            <a:endParaRPr lang="en-US" sz="1000">
              <a:solidFill>
                <a:schemeClr val="bg1"/>
              </a:solidFill>
            </a:endParaRPr>
          </a:p>
        </p:txBody>
      </p:sp>
      <p:sp>
        <p:nvSpPr>
          <p:cNvPr id="9" name="Arrow: Curved Down 8">
            <a:extLst>
              <a:ext uri="{FF2B5EF4-FFF2-40B4-BE49-F238E27FC236}">
                <a16:creationId xmlns:a16="http://schemas.microsoft.com/office/drawing/2014/main" id="{A3DD4FFE-639F-0068-6D95-8169257A1E97}"/>
              </a:ext>
            </a:extLst>
          </p:cNvPr>
          <p:cNvSpPr/>
          <p:nvPr/>
        </p:nvSpPr>
        <p:spPr>
          <a:xfrm>
            <a:off x="10066366" y="2827812"/>
            <a:ext cx="963637" cy="1498209"/>
          </a:xfrm>
          <a:prstGeom prst="curvedDownArrow">
            <a:avLst>
              <a:gd name="adj1" fmla="val 9750"/>
              <a:gd name="adj2" fmla="val 31103"/>
              <a:gd name="adj3" fmla="val 24302"/>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Down 9">
            <a:extLst>
              <a:ext uri="{FF2B5EF4-FFF2-40B4-BE49-F238E27FC236}">
                <a16:creationId xmlns:a16="http://schemas.microsoft.com/office/drawing/2014/main" id="{2382BF3F-4A2B-661E-9BC8-26B58FF272CE}"/>
              </a:ext>
            </a:extLst>
          </p:cNvPr>
          <p:cNvSpPr/>
          <p:nvPr/>
        </p:nvSpPr>
        <p:spPr>
          <a:xfrm rot="10800000">
            <a:off x="9963271" y="4326021"/>
            <a:ext cx="963637" cy="1498209"/>
          </a:xfrm>
          <a:prstGeom prst="curvedDownArrow">
            <a:avLst>
              <a:gd name="adj1" fmla="val 9750"/>
              <a:gd name="adj2" fmla="val 31103"/>
              <a:gd name="adj3" fmla="val 2430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Rounded Corners 10">
            <a:extLst>
              <a:ext uri="{FF2B5EF4-FFF2-40B4-BE49-F238E27FC236}">
                <a16:creationId xmlns:a16="http://schemas.microsoft.com/office/drawing/2014/main" id="{C11F8F79-50BA-3C97-E44C-7242341A1286}"/>
              </a:ext>
            </a:extLst>
          </p:cNvPr>
          <p:cNvSpPr/>
          <p:nvPr/>
        </p:nvSpPr>
        <p:spPr>
          <a:xfrm>
            <a:off x="1525851" y="1848003"/>
            <a:ext cx="6383034" cy="1719872"/>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September 2025: </a:t>
            </a:r>
            <a:r>
              <a:rPr lang="en-US" err="1">
                <a:solidFill>
                  <a:schemeClr val="tx1"/>
                </a:solidFill>
              </a:rPr>
              <a:t>NuScale</a:t>
            </a:r>
            <a:r>
              <a:rPr lang="en-US">
                <a:solidFill>
                  <a:schemeClr val="tx1"/>
                </a:solidFill>
              </a:rPr>
              <a:t>, ENTRA1 and Tennessee Valley Authority announce </a:t>
            </a:r>
            <a:r>
              <a:rPr lang="en-US">
                <a:solidFill>
                  <a:schemeClr val="tx1"/>
                </a:solidFill>
                <a:hlinkClick r:id="rId7"/>
              </a:rPr>
              <a:t>6 GW deployment</a:t>
            </a:r>
            <a:r>
              <a:rPr lang="en-US">
                <a:solidFill>
                  <a:schemeClr val="tx1"/>
                </a:solidFill>
              </a:rPr>
              <a:t> of SMRs throughout TVA service territory.</a:t>
            </a:r>
          </a:p>
          <a:p>
            <a:pPr algn="ctr"/>
            <a:endParaRPr lang="en-US">
              <a:solidFill>
                <a:schemeClr val="tx1"/>
              </a:solidFill>
            </a:endParaRPr>
          </a:p>
          <a:p>
            <a:pPr algn="ctr"/>
            <a:r>
              <a:rPr lang="en-US">
                <a:solidFill>
                  <a:schemeClr val="tx1"/>
                </a:solidFill>
              </a:rPr>
              <a:t>That is SIX 12-unit power plants! </a:t>
            </a:r>
          </a:p>
        </p:txBody>
      </p:sp>
    </p:spTree>
    <p:extLst>
      <p:ext uri="{BB962C8B-B14F-4D97-AF65-F5344CB8AC3E}">
        <p14:creationId xmlns:p14="http://schemas.microsoft.com/office/powerpoint/2010/main" val="229267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676AC-3FDF-A660-EF32-2E1DF2FA2657}"/>
              </a:ext>
            </a:extLst>
          </p:cNvPr>
          <p:cNvSpPr>
            <a:spLocks noGrp="1"/>
          </p:cNvSpPr>
          <p:nvPr>
            <p:ph type="title"/>
          </p:nvPr>
        </p:nvSpPr>
        <p:spPr/>
        <p:txBody>
          <a:bodyPr/>
          <a:lstStyle/>
          <a:p>
            <a:r>
              <a:rPr lang="en-US" err="1"/>
              <a:t>TerraPower</a:t>
            </a:r>
            <a:r>
              <a:rPr lang="en-US"/>
              <a:t>: Gen IV SFR</a:t>
            </a:r>
          </a:p>
        </p:txBody>
      </p:sp>
      <p:sp>
        <p:nvSpPr>
          <p:cNvPr id="4" name="Footer Placeholder 3">
            <a:extLst>
              <a:ext uri="{FF2B5EF4-FFF2-40B4-BE49-F238E27FC236}">
                <a16:creationId xmlns:a16="http://schemas.microsoft.com/office/drawing/2014/main" id="{3FC0EC08-85A5-DC70-1AE3-57D27F7B269E}"/>
              </a:ext>
            </a:extLst>
          </p:cNvPr>
          <p:cNvSpPr>
            <a:spLocks noGrp="1"/>
          </p:cNvSpPr>
          <p:nvPr>
            <p:ph type="ftr" sz="quarter" idx="11"/>
          </p:nvPr>
        </p:nvSpPr>
        <p:spPr/>
        <p:txBody>
          <a:bodyPr/>
          <a:lstStyle/>
          <a:p>
            <a:r>
              <a:rPr lang="it-IT"/>
              <a:t>© V. Paglioni February 20, 2026</a:t>
            </a:r>
            <a:endParaRPr lang="en-US"/>
          </a:p>
        </p:txBody>
      </p:sp>
      <p:sp>
        <p:nvSpPr>
          <p:cNvPr id="5" name="Slide Number Placeholder 4">
            <a:extLst>
              <a:ext uri="{FF2B5EF4-FFF2-40B4-BE49-F238E27FC236}">
                <a16:creationId xmlns:a16="http://schemas.microsoft.com/office/drawing/2014/main" id="{F068487E-4B4C-2E90-AFF3-CC614656BCF9}"/>
              </a:ext>
            </a:extLst>
          </p:cNvPr>
          <p:cNvSpPr>
            <a:spLocks noGrp="1"/>
          </p:cNvSpPr>
          <p:nvPr>
            <p:ph type="sldNum" sz="quarter" idx="12"/>
          </p:nvPr>
        </p:nvSpPr>
        <p:spPr/>
        <p:txBody>
          <a:bodyPr/>
          <a:lstStyle/>
          <a:p>
            <a:fld id="{E882F2B4-BFFC-415F-B296-BBFFD8EA7EAE}" type="slidenum">
              <a:rPr lang="en-US" smtClean="0"/>
              <a:t>17</a:t>
            </a:fld>
            <a:endParaRPr lang="en-US"/>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32DD4172-76FA-2B20-BFDF-A130D851A321}"/>
                  </a:ext>
                </a:extLst>
              </p:cNvPr>
              <p:cNvGraphicFramePr>
                <a:graphicFrameLocks noGrp="1"/>
              </p:cNvGraphicFramePr>
              <p:nvPr/>
            </p:nvGraphicFramePr>
            <p:xfrm>
              <a:off x="633460" y="4679060"/>
              <a:ext cx="5943600" cy="1371600"/>
            </p:xfrm>
            <a:graphic>
              <a:graphicData uri="http://schemas.openxmlformats.org/drawingml/2006/table">
                <a:tbl>
                  <a:tblPr bandRow="1">
                    <a:tableStyleId>{7DF18680-E054-41AD-8BC1-D1AEF772440D}</a:tableStyleId>
                  </a:tblPr>
                  <a:tblGrid>
                    <a:gridCol w="2377440">
                      <a:extLst>
                        <a:ext uri="{9D8B030D-6E8A-4147-A177-3AD203B41FA5}">
                          <a16:colId xmlns:a16="http://schemas.microsoft.com/office/drawing/2014/main" val="3043808318"/>
                        </a:ext>
                      </a:extLst>
                    </a:gridCol>
                    <a:gridCol w="3566160">
                      <a:extLst>
                        <a:ext uri="{9D8B030D-6E8A-4147-A177-3AD203B41FA5}">
                          <a16:colId xmlns:a16="http://schemas.microsoft.com/office/drawing/2014/main" val="2229480859"/>
                        </a:ext>
                      </a:extLst>
                    </a:gridCol>
                  </a:tblGrid>
                  <a:tr h="457200">
                    <a:tc>
                      <a:txBody>
                        <a:bodyPr/>
                        <a:lstStyle/>
                        <a:p>
                          <a:r>
                            <a:rPr lang="en-US" b="1"/>
                            <a:t>Reactor Power</a:t>
                          </a:r>
                        </a:p>
                      </a:txBody>
                      <a:tcPr anchor="ctr"/>
                    </a:tc>
                    <a:tc>
                      <a:txBody>
                        <a:bodyPr/>
                        <a:lstStyle/>
                        <a:p>
                          <a:pPr algn="r"/>
                          <a:r>
                            <a:rPr lang="en-US"/>
                            <a:t>840 </a:t>
                          </a:r>
                          <a:r>
                            <a:rPr lang="en-US" err="1"/>
                            <a:t>MWt</a:t>
                          </a:r>
                          <a:r>
                            <a:rPr lang="en-US"/>
                            <a:t> (345 MWe)</a:t>
                          </a:r>
                        </a:p>
                      </a:txBody>
                      <a:tcPr anchor="ctr"/>
                    </a:tc>
                    <a:extLst>
                      <a:ext uri="{0D108BD9-81ED-4DB2-BD59-A6C34878D82A}">
                        <a16:rowId xmlns:a16="http://schemas.microsoft.com/office/drawing/2014/main" val="3712490564"/>
                      </a:ext>
                    </a:extLst>
                  </a:tr>
                  <a:tr h="457200">
                    <a:tc>
                      <a:txBody>
                        <a:bodyPr/>
                        <a:lstStyle/>
                        <a:p>
                          <a:r>
                            <a:rPr lang="en-US" b="1"/>
                            <a:t>Fuel &amp; Cycle</a:t>
                          </a:r>
                        </a:p>
                      </a:txBody>
                      <a:tcPr anchor="ctr"/>
                    </a:tc>
                    <a:tc>
                      <a:txBody>
                        <a:bodyPr/>
                        <a:lstStyle/>
                        <a:p>
                          <a:pPr algn="r"/>
                          <a:r>
                            <a:rPr lang="en-US"/>
                            <a:t>5 – 20% (HALEU) U metal</a:t>
                          </a:r>
                        </a:p>
                      </a:txBody>
                      <a:tcPr anchor="ctr"/>
                    </a:tc>
                    <a:extLst>
                      <a:ext uri="{0D108BD9-81ED-4DB2-BD59-A6C34878D82A}">
                        <a16:rowId xmlns:a16="http://schemas.microsoft.com/office/drawing/2014/main" val="1725729792"/>
                      </a:ext>
                    </a:extLst>
                  </a:tr>
                  <a:tr h="457200">
                    <a:tc>
                      <a:txBody>
                        <a:bodyPr/>
                        <a:lstStyle/>
                        <a:p>
                          <a:r>
                            <a:rPr lang="en-US" b="1"/>
                            <a:t>2</a:t>
                          </a:r>
                          <a14:m>
                            <m:oMath xmlns:m="http://schemas.openxmlformats.org/officeDocument/2006/math">
                              <m:r>
                                <a:rPr lang="en-US" b="1" i="1" smtClean="0">
                                  <a:latin typeface="Cambria Math" panose="02040503050406030204" pitchFamily="18" charset="0"/>
                                </a:rPr>
                                <m:t>°</m:t>
                              </m:r>
                            </m:oMath>
                          </a14:m>
                          <a:r>
                            <a:rPr lang="en-US" b="1"/>
                            <a:t> Temp</a:t>
                          </a:r>
                        </a:p>
                      </a:txBody>
                      <a:tcPr anchor="ctr"/>
                    </a:tc>
                    <a:tc>
                      <a:txBody>
                        <a:bodyPr/>
                        <a:lstStyle/>
                        <a:p>
                          <a:pPr algn="r"/>
                          <a:r>
                            <a:rPr lang="en-US"/>
                            <a:t>&gt; 900</a:t>
                          </a:r>
                          <a14:m>
                            <m:oMath xmlns:m="http://schemas.openxmlformats.org/officeDocument/2006/math">
                              <m:r>
                                <a:rPr lang="en-US" b="0" i="1" smtClean="0">
                                  <a:latin typeface="Cambria Math" panose="02040503050406030204" pitchFamily="18" charset="0"/>
                                </a:rPr>
                                <m:t>°</m:t>
                              </m:r>
                            </m:oMath>
                          </a14:m>
                          <a:r>
                            <a:rPr lang="en-US"/>
                            <a:t>F</a:t>
                          </a:r>
                        </a:p>
                      </a:txBody>
                      <a:tcPr anchor="ctr"/>
                    </a:tc>
                    <a:extLst>
                      <a:ext uri="{0D108BD9-81ED-4DB2-BD59-A6C34878D82A}">
                        <a16:rowId xmlns:a16="http://schemas.microsoft.com/office/drawing/2014/main" val="2480062451"/>
                      </a:ext>
                    </a:extLst>
                  </a:tr>
                </a:tbl>
              </a:graphicData>
            </a:graphic>
          </p:graphicFrame>
        </mc:Choice>
        <mc:Fallback xmlns="">
          <p:graphicFrame>
            <p:nvGraphicFramePr>
              <p:cNvPr id="6" name="Table 5">
                <a:extLst>
                  <a:ext uri="{FF2B5EF4-FFF2-40B4-BE49-F238E27FC236}">
                    <a16:creationId xmlns:a16="http://schemas.microsoft.com/office/drawing/2014/main" id="{32DD4172-76FA-2B20-BFDF-A130D851A321}"/>
                  </a:ext>
                </a:extLst>
              </p:cNvPr>
              <p:cNvGraphicFramePr>
                <a:graphicFrameLocks noGrp="1"/>
              </p:cNvGraphicFramePr>
              <p:nvPr>
                <p:extLst>
                  <p:ext uri="{D42A27DB-BD31-4B8C-83A1-F6EECF244321}">
                    <p14:modId xmlns:p14="http://schemas.microsoft.com/office/powerpoint/2010/main" val="1013723421"/>
                  </p:ext>
                </p:extLst>
              </p:nvPr>
            </p:nvGraphicFramePr>
            <p:xfrm>
              <a:off x="633460" y="4679060"/>
              <a:ext cx="5943600" cy="1371600"/>
            </p:xfrm>
            <a:graphic>
              <a:graphicData uri="http://schemas.openxmlformats.org/drawingml/2006/table">
                <a:tbl>
                  <a:tblPr bandRow="1">
                    <a:tableStyleId>{7DF18680-E054-41AD-8BC1-D1AEF772440D}</a:tableStyleId>
                  </a:tblPr>
                  <a:tblGrid>
                    <a:gridCol w="2377440">
                      <a:extLst>
                        <a:ext uri="{9D8B030D-6E8A-4147-A177-3AD203B41FA5}">
                          <a16:colId xmlns:a16="http://schemas.microsoft.com/office/drawing/2014/main" val="3043808318"/>
                        </a:ext>
                      </a:extLst>
                    </a:gridCol>
                    <a:gridCol w="3566160">
                      <a:extLst>
                        <a:ext uri="{9D8B030D-6E8A-4147-A177-3AD203B41FA5}">
                          <a16:colId xmlns:a16="http://schemas.microsoft.com/office/drawing/2014/main" val="2229480859"/>
                        </a:ext>
                      </a:extLst>
                    </a:gridCol>
                  </a:tblGrid>
                  <a:tr h="457200">
                    <a:tc>
                      <a:txBody>
                        <a:bodyPr/>
                        <a:lstStyle/>
                        <a:p>
                          <a:r>
                            <a:rPr lang="en-US" b="1"/>
                            <a:t>Reactor Power</a:t>
                          </a:r>
                        </a:p>
                      </a:txBody>
                      <a:tcPr anchor="ctr"/>
                    </a:tc>
                    <a:tc>
                      <a:txBody>
                        <a:bodyPr/>
                        <a:lstStyle/>
                        <a:p>
                          <a:pPr algn="r"/>
                          <a:r>
                            <a:rPr lang="en-US"/>
                            <a:t>840 </a:t>
                          </a:r>
                          <a:r>
                            <a:rPr lang="en-US" err="1"/>
                            <a:t>MWt</a:t>
                          </a:r>
                          <a:r>
                            <a:rPr lang="en-US"/>
                            <a:t> (345 MWe)</a:t>
                          </a:r>
                        </a:p>
                      </a:txBody>
                      <a:tcPr anchor="ctr"/>
                    </a:tc>
                    <a:extLst>
                      <a:ext uri="{0D108BD9-81ED-4DB2-BD59-A6C34878D82A}">
                        <a16:rowId xmlns:a16="http://schemas.microsoft.com/office/drawing/2014/main" val="3712490564"/>
                      </a:ext>
                    </a:extLst>
                  </a:tr>
                  <a:tr h="457200">
                    <a:tc>
                      <a:txBody>
                        <a:bodyPr/>
                        <a:lstStyle/>
                        <a:p>
                          <a:r>
                            <a:rPr lang="en-US" b="1"/>
                            <a:t>Fuel &amp; Cycle</a:t>
                          </a:r>
                        </a:p>
                      </a:txBody>
                      <a:tcPr anchor="ctr"/>
                    </a:tc>
                    <a:tc>
                      <a:txBody>
                        <a:bodyPr/>
                        <a:lstStyle/>
                        <a:p>
                          <a:pPr algn="r"/>
                          <a:r>
                            <a:rPr lang="en-US"/>
                            <a:t>5 – 20% (HALEU) U metal</a:t>
                          </a:r>
                        </a:p>
                      </a:txBody>
                      <a:tcPr anchor="ctr"/>
                    </a:tc>
                    <a:extLst>
                      <a:ext uri="{0D108BD9-81ED-4DB2-BD59-A6C34878D82A}">
                        <a16:rowId xmlns:a16="http://schemas.microsoft.com/office/drawing/2014/main" val="1725729792"/>
                      </a:ext>
                    </a:extLst>
                  </a:tr>
                  <a:tr h="457200">
                    <a:tc>
                      <a:txBody>
                        <a:bodyPr/>
                        <a:lstStyle/>
                        <a:p>
                          <a:endParaRPr lang="en-US"/>
                        </a:p>
                      </a:txBody>
                      <a:tcPr anchor="ctr">
                        <a:blipFill>
                          <a:blip r:embed="rId2"/>
                          <a:stretch>
                            <a:fillRect l="-256" t="-202667" r="-150769" b="-10667"/>
                          </a:stretch>
                        </a:blipFill>
                      </a:tcPr>
                    </a:tc>
                    <a:tc>
                      <a:txBody>
                        <a:bodyPr/>
                        <a:lstStyle/>
                        <a:p>
                          <a:endParaRPr lang="en-US"/>
                        </a:p>
                      </a:txBody>
                      <a:tcPr anchor="ctr">
                        <a:blipFill>
                          <a:blip r:embed="rId2"/>
                          <a:stretch>
                            <a:fillRect l="-66724" t="-202667" r="-341" b="-10667"/>
                          </a:stretch>
                        </a:blipFill>
                      </a:tcPr>
                    </a:tc>
                    <a:extLst>
                      <a:ext uri="{0D108BD9-81ED-4DB2-BD59-A6C34878D82A}">
                        <a16:rowId xmlns:a16="http://schemas.microsoft.com/office/drawing/2014/main" val="2480062451"/>
                      </a:ext>
                    </a:extLst>
                  </a:tr>
                </a:tbl>
              </a:graphicData>
            </a:graphic>
          </p:graphicFrame>
        </mc:Fallback>
      </mc:AlternateContent>
      <p:pic>
        <p:nvPicPr>
          <p:cNvPr id="7" name="Picture 4" descr="Sodium-Cooled Fast Reactors as a Generation IV Nuclear Reactor">
            <a:extLst>
              <a:ext uri="{FF2B5EF4-FFF2-40B4-BE49-F238E27FC236}">
                <a16:creationId xmlns:a16="http://schemas.microsoft.com/office/drawing/2014/main" id="{BB447C09-77D9-24EE-4326-E0E3C3461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879633"/>
            <a:ext cx="5267736" cy="37822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etZero Nuclear | Natrium Reactor and Energy Storage Capabilities - NetZero_Nuclear">
            <a:extLst>
              <a:ext uri="{FF2B5EF4-FFF2-40B4-BE49-F238E27FC236}">
                <a16:creationId xmlns:a16="http://schemas.microsoft.com/office/drawing/2014/main" id="{982ECEF6-8114-CEB5-13AD-5F7F964CA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4742" y="4182701"/>
            <a:ext cx="3937258" cy="1994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57A2D74-C97B-110E-661B-B643F0080E08}"/>
              </a:ext>
            </a:extLst>
          </p:cNvPr>
          <p:cNvSpPr>
            <a:spLocks noGrp="1"/>
          </p:cNvSpPr>
          <p:nvPr>
            <p:ph idx="1"/>
          </p:nvPr>
        </p:nvSpPr>
        <p:spPr>
          <a:xfrm>
            <a:off x="633460" y="1087595"/>
            <a:ext cx="5943600" cy="5089368"/>
          </a:xfrm>
        </p:spPr>
        <p:txBody>
          <a:bodyPr/>
          <a:lstStyle/>
          <a:p>
            <a:pPr marL="0" indent="0" algn="ctr">
              <a:buNone/>
            </a:pPr>
            <a:r>
              <a:rPr lang="en-US" b="1"/>
              <a:t>Only SMR under construction in the U.S.</a:t>
            </a:r>
          </a:p>
          <a:p>
            <a:r>
              <a:rPr lang="en-US"/>
              <a:t>Gen IV Na (metal) fast reactor with molten salt energy storage</a:t>
            </a:r>
          </a:p>
          <a:p>
            <a:pPr lvl="1"/>
            <a:r>
              <a:rPr lang="en-US"/>
              <a:t>Grid decoupling</a:t>
            </a:r>
          </a:p>
          <a:p>
            <a:r>
              <a:rPr lang="en-US"/>
              <a:t>Novel CONOPS and Rx behaviors</a:t>
            </a:r>
          </a:p>
          <a:p>
            <a:pPr lvl="1"/>
            <a:r>
              <a:rPr lang="en-US"/>
              <a:t>Passive safety changes operator role</a:t>
            </a:r>
          </a:p>
          <a:p>
            <a:r>
              <a:rPr lang="en-US"/>
              <a:t>Fast Rx </a:t>
            </a:r>
            <a:r>
              <a:rPr lang="en-US">
                <a:sym typeface="Wingdings" panose="05000000000000000000" pitchFamily="2" charset="2"/>
              </a:rPr>
              <a:t> SNF transmutation</a:t>
            </a:r>
            <a:endParaRPr lang="en-US"/>
          </a:p>
        </p:txBody>
      </p:sp>
    </p:spTree>
    <p:extLst>
      <p:ext uri="{BB962C8B-B14F-4D97-AF65-F5344CB8AC3E}">
        <p14:creationId xmlns:p14="http://schemas.microsoft.com/office/powerpoint/2010/main" val="3396528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9D996A-1B5F-6B9A-A468-1651A944DF40}"/>
              </a:ext>
            </a:extLst>
          </p:cNvPr>
          <p:cNvSpPr>
            <a:spLocks noGrp="1"/>
          </p:cNvSpPr>
          <p:nvPr>
            <p:ph type="title"/>
          </p:nvPr>
        </p:nvSpPr>
        <p:spPr/>
        <p:txBody>
          <a:bodyPr/>
          <a:lstStyle/>
          <a:p>
            <a:r>
              <a:rPr lang="en-US" dirty="0"/>
              <a:t>Nuclear Fuel Cycle: Front-end Overview</a:t>
            </a:r>
          </a:p>
        </p:txBody>
      </p:sp>
      <p:sp>
        <p:nvSpPr>
          <p:cNvPr id="5" name="Content Placeholder 4">
            <a:extLst>
              <a:ext uri="{FF2B5EF4-FFF2-40B4-BE49-F238E27FC236}">
                <a16:creationId xmlns:a16="http://schemas.microsoft.com/office/drawing/2014/main" id="{E7D3C347-253B-8E9A-B3AC-9D175FD1985F}"/>
              </a:ext>
            </a:extLst>
          </p:cNvPr>
          <p:cNvSpPr>
            <a:spLocks noGrp="1"/>
          </p:cNvSpPr>
          <p:nvPr>
            <p:ph idx="1"/>
          </p:nvPr>
        </p:nvSpPr>
        <p:spPr>
          <a:xfrm>
            <a:off x="633460" y="1087595"/>
            <a:ext cx="6455768" cy="5089368"/>
          </a:xfrm>
        </p:spPr>
        <p:txBody>
          <a:bodyPr>
            <a:normAutofit/>
          </a:bodyPr>
          <a:lstStyle/>
          <a:p>
            <a:r>
              <a:rPr lang="en-US" sz="2000" b="1" dirty="0"/>
              <a:t>Recovery</a:t>
            </a:r>
          </a:p>
          <a:p>
            <a:pPr lvl="1"/>
            <a:r>
              <a:rPr lang="en-US" sz="1800" dirty="0"/>
              <a:t>Traditional deep-shaft or open-pit mining</a:t>
            </a:r>
          </a:p>
          <a:p>
            <a:pPr lvl="1"/>
            <a:r>
              <a:rPr lang="en-US" sz="1800" dirty="0"/>
              <a:t>In situ recovery (ISR) methods</a:t>
            </a:r>
          </a:p>
          <a:p>
            <a:r>
              <a:rPr lang="en-US" sz="2000" b="1" dirty="0"/>
              <a:t>Milling</a:t>
            </a:r>
          </a:p>
          <a:p>
            <a:pPr lvl="1"/>
            <a:r>
              <a:rPr lang="en-US" sz="1800" dirty="0"/>
              <a:t>Concentrating ore to uranium oxides</a:t>
            </a:r>
          </a:p>
          <a:p>
            <a:pPr lvl="2"/>
            <a:r>
              <a:rPr lang="en-US" sz="1600" dirty="0"/>
              <a:t>Most common is U</a:t>
            </a:r>
            <a:r>
              <a:rPr lang="en-US" sz="1600" baseline="-25000" dirty="0"/>
              <a:t>3</a:t>
            </a:r>
            <a:r>
              <a:rPr lang="en-US" sz="1600" dirty="0"/>
              <a:t>O</a:t>
            </a:r>
            <a:r>
              <a:rPr lang="en-US" sz="1600" baseline="-25000" dirty="0"/>
              <a:t>8</a:t>
            </a:r>
            <a:r>
              <a:rPr lang="en-US" sz="1600" dirty="0"/>
              <a:t> (yellowcake)</a:t>
            </a:r>
          </a:p>
          <a:p>
            <a:r>
              <a:rPr lang="en-US" sz="2000" b="1" dirty="0"/>
              <a:t>Conversion</a:t>
            </a:r>
          </a:p>
          <a:p>
            <a:pPr lvl="1"/>
            <a:r>
              <a:rPr lang="en-US" sz="1800" dirty="0"/>
              <a:t>U</a:t>
            </a:r>
            <a:r>
              <a:rPr lang="en-US" sz="1800" baseline="-25000" dirty="0"/>
              <a:t>3</a:t>
            </a:r>
            <a:r>
              <a:rPr lang="en-US" sz="1800" dirty="0"/>
              <a:t>O</a:t>
            </a:r>
            <a:r>
              <a:rPr lang="en-US" sz="1800" baseline="-25000" dirty="0"/>
              <a:t>8</a:t>
            </a:r>
            <a:r>
              <a:rPr lang="en-US" sz="1800" dirty="0"/>
              <a:t> is chemically converted to UF</a:t>
            </a:r>
            <a:r>
              <a:rPr lang="en-US" sz="1800" baseline="-25000" dirty="0"/>
              <a:t>6</a:t>
            </a:r>
            <a:r>
              <a:rPr lang="en-US" sz="1800" dirty="0"/>
              <a:t> </a:t>
            </a:r>
          </a:p>
          <a:p>
            <a:pPr lvl="1"/>
            <a:r>
              <a:rPr lang="en-US" sz="1800" dirty="0"/>
              <a:t>UF</a:t>
            </a:r>
            <a:r>
              <a:rPr lang="en-US" sz="1800" baseline="-25000" dirty="0"/>
              <a:t>6</a:t>
            </a:r>
            <a:r>
              <a:rPr lang="en-US" sz="1800" dirty="0"/>
              <a:t> is kept natural or enriched (~5%)</a:t>
            </a:r>
          </a:p>
          <a:p>
            <a:r>
              <a:rPr lang="en-US" sz="2000" b="1" dirty="0"/>
              <a:t>Fuel Fabrication</a:t>
            </a:r>
          </a:p>
          <a:p>
            <a:pPr lvl="1"/>
            <a:r>
              <a:rPr lang="en-US" sz="1800" dirty="0"/>
              <a:t>UF</a:t>
            </a:r>
            <a:r>
              <a:rPr lang="en-US" sz="1800" baseline="-25000" dirty="0"/>
              <a:t>6</a:t>
            </a:r>
            <a:r>
              <a:rPr lang="en-US" sz="1800" dirty="0"/>
              <a:t> is converted to UO</a:t>
            </a:r>
            <a:r>
              <a:rPr lang="en-US" sz="1800" baseline="-25000" dirty="0"/>
              <a:t>2</a:t>
            </a:r>
            <a:r>
              <a:rPr lang="en-US" sz="1800" dirty="0"/>
              <a:t> powder, pressed into pellets, sintered to form ceramics</a:t>
            </a:r>
          </a:p>
          <a:p>
            <a:pPr lvl="1"/>
            <a:r>
              <a:rPr lang="en-US" sz="1800" dirty="0"/>
              <a:t>UO</a:t>
            </a:r>
            <a:r>
              <a:rPr lang="en-US" sz="1800" baseline="-25000" dirty="0"/>
              <a:t>2</a:t>
            </a:r>
            <a:r>
              <a:rPr lang="en-US" sz="1800" dirty="0"/>
              <a:t> pellets loaded into Zircaloy tubes</a:t>
            </a:r>
          </a:p>
        </p:txBody>
      </p:sp>
      <p:pic>
        <p:nvPicPr>
          <p:cNvPr id="1026" name="Picture 2" descr="Stages of the Nuclear Fuel Cycle">
            <a:extLst>
              <a:ext uri="{FF2B5EF4-FFF2-40B4-BE49-F238E27FC236}">
                <a16:creationId xmlns:a16="http://schemas.microsoft.com/office/drawing/2014/main" id="{852EB89E-3ACC-C74E-3708-49E5DD04E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528" y="914400"/>
            <a:ext cx="5274472" cy="52947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1B4A867-C92B-2227-54F6-B80E3D933A52}"/>
              </a:ext>
            </a:extLst>
          </p:cNvPr>
          <p:cNvSpPr/>
          <p:nvPr/>
        </p:nvSpPr>
        <p:spPr>
          <a:xfrm>
            <a:off x="6968359" y="4041228"/>
            <a:ext cx="1481958" cy="1329558"/>
          </a:xfrm>
          <a:prstGeom prst="roundRect">
            <a:avLst/>
          </a:prstGeom>
          <a:solidFill>
            <a:srgbClr val="C5E8CF">
              <a:alpha val="30196"/>
            </a:srgb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3D9DB06-065E-6935-5F20-0AE94C62162A}"/>
              </a:ext>
            </a:extLst>
          </p:cNvPr>
          <p:cNvSpPr/>
          <p:nvPr/>
        </p:nvSpPr>
        <p:spPr>
          <a:xfrm>
            <a:off x="6968359" y="2387259"/>
            <a:ext cx="1481958" cy="1749020"/>
          </a:xfrm>
          <a:prstGeom prst="roundRect">
            <a:avLst/>
          </a:prstGeom>
          <a:solidFill>
            <a:srgbClr val="C5E8CF">
              <a:alpha val="30196"/>
            </a:srgb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B4821ED-8F08-C399-09DD-FD5806E1BAAD}"/>
              </a:ext>
            </a:extLst>
          </p:cNvPr>
          <p:cNvSpPr/>
          <p:nvPr/>
        </p:nvSpPr>
        <p:spPr>
          <a:xfrm>
            <a:off x="9802590" y="1148256"/>
            <a:ext cx="1481958" cy="1329558"/>
          </a:xfrm>
          <a:prstGeom prst="roundRect">
            <a:avLst/>
          </a:prstGeom>
          <a:solidFill>
            <a:srgbClr val="C5E8CF">
              <a:alpha val="30196"/>
            </a:srgb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B186CA83-E10B-ECC5-72FA-53BF91BD097B}"/>
              </a:ext>
            </a:extLst>
          </p:cNvPr>
          <p:cNvSpPr>
            <a:spLocks noGrp="1"/>
          </p:cNvSpPr>
          <p:nvPr>
            <p:ph type="sldNum" sz="quarter" idx="12"/>
          </p:nvPr>
        </p:nvSpPr>
        <p:spPr/>
        <p:txBody>
          <a:bodyPr/>
          <a:lstStyle/>
          <a:p>
            <a:fld id="{1BC7BB54-E9B5-4113-B174-720C81CBA77D}" type="slidenum">
              <a:rPr lang="en-US" smtClean="0"/>
              <a:t>18</a:t>
            </a:fld>
            <a:endParaRPr lang="en-US"/>
          </a:p>
        </p:txBody>
      </p:sp>
      <p:sp>
        <p:nvSpPr>
          <p:cNvPr id="2" name="Footer Placeholder 1">
            <a:extLst>
              <a:ext uri="{FF2B5EF4-FFF2-40B4-BE49-F238E27FC236}">
                <a16:creationId xmlns:a16="http://schemas.microsoft.com/office/drawing/2014/main" id="{9E587550-2ED5-C9C4-F0EF-91FAB5042D48}"/>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53572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81B0-BE79-A35E-0245-9D6470C6F629}"/>
              </a:ext>
            </a:extLst>
          </p:cNvPr>
          <p:cNvSpPr>
            <a:spLocks noGrp="1"/>
          </p:cNvSpPr>
          <p:nvPr>
            <p:ph type="title"/>
          </p:nvPr>
        </p:nvSpPr>
        <p:spPr/>
        <p:txBody>
          <a:bodyPr/>
          <a:lstStyle/>
          <a:p>
            <a:r>
              <a:rPr lang="en-US" dirty="0"/>
              <a:t>Nuclear Fuel Cycle: Back-end Overview</a:t>
            </a:r>
          </a:p>
        </p:txBody>
      </p:sp>
      <p:sp>
        <p:nvSpPr>
          <p:cNvPr id="3" name="Content Placeholder 2">
            <a:extLst>
              <a:ext uri="{FF2B5EF4-FFF2-40B4-BE49-F238E27FC236}">
                <a16:creationId xmlns:a16="http://schemas.microsoft.com/office/drawing/2014/main" id="{2B37D7AA-374C-6224-D941-FF149648332A}"/>
              </a:ext>
            </a:extLst>
          </p:cNvPr>
          <p:cNvSpPr>
            <a:spLocks noGrp="1"/>
          </p:cNvSpPr>
          <p:nvPr>
            <p:ph idx="1"/>
          </p:nvPr>
        </p:nvSpPr>
        <p:spPr>
          <a:xfrm>
            <a:off x="633460" y="1087595"/>
            <a:ext cx="6355919" cy="5089368"/>
          </a:xfrm>
        </p:spPr>
        <p:txBody>
          <a:bodyPr>
            <a:normAutofit/>
          </a:bodyPr>
          <a:lstStyle/>
          <a:p>
            <a:r>
              <a:rPr lang="en-US" sz="2000" b="1" dirty="0"/>
              <a:t>Interim Storage</a:t>
            </a:r>
          </a:p>
          <a:p>
            <a:pPr lvl="1"/>
            <a:r>
              <a:rPr lang="en-US" sz="1800" dirty="0"/>
              <a:t>Spent Fuel Pools at individual reactor sites</a:t>
            </a:r>
          </a:p>
          <a:p>
            <a:pPr lvl="1"/>
            <a:r>
              <a:rPr lang="en-US" sz="1800" dirty="0"/>
              <a:t>Dry Cask Storage at ISFSI</a:t>
            </a:r>
          </a:p>
          <a:p>
            <a:pPr lvl="2"/>
            <a:r>
              <a:rPr lang="en-US" sz="1600" dirty="0"/>
              <a:t>Independent Spent Fuel Storage Installations</a:t>
            </a:r>
          </a:p>
          <a:p>
            <a:pPr lvl="2"/>
            <a:r>
              <a:rPr lang="en-US" sz="1600" dirty="0"/>
              <a:t>Applications pending for </a:t>
            </a:r>
            <a:r>
              <a:rPr lang="en-US" sz="1600" i="1" dirty="0"/>
              <a:t>Consolidated</a:t>
            </a:r>
            <a:r>
              <a:rPr lang="en-US" sz="1600" dirty="0"/>
              <a:t> Interim Storage Facilities (CISFs) in NM, TX</a:t>
            </a:r>
          </a:p>
          <a:p>
            <a:r>
              <a:rPr lang="en-US" sz="2000" b="1" dirty="0"/>
              <a:t>Reprocessing</a:t>
            </a:r>
            <a:endParaRPr lang="en-US" sz="2000" dirty="0"/>
          </a:p>
          <a:p>
            <a:pPr lvl="1"/>
            <a:r>
              <a:rPr lang="en-US" sz="1800" dirty="0"/>
              <a:t>Actinides and transuranic elements removed</a:t>
            </a:r>
          </a:p>
          <a:p>
            <a:pPr lvl="2"/>
            <a:r>
              <a:rPr lang="en-US" sz="1600" dirty="0"/>
              <a:t>Useful radionuclides isolated for medical, industrial uses</a:t>
            </a:r>
          </a:p>
          <a:p>
            <a:pPr lvl="2"/>
            <a:r>
              <a:rPr lang="en-US" sz="1600" dirty="0"/>
              <a:t>Pu, U refashioned into Mixed Oxide (MOX) fuel</a:t>
            </a:r>
          </a:p>
          <a:p>
            <a:r>
              <a:rPr lang="en-US" sz="2200" b="1" dirty="0"/>
              <a:t>Disposal</a:t>
            </a:r>
          </a:p>
          <a:p>
            <a:pPr lvl="1"/>
            <a:r>
              <a:rPr lang="en-US" sz="1800" dirty="0"/>
              <a:t>Theoretically, high-level waste is permanently disposed of to minimize environmental impact</a:t>
            </a:r>
          </a:p>
        </p:txBody>
      </p:sp>
      <p:sp>
        <p:nvSpPr>
          <p:cNvPr id="4" name="Slide Number Placeholder 3">
            <a:extLst>
              <a:ext uri="{FF2B5EF4-FFF2-40B4-BE49-F238E27FC236}">
                <a16:creationId xmlns:a16="http://schemas.microsoft.com/office/drawing/2014/main" id="{3C5505F4-F0B0-C6AA-14C6-487F52129C09}"/>
              </a:ext>
            </a:extLst>
          </p:cNvPr>
          <p:cNvSpPr>
            <a:spLocks noGrp="1"/>
          </p:cNvSpPr>
          <p:nvPr>
            <p:ph type="sldNum" sz="quarter" idx="12"/>
          </p:nvPr>
        </p:nvSpPr>
        <p:spPr/>
        <p:txBody>
          <a:bodyPr/>
          <a:lstStyle/>
          <a:p>
            <a:fld id="{1BC7BB54-E9B5-4113-B174-720C81CBA77D}" type="slidenum">
              <a:rPr lang="en-US" smtClean="0"/>
              <a:t>19</a:t>
            </a:fld>
            <a:endParaRPr lang="en-US"/>
          </a:p>
        </p:txBody>
      </p:sp>
      <p:pic>
        <p:nvPicPr>
          <p:cNvPr id="5" name="Picture 2" descr="Stages of the Nuclear Fuel Cycle">
            <a:extLst>
              <a:ext uri="{FF2B5EF4-FFF2-40B4-BE49-F238E27FC236}">
                <a16:creationId xmlns:a16="http://schemas.microsoft.com/office/drawing/2014/main" id="{9416EEBE-B82B-C7F9-76DF-251A79467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528" y="914400"/>
            <a:ext cx="5274472" cy="52947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2E7ACB9-56BA-3DE1-6050-EC44F0277AC6}"/>
              </a:ext>
            </a:extLst>
          </p:cNvPr>
          <p:cNvSpPr/>
          <p:nvPr/>
        </p:nvSpPr>
        <p:spPr>
          <a:xfrm>
            <a:off x="11005457" y="2846427"/>
            <a:ext cx="1139062" cy="751302"/>
          </a:xfrm>
          <a:prstGeom prst="roundRect">
            <a:avLst/>
          </a:prstGeom>
          <a:solidFill>
            <a:srgbClr val="C5E8CF">
              <a:alpha val="30196"/>
            </a:srgb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DBEF901-F653-8DE5-7C43-CFC45DD7826B}"/>
              </a:ext>
            </a:extLst>
          </p:cNvPr>
          <p:cNvSpPr/>
          <p:nvPr/>
        </p:nvSpPr>
        <p:spPr>
          <a:xfrm>
            <a:off x="9982200" y="3428999"/>
            <a:ext cx="1139062" cy="1148443"/>
          </a:xfrm>
          <a:prstGeom prst="roundRect">
            <a:avLst/>
          </a:prstGeom>
          <a:solidFill>
            <a:srgbClr val="C5E8CF">
              <a:alpha val="30196"/>
            </a:srgb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D53B35C-DDF3-6031-9107-2E01BFF4D0DF}"/>
              </a:ext>
            </a:extLst>
          </p:cNvPr>
          <p:cNvSpPr/>
          <p:nvPr/>
        </p:nvSpPr>
        <p:spPr>
          <a:xfrm>
            <a:off x="8922348" y="4577442"/>
            <a:ext cx="1139062" cy="805544"/>
          </a:xfrm>
          <a:prstGeom prst="roundRect">
            <a:avLst/>
          </a:prstGeom>
          <a:solidFill>
            <a:srgbClr val="C5E8CF">
              <a:alpha val="30196"/>
            </a:srgb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C6DC14D1-5C47-DF0A-BECB-5A3F963DFC94}"/>
              </a:ext>
            </a:extLst>
          </p:cNvPr>
          <p:cNvSpPr/>
          <p:nvPr/>
        </p:nvSpPr>
        <p:spPr>
          <a:xfrm>
            <a:off x="130629" y="2710542"/>
            <a:ext cx="7633896" cy="2933699"/>
          </a:xfrm>
          <a:prstGeom prst="mathMultiply">
            <a:avLst>
              <a:gd name="adj1" fmla="val 7792"/>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9">
            <a:extLst>
              <a:ext uri="{FF2B5EF4-FFF2-40B4-BE49-F238E27FC236}">
                <a16:creationId xmlns:a16="http://schemas.microsoft.com/office/drawing/2014/main" id="{2D3719B1-7210-6666-346F-62E6FD4227C9}"/>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302998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5">
            <a:extLst>
              <a:ext uri="{FF2B5EF4-FFF2-40B4-BE49-F238E27FC236}">
                <a16:creationId xmlns:a16="http://schemas.microsoft.com/office/drawing/2014/main" id="{B02D00B4-F739-2D8D-09B1-7B554CF6CFD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7947" r="2334"/>
          <a:stretch/>
        </p:blipFill>
        <p:spPr>
          <a:xfrm>
            <a:off x="5859378" y="625990"/>
            <a:ext cx="6320745" cy="5606019"/>
          </a:xfrm>
          <a:prstGeom prst="rect">
            <a:avLst/>
          </a:prstGeom>
        </p:spPr>
      </p:pic>
      <p:sp>
        <p:nvSpPr>
          <p:cNvPr id="2" name="Title 1">
            <a:extLst>
              <a:ext uri="{FF2B5EF4-FFF2-40B4-BE49-F238E27FC236}">
                <a16:creationId xmlns:a16="http://schemas.microsoft.com/office/drawing/2014/main" id="{CF40355D-D22D-A347-0C0F-C52DE81592EE}"/>
              </a:ext>
            </a:extLst>
          </p:cNvPr>
          <p:cNvSpPr>
            <a:spLocks noGrp="1"/>
          </p:cNvSpPr>
          <p:nvPr>
            <p:ph type="title"/>
          </p:nvPr>
        </p:nvSpPr>
        <p:spPr/>
        <p:txBody>
          <a:bodyPr/>
          <a:lstStyle/>
          <a:p>
            <a:r>
              <a:rPr lang="en-US"/>
              <a:t>About me</a:t>
            </a:r>
          </a:p>
        </p:txBody>
      </p:sp>
      <p:sp>
        <p:nvSpPr>
          <p:cNvPr id="24" name="Content Placeholder 23">
            <a:extLst>
              <a:ext uri="{FF2B5EF4-FFF2-40B4-BE49-F238E27FC236}">
                <a16:creationId xmlns:a16="http://schemas.microsoft.com/office/drawing/2014/main" id="{D8F571BF-D91B-2561-4903-0D6E5F183E56}"/>
              </a:ext>
            </a:extLst>
          </p:cNvPr>
          <p:cNvSpPr>
            <a:spLocks noGrp="1"/>
          </p:cNvSpPr>
          <p:nvPr>
            <p:ph idx="1"/>
          </p:nvPr>
        </p:nvSpPr>
        <p:spPr/>
        <p:txBody>
          <a:bodyPr>
            <a:normAutofit/>
          </a:bodyPr>
          <a:lstStyle/>
          <a:p>
            <a:pPr marL="0" indent="0">
              <a:buNone/>
            </a:pPr>
            <a:r>
              <a:rPr lang="en-US" sz="1800" b="1" i="1" dirty="0"/>
              <a:t>Education</a:t>
            </a:r>
          </a:p>
          <a:p>
            <a:r>
              <a:rPr lang="en-US" sz="1800" dirty="0"/>
              <a:t>B.S., Nuclear &amp; Radiological Engineering</a:t>
            </a:r>
          </a:p>
          <a:p>
            <a:pPr lvl="1"/>
            <a:r>
              <a:rPr lang="en-US" sz="1600" dirty="0">
                <a:solidFill>
                  <a:schemeClr val="accent4"/>
                </a:solidFill>
              </a:rPr>
              <a:t>Georgia Institute of Technology (2017)</a:t>
            </a:r>
          </a:p>
          <a:p>
            <a:r>
              <a:rPr lang="en-US" sz="1800" dirty="0"/>
              <a:t>M.S., Reliability Engineering</a:t>
            </a:r>
          </a:p>
          <a:p>
            <a:pPr lvl="1"/>
            <a:r>
              <a:rPr lang="en-US" sz="1600" dirty="0">
                <a:solidFill>
                  <a:srgbClr val="C00000"/>
                </a:solidFill>
              </a:rPr>
              <a:t>University of Maryland (2022)</a:t>
            </a:r>
          </a:p>
          <a:p>
            <a:r>
              <a:rPr lang="en-US" sz="1800" dirty="0"/>
              <a:t>Ph.D., Reliability Engineering</a:t>
            </a:r>
          </a:p>
          <a:p>
            <a:pPr lvl="1"/>
            <a:r>
              <a:rPr lang="en-US" sz="1600" dirty="0">
                <a:solidFill>
                  <a:srgbClr val="C00000"/>
                </a:solidFill>
              </a:rPr>
              <a:t>University of Maryland (2023)</a:t>
            </a:r>
          </a:p>
          <a:p>
            <a:pPr marL="0" indent="0">
              <a:buNone/>
            </a:pPr>
            <a:r>
              <a:rPr lang="en-US" sz="1800" b="1" i="1" dirty="0"/>
              <a:t>Experience</a:t>
            </a:r>
          </a:p>
          <a:p>
            <a:r>
              <a:rPr lang="en-US" sz="1800" dirty="0"/>
              <a:t>Nuclear Test Engineer</a:t>
            </a:r>
          </a:p>
          <a:p>
            <a:pPr lvl="1"/>
            <a:r>
              <a:rPr lang="en-US" sz="1600" dirty="0">
                <a:solidFill>
                  <a:srgbClr val="0070C0"/>
                </a:solidFill>
              </a:rPr>
              <a:t>Portsmouth Naval Shipyard (2017 – 2019)</a:t>
            </a:r>
          </a:p>
          <a:p>
            <a:r>
              <a:rPr lang="en-US" sz="1800" dirty="0"/>
              <a:t>Assistant Professor</a:t>
            </a:r>
          </a:p>
          <a:p>
            <a:pPr lvl="1"/>
            <a:r>
              <a:rPr lang="en-US" sz="1600" dirty="0">
                <a:solidFill>
                  <a:schemeClr val="accent1"/>
                </a:solidFill>
              </a:rPr>
              <a:t>Colorado State University (2023 - ) </a:t>
            </a:r>
          </a:p>
        </p:txBody>
      </p:sp>
      <p:sp>
        <p:nvSpPr>
          <p:cNvPr id="4" name="Slide Number Placeholder 3">
            <a:extLst>
              <a:ext uri="{FF2B5EF4-FFF2-40B4-BE49-F238E27FC236}">
                <a16:creationId xmlns:a16="http://schemas.microsoft.com/office/drawing/2014/main" id="{39664AF7-797E-4ED5-99E3-B61875059CEA}"/>
              </a:ext>
            </a:extLst>
          </p:cNvPr>
          <p:cNvSpPr>
            <a:spLocks noGrp="1"/>
          </p:cNvSpPr>
          <p:nvPr>
            <p:ph type="sldNum" sz="quarter" idx="12"/>
          </p:nvPr>
        </p:nvSpPr>
        <p:spPr/>
        <p:txBody>
          <a:bodyPr/>
          <a:lstStyle/>
          <a:p>
            <a:fld id="{68F53B3E-5015-477A-B6BA-BA659317D25F}" type="slidenum">
              <a:rPr lang="en-US" smtClean="0"/>
              <a:t>2</a:t>
            </a:fld>
            <a:endParaRPr lang="en-US"/>
          </a:p>
        </p:txBody>
      </p:sp>
      <p:grpSp>
        <p:nvGrpSpPr>
          <p:cNvPr id="26" name="Group 25">
            <a:extLst>
              <a:ext uri="{FF2B5EF4-FFF2-40B4-BE49-F238E27FC236}">
                <a16:creationId xmlns:a16="http://schemas.microsoft.com/office/drawing/2014/main" id="{12F2BCB3-7DAC-1B0D-CD96-2F4131ED589C}"/>
              </a:ext>
            </a:extLst>
          </p:cNvPr>
          <p:cNvGrpSpPr/>
          <p:nvPr/>
        </p:nvGrpSpPr>
        <p:grpSpPr>
          <a:xfrm>
            <a:off x="9898987" y="3982451"/>
            <a:ext cx="120316" cy="336885"/>
            <a:chOff x="385011" y="3248526"/>
            <a:chExt cx="120316" cy="336885"/>
          </a:xfrm>
        </p:grpSpPr>
        <p:sp>
          <p:nvSpPr>
            <p:cNvPr id="27" name="Oval 26">
              <a:extLst>
                <a:ext uri="{FF2B5EF4-FFF2-40B4-BE49-F238E27FC236}">
                  <a16:creationId xmlns:a16="http://schemas.microsoft.com/office/drawing/2014/main" id="{29775618-960F-A785-563E-BBC4E14D249E}"/>
                </a:ext>
              </a:extLst>
            </p:cNvPr>
            <p:cNvSpPr/>
            <p:nvPr/>
          </p:nvSpPr>
          <p:spPr>
            <a:xfrm>
              <a:off x="385011" y="3248526"/>
              <a:ext cx="120316" cy="120316"/>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8C69FEE7-A32D-B9EF-613F-6A78A519AE86}"/>
                </a:ext>
              </a:extLst>
            </p:cNvPr>
            <p:cNvCxnSpPr>
              <a:stCxn id="27" idx="4"/>
            </p:cNvCxnSpPr>
            <p:nvPr/>
          </p:nvCxnSpPr>
          <p:spPr>
            <a:xfrm flipH="1">
              <a:off x="439153" y="3368842"/>
              <a:ext cx="6016" cy="216569"/>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6689B150-7EF0-1424-CE46-AC718DCF4591}"/>
              </a:ext>
            </a:extLst>
          </p:cNvPr>
          <p:cNvGrpSpPr/>
          <p:nvPr/>
        </p:nvGrpSpPr>
        <p:grpSpPr>
          <a:xfrm>
            <a:off x="11582405" y="1632283"/>
            <a:ext cx="120316" cy="336885"/>
            <a:chOff x="385011" y="3248526"/>
            <a:chExt cx="120316" cy="336885"/>
          </a:xfrm>
          <a:solidFill>
            <a:srgbClr val="0070C0"/>
          </a:solidFill>
        </p:grpSpPr>
        <p:sp>
          <p:nvSpPr>
            <p:cNvPr id="30" name="Oval 29">
              <a:extLst>
                <a:ext uri="{FF2B5EF4-FFF2-40B4-BE49-F238E27FC236}">
                  <a16:creationId xmlns:a16="http://schemas.microsoft.com/office/drawing/2014/main" id="{68EC9C34-51F0-CAA7-1707-0F6612DDDC3F}"/>
                </a:ext>
              </a:extLst>
            </p:cNvPr>
            <p:cNvSpPr/>
            <p:nvPr/>
          </p:nvSpPr>
          <p:spPr>
            <a:xfrm>
              <a:off x="385011" y="3248526"/>
              <a:ext cx="120316" cy="120316"/>
            </a:xfrm>
            <a:prstGeom prst="ellipse">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2223097-47B8-80E1-226A-758D62D569CE}"/>
                </a:ext>
              </a:extLst>
            </p:cNvPr>
            <p:cNvCxnSpPr>
              <a:stCxn id="30" idx="4"/>
            </p:cNvCxnSpPr>
            <p:nvPr/>
          </p:nvCxnSpPr>
          <p:spPr>
            <a:xfrm flipH="1">
              <a:off x="439153" y="3368842"/>
              <a:ext cx="6016" cy="216569"/>
            </a:xfrm>
            <a:prstGeom prst="line">
              <a:avLst/>
            </a:prstGeom>
            <a:grp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0338AB76-7CE0-CDF9-8021-054DA25A6FE7}"/>
              </a:ext>
            </a:extLst>
          </p:cNvPr>
          <p:cNvGrpSpPr/>
          <p:nvPr/>
        </p:nvGrpSpPr>
        <p:grpSpPr>
          <a:xfrm>
            <a:off x="10824416" y="2660983"/>
            <a:ext cx="120316" cy="336885"/>
            <a:chOff x="385011" y="3248526"/>
            <a:chExt cx="120316" cy="336885"/>
          </a:xfrm>
          <a:solidFill>
            <a:srgbClr val="C00000"/>
          </a:solidFill>
        </p:grpSpPr>
        <p:sp>
          <p:nvSpPr>
            <p:cNvPr id="33" name="Oval 32">
              <a:extLst>
                <a:ext uri="{FF2B5EF4-FFF2-40B4-BE49-F238E27FC236}">
                  <a16:creationId xmlns:a16="http://schemas.microsoft.com/office/drawing/2014/main" id="{DF1DDF93-AC90-1538-8D7C-F6B43EF93E4B}"/>
                </a:ext>
              </a:extLst>
            </p:cNvPr>
            <p:cNvSpPr/>
            <p:nvPr/>
          </p:nvSpPr>
          <p:spPr>
            <a:xfrm>
              <a:off x="385011" y="3248526"/>
              <a:ext cx="120316" cy="120316"/>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6082B8F7-9C25-5326-43B2-48ECE5BD4744}"/>
                </a:ext>
              </a:extLst>
            </p:cNvPr>
            <p:cNvCxnSpPr>
              <a:stCxn id="33" idx="4"/>
            </p:cNvCxnSpPr>
            <p:nvPr/>
          </p:nvCxnSpPr>
          <p:spPr>
            <a:xfrm flipH="1">
              <a:off x="439153" y="3368842"/>
              <a:ext cx="6016" cy="216569"/>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2D8141BF-345F-A3AD-FB34-F15FA9606A7A}"/>
              </a:ext>
            </a:extLst>
          </p:cNvPr>
          <p:cNvGrpSpPr/>
          <p:nvPr/>
        </p:nvGrpSpPr>
        <p:grpSpPr>
          <a:xfrm>
            <a:off x="6276479" y="2612856"/>
            <a:ext cx="120316" cy="336885"/>
            <a:chOff x="385011" y="3248526"/>
            <a:chExt cx="120316" cy="336885"/>
          </a:xfrm>
          <a:solidFill>
            <a:schemeClr val="accent1"/>
          </a:solidFill>
        </p:grpSpPr>
        <p:sp>
          <p:nvSpPr>
            <p:cNvPr id="36" name="Oval 35">
              <a:extLst>
                <a:ext uri="{FF2B5EF4-FFF2-40B4-BE49-F238E27FC236}">
                  <a16:creationId xmlns:a16="http://schemas.microsoft.com/office/drawing/2014/main" id="{544951AC-D773-9E3B-8712-1520543EA9AD}"/>
                </a:ext>
              </a:extLst>
            </p:cNvPr>
            <p:cNvSpPr/>
            <p:nvPr/>
          </p:nvSpPr>
          <p:spPr>
            <a:xfrm>
              <a:off x="385011" y="3248526"/>
              <a:ext cx="120316" cy="12031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C3E7A1EA-0F28-9FE4-07C2-B71181672CD7}"/>
                </a:ext>
              </a:extLst>
            </p:cNvPr>
            <p:cNvCxnSpPr>
              <a:stCxn id="36" idx="4"/>
            </p:cNvCxnSpPr>
            <p:nvPr/>
          </p:nvCxnSpPr>
          <p:spPr>
            <a:xfrm flipH="1">
              <a:off x="439153" y="3368842"/>
              <a:ext cx="6016" cy="216569"/>
            </a:xfrm>
            <a:prstGeom prst="line">
              <a:avLst/>
            </a:prstGeom>
            <a:grpFill/>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7F2D228-C9EA-3FC5-2A12-A3094BA9EE23}"/>
              </a:ext>
            </a:extLst>
          </p:cNvPr>
          <p:cNvGrpSpPr/>
          <p:nvPr/>
        </p:nvGrpSpPr>
        <p:grpSpPr>
          <a:xfrm>
            <a:off x="9784687" y="3814009"/>
            <a:ext cx="120316" cy="336885"/>
            <a:chOff x="385011" y="3248526"/>
            <a:chExt cx="120316" cy="336885"/>
          </a:xfrm>
          <a:solidFill>
            <a:srgbClr val="7030A0"/>
          </a:solidFill>
        </p:grpSpPr>
        <p:sp>
          <p:nvSpPr>
            <p:cNvPr id="39" name="Oval 38">
              <a:extLst>
                <a:ext uri="{FF2B5EF4-FFF2-40B4-BE49-F238E27FC236}">
                  <a16:creationId xmlns:a16="http://schemas.microsoft.com/office/drawing/2014/main" id="{8A1C3886-7AD9-ABD3-EAC4-895EBA049722}"/>
                </a:ext>
              </a:extLst>
            </p:cNvPr>
            <p:cNvSpPr/>
            <p:nvPr/>
          </p:nvSpPr>
          <p:spPr>
            <a:xfrm>
              <a:off x="385011" y="3248526"/>
              <a:ext cx="120316" cy="120316"/>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A2F0B63B-547A-2D0C-5574-9E46E98DC171}"/>
                </a:ext>
              </a:extLst>
            </p:cNvPr>
            <p:cNvCxnSpPr>
              <a:stCxn id="39" idx="4"/>
            </p:cNvCxnSpPr>
            <p:nvPr/>
          </p:nvCxnSpPr>
          <p:spPr>
            <a:xfrm flipH="1">
              <a:off x="439153" y="3368842"/>
              <a:ext cx="6016" cy="216569"/>
            </a:xfrm>
            <a:prstGeom prst="line">
              <a:avLst/>
            </a:prstGeom>
            <a:grpFill/>
            <a:ln>
              <a:solidFill>
                <a:srgbClr val="7030A0"/>
              </a:solidFill>
            </a:ln>
          </p:spPr>
          <p:style>
            <a:lnRef idx="1">
              <a:schemeClr val="accent1"/>
            </a:lnRef>
            <a:fillRef idx="0">
              <a:schemeClr val="accent1"/>
            </a:fillRef>
            <a:effectRef idx="0">
              <a:schemeClr val="accent1"/>
            </a:effectRef>
            <a:fontRef idx="minor">
              <a:schemeClr val="tx1"/>
            </a:fontRef>
          </p:style>
        </p:cxnSp>
      </p:grpSp>
      <p:pic>
        <p:nvPicPr>
          <p:cNvPr id="42" name="Picture 41">
            <a:extLst>
              <a:ext uri="{FF2B5EF4-FFF2-40B4-BE49-F238E27FC236}">
                <a16:creationId xmlns:a16="http://schemas.microsoft.com/office/drawing/2014/main" id="{5BA4D156-59AC-E2F0-33E7-C9A4D6AEBCC9}"/>
              </a:ext>
            </a:extLst>
          </p:cNvPr>
          <p:cNvPicPr>
            <a:picLocks noChangeAspect="1"/>
          </p:cNvPicPr>
          <p:nvPr/>
        </p:nvPicPr>
        <p:blipFill rotWithShape="1">
          <a:blip r:embed="rId4"/>
          <a:srcRect l="47758"/>
          <a:stretch/>
        </p:blipFill>
        <p:spPr>
          <a:xfrm>
            <a:off x="9820791" y="4133908"/>
            <a:ext cx="174454" cy="178350"/>
          </a:xfrm>
          <a:prstGeom prst="rect">
            <a:avLst/>
          </a:prstGeom>
        </p:spPr>
      </p:pic>
      <p:pic>
        <p:nvPicPr>
          <p:cNvPr id="44" name="Picture 43">
            <a:extLst>
              <a:ext uri="{FF2B5EF4-FFF2-40B4-BE49-F238E27FC236}">
                <a16:creationId xmlns:a16="http://schemas.microsoft.com/office/drawing/2014/main" id="{D130BA87-60DF-1105-8C12-4AE5E4665AF4}"/>
              </a:ext>
            </a:extLst>
          </p:cNvPr>
          <p:cNvPicPr>
            <a:picLocks noChangeAspect="1"/>
          </p:cNvPicPr>
          <p:nvPr/>
        </p:nvPicPr>
        <p:blipFill rotWithShape="1">
          <a:blip r:embed="rId5"/>
          <a:srcRect b="25933"/>
          <a:stretch/>
        </p:blipFill>
        <p:spPr>
          <a:xfrm rot="4393202" flipH="1">
            <a:off x="9120314" y="1410030"/>
            <a:ext cx="3040737" cy="2298915"/>
          </a:xfrm>
          <a:prstGeom prst="rect">
            <a:avLst/>
          </a:prstGeom>
        </p:spPr>
      </p:pic>
      <p:pic>
        <p:nvPicPr>
          <p:cNvPr id="46" name="Picture 45">
            <a:extLst>
              <a:ext uri="{FF2B5EF4-FFF2-40B4-BE49-F238E27FC236}">
                <a16:creationId xmlns:a16="http://schemas.microsoft.com/office/drawing/2014/main" id="{888552E7-264E-76F3-9829-87AA4F6169E2}"/>
              </a:ext>
            </a:extLst>
          </p:cNvPr>
          <p:cNvPicPr>
            <a:picLocks noChangeAspect="1"/>
          </p:cNvPicPr>
          <p:nvPr/>
        </p:nvPicPr>
        <p:blipFill rotWithShape="1">
          <a:blip r:embed="rId5"/>
          <a:srcRect b="25933"/>
          <a:stretch/>
        </p:blipFill>
        <p:spPr>
          <a:xfrm rot="15391956" flipH="1">
            <a:off x="10598970" y="2246959"/>
            <a:ext cx="1408748" cy="947145"/>
          </a:xfrm>
          <a:prstGeom prst="rect">
            <a:avLst/>
          </a:prstGeom>
        </p:spPr>
      </p:pic>
      <p:pic>
        <p:nvPicPr>
          <p:cNvPr id="47" name="Picture 46">
            <a:extLst>
              <a:ext uri="{FF2B5EF4-FFF2-40B4-BE49-F238E27FC236}">
                <a16:creationId xmlns:a16="http://schemas.microsoft.com/office/drawing/2014/main" id="{AA284A8B-7C27-E75C-4E27-AC0275F43BC8}"/>
              </a:ext>
            </a:extLst>
          </p:cNvPr>
          <p:cNvPicPr>
            <a:picLocks noChangeAspect="1"/>
          </p:cNvPicPr>
          <p:nvPr/>
        </p:nvPicPr>
        <p:blipFill rotWithShape="1">
          <a:blip r:embed="rId5"/>
          <a:srcRect b="25933"/>
          <a:stretch/>
        </p:blipFill>
        <p:spPr>
          <a:xfrm rot="18310388" flipH="1">
            <a:off x="5920528" y="1760038"/>
            <a:ext cx="4402534" cy="3750414"/>
          </a:xfrm>
          <a:prstGeom prst="rect">
            <a:avLst/>
          </a:prstGeom>
        </p:spPr>
      </p:pic>
      <p:pic>
        <p:nvPicPr>
          <p:cNvPr id="11" name="Picture 10" descr="A black background with blue text&#10;&#10;Description automatically generated">
            <a:extLst>
              <a:ext uri="{FF2B5EF4-FFF2-40B4-BE49-F238E27FC236}">
                <a16:creationId xmlns:a16="http://schemas.microsoft.com/office/drawing/2014/main" id="{D26AD2A8-F84C-86B3-FEC8-8392B2FA8D82}"/>
              </a:ext>
            </a:extLst>
          </p:cNvPr>
          <p:cNvPicPr>
            <a:picLocks noChangeAspect="1"/>
          </p:cNvPicPr>
          <p:nvPr/>
        </p:nvPicPr>
        <p:blipFill rotWithShape="1">
          <a:blip r:embed="rId6">
            <a:extLst>
              <a:ext uri="{28A0092B-C50C-407E-A947-70E740481C1C}">
                <a14:useLocalDpi xmlns:a14="http://schemas.microsoft.com/office/drawing/2010/main" val="0"/>
              </a:ext>
            </a:extLst>
          </a:blip>
          <a:srcRect l="11565" t="4980" r="13760" b="44017"/>
          <a:stretch/>
        </p:blipFill>
        <p:spPr>
          <a:xfrm>
            <a:off x="9212629" y="4263516"/>
            <a:ext cx="1600825" cy="1093344"/>
          </a:xfrm>
          <a:prstGeom prst="rect">
            <a:avLst/>
          </a:prstGeom>
        </p:spPr>
      </p:pic>
      <p:pic>
        <p:nvPicPr>
          <p:cNvPr id="15" name="Picture 14" descr="A turtle with a red letter on it&#10;&#10;Description automatically generated">
            <a:extLst>
              <a:ext uri="{FF2B5EF4-FFF2-40B4-BE49-F238E27FC236}">
                <a16:creationId xmlns:a16="http://schemas.microsoft.com/office/drawing/2014/main" id="{F99F2631-1B80-4837-FB0F-E5F24DEAC7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2792" y="2794032"/>
            <a:ext cx="1335875" cy="1178713"/>
          </a:xfrm>
          <a:prstGeom prst="rect">
            <a:avLst/>
          </a:prstGeom>
        </p:spPr>
      </p:pic>
      <p:pic>
        <p:nvPicPr>
          <p:cNvPr id="17" name="Picture 16" descr="A logo of a ram&#10;&#10;Description automatically generated">
            <a:extLst>
              <a:ext uri="{FF2B5EF4-FFF2-40B4-BE49-F238E27FC236}">
                <a16:creationId xmlns:a16="http://schemas.microsoft.com/office/drawing/2014/main" id="{EE3453AA-3359-375B-062A-AB0AA2B001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5483" y="2943392"/>
            <a:ext cx="2090276" cy="1175780"/>
          </a:xfrm>
          <a:prstGeom prst="rect">
            <a:avLst/>
          </a:prstGeom>
        </p:spPr>
      </p:pic>
      <p:pic>
        <p:nvPicPr>
          <p:cNvPr id="3" name="Picture 2" descr="Jim Croce died at the age of 30 : r/13or30">
            <a:extLst>
              <a:ext uri="{FF2B5EF4-FFF2-40B4-BE49-F238E27FC236}">
                <a16:creationId xmlns:a16="http://schemas.microsoft.com/office/drawing/2014/main" id="{56C3BD13-A4ED-CB83-BE42-E3F1DA331D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0500" y="4555920"/>
            <a:ext cx="1359253" cy="16297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ob Ross | Wiki | Art Amino">
            <a:extLst>
              <a:ext uri="{FF2B5EF4-FFF2-40B4-BE49-F238E27FC236}">
                <a16:creationId xmlns:a16="http://schemas.microsoft.com/office/drawing/2014/main" id="{BFBF3186-68FF-6AEC-6F4F-CA735E571F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93493" y="4539615"/>
            <a:ext cx="1671751" cy="16717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with a stethoscope in his mouth&#10;&#10;AI-generated content may be incorrect.">
            <a:extLst>
              <a:ext uri="{FF2B5EF4-FFF2-40B4-BE49-F238E27FC236}">
                <a16:creationId xmlns:a16="http://schemas.microsoft.com/office/drawing/2014/main" id="{0DA63451-07A2-1F8E-E068-4BD579E1E910}"/>
              </a:ext>
            </a:extLst>
          </p:cNvPr>
          <p:cNvPicPr>
            <a:picLocks noChangeAspect="1"/>
          </p:cNvPicPr>
          <p:nvPr/>
        </p:nvPicPr>
        <p:blipFill>
          <a:blip r:embed="rId11">
            <a:extLst>
              <a:ext uri="{28A0092B-C50C-407E-A947-70E740481C1C}">
                <a14:useLocalDpi xmlns:a14="http://schemas.microsoft.com/office/drawing/2010/main" val="0"/>
              </a:ext>
            </a:extLst>
          </a:blip>
          <a:srcRect l="30060" r="11936"/>
          <a:stretch>
            <a:fillRect/>
          </a:stretch>
        </p:blipFill>
        <p:spPr>
          <a:xfrm>
            <a:off x="7431425" y="4555920"/>
            <a:ext cx="1757105" cy="1633460"/>
          </a:xfrm>
          <a:prstGeom prst="rect">
            <a:avLst/>
          </a:prstGeom>
        </p:spPr>
      </p:pic>
      <p:pic>
        <p:nvPicPr>
          <p:cNvPr id="9" name="Picture 8" descr="A logo of a submarine&#10;&#10;AI-generated content may be incorrect.">
            <a:extLst>
              <a:ext uri="{FF2B5EF4-FFF2-40B4-BE49-F238E27FC236}">
                <a16:creationId xmlns:a16="http://schemas.microsoft.com/office/drawing/2014/main" id="{A43E634B-B56D-5F98-284B-76771E8D0C6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138" b="89921" l="10000" r="90000">
                        <a14:foregroundMark x1="51667" y1="11067" x2="51667" y2="11067"/>
                        <a14:foregroundMark x1="54000" y1="5138" x2="54000" y2="5138"/>
                        <a14:foregroundMark x1="54111" y1="4941" x2="54111" y2="4941"/>
                        <a14:foregroundMark x1="48111" y1="89723" x2="48111" y2="89723"/>
                      </a14:backgroundRemoval>
                    </a14:imgEffect>
                  </a14:imgLayer>
                </a14:imgProps>
              </a:ext>
              <a:ext uri="{28A0092B-C50C-407E-A947-70E740481C1C}">
                <a14:useLocalDpi xmlns:a14="http://schemas.microsoft.com/office/drawing/2010/main" val="0"/>
              </a:ext>
            </a:extLst>
          </a:blip>
          <a:srcRect l="24561" t="1992" r="24279" b="4456"/>
          <a:stretch>
            <a:fillRect/>
          </a:stretch>
        </p:blipFill>
        <p:spPr>
          <a:xfrm>
            <a:off x="10232152" y="891839"/>
            <a:ext cx="1249188" cy="1284268"/>
          </a:xfrm>
          <a:prstGeom prst="rect">
            <a:avLst/>
          </a:prstGeom>
        </p:spPr>
      </p:pic>
      <p:sp>
        <p:nvSpPr>
          <p:cNvPr id="5" name="Footer Placeholder 4">
            <a:extLst>
              <a:ext uri="{FF2B5EF4-FFF2-40B4-BE49-F238E27FC236}">
                <a16:creationId xmlns:a16="http://schemas.microsoft.com/office/drawing/2014/main" id="{9B89130A-D089-0D6F-6607-9DA0B3F4A77D}"/>
              </a:ext>
            </a:extLst>
          </p:cNvPr>
          <p:cNvSpPr>
            <a:spLocks noGrp="1"/>
          </p:cNvSpPr>
          <p:nvPr>
            <p:ph type="ftr" sz="quarter" idx="11"/>
          </p:nvPr>
        </p:nvSpPr>
        <p:spPr/>
        <p:txBody>
          <a:bodyPr/>
          <a:lstStyle/>
          <a:p>
            <a:r>
              <a:rPr lang="it-IT"/>
              <a:t>© V. Paglioni February 20, 2026</a:t>
            </a:r>
            <a:endParaRPr lang="en-US" dirty="0"/>
          </a:p>
        </p:txBody>
      </p:sp>
      <p:pic>
        <p:nvPicPr>
          <p:cNvPr id="12" name="Picture 11">
            <a:extLst>
              <a:ext uri="{FF2B5EF4-FFF2-40B4-BE49-F238E27FC236}">
                <a16:creationId xmlns:a16="http://schemas.microsoft.com/office/drawing/2014/main" id="{DC67ACDD-CAAC-B42B-753B-E2ECBB8CCAAC}"/>
              </a:ext>
            </a:extLst>
          </p:cNvPr>
          <p:cNvPicPr>
            <a:picLocks noChangeAspect="1"/>
          </p:cNvPicPr>
          <p:nvPr/>
        </p:nvPicPr>
        <p:blipFill>
          <a:blip r:embed="rId14"/>
          <a:srcRect l="15663" r="17278"/>
          <a:stretch>
            <a:fillRect/>
          </a:stretch>
        </p:blipFill>
        <p:spPr>
          <a:xfrm>
            <a:off x="10529753" y="4539615"/>
            <a:ext cx="1647385" cy="1637762"/>
          </a:xfrm>
          <a:prstGeom prst="rect">
            <a:avLst/>
          </a:prstGeom>
        </p:spPr>
      </p:pic>
    </p:spTree>
    <p:extLst>
      <p:ext uri="{BB962C8B-B14F-4D97-AF65-F5344CB8AC3E}">
        <p14:creationId xmlns:p14="http://schemas.microsoft.com/office/powerpoint/2010/main" val="130370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A0D2-2553-5988-5D7B-F1EBE724ADDA}"/>
              </a:ext>
            </a:extLst>
          </p:cNvPr>
          <p:cNvSpPr>
            <a:spLocks noGrp="1"/>
          </p:cNvSpPr>
          <p:nvPr>
            <p:ph type="title"/>
          </p:nvPr>
        </p:nvSpPr>
        <p:spPr/>
        <p:txBody>
          <a:bodyPr/>
          <a:lstStyle/>
          <a:p>
            <a:r>
              <a:rPr lang="en-US" dirty="0"/>
              <a:t>SNF Storage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21D2479-F4FA-DDBF-8DDC-C81FD5FB7F1D}"/>
                  </a:ext>
                </a:extLst>
              </p:cNvPr>
              <p:cNvSpPr>
                <a:spLocks noGrp="1"/>
              </p:cNvSpPr>
              <p:nvPr>
                <p:ph idx="1"/>
              </p:nvPr>
            </p:nvSpPr>
            <p:spPr>
              <a:xfrm>
                <a:off x="633460" y="1054141"/>
                <a:ext cx="6752812" cy="2544684"/>
              </a:xfrm>
              <a:solidFill>
                <a:schemeClr val="accent4">
                  <a:lumMod val="20000"/>
                  <a:lumOff val="80000"/>
                </a:schemeClr>
              </a:solidFill>
            </p:spPr>
            <p:txBody>
              <a:bodyPr>
                <a:normAutofit/>
              </a:bodyPr>
              <a:lstStyle/>
              <a:p>
                <a:r>
                  <a:rPr lang="en-US" sz="2000" dirty="0"/>
                  <a:t>Spent nuclear fuel (SNF) spends 5 years in pool so “hottest” isotopes decay</a:t>
                </a:r>
              </a:p>
              <a:p>
                <a:pPr lvl="1"/>
                <a:r>
                  <a:rPr lang="en-US" sz="1800" dirty="0"/>
                  <a:t>Pools maintain water </a:t>
                </a:r>
                <a14:m>
                  <m:oMath xmlns:m="http://schemas.openxmlformats.org/officeDocument/2006/math">
                    <m:r>
                      <a:rPr lang="en-US" sz="1800" b="0" i="1" smtClean="0">
                        <a:latin typeface="Cambria Math" panose="02040503050406030204" pitchFamily="18" charset="0"/>
                      </a:rPr>
                      <m:t>≥</m:t>
                    </m:r>
                  </m:oMath>
                </a14:m>
                <a:r>
                  <a:rPr lang="en-US" sz="1800" dirty="0"/>
                  <a:t>20 ft above SNF</a:t>
                </a:r>
              </a:p>
              <a:p>
                <a:r>
                  <a:rPr lang="en-US" sz="2000" dirty="0"/>
                  <a:t>Pools and dry casks can store SNF for  60 years </a:t>
                </a:r>
                <a:r>
                  <a:rPr lang="en-US" sz="2000" i="1" dirty="0"/>
                  <a:t>beyond operating license </a:t>
                </a:r>
                <a:endParaRPr lang="en-US" sz="2000" dirty="0"/>
              </a:p>
              <a:p>
                <a:pPr lvl="1"/>
                <a:r>
                  <a:rPr lang="en-US" sz="1800" dirty="0"/>
                  <a:t>Casks licensed for 40 years, 40 yr extension</a:t>
                </a:r>
              </a:p>
            </p:txBody>
          </p:sp>
        </mc:Choice>
        <mc:Fallback xmlns="">
          <p:sp>
            <p:nvSpPr>
              <p:cNvPr id="3" name="Content Placeholder 2">
                <a:extLst>
                  <a:ext uri="{FF2B5EF4-FFF2-40B4-BE49-F238E27FC236}">
                    <a16:creationId xmlns:a16="http://schemas.microsoft.com/office/drawing/2014/main" id="{F21D2479-F4FA-DDBF-8DDC-C81FD5FB7F1D}"/>
                  </a:ext>
                </a:extLst>
              </p:cNvPr>
              <p:cNvSpPr>
                <a:spLocks noGrp="1" noRot="1" noChangeAspect="1" noMove="1" noResize="1" noEditPoints="1" noAdjustHandles="1" noChangeArrowheads="1" noChangeShapeType="1" noTextEdit="1"/>
              </p:cNvSpPr>
              <p:nvPr>
                <p:ph idx="1"/>
              </p:nvPr>
            </p:nvSpPr>
            <p:spPr>
              <a:xfrm>
                <a:off x="633460" y="1054141"/>
                <a:ext cx="6752812" cy="2544684"/>
              </a:xfrm>
              <a:blipFill>
                <a:blip r:embed="rId2"/>
                <a:stretch>
                  <a:fillRect l="-812" t="-143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223DD89-C793-B82B-C8D8-08C2B9A9F42A}"/>
              </a:ext>
            </a:extLst>
          </p:cNvPr>
          <p:cNvSpPr>
            <a:spLocks noGrp="1"/>
          </p:cNvSpPr>
          <p:nvPr>
            <p:ph type="sldNum" sz="quarter" idx="12"/>
          </p:nvPr>
        </p:nvSpPr>
        <p:spPr/>
        <p:txBody>
          <a:bodyPr/>
          <a:lstStyle/>
          <a:p>
            <a:fld id="{1BC7BB54-E9B5-4113-B174-720C81CBA77D}" type="slidenum">
              <a:rPr lang="en-US" smtClean="0"/>
              <a:t>20</a:t>
            </a:fld>
            <a:endParaRPr lang="en-US"/>
          </a:p>
        </p:txBody>
      </p:sp>
      <p:pic>
        <p:nvPicPr>
          <p:cNvPr id="5" name="Picture 3" descr="NEI storage tanks">
            <a:extLst>
              <a:ext uri="{FF2B5EF4-FFF2-40B4-BE49-F238E27FC236}">
                <a16:creationId xmlns:a16="http://schemas.microsoft.com/office/drawing/2014/main" id="{45A9E458-0074-9C1F-1B31-3795127B35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47" r="14943" b="24858"/>
          <a:stretch>
            <a:fillRect/>
          </a:stretch>
        </p:blipFill>
        <p:spPr bwMode="auto">
          <a:xfrm>
            <a:off x="7386272" y="1054142"/>
            <a:ext cx="4704395" cy="193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38BB24D-7B40-B1DD-D39E-AB3B0E3648AE}"/>
              </a:ext>
            </a:extLst>
          </p:cNvPr>
          <p:cNvPicPr>
            <a:picLocks noChangeAspect="1"/>
          </p:cNvPicPr>
          <p:nvPr/>
        </p:nvPicPr>
        <p:blipFill>
          <a:blip r:embed="rId4"/>
          <a:stretch>
            <a:fillRect/>
          </a:stretch>
        </p:blipFill>
        <p:spPr>
          <a:xfrm>
            <a:off x="7386272" y="2872300"/>
            <a:ext cx="4704395" cy="3304663"/>
          </a:xfrm>
          <a:prstGeom prst="rect">
            <a:avLst/>
          </a:prstGeom>
        </p:spPr>
      </p:pic>
      <p:sp>
        <p:nvSpPr>
          <p:cNvPr id="7" name="Rectangle: Rounded Corners 6">
            <a:extLst>
              <a:ext uri="{FF2B5EF4-FFF2-40B4-BE49-F238E27FC236}">
                <a16:creationId xmlns:a16="http://schemas.microsoft.com/office/drawing/2014/main" id="{CD62FF50-7BD9-8427-E48D-DB2BFF7E58D1}"/>
              </a:ext>
            </a:extLst>
          </p:cNvPr>
          <p:cNvSpPr/>
          <p:nvPr/>
        </p:nvSpPr>
        <p:spPr>
          <a:xfrm>
            <a:off x="7578205" y="2197982"/>
            <a:ext cx="4320527" cy="2801686"/>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Interim storage facilities pose almost </a:t>
            </a:r>
            <a:r>
              <a:rPr lang="en-US" b="1" dirty="0">
                <a:solidFill>
                  <a:schemeClr val="tx1"/>
                </a:solidFill>
              </a:rPr>
              <a:t>no threat </a:t>
            </a:r>
            <a:r>
              <a:rPr lang="en-US" dirty="0">
                <a:solidFill>
                  <a:schemeClr val="tx1"/>
                </a:solidFill>
              </a:rPr>
              <a:t>to human or environmental health. Pools and dry casks are heavily monitored and rigorously tested.</a:t>
            </a:r>
          </a:p>
          <a:p>
            <a:pPr algn="ctr"/>
            <a:endParaRPr lang="en-US" dirty="0">
              <a:solidFill>
                <a:schemeClr val="tx1"/>
              </a:solidFill>
            </a:endParaRPr>
          </a:p>
          <a:p>
            <a:pPr algn="ctr"/>
            <a:r>
              <a:rPr lang="en-US" dirty="0">
                <a:solidFill>
                  <a:schemeClr val="tx1"/>
                </a:solidFill>
              </a:rPr>
              <a:t>There is currently </a:t>
            </a:r>
            <a:r>
              <a:rPr lang="en-US" b="1" dirty="0">
                <a:solidFill>
                  <a:schemeClr val="tx1"/>
                </a:solidFill>
              </a:rPr>
              <a:t>no long-term storage solution </a:t>
            </a:r>
            <a:r>
              <a:rPr lang="en-US" dirty="0">
                <a:solidFill>
                  <a:schemeClr val="tx1"/>
                </a:solidFill>
              </a:rPr>
              <a:t>in the U.S.</a:t>
            </a:r>
          </a:p>
        </p:txBody>
      </p:sp>
      <p:sp>
        <p:nvSpPr>
          <p:cNvPr id="12" name="Content Placeholder 9">
            <a:extLst>
              <a:ext uri="{FF2B5EF4-FFF2-40B4-BE49-F238E27FC236}">
                <a16:creationId xmlns:a16="http://schemas.microsoft.com/office/drawing/2014/main" id="{AA6C03C7-A76D-EEE0-58B0-2865C06ED177}"/>
              </a:ext>
            </a:extLst>
          </p:cNvPr>
          <p:cNvSpPr txBox="1">
            <a:spLocks/>
          </p:cNvSpPr>
          <p:nvPr/>
        </p:nvSpPr>
        <p:spPr>
          <a:xfrm>
            <a:off x="633460" y="3598825"/>
            <a:ext cx="6752812" cy="2578138"/>
          </a:xfrm>
          <a:prstGeom prst="rect">
            <a:avLst/>
          </a:prstGeom>
          <a:solidFill>
            <a:schemeClr val="accent5">
              <a:lumMod val="20000"/>
              <a:lumOff val="8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Clr>
                <a:srgbClr val="1E4D2B"/>
              </a:buClr>
              <a:buFont typeface="Wingdings" panose="05000000000000000000" pitchFamily="2" charset="2"/>
              <a:buChar char="§"/>
              <a:defRPr sz="24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100000"/>
              </a:lnSpc>
              <a:spcBef>
                <a:spcPts val="500"/>
              </a:spcBef>
              <a:buClr>
                <a:srgbClr val="C8C372"/>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b="1" dirty="0"/>
              <a:t>1982: </a:t>
            </a:r>
            <a:r>
              <a:rPr lang="en-US" sz="2600" i="1" dirty="0"/>
              <a:t>Nuclear Waste Policy Act </a:t>
            </a:r>
            <a:r>
              <a:rPr lang="en-US" sz="2600" dirty="0"/>
              <a:t>(NWPA) charges DOE with long geologic storage of SNF</a:t>
            </a:r>
          </a:p>
          <a:p>
            <a:pPr lvl="1">
              <a:lnSpc>
                <a:spcPct val="120000"/>
              </a:lnSpc>
            </a:pPr>
            <a:r>
              <a:rPr lang="en-US" sz="2300" dirty="0"/>
              <a:t>Federal govt to take ownership of SNF by 1998</a:t>
            </a:r>
          </a:p>
          <a:p>
            <a:pPr>
              <a:lnSpc>
                <a:spcPct val="120000"/>
              </a:lnSpc>
            </a:pPr>
            <a:r>
              <a:rPr lang="en-US" sz="2600" b="1" dirty="0"/>
              <a:t>1986: </a:t>
            </a:r>
            <a:r>
              <a:rPr lang="en-US" sz="2600" dirty="0"/>
              <a:t>DOE selects three candidate sites </a:t>
            </a:r>
          </a:p>
          <a:p>
            <a:pPr lvl="1">
              <a:lnSpc>
                <a:spcPct val="120000"/>
              </a:lnSpc>
            </a:pPr>
            <a:r>
              <a:rPr lang="en-US" sz="2300" dirty="0"/>
              <a:t>Yucca Mountain, Deaf Smith (TX), Hanford (WA)</a:t>
            </a:r>
          </a:p>
          <a:p>
            <a:pPr>
              <a:lnSpc>
                <a:spcPct val="120000"/>
              </a:lnSpc>
            </a:pPr>
            <a:r>
              <a:rPr lang="en-US" sz="2600" b="1" dirty="0"/>
              <a:t>1987: </a:t>
            </a:r>
            <a:r>
              <a:rPr lang="en-US" sz="2600" dirty="0"/>
              <a:t>NWPA amended: Yucca mountain only</a:t>
            </a:r>
          </a:p>
          <a:p>
            <a:pPr lvl="1">
              <a:lnSpc>
                <a:spcPct val="120000"/>
              </a:lnSpc>
            </a:pPr>
            <a:r>
              <a:rPr lang="en-US" sz="2300" dirty="0"/>
              <a:t>Effectively halted in 2000s</a:t>
            </a:r>
          </a:p>
        </p:txBody>
      </p:sp>
      <p:sp>
        <p:nvSpPr>
          <p:cNvPr id="8" name="Footer Placeholder 7">
            <a:extLst>
              <a:ext uri="{FF2B5EF4-FFF2-40B4-BE49-F238E27FC236}">
                <a16:creationId xmlns:a16="http://schemas.microsoft.com/office/drawing/2014/main" id="{3D59171E-D360-B0D3-2918-61F6F389375A}"/>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294727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8E591-E9CD-F9CD-619D-B86FED472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31D44-3909-8927-FD66-5E9F53597757}"/>
              </a:ext>
            </a:extLst>
          </p:cNvPr>
          <p:cNvSpPr>
            <a:spLocks noGrp="1"/>
          </p:cNvSpPr>
          <p:nvPr>
            <p:ph type="title"/>
          </p:nvPr>
        </p:nvSpPr>
        <p:spPr/>
        <p:txBody>
          <a:bodyPr/>
          <a:lstStyle/>
          <a:p>
            <a:r>
              <a:rPr lang="en-US" dirty="0"/>
              <a:t>Human, Environmental, and Cultural Safety</a:t>
            </a:r>
          </a:p>
        </p:txBody>
      </p:sp>
      <p:sp>
        <p:nvSpPr>
          <p:cNvPr id="3" name="Text Placeholder 2">
            <a:extLst>
              <a:ext uri="{FF2B5EF4-FFF2-40B4-BE49-F238E27FC236}">
                <a16:creationId xmlns:a16="http://schemas.microsoft.com/office/drawing/2014/main" id="{C3500C94-B244-624B-0993-B406EA08F0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A01295-F802-FD53-EA10-FE86C2610AAA}"/>
              </a:ext>
            </a:extLst>
          </p:cNvPr>
          <p:cNvSpPr>
            <a:spLocks noGrp="1"/>
          </p:cNvSpPr>
          <p:nvPr>
            <p:ph type="sldNum" sz="quarter" idx="12"/>
          </p:nvPr>
        </p:nvSpPr>
        <p:spPr/>
        <p:txBody>
          <a:bodyPr/>
          <a:lstStyle/>
          <a:p>
            <a:fld id="{E882F2B4-BFFC-415F-B296-BBFFD8EA7EAE}" type="slidenum">
              <a:rPr lang="en-US" smtClean="0"/>
              <a:t>21</a:t>
            </a:fld>
            <a:endParaRPr lang="en-US"/>
          </a:p>
        </p:txBody>
      </p:sp>
      <p:sp>
        <p:nvSpPr>
          <p:cNvPr id="5" name="Footer Placeholder 4">
            <a:extLst>
              <a:ext uri="{FF2B5EF4-FFF2-40B4-BE49-F238E27FC236}">
                <a16:creationId xmlns:a16="http://schemas.microsoft.com/office/drawing/2014/main" id="{53F5BB6B-BA0A-B249-F782-FE3BB8A5DA3A}"/>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3694347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CA7C-A9A2-3D7F-55DF-275C3E896661}"/>
              </a:ext>
            </a:extLst>
          </p:cNvPr>
          <p:cNvSpPr>
            <a:spLocks noGrp="1"/>
          </p:cNvSpPr>
          <p:nvPr>
            <p:ph type="title"/>
          </p:nvPr>
        </p:nvSpPr>
        <p:spPr/>
        <p:txBody>
          <a:bodyPr/>
          <a:lstStyle/>
          <a:p>
            <a:r>
              <a:rPr lang="en-US" dirty="0"/>
              <a:t>What everyone really wants to know…</a:t>
            </a:r>
          </a:p>
        </p:txBody>
      </p:sp>
      <p:sp>
        <p:nvSpPr>
          <p:cNvPr id="3" name="Content Placeholder 2">
            <a:extLst>
              <a:ext uri="{FF2B5EF4-FFF2-40B4-BE49-F238E27FC236}">
                <a16:creationId xmlns:a16="http://schemas.microsoft.com/office/drawing/2014/main" id="{DBFFCED7-AEA4-124A-9D3A-A05C99D3D236}"/>
              </a:ext>
            </a:extLst>
          </p:cNvPr>
          <p:cNvSpPr>
            <a:spLocks noGrp="1"/>
          </p:cNvSpPr>
          <p:nvPr>
            <p:ph idx="1"/>
          </p:nvPr>
        </p:nvSpPr>
        <p:spPr>
          <a:xfrm>
            <a:off x="554182" y="1087595"/>
            <a:ext cx="4591561" cy="5089368"/>
          </a:xfrm>
        </p:spPr>
        <p:txBody>
          <a:bodyPr>
            <a:normAutofit/>
          </a:bodyPr>
          <a:lstStyle/>
          <a:p>
            <a:r>
              <a:rPr lang="en-US" sz="2000" dirty="0"/>
              <a:t>Colorado average background dose (incl. radon): </a:t>
            </a:r>
            <a:r>
              <a:rPr lang="en-US" sz="2000" b="1" dirty="0"/>
              <a:t>5-7 mSv/yr</a:t>
            </a:r>
          </a:p>
          <a:p>
            <a:pPr lvl="1"/>
            <a:r>
              <a:rPr lang="en-US" sz="1800" dirty="0"/>
              <a:t>National average ~ 2-3 mSv/yr</a:t>
            </a:r>
          </a:p>
          <a:p>
            <a:pPr lvl="1"/>
            <a:r>
              <a:rPr lang="en-US" sz="1800" dirty="0"/>
              <a:t>~50% of CO homes over EPA radon guidelines</a:t>
            </a:r>
          </a:p>
          <a:p>
            <a:r>
              <a:rPr lang="en-US" sz="2000" dirty="0"/>
              <a:t>Why is Colorado so high?</a:t>
            </a:r>
          </a:p>
          <a:p>
            <a:pPr lvl="1"/>
            <a:r>
              <a:rPr lang="en-US" sz="1800" dirty="0"/>
              <a:t>3rd largest U reserves in U.S.</a:t>
            </a:r>
          </a:p>
          <a:p>
            <a:pPr lvl="1"/>
            <a:r>
              <a:rPr lang="en-US" sz="1800" dirty="0"/>
              <a:t>High altitude (cosmic radiation)</a:t>
            </a:r>
          </a:p>
          <a:p>
            <a:pPr lvl="1"/>
            <a:r>
              <a:rPr lang="en-US" sz="1800" dirty="0"/>
              <a:t>“Downwind”, mining, and Rocky Flats provide no significant dose to Coloradans </a:t>
            </a:r>
          </a:p>
        </p:txBody>
      </p:sp>
      <p:sp>
        <p:nvSpPr>
          <p:cNvPr id="4" name="Slide Number Placeholder 3">
            <a:extLst>
              <a:ext uri="{FF2B5EF4-FFF2-40B4-BE49-F238E27FC236}">
                <a16:creationId xmlns:a16="http://schemas.microsoft.com/office/drawing/2014/main" id="{2B41ED5E-167F-0BB0-9171-B3420E913884}"/>
              </a:ext>
            </a:extLst>
          </p:cNvPr>
          <p:cNvSpPr>
            <a:spLocks noGrp="1"/>
          </p:cNvSpPr>
          <p:nvPr>
            <p:ph type="sldNum" sz="quarter" idx="12"/>
          </p:nvPr>
        </p:nvSpPr>
        <p:spPr/>
        <p:txBody>
          <a:bodyPr/>
          <a:lstStyle/>
          <a:p>
            <a:fld id="{1BC7BB54-E9B5-4113-B174-720C81CBA77D}" type="slidenum">
              <a:rPr lang="en-US" smtClean="0"/>
              <a:t>22</a:t>
            </a:fld>
            <a:endParaRPr lang="en-US"/>
          </a:p>
        </p:txBody>
      </p:sp>
      <p:pic>
        <p:nvPicPr>
          <p:cNvPr id="3074" name="Picture 2" descr="X-Ray Safety Review | Wexford Orthodontics">
            <a:extLst>
              <a:ext uri="{FF2B5EF4-FFF2-40B4-BE49-F238E27FC236}">
                <a16:creationId xmlns:a16="http://schemas.microsoft.com/office/drawing/2014/main" id="{A1EC16EF-908C-3E6F-E608-23C35FE66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6258" y="1092220"/>
            <a:ext cx="5138621" cy="51149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27EE8802-8F48-B778-3782-8635FB792BDB}"/>
              </a:ext>
            </a:extLst>
          </p:cNvPr>
          <p:cNvSpPr/>
          <p:nvPr/>
        </p:nvSpPr>
        <p:spPr>
          <a:xfrm>
            <a:off x="4964990" y="5090271"/>
            <a:ext cx="2108932" cy="800777"/>
          </a:xfrm>
          <a:prstGeom prst="wedgeRoundRectCallout">
            <a:avLst>
              <a:gd name="adj1" fmla="val 67973"/>
              <a:gd name="adj2" fmla="val 1471"/>
              <a:gd name="adj3" fmla="val 16667"/>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Avg. CO background </a:t>
            </a:r>
          </a:p>
          <a:p>
            <a:pPr algn="ctr"/>
            <a:r>
              <a:rPr lang="en-US" sz="1400" b="1" dirty="0">
                <a:solidFill>
                  <a:schemeClr val="tx1"/>
                </a:solidFill>
              </a:rPr>
              <a:t>1/10 lowest level linked to cancer</a:t>
            </a:r>
          </a:p>
        </p:txBody>
      </p:sp>
      <p:sp>
        <p:nvSpPr>
          <p:cNvPr id="6" name="Speech Bubble: Rectangle with Corners Rounded 5">
            <a:extLst>
              <a:ext uri="{FF2B5EF4-FFF2-40B4-BE49-F238E27FC236}">
                <a16:creationId xmlns:a16="http://schemas.microsoft.com/office/drawing/2014/main" id="{2810B25B-B6DD-AAE1-FAF6-371935836D97}"/>
              </a:ext>
            </a:extLst>
          </p:cNvPr>
          <p:cNvSpPr/>
          <p:nvPr/>
        </p:nvSpPr>
        <p:spPr>
          <a:xfrm>
            <a:off x="5093245" y="3793965"/>
            <a:ext cx="2053605" cy="980230"/>
          </a:xfrm>
          <a:prstGeom prst="wedgeRoundRectCallout">
            <a:avLst>
              <a:gd name="adj1" fmla="val 72321"/>
              <a:gd name="adj2" fmla="val 65827"/>
              <a:gd name="adj3" fmla="val 16667"/>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Lowest level linked to increased cancer</a:t>
            </a:r>
            <a:endParaRPr lang="en-US" sz="1400" b="1" dirty="0">
              <a:solidFill>
                <a:schemeClr val="tx1"/>
              </a:solidFill>
            </a:endParaRPr>
          </a:p>
        </p:txBody>
      </p:sp>
      <p:sp>
        <p:nvSpPr>
          <p:cNvPr id="7" name="Speech Bubble: Rectangle with Corners Rounded 6">
            <a:extLst>
              <a:ext uri="{FF2B5EF4-FFF2-40B4-BE49-F238E27FC236}">
                <a16:creationId xmlns:a16="http://schemas.microsoft.com/office/drawing/2014/main" id="{FA08756A-4DC0-D624-9DF1-BC341B743499}"/>
              </a:ext>
            </a:extLst>
          </p:cNvPr>
          <p:cNvSpPr/>
          <p:nvPr/>
        </p:nvSpPr>
        <p:spPr>
          <a:xfrm>
            <a:off x="4992654" y="2345705"/>
            <a:ext cx="2053604" cy="800777"/>
          </a:xfrm>
          <a:prstGeom prst="wedgeRoundRectCallout">
            <a:avLst>
              <a:gd name="adj1" fmla="val 82808"/>
              <a:gd name="adj2" fmla="val 57770"/>
              <a:gd name="adj3" fmla="val 16667"/>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Acute problems start here</a:t>
            </a:r>
          </a:p>
          <a:p>
            <a:pPr algn="ctr"/>
            <a:r>
              <a:rPr lang="en-US" sz="1400" dirty="0">
                <a:solidFill>
                  <a:schemeClr val="tx1"/>
                </a:solidFill>
              </a:rPr>
              <a:t>(</a:t>
            </a:r>
            <a:r>
              <a:rPr lang="en-US" sz="1400" b="1" dirty="0">
                <a:solidFill>
                  <a:schemeClr val="tx1"/>
                </a:solidFill>
              </a:rPr>
              <a:t>100x CO </a:t>
            </a:r>
            <a:r>
              <a:rPr lang="en-US" sz="1400" b="1" dirty="0" err="1">
                <a:solidFill>
                  <a:schemeClr val="tx1"/>
                </a:solidFill>
              </a:rPr>
              <a:t>bkgd</a:t>
            </a:r>
            <a:r>
              <a:rPr lang="en-US" sz="1400" dirty="0">
                <a:solidFill>
                  <a:schemeClr val="tx1"/>
                </a:solidFill>
              </a:rPr>
              <a:t>)</a:t>
            </a:r>
          </a:p>
        </p:txBody>
      </p:sp>
      <p:sp>
        <p:nvSpPr>
          <p:cNvPr id="8" name="Speech Bubble: Rectangle with Corners Rounded 7">
            <a:extLst>
              <a:ext uri="{FF2B5EF4-FFF2-40B4-BE49-F238E27FC236}">
                <a16:creationId xmlns:a16="http://schemas.microsoft.com/office/drawing/2014/main" id="{981973EB-D7F5-F387-7E66-D6E1F9BB443B}"/>
              </a:ext>
            </a:extLst>
          </p:cNvPr>
          <p:cNvSpPr/>
          <p:nvPr/>
        </p:nvSpPr>
        <p:spPr>
          <a:xfrm>
            <a:off x="633460" y="4858328"/>
            <a:ext cx="4224867" cy="1312466"/>
          </a:xfrm>
          <a:prstGeom prst="wedgeRoundRectCallout">
            <a:avLst>
              <a:gd name="adj1" fmla="val 49982"/>
              <a:gd name="adj2" fmla="val 26847"/>
              <a:gd name="adj3" fmla="val 16667"/>
            </a:avLst>
          </a:prstGeom>
          <a:solidFill>
            <a:schemeClr val="accent1">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dirty="0">
                <a:solidFill>
                  <a:schemeClr val="tx1"/>
                </a:solidFill>
              </a:rPr>
              <a:t>Maximum</a:t>
            </a:r>
            <a:r>
              <a:rPr lang="en-US" dirty="0">
                <a:solidFill>
                  <a:schemeClr val="tx1"/>
                </a:solidFill>
              </a:rPr>
              <a:t> permissible dose to public from NPP is 0.25 mSv/yr</a:t>
            </a:r>
            <a:endParaRPr lang="en-US" b="1" i="1" dirty="0">
              <a:solidFill>
                <a:schemeClr val="tx1"/>
              </a:solidFill>
            </a:endParaRPr>
          </a:p>
          <a:p>
            <a:pPr algn="ctr"/>
            <a:r>
              <a:rPr lang="en-US" b="1" i="1" dirty="0">
                <a:solidFill>
                  <a:schemeClr val="tx1"/>
                </a:solidFill>
              </a:rPr>
              <a:t>Average</a:t>
            </a:r>
            <a:r>
              <a:rPr lang="en-US" i="1" dirty="0">
                <a:solidFill>
                  <a:schemeClr val="tx1"/>
                </a:solidFill>
              </a:rPr>
              <a:t> </a:t>
            </a:r>
            <a:r>
              <a:rPr lang="en-US" dirty="0">
                <a:solidFill>
                  <a:schemeClr val="tx1"/>
                </a:solidFill>
              </a:rPr>
              <a:t>much lower (0.0001)</a:t>
            </a:r>
            <a:endParaRPr lang="en-US" b="1" dirty="0">
              <a:solidFill>
                <a:schemeClr val="tx1"/>
              </a:solidFill>
            </a:endParaRPr>
          </a:p>
        </p:txBody>
      </p:sp>
      <p:sp>
        <p:nvSpPr>
          <p:cNvPr id="9" name="Footer Placeholder 8">
            <a:extLst>
              <a:ext uri="{FF2B5EF4-FFF2-40B4-BE49-F238E27FC236}">
                <a16:creationId xmlns:a16="http://schemas.microsoft.com/office/drawing/2014/main" id="{48F45E13-BFFB-A2CB-597E-112887B4F35D}"/>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17164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3593-F0BF-4BE3-BC70-F2719FBFFBB0}"/>
              </a:ext>
            </a:extLst>
          </p:cNvPr>
          <p:cNvSpPr>
            <a:spLocks noGrp="1"/>
          </p:cNvSpPr>
          <p:nvPr>
            <p:ph type="title"/>
          </p:nvPr>
        </p:nvSpPr>
        <p:spPr/>
        <p:txBody>
          <a:bodyPr/>
          <a:lstStyle/>
          <a:p>
            <a:r>
              <a:rPr lang="en-US" dirty="0"/>
              <a:t>Nuclear &amp; Water</a:t>
            </a:r>
          </a:p>
        </p:txBody>
      </p:sp>
      <p:sp>
        <p:nvSpPr>
          <p:cNvPr id="4" name="Slide Number Placeholder 3">
            <a:extLst>
              <a:ext uri="{FF2B5EF4-FFF2-40B4-BE49-F238E27FC236}">
                <a16:creationId xmlns:a16="http://schemas.microsoft.com/office/drawing/2014/main" id="{03D6B00D-1CBF-07A4-67F0-84DBA2493CA5}"/>
              </a:ext>
            </a:extLst>
          </p:cNvPr>
          <p:cNvSpPr>
            <a:spLocks noGrp="1"/>
          </p:cNvSpPr>
          <p:nvPr>
            <p:ph type="sldNum" sz="quarter" idx="12"/>
          </p:nvPr>
        </p:nvSpPr>
        <p:spPr/>
        <p:txBody>
          <a:bodyPr/>
          <a:lstStyle/>
          <a:p>
            <a:fld id="{1BC7BB54-E9B5-4113-B174-720C81CBA77D}" type="slidenum">
              <a:rPr lang="en-US" smtClean="0"/>
              <a:t>23</a:t>
            </a:fld>
            <a:endParaRPr lang="en-US"/>
          </a:p>
        </p:txBody>
      </p:sp>
      <p:graphicFrame>
        <p:nvGraphicFramePr>
          <p:cNvPr id="8" name="Content Placeholder 4">
            <a:extLst>
              <a:ext uri="{FF2B5EF4-FFF2-40B4-BE49-F238E27FC236}">
                <a16:creationId xmlns:a16="http://schemas.microsoft.com/office/drawing/2014/main" id="{58056CDC-C8CB-EDA8-B759-0EE8841DEA59}"/>
              </a:ext>
            </a:extLst>
          </p:cNvPr>
          <p:cNvGraphicFramePr>
            <a:graphicFrameLocks/>
          </p:cNvGraphicFramePr>
          <p:nvPr/>
        </p:nvGraphicFramePr>
        <p:xfrm>
          <a:off x="0" y="1083672"/>
          <a:ext cx="6126480" cy="302260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540542714"/>
                    </a:ext>
                  </a:extLst>
                </a:gridCol>
                <a:gridCol w="1554480">
                  <a:extLst>
                    <a:ext uri="{9D8B030D-6E8A-4147-A177-3AD203B41FA5}">
                      <a16:colId xmlns:a16="http://schemas.microsoft.com/office/drawing/2014/main" val="3069731453"/>
                    </a:ext>
                  </a:extLst>
                </a:gridCol>
                <a:gridCol w="2560320">
                  <a:extLst>
                    <a:ext uri="{9D8B030D-6E8A-4147-A177-3AD203B41FA5}">
                      <a16:colId xmlns:a16="http://schemas.microsoft.com/office/drawing/2014/main" val="839378613"/>
                    </a:ext>
                  </a:extLst>
                </a:gridCol>
              </a:tblGrid>
              <a:tr h="370840">
                <a:tc>
                  <a:txBody>
                    <a:bodyPr/>
                    <a:lstStyle/>
                    <a:p>
                      <a:pPr algn="l"/>
                      <a:r>
                        <a:rPr lang="en-US" sz="1200" dirty="0"/>
                        <a:t>Cooling System</a:t>
                      </a:r>
                    </a:p>
                  </a:txBody>
                  <a:tcPr/>
                </a:tc>
                <a:tc>
                  <a:txBody>
                    <a:bodyPr/>
                    <a:lstStyle/>
                    <a:p>
                      <a:r>
                        <a:rPr lang="en-US" sz="1200" dirty="0"/>
                        <a:t>Use (gal/MWh)</a:t>
                      </a:r>
                    </a:p>
                  </a:txBody>
                  <a:tcPr/>
                </a:tc>
                <a:tc>
                  <a:txBody>
                    <a:bodyPr/>
                    <a:lstStyle/>
                    <a:p>
                      <a:r>
                        <a:rPr lang="en-US" sz="1200" dirty="0"/>
                        <a:t>Water Removed (gal/MWh)</a:t>
                      </a:r>
                    </a:p>
                  </a:txBody>
                  <a:tcPr/>
                </a:tc>
                <a:extLst>
                  <a:ext uri="{0D108BD9-81ED-4DB2-BD59-A6C34878D82A}">
                    <a16:rowId xmlns:a16="http://schemas.microsoft.com/office/drawing/2014/main" val="225950043"/>
                  </a:ext>
                </a:extLst>
              </a:tr>
              <a:tr h="370840">
                <a:tc>
                  <a:txBody>
                    <a:bodyPr/>
                    <a:lstStyle/>
                    <a:p>
                      <a:r>
                        <a:rPr lang="en-US" sz="1200" dirty="0"/>
                        <a:t>Fossil; once-through</a:t>
                      </a:r>
                    </a:p>
                  </a:txBody>
                  <a:tcPr/>
                </a:tc>
                <a:tc>
                  <a:txBody>
                    <a:bodyPr/>
                    <a:lstStyle/>
                    <a:p>
                      <a:pPr algn="r"/>
                      <a:r>
                        <a:rPr lang="en-US" sz="1200" dirty="0"/>
                        <a:t>20,000 – 50,000</a:t>
                      </a:r>
                    </a:p>
                  </a:txBody>
                  <a:tcPr/>
                </a:tc>
                <a:tc>
                  <a:txBody>
                    <a:bodyPr/>
                    <a:lstStyle/>
                    <a:p>
                      <a:pPr algn="r"/>
                      <a:r>
                        <a:rPr lang="en-US" sz="1200" dirty="0"/>
                        <a:t>300</a:t>
                      </a:r>
                    </a:p>
                  </a:txBody>
                  <a:tcPr/>
                </a:tc>
                <a:extLst>
                  <a:ext uri="{0D108BD9-81ED-4DB2-BD59-A6C34878D82A}">
                    <a16:rowId xmlns:a16="http://schemas.microsoft.com/office/drawing/2014/main" val="503594031"/>
                  </a:ext>
                </a:extLst>
              </a:tr>
              <a:tr h="370840">
                <a:tc>
                  <a:txBody>
                    <a:bodyPr/>
                    <a:lstStyle/>
                    <a:p>
                      <a:r>
                        <a:rPr lang="en-US" sz="1200"/>
                        <a:t>Nuclear; once-through</a:t>
                      </a:r>
                    </a:p>
                  </a:txBody>
                  <a:tcPr>
                    <a:lnB w="28575" cap="flat" cmpd="sng" algn="ctr">
                      <a:solidFill>
                        <a:schemeClr val="tx1"/>
                      </a:solidFill>
                      <a:prstDash val="solid"/>
                      <a:round/>
                      <a:headEnd type="none" w="med" len="med"/>
                      <a:tailEnd type="none" w="med" len="med"/>
                    </a:lnB>
                  </a:tcPr>
                </a:tc>
                <a:tc>
                  <a:txBody>
                    <a:bodyPr/>
                    <a:lstStyle/>
                    <a:p>
                      <a:pPr algn="r"/>
                      <a:r>
                        <a:rPr lang="en-US" sz="1200" dirty="0"/>
                        <a:t>25,000 – 60,000</a:t>
                      </a:r>
                    </a:p>
                  </a:txBody>
                  <a:tcPr>
                    <a:lnB w="28575" cap="flat" cmpd="sng" algn="ctr">
                      <a:solidFill>
                        <a:schemeClr val="tx1"/>
                      </a:solidFill>
                      <a:prstDash val="solid"/>
                      <a:round/>
                      <a:headEnd type="none" w="med" len="med"/>
                      <a:tailEnd type="none" w="med" len="med"/>
                    </a:lnB>
                  </a:tcPr>
                </a:tc>
                <a:tc>
                  <a:txBody>
                    <a:bodyPr/>
                    <a:lstStyle/>
                    <a:p>
                      <a:pPr algn="r"/>
                      <a:r>
                        <a:rPr lang="en-US" sz="1200" dirty="0"/>
                        <a:t>400</a:t>
                      </a: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6481169"/>
                  </a:ext>
                </a:extLst>
              </a:tr>
              <a:tr h="370840">
                <a:tc>
                  <a:txBody>
                    <a:bodyPr/>
                    <a:lstStyle/>
                    <a:p>
                      <a:r>
                        <a:rPr lang="en-US" sz="1200"/>
                        <a:t>Fossil; cooling tower</a:t>
                      </a:r>
                    </a:p>
                  </a:txBody>
                  <a:tcPr>
                    <a:lnT w="28575" cap="flat" cmpd="sng" algn="ctr">
                      <a:solidFill>
                        <a:schemeClr val="tx1"/>
                      </a:solidFill>
                      <a:prstDash val="solid"/>
                      <a:round/>
                      <a:headEnd type="none" w="med" len="med"/>
                      <a:tailEnd type="none" w="med" len="med"/>
                    </a:lnT>
                  </a:tcPr>
                </a:tc>
                <a:tc>
                  <a:txBody>
                    <a:bodyPr/>
                    <a:lstStyle/>
                    <a:p>
                      <a:pPr algn="r"/>
                      <a:r>
                        <a:rPr lang="en-US" sz="1200" dirty="0"/>
                        <a:t>500 – 600 </a:t>
                      </a:r>
                    </a:p>
                  </a:txBody>
                  <a:tcPr>
                    <a:lnT w="28575" cap="flat" cmpd="sng" algn="ctr">
                      <a:solidFill>
                        <a:schemeClr val="tx1"/>
                      </a:solidFill>
                      <a:prstDash val="solid"/>
                      <a:round/>
                      <a:headEnd type="none" w="med" len="med"/>
                      <a:tailEnd type="none" w="med" len="med"/>
                    </a:lnT>
                  </a:tcPr>
                </a:tc>
                <a:tc>
                  <a:txBody>
                    <a:bodyPr/>
                    <a:lstStyle/>
                    <a:p>
                      <a:pPr algn="r"/>
                      <a:r>
                        <a:rPr lang="en-US" sz="1200" dirty="0"/>
                        <a:t>380 – 440 </a:t>
                      </a: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0490581"/>
                  </a:ext>
                </a:extLst>
              </a:tr>
              <a:tr h="370840">
                <a:tc>
                  <a:txBody>
                    <a:bodyPr/>
                    <a:lstStyle/>
                    <a:p>
                      <a:r>
                        <a:rPr lang="en-US" sz="1200"/>
                        <a:t>Nuclear; cooling tower</a:t>
                      </a:r>
                    </a:p>
                  </a:txBody>
                  <a:tcPr>
                    <a:lnB w="28575" cap="flat" cmpd="sng" algn="ctr">
                      <a:solidFill>
                        <a:schemeClr val="tx1"/>
                      </a:solidFill>
                      <a:prstDash val="solid"/>
                      <a:round/>
                      <a:headEnd type="none" w="med" len="med"/>
                      <a:tailEnd type="none" w="med" len="med"/>
                    </a:lnB>
                  </a:tcPr>
                </a:tc>
                <a:tc>
                  <a:txBody>
                    <a:bodyPr/>
                    <a:lstStyle/>
                    <a:p>
                      <a:pPr algn="r"/>
                      <a:r>
                        <a:rPr lang="en-US" sz="1200" dirty="0"/>
                        <a:t>800 – 1100</a:t>
                      </a:r>
                    </a:p>
                  </a:txBody>
                  <a:tcPr>
                    <a:lnB w="28575" cap="flat" cmpd="sng" algn="ctr">
                      <a:solidFill>
                        <a:schemeClr val="tx1"/>
                      </a:solidFill>
                      <a:prstDash val="solid"/>
                      <a:round/>
                      <a:headEnd type="none" w="med" len="med"/>
                      <a:tailEnd type="none" w="med" len="med"/>
                    </a:lnB>
                  </a:tcPr>
                </a:tc>
                <a:tc>
                  <a:txBody>
                    <a:bodyPr/>
                    <a:lstStyle/>
                    <a:p>
                      <a:pPr algn="r"/>
                      <a:r>
                        <a:rPr lang="en-US" sz="1200" dirty="0"/>
                        <a:t>520 – 660 </a:t>
                      </a: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5396202"/>
                  </a:ext>
                </a:extLst>
              </a:tr>
              <a:tr h="370840">
                <a:tc>
                  <a:txBody>
                    <a:bodyPr/>
                    <a:lstStyle/>
                    <a:p>
                      <a:r>
                        <a:rPr lang="en-US" sz="1200"/>
                        <a:t>Fossil; pond cooling</a:t>
                      </a:r>
                    </a:p>
                  </a:txBody>
                  <a:tcPr>
                    <a:lnT w="28575" cap="flat" cmpd="sng" algn="ctr">
                      <a:solidFill>
                        <a:schemeClr val="tx1"/>
                      </a:solidFill>
                      <a:prstDash val="solid"/>
                      <a:round/>
                      <a:headEnd type="none" w="med" len="med"/>
                      <a:tailEnd type="none" w="med" len="med"/>
                    </a:lnT>
                  </a:tcPr>
                </a:tc>
                <a:tc>
                  <a:txBody>
                    <a:bodyPr/>
                    <a:lstStyle/>
                    <a:p>
                      <a:pPr algn="r"/>
                      <a:r>
                        <a:rPr lang="en-US" sz="1200"/>
                        <a:t>270 – 500</a:t>
                      </a:r>
                    </a:p>
                  </a:txBody>
                  <a:tcPr>
                    <a:lnT w="28575" cap="flat" cmpd="sng" algn="ctr">
                      <a:solidFill>
                        <a:schemeClr val="tx1"/>
                      </a:solidFill>
                      <a:prstDash val="solid"/>
                      <a:round/>
                      <a:headEnd type="none" w="med" len="med"/>
                      <a:tailEnd type="none" w="med" len="med"/>
                    </a:lnT>
                  </a:tcPr>
                </a:tc>
                <a:tc>
                  <a:txBody>
                    <a:bodyPr/>
                    <a:lstStyle/>
                    <a:p>
                      <a:pPr algn="r"/>
                      <a:r>
                        <a:rPr lang="en-US" sz="1200" dirty="0"/>
                        <a:t>270 – 500</a:t>
                      </a: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99494899"/>
                  </a:ext>
                </a:extLst>
              </a:tr>
              <a:tr h="370840">
                <a:tc>
                  <a:txBody>
                    <a:bodyPr/>
                    <a:lstStyle/>
                    <a:p>
                      <a:r>
                        <a:rPr lang="en-US" sz="1200"/>
                        <a:t>Nuclear; pond cooling</a:t>
                      </a:r>
                    </a:p>
                  </a:txBody>
                  <a:tcPr>
                    <a:lnB w="28575" cap="flat" cmpd="sng" algn="ctr">
                      <a:solidFill>
                        <a:schemeClr val="tx1"/>
                      </a:solidFill>
                      <a:prstDash val="solid"/>
                      <a:round/>
                      <a:headEnd type="none" w="med" len="med"/>
                      <a:tailEnd type="none" w="med" len="med"/>
                    </a:lnB>
                  </a:tcPr>
                </a:tc>
                <a:tc>
                  <a:txBody>
                    <a:bodyPr/>
                    <a:lstStyle/>
                    <a:p>
                      <a:pPr algn="r"/>
                      <a:r>
                        <a:rPr lang="en-US" sz="1200"/>
                        <a:t>500 – 1100</a:t>
                      </a:r>
                    </a:p>
                  </a:txBody>
                  <a:tcPr>
                    <a:lnB w="28575" cap="flat" cmpd="sng" algn="ctr">
                      <a:solidFill>
                        <a:schemeClr val="tx1"/>
                      </a:solidFill>
                      <a:prstDash val="solid"/>
                      <a:round/>
                      <a:headEnd type="none" w="med" len="med"/>
                      <a:tailEnd type="none" w="med" len="med"/>
                    </a:lnB>
                  </a:tcPr>
                </a:tc>
                <a:tc>
                  <a:txBody>
                    <a:bodyPr/>
                    <a:lstStyle/>
                    <a:p>
                      <a:pPr algn="r"/>
                      <a:r>
                        <a:rPr lang="en-US" sz="1200" dirty="0"/>
                        <a:t>400 – 700 </a:t>
                      </a: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9856445"/>
                  </a:ext>
                </a:extLst>
              </a:tr>
              <a:tr h="274320">
                <a:tc gridSpan="3">
                  <a:txBody>
                    <a:bodyPr/>
                    <a:lstStyle/>
                    <a:p>
                      <a:r>
                        <a:rPr lang="en-US" sz="1100" i="1" dirty="0"/>
                        <a:t>Water &amp; Sustainability (Volume 3): U.S. Water Consumption for Power Production—The Next Half Century</a:t>
                      </a:r>
                      <a:r>
                        <a:rPr lang="en-US" sz="1100" dirty="0"/>
                        <a:t>, EPRI, Palo Alto, CA: 2002. 1006786</a:t>
                      </a:r>
                    </a:p>
                  </a:txBody>
                  <a:tcPr anchor="ctr">
                    <a:lnT w="28575"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29142634"/>
                  </a:ext>
                </a:extLst>
              </a:tr>
            </a:tbl>
          </a:graphicData>
        </a:graphic>
      </p:graphicFrame>
      <p:pic>
        <p:nvPicPr>
          <p:cNvPr id="3" name="Picture 2">
            <a:extLst>
              <a:ext uri="{FF2B5EF4-FFF2-40B4-BE49-F238E27FC236}">
                <a16:creationId xmlns:a16="http://schemas.microsoft.com/office/drawing/2014/main" id="{F9BD713A-E31A-E2AC-3FC1-73B07323BABA}"/>
              </a:ext>
            </a:extLst>
          </p:cNvPr>
          <p:cNvPicPr>
            <a:picLocks noChangeAspect="1"/>
          </p:cNvPicPr>
          <p:nvPr/>
        </p:nvPicPr>
        <p:blipFill>
          <a:blip r:embed="rId2"/>
          <a:stretch>
            <a:fillRect/>
          </a:stretch>
        </p:blipFill>
        <p:spPr>
          <a:xfrm>
            <a:off x="0" y="4077966"/>
            <a:ext cx="3008189" cy="2127304"/>
          </a:xfrm>
          <a:prstGeom prst="rect">
            <a:avLst/>
          </a:prstGeom>
        </p:spPr>
      </p:pic>
      <p:pic>
        <p:nvPicPr>
          <p:cNvPr id="5" name="Picture 4">
            <a:extLst>
              <a:ext uri="{FF2B5EF4-FFF2-40B4-BE49-F238E27FC236}">
                <a16:creationId xmlns:a16="http://schemas.microsoft.com/office/drawing/2014/main" id="{AF14950A-F8F8-521B-7E80-67112C383932}"/>
              </a:ext>
            </a:extLst>
          </p:cNvPr>
          <p:cNvPicPr>
            <a:picLocks noChangeAspect="1"/>
          </p:cNvPicPr>
          <p:nvPr/>
        </p:nvPicPr>
        <p:blipFill>
          <a:blip r:embed="rId3"/>
          <a:stretch>
            <a:fillRect/>
          </a:stretch>
        </p:blipFill>
        <p:spPr>
          <a:xfrm>
            <a:off x="4591906" y="4106272"/>
            <a:ext cx="3008188" cy="2127587"/>
          </a:xfrm>
          <a:prstGeom prst="rect">
            <a:avLst/>
          </a:prstGeom>
        </p:spPr>
      </p:pic>
      <p:pic>
        <p:nvPicPr>
          <p:cNvPr id="6" name="Picture 5">
            <a:extLst>
              <a:ext uri="{FF2B5EF4-FFF2-40B4-BE49-F238E27FC236}">
                <a16:creationId xmlns:a16="http://schemas.microsoft.com/office/drawing/2014/main" id="{5FB5E34E-6D6C-1B7D-CF31-0CE6F70B6087}"/>
              </a:ext>
            </a:extLst>
          </p:cNvPr>
          <p:cNvPicPr>
            <a:picLocks noChangeAspect="1"/>
          </p:cNvPicPr>
          <p:nvPr/>
        </p:nvPicPr>
        <p:blipFill>
          <a:blip r:embed="rId4"/>
          <a:stretch>
            <a:fillRect/>
          </a:stretch>
        </p:blipFill>
        <p:spPr>
          <a:xfrm>
            <a:off x="9183811" y="4106272"/>
            <a:ext cx="3008188" cy="2110127"/>
          </a:xfrm>
          <a:prstGeom prst="rect">
            <a:avLst/>
          </a:prstGeom>
        </p:spPr>
      </p:pic>
      <p:graphicFrame>
        <p:nvGraphicFramePr>
          <p:cNvPr id="9" name="Table 8">
            <a:extLst>
              <a:ext uri="{FF2B5EF4-FFF2-40B4-BE49-F238E27FC236}">
                <a16:creationId xmlns:a16="http://schemas.microsoft.com/office/drawing/2014/main" id="{CEEF7B1A-D9EE-FE9E-DC88-FD486210C862}"/>
              </a:ext>
            </a:extLst>
          </p:cNvPr>
          <p:cNvGraphicFramePr>
            <a:graphicFrameLocks noGrp="1"/>
          </p:cNvGraphicFramePr>
          <p:nvPr/>
        </p:nvGraphicFramePr>
        <p:xfrm>
          <a:off x="6759940" y="1076607"/>
          <a:ext cx="5303520" cy="2489200"/>
        </p:xfrm>
        <a:graphic>
          <a:graphicData uri="http://schemas.openxmlformats.org/drawingml/2006/table">
            <a:tbl>
              <a:tblPr firstRow="1" bandRow="1">
                <a:tableStyleId>{5C22544A-7EE6-4342-B048-85BDC9FD1C3A}</a:tableStyleId>
              </a:tblPr>
              <a:tblGrid>
                <a:gridCol w="1280160">
                  <a:extLst>
                    <a:ext uri="{9D8B030D-6E8A-4147-A177-3AD203B41FA5}">
                      <a16:colId xmlns:a16="http://schemas.microsoft.com/office/drawing/2014/main" val="1406192872"/>
                    </a:ext>
                  </a:extLst>
                </a:gridCol>
                <a:gridCol w="2011680">
                  <a:extLst>
                    <a:ext uri="{9D8B030D-6E8A-4147-A177-3AD203B41FA5}">
                      <a16:colId xmlns:a16="http://schemas.microsoft.com/office/drawing/2014/main" val="705863716"/>
                    </a:ext>
                  </a:extLst>
                </a:gridCol>
                <a:gridCol w="2011680">
                  <a:extLst>
                    <a:ext uri="{9D8B030D-6E8A-4147-A177-3AD203B41FA5}">
                      <a16:colId xmlns:a16="http://schemas.microsoft.com/office/drawing/2014/main" val="557326140"/>
                    </a:ext>
                  </a:extLst>
                </a:gridCol>
              </a:tblGrid>
              <a:tr h="370840">
                <a:tc>
                  <a:txBody>
                    <a:bodyPr/>
                    <a:lstStyle/>
                    <a:p>
                      <a:r>
                        <a:rPr lang="en-US" sz="1200" dirty="0"/>
                        <a:t>Isotope</a:t>
                      </a:r>
                    </a:p>
                  </a:txBody>
                  <a:tcPr/>
                </a:tc>
                <a:tc>
                  <a:txBody>
                    <a:bodyPr/>
                    <a:lstStyle/>
                    <a:p>
                      <a:r>
                        <a:rPr lang="en-US" sz="1200" dirty="0"/>
                        <a:t>PWR Median Release [Ci] (2021)</a:t>
                      </a:r>
                    </a:p>
                  </a:txBody>
                  <a:tcPr/>
                </a:tc>
                <a:tc>
                  <a:txBody>
                    <a:bodyPr/>
                    <a:lstStyle/>
                    <a:p>
                      <a:r>
                        <a:rPr lang="en-US" sz="1200" dirty="0"/>
                        <a:t>BWR Median Release [Ci] (2021)</a:t>
                      </a:r>
                    </a:p>
                  </a:txBody>
                  <a:tcPr/>
                </a:tc>
                <a:extLst>
                  <a:ext uri="{0D108BD9-81ED-4DB2-BD59-A6C34878D82A}">
                    <a16:rowId xmlns:a16="http://schemas.microsoft.com/office/drawing/2014/main" val="4251989920"/>
                  </a:ext>
                </a:extLst>
              </a:tr>
              <a:tr h="370840">
                <a:tc>
                  <a:txBody>
                    <a:bodyPr/>
                    <a:lstStyle/>
                    <a:p>
                      <a:r>
                        <a:rPr lang="en-US" sz="1200" dirty="0"/>
                        <a:t>H-3 (Tritium)</a:t>
                      </a:r>
                    </a:p>
                  </a:txBody>
                  <a:tcPr/>
                </a:tc>
                <a:tc>
                  <a:txBody>
                    <a:bodyPr/>
                    <a:lstStyle/>
                    <a:p>
                      <a:pPr algn="r"/>
                      <a:r>
                        <a:rPr lang="en-US" sz="1200" dirty="0"/>
                        <a:t>538</a:t>
                      </a:r>
                    </a:p>
                  </a:txBody>
                  <a:tcPr/>
                </a:tc>
                <a:tc>
                  <a:txBody>
                    <a:bodyPr/>
                    <a:lstStyle/>
                    <a:p>
                      <a:pPr algn="r"/>
                      <a:r>
                        <a:rPr lang="en-US" sz="1200"/>
                        <a:t>5.02</a:t>
                      </a:r>
                    </a:p>
                  </a:txBody>
                  <a:tcPr/>
                </a:tc>
                <a:extLst>
                  <a:ext uri="{0D108BD9-81ED-4DB2-BD59-A6C34878D82A}">
                    <a16:rowId xmlns:a16="http://schemas.microsoft.com/office/drawing/2014/main" val="1149811561"/>
                  </a:ext>
                </a:extLst>
              </a:tr>
              <a:tr h="370840">
                <a:tc>
                  <a:txBody>
                    <a:bodyPr/>
                    <a:lstStyle/>
                    <a:p>
                      <a:r>
                        <a:rPr lang="en-US" sz="1200"/>
                        <a:t>Co-58</a:t>
                      </a:r>
                    </a:p>
                  </a:txBody>
                  <a:tcPr/>
                </a:tc>
                <a:tc>
                  <a:txBody>
                    <a:bodyPr/>
                    <a:lstStyle/>
                    <a:p>
                      <a:pPr algn="r"/>
                      <a:r>
                        <a:rPr lang="en-US" sz="1200" dirty="0"/>
                        <a:t>1.47E-03</a:t>
                      </a:r>
                    </a:p>
                  </a:txBody>
                  <a:tcPr/>
                </a:tc>
                <a:tc>
                  <a:txBody>
                    <a:bodyPr/>
                    <a:lstStyle/>
                    <a:p>
                      <a:pPr algn="r"/>
                      <a:r>
                        <a:rPr lang="en-US" sz="1200"/>
                        <a:t>0</a:t>
                      </a:r>
                    </a:p>
                  </a:txBody>
                  <a:tcPr/>
                </a:tc>
                <a:extLst>
                  <a:ext uri="{0D108BD9-81ED-4DB2-BD59-A6C34878D82A}">
                    <a16:rowId xmlns:a16="http://schemas.microsoft.com/office/drawing/2014/main" val="1042489192"/>
                  </a:ext>
                </a:extLst>
              </a:tr>
              <a:tr h="370840">
                <a:tc>
                  <a:txBody>
                    <a:bodyPr/>
                    <a:lstStyle/>
                    <a:p>
                      <a:r>
                        <a:rPr lang="en-US" sz="1200"/>
                        <a:t>Co-60</a:t>
                      </a:r>
                    </a:p>
                  </a:txBody>
                  <a:tcPr/>
                </a:tc>
                <a:tc>
                  <a:txBody>
                    <a:bodyPr/>
                    <a:lstStyle/>
                    <a:p>
                      <a:pPr algn="r"/>
                      <a:r>
                        <a:rPr lang="en-US" sz="1200" dirty="0"/>
                        <a:t>9.91E-04</a:t>
                      </a:r>
                    </a:p>
                  </a:txBody>
                  <a:tcPr/>
                </a:tc>
                <a:tc>
                  <a:txBody>
                    <a:bodyPr/>
                    <a:lstStyle/>
                    <a:p>
                      <a:pPr algn="r"/>
                      <a:r>
                        <a:rPr lang="en-US" sz="1200" dirty="0"/>
                        <a:t>7.51E-04</a:t>
                      </a:r>
                    </a:p>
                  </a:txBody>
                  <a:tcPr/>
                </a:tc>
                <a:extLst>
                  <a:ext uri="{0D108BD9-81ED-4DB2-BD59-A6C34878D82A}">
                    <a16:rowId xmlns:a16="http://schemas.microsoft.com/office/drawing/2014/main" val="3214088484"/>
                  </a:ext>
                </a:extLst>
              </a:tr>
              <a:tr h="370840">
                <a:tc>
                  <a:txBody>
                    <a:bodyPr/>
                    <a:lstStyle/>
                    <a:p>
                      <a:r>
                        <a:rPr lang="en-US" sz="1200"/>
                        <a:t>Cs-137</a:t>
                      </a:r>
                    </a:p>
                  </a:txBody>
                  <a:tcPr/>
                </a:tc>
                <a:tc>
                  <a:txBody>
                    <a:bodyPr/>
                    <a:lstStyle/>
                    <a:p>
                      <a:pPr algn="r"/>
                      <a:r>
                        <a:rPr lang="en-US" sz="1200"/>
                        <a:t>1.84E-05</a:t>
                      </a:r>
                    </a:p>
                  </a:txBody>
                  <a:tcPr/>
                </a:tc>
                <a:tc>
                  <a:txBody>
                    <a:bodyPr/>
                    <a:lstStyle/>
                    <a:p>
                      <a:pPr algn="r"/>
                      <a:r>
                        <a:rPr lang="en-US" sz="1200" dirty="0"/>
                        <a:t>8.94E-07</a:t>
                      </a:r>
                    </a:p>
                  </a:txBody>
                  <a:tcPr/>
                </a:tc>
                <a:extLst>
                  <a:ext uri="{0D108BD9-81ED-4DB2-BD59-A6C34878D82A}">
                    <a16:rowId xmlns:a16="http://schemas.microsoft.com/office/drawing/2014/main" val="1145968668"/>
                  </a:ext>
                </a:extLst>
              </a:tr>
              <a:tr h="370840">
                <a:tc gridSpan="3">
                  <a:txBody>
                    <a:bodyPr/>
                    <a:lstStyle/>
                    <a:p>
                      <a:r>
                        <a:rPr lang="en-US" sz="1000" kern="1200" dirty="0">
                          <a:solidFill>
                            <a:schemeClr val="dk1"/>
                          </a:solidFill>
                          <a:effectLst/>
                          <a:latin typeface="+mn-lt"/>
                          <a:ea typeface="+mn-ea"/>
                          <a:cs typeface="+mn-cs"/>
                        </a:rPr>
                        <a:t>Maldonado, D. (2024). </a:t>
                      </a:r>
                      <a:r>
                        <a:rPr lang="en-US" sz="1000" i="1" kern="1200" dirty="0">
                          <a:solidFill>
                            <a:schemeClr val="dk1"/>
                          </a:solidFill>
                          <a:effectLst/>
                          <a:latin typeface="+mn-lt"/>
                          <a:ea typeface="+mn-ea"/>
                          <a:cs typeface="+mn-cs"/>
                        </a:rPr>
                        <a:t>Radioactive Effluents from Nuclear Power Plants: Annual Report 2021.</a:t>
                      </a:r>
                      <a:r>
                        <a:rPr lang="en-US" sz="1000" kern="1200" dirty="0">
                          <a:solidFill>
                            <a:schemeClr val="dk1"/>
                          </a:solidFill>
                          <a:effectLst/>
                          <a:latin typeface="+mn-lt"/>
                          <a:ea typeface="+mn-ea"/>
                          <a:cs typeface="+mn-cs"/>
                        </a:rPr>
                        <a:t> U.S. Nuclear Regulatory Commission Office of Nuclear Reactor Regulation, Division of Risk Assessment. Rockville, MD USA.</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07265858"/>
                  </a:ext>
                </a:extLst>
              </a:tr>
            </a:tbl>
          </a:graphicData>
        </a:graphic>
      </p:graphicFrame>
      <p:sp>
        <p:nvSpPr>
          <p:cNvPr id="7" name="TextBox 6">
            <a:extLst>
              <a:ext uri="{FF2B5EF4-FFF2-40B4-BE49-F238E27FC236}">
                <a16:creationId xmlns:a16="http://schemas.microsoft.com/office/drawing/2014/main" id="{BA0B74B5-03D6-DC6F-D73D-758523A97E13}"/>
              </a:ext>
            </a:extLst>
          </p:cNvPr>
          <p:cNvSpPr txBox="1"/>
          <p:nvPr/>
        </p:nvSpPr>
        <p:spPr>
          <a:xfrm>
            <a:off x="1847272" y="3862905"/>
            <a:ext cx="8497455" cy="2196346"/>
          </a:xfrm>
          <a:prstGeom prst="roundRect">
            <a:avLst/>
          </a:prstGeom>
          <a:solidFill>
            <a:schemeClr val="accent1">
              <a:lumMod val="20000"/>
              <a:lumOff val="80000"/>
            </a:schemeClr>
          </a:solidFill>
          <a:ln w="28575"/>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600"/>
              </a:spcAft>
            </a:pPr>
            <a:r>
              <a:rPr lang="en-US" b="1" dirty="0"/>
              <a:t>NPPs release a small amount of radioactive material during normal operations. </a:t>
            </a:r>
          </a:p>
          <a:p>
            <a:pPr algn="ctr">
              <a:spcAft>
                <a:spcPts val="600"/>
              </a:spcAft>
            </a:pPr>
            <a:endParaRPr lang="en-US" b="1" dirty="0"/>
          </a:p>
          <a:p>
            <a:pPr algn="ctr">
              <a:spcAft>
                <a:spcPts val="600"/>
              </a:spcAft>
            </a:pPr>
            <a:r>
              <a:rPr lang="en-US" dirty="0"/>
              <a:t>These releases are governed by EPA and NRC.</a:t>
            </a:r>
          </a:p>
          <a:p>
            <a:pPr algn="ctr">
              <a:spcAft>
                <a:spcPts val="600"/>
              </a:spcAft>
            </a:pPr>
            <a:r>
              <a:rPr lang="en-US" b="1" dirty="0"/>
              <a:t>The maximum dose permitted to non-workers from operations is 0.25 mSv/yr (1/200 limit for nuclear workers).</a:t>
            </a:r>
          </a:p>
        </p:txBody>
      </p:sp>
      <p:sp>
        <p:nvSpPr>
          <p:cNvPr id="10" name="Footer Placeholder 9">
            <a:extLst>
              <a:ext uri="{FF2B5EF4-FFF2-40B4-BE49-F238E27FC236}">
                <a16:creationId xmlns:a16="http://schemas.microsoft.com/office/drawing/2014/main" id="{3E15F2DE-D81D-62DA-07BA-C6746C7338FA}"/>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3935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BC1DE-7B81-BCD9-CF44-6FFF55B3C575}"/>
              </a:ext>
            </a:extLst>
          </p:cNvPr>
          <p:cNvSpPr>
            <a:spLocks noGrp="1"/>
          </p:cNvSpPr>
          <p:nvPr>
            <p:ph type="title"/>
          </p:nvPr>
        </p:nvSpPr>
        <p:spPr/>
        <p:txBody>
          <a:bodyPr/>
          <a:lstStyle/>
          <a:p>
            <a:r>
              <a:rPr lang="en-US" dirty="0"/>
              <a:t>Community &amp; Environmental Impact</a:t>
            </a:r>
          </a:p>
        </p:txBody>
      </p:sp>
      <p:sp>
        <p:nvSpPr>
          <p:cNvPr id="4" name="Slide Number Placeholder 3">
            <a:extLst>
              <a:ext uri="{FF2B5EF4-FFF2-40B4-BE49-F238E27FC236}">
                <a16:creationId xmlns:a16="http://schemas.microsoft.com/office/drawing/2014/main" id="{469CB474-51C5-043C-C9F3-4D2B5A0E18C8}"/>
              </a:ext>
            </a:extLst>
          </p:cNvPr>
          <p:cNvSpPr>
            <a:spLocks noGrp="1"/>
          </p:cNvSpPr>
          <p:nvPr>
            <p:ph type="sldNum" sz="quarter" idx="12"/>
          </p:nvPr>
        </p:nvSpPr>
        <p:spPr/>
        <p:txBody>
          <a:bodyPr/>
          <a:lstStyle/>
          <a:p>
            <a:fld id="{68F53B3E-5015-477A-B6BA-BA659317D25F}" type="slidenum">
              <a:rPr lang="en-US" smtClean="0"/>
              <a:t>24</a:t>
            </a:fld>
            <a:endParaRPr lang="en-US"/>
          </a:p>
        </p:txBody>
      </p:sp>
      <p:pic>
        <p:nvPicPr>
          <p:cNvPr id="9" name="Content Placeholder 5">
            <a:extLst>
              <a:ext uri="{FF2B5EF4-FFF2-40B4-BE49-F238E27FC236}">
                <a16:creationId xmlns:a16="http://schemas.microsoft.com/office/drawing/2014/main" id="{1CE97F37-AD3F-2BEA-B27D-FEDDD46D4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8601" y="1087438"/>
            <a:ext cx="8028856" cy="5089525"/>
          </a:xfrm>
          <a:prstGeom prst="rect">
            <a:avLst/>
          </a:prstGeom>
        </p:spPr>
      </p:pic>
      <p:pic>
        <p:nvPicPr>
          <p:cNvPr id="20" name="Content Placeholder 19" descr="A group of smoke stacks with trees and a river&#10;&#10;Description automatically generated">
            <a:extLst>
              <a:ext uri="{FF2B5EF4-FFF2-40B4-BE49-F238E27FC236}">
                <a16:creationId xmlns:a16="http://schemas.microsoft.com/office/drawing/2014/main" id="{E234287C-34FB-EE69-AAD2-142288A29E8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5363" y="1087438"/>
            <a:ext cx="3613238" cy="2258274"/>
          </a:xfrm>
        </p:spPr>
      </p:pic>
      <p:grpSp>
        <p:nvGrpSpPr>
          <p:cNvPr id="21" name="Group 20">
            <a:extLst>
              <a:ext uri="{FF2B5EF4-FFF2-40B4-BE49-F238E27FC236}">
                <a16:creationId xmlns:a16="http://schemas.microsoft.com/office/drawing/2014/main" id="{72C39232-EBA8-47DD-BB11-7F82D83C2582}"/>
              </a:ext>
            </a:extLst>
          </p:cNvPr>
          <p:cNvGrpSpPr/>
          <p:nvPr/>
        </p:nvGrpSpPr>
        <p:grpSpPr>
          <a:xfrm>
            <a:off x="2627123" y="4161461"/>
            <a:ext cx="3174603" cy="2019048"/>
            <a:chOff x="2627123" y="4157915"/>
            <a:chExt cx="3174603" cy="2019048"/>
          </a:xfrm>
        </p:grpSpPr>
        <p:pic>
          <p:nvPicPr>
            <p:cNvPr id="16" name="Content Placeholder 12" descr="A blue and white map with Bikini Atoll in the background&#10;&#10;Description automatically generated with medium confidence">
              <a:extLst>
                <a:ext uri="{FF2B5EF4-FFF2-40B4-BE49-F238E27FC236}">
                  <a16:creationId xmlns:a16="http://schemas.microsoft.com/office/drawing/2014/main" id="{64DE17DE-735B-937E-16B8-88A23ACC3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7123" y="4157915"/>
              <a:ext cx="3174603" cy="2019048"/>
            </a:xfrm>
            <a:prstGeom prst="rect">
              <a:avLst/>
            </a:prstGeom>
          </p:spPr>
        </p:pic>
        <p:sp>
          <p:nvSpPr>
            <p:cNvPr id="17" name="Oval 16">
              <a:extLst>
                <a:ext uri="{FF2B5EF4-FFF2-40B4-BE49-F238E27FC236}">
                  <a16:creationId xmlns:a16="http://schemas.microsoft.com/office/drawing/2014/main" id="{6D4552EA-6E03-846F-C638-90179C9086C8}"/>
                </a:ext>
              </a:extLst>
            </p:cNvPr>
            <p:cNvSpPr/>
            <p:nvPr/>
          </p:nvSpPr>
          <p:spPr>
            <a:xfrm>
              <a:off x="3196852" y="4309733"/>
              <a:ext cx="340242" cy="31897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6EAFB2E-D550-089E-0CB7-FE2B7D6EB06E}"/>
                </a:ext>
              </a:extLst>
            </p:cNvPr>
            <p:cNvSpPr/>
            <p:nvPr/>
          </p:nvSpPr>
          <p:spPr>
            <a:xfrm>
              <a:off x="3704183" y="4419602"/>
              <a:ext cx="340242" cy="31897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descr="A yellow sign with black text and a sign on it&#10;&#10;Description automatically generated">
            <a:extLst>
              <a:ext uri="{FF2B5EF4-FFF2-40B4-BE49-F238E27FC236}">
                <a16:creationId xmlns:a16="http://schemas.microsoft.com/office/drawing/2014/main" id="{F2C24097-B1C3-9973-EFE6-64B9043D9E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6494" y="4821999"/>
            <a:ext cx="1875140" cy="1406355"/>
          </a:xfrm>
          <a:prstGeom prst="rect">
            <a:avLst/>
          </a:prstGeom>
        </p:spPr>
      </p:pic>
      <p:pic>
        <p:nvPicPr>
          <p:cNvPr id="25" name="Picture 24" descr="An aerial view of a destroyed building&#10;&#10;Description automatically generated">
            <a:extLst>
              <a:ext uri="{FF2B5EF4-FFF2-40B4-BE49-F238E27FC236}">
                <a16:creationId xmlns:a16="http://schemas.microsoft.com/office/drawing/2014/main" id="{457E3245-5C1C-2B6C-2ED2-44042FC78C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580404"/>
            <a:ext cx="1724025" cy="2647950"/>
          </a:xfrm>
          <a:prstGeom prst="rect">
            <a:avLst/>
          </a:prstGeom>
        </p:spPr>
      </p:pic>
      <p:sp>
        <p:nvSpPr>
          <p:cNvPr id="3" name="TextBox 2">
            <a:extLst>
              <a:ext uri="{FF2B5EF4-FFF2-40B4-BE49-F238E27FC236}">
                <a16:creationId xmlns:a16="http://schemas.microsoft.com/office/drawing/2014/main" id="{487BA744-4D0C-280B-5F70-8CA908F64CA8}"/>
              </a:ext>
            </a:extLst>
          </p:cNvPr>
          <p:cNvSpPr txBox="1"/>
          <p:nvPr/>
        </p:nvSpPr>
        <p:spPr>
          <a:xfrm>
            <a:off x="681117" y="1981795"/>
            <a:ext cx="10829765" cy="2894409"/>
          </a:xfrm>
          <a:prstGeom prst="roundRect">
            <a:avLst/>
          </a:prstGeom>
          <a:solidFill>
            <a:schemeClr val="accent1">
              <a:lumMod val="20000"/>
              <a:lumOff val="80000"/>
            </a:schemeClr>
          </a:solidFill>
          <a:ln w="28575"/>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600"/>
              </a:spcAft>
            </a:pPr>
            <a:r>
              <a:rPr lang="en-US" b="1" dirty="0"/>
              <a:t>The </a:t>
            </a:r>
            <a:r>
              <a:rPr lang="en-US" b="1" i="1" u="sng" dirty="0"/>
              <a:t>ONLY ETHICAL PATH</a:t>
            </a:r>
            <a:r>
              <a:rPr lang="en-US" b="1" dirty="0"/>
              <a:t> is to work </a:t>
            </a:r>
            <a:r>
              <a:rPr lang="en-US" b="1" i="1" u="sng" dirty="0"/>
              <a:t>with</a:t>
            </a:r>
            <a:r>
              <a:rPr lang="en-US" b="1" dirty="0"/>
              <a:t> communities</a:t>
            </a:r>
          </a:p>
          <a:p>
            <a:pPr algn="ctr">
              <a:spcAft>
                <a:spcPts val="600"/>
              </a:spcAft>
            </a:pPr>
            <a:endParaRPr lang="en-US" b="1" dirty="0"/>
          </a:p>
          <a:p>
            <a:pPr marL="285750" indent="-285750">
              <a:spcAft>
                <a:spcPts val="600"/>
              </a:spcAft>
              <a:buFont typeface="Arial" panose="020B0604020202020204" pitchFamily="34" charset="0"/>
              <a:buChar char="•"/>
            </a:pPr>
            <a:r>
              <a:rPr lang="en-US" dirty="0"/>
              <a:t>Communities understand their own needs and deserve some self-determination in local administration matters</a:t>
            </a:r>
          </a:p>
          <a:p>
            <a:pPr marL="285750" indent="-285750">
              <a:spcAft>
                <a:spcPts val="600"/>
              </a:spcAft>
              <a:buFont typeface="Arial" panose="020B0604020202020204" pitchFamily="34" charset="0"/>
              <a:buChar char="•"/>
            </a:pPr>
            <a:r>
              <a:rPr lang="en-US" b="1" i="1" u="sng" dirty="0"/>
              <a:t>Particularly</a:t>
            </a:r>
            <a:r>
              <a:rPr lang="en-US" dirty="0"/>
              <a:t> for communities previously affected by nuclear enterprise activities (e.g., Native Nations &amp; Peoples, Downwind communities), building back trust is imperative</a:t>
            </a:r>
          </a:p>
          <a:p>
            <a:pPr marL="742950" lvl="1" indent="-285750">
              <a:spcAft>
                <a:spcPts val="600"/>
              </a:spcAft>
              <a:buFont typeface="Arial" panose="020B0604020202020204" pitchFamily="34" charset="0"/>
              <a:buChar char="•"/>
            </a:pPr>
            <a:r>
              <a:rPr lang="en-US" dirty="0"/>
              <a:t>Trust is built through honest, open, frank communication and </a:t>
            </a:r>
            <a:r>
              <a:rPr lang="en-US" i="1" dirty="0"/>
              <a:t>acknowledging</a:t>
            </a:r>
            <a:r>
              <a:rPr lang="en-US" dirty="0"/>
              <a:t> the cultural, communal and personal impacts of nuclear energy</a:t>
            </a:r>
          </a:p>
        </p:txBody>
      </p:sp>
      <p:sp>
        <p:nvSpPr>
          <p:cNvPr id="5" name="Footer Placeholder 4">
            <a:extLst>
              <a:ext uri="{FF2B5EF4-FFF2-40B4-BE49-F238E27FC236}">
                <a16:creationId xmlns:a16="http://schemas.microsoft.com/office/drawing/2014/main" id="{A5AED9D0-F083-1263-312F-D8967CF5F677}"/>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18285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74B5-4AA8-4D41-FC54-7AB0BC426E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CA98B1-2AEE-545F-339F-664CC2C7BEA1}"/>
              </a:ext>
            </a:extLst>
          </p:cNvPr>
          <p:cNvSpPr>
            <a:spLocks noGrp="1"/>
          </p:cNvSpPr>
          <p:nvPr>
            <p:ph type="title"/>
          </p:nvPr>
        </p:nvSpPr>
        <p:spPr/>
        <p:txBody>
          <a:bodyPr>
            <a:normAutofit/>
          </a:bodyPr>
          <a:lstStyle/>
          <a:p>
            <a:r>
              <a:rPr lang="en-US" sz="4800" dirty="0"/>
              <a:t>Future of Nuclear Energy: </a:t>
            </a:r>
            <a:br>
              <a:rPr lang="en-US" sz="4800" dirty="0"/>
            </a:br>
            <a:r>
              <a:rPr lang="en-US" sz="4800" dirty="0"/>
              <a:t>Novel Benefits &amp; Risks</a:t>
            </a:r>
          </a:p>
        </p:txBody>
      </p:sp>
      <p:sp>
        <p:nvSpPr>
          <p:cNvPr id="5" name="Text Placeholder 4">
            <a:extLst>
              <a:ext uri="{FF2B5EF4-FFF2-40B4-BE49-F238E27FC236}">
                <a16:creationId xmlns:a16="http://schemas.microsoft.com/office/drawing/2014/main" id="{BBA34132-53FE-749A-6672-50A06BD2F7C1}"/>
              </a:ext>
            </a:extLst>
          </p:cNvPr>
          <p:cNvSpPr>
            <a:spLocks noGrp="1"/>
          </p:cNvSpPr>
          <p:nvPr>
            <p:ph type="body" idx="1"/>
          </p:nvPr>
        </p:nvSpPr>
        <p:spPr/>
        <p:txBody>
          <a:bodyPr>
            <a:normAutofit/>
          </a:bodyPr>
          <a:lstStyle/>
          <a:p>
            <a:endParaRPr lang="en-US"/>
          </a:p>
        </p:txBody>
      </p:sp>
      <p:sp>
        <p:nvSpPr>
          <p:cNvPr id="6" name="Slide Number Placeholder 5">
            <a:extLst>
              <a:ext uri="{FF2B5EF4-FFF2-40B4-BE49-F238E27FC236}">
                <a16:creationId xmlns:a16="http://schemas.microsoft.com/office/drawing/2014/main" id="{C35367E3-1266-3AD3-8AF1-03C81D9D0D9F}"/>
              </a:ext>
            </a:extLst>
          </p:cNvPr>
          <p:cNvSpPr>
            <a:spLocks noGrp="1"/>
          </p:cNvSpPr>
          <p:nvPr>
            <p:ph type="sldNum" sz="quarter" idx="12"/>
          </p:nvPr>
        </p:nvSpPr>
        <p:spPr/>
        <p:txBody>
          <a:bodyPr/>
          <a:lstStyle/>
          <a:p>
            <a:fld id="{E882F2B4-BFFC-415F-B296-BBFFD8EA7EAE}" type="slidenum">
              <a:rPr lang="en-US" smtClean="0"/>
              <a:t>25</a:t>
            </a:fld>
            <a:endParaRPr lang="en-US"/>
          </a:p>
        </p:txBody>
      </p:sp>
      <p:sp>
        <p:nvSpPr>
          <p:cNvPr id="2" name="Footer Placeholder 1">
            <a:extLst>
              <a:ext uri="{FF2B5EF4-FFF2-40B4-BE49-F238E27FC236}">
                <a16:creationId xmlns:a16="http://schemas.microsoft.com/office/drawing/2014/main" id="{BE4A6165-1970-7554-12ED-1A9E46AB3024}"/>
              </a:ext>
            </a:extLst>
          </p:cNvPr>
          <p:cNvSpPr>
            <a:spLocks noGrp="1"/>
          </p:cNvSpPr>
          <p:nvPr>
            <p:ph type="ftr" sz="quarter" idx="11"/>
          </p:nvPr>
        </p:nvSpPr>
        <p:spPr/>
        <p:txBody>
          <a:bodyPr/>
          <a:lstStyle/>
          <a:p>
            <a:r>
              <a:rPr lang="it-IT"/>
              <a:t>V. Paglioni, February 12, 2026</a:t>
            </a:r>
            <a:endParaRPr lang="en-US"/>
          </a:p>
        </p:txBody>
      </p:sp>
    </p:spTree>
    <p:extLst>
      <p:ext uri="{BB962C8B-B14F-4D97-AF65-F5344CB8AC3E}">
        <p14:creationId xmlns:p14="http://schemas.microsoft.com/office/powerpoint/2010/main" val="895903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659DE-C660-83B2-44CF-11F810C58EE6}"/>
            </a:ext>
          </a:extLst>
        </p:cNvPr>
        <p:cNvGrpSpPr/>
        <p:nvPr/>
      </p:nvGrpSpPr>
      <p:grpSpPr>
        <a:xfrm>
          <a:off x="0" y="0"/>
          <a:ext cx="0" cy="0"/>
          <a:chOff x="0" y="0"/>
          <a:chExt cx="0" cy="0"/>
        </a:xfrm>
      </p:grpSpPr>
      <p:pic>
        <p:nvPicPr>
          <p:cNvPr id="1026" name="Picture 2" descr="Low-cost hydrogen production from nuclear energy">
            <a:extLst>
              <a:ext uri="{FF2B5EF4-FFF2-40B4-BE49-F238E27FC236}">
                <a16:creationId xmlns:a16="http://schemas.microsoft.com/office/drawing/2014/main" id="{CE3C0E32-EA4A-4599-D7DD-3BF34BF866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4" t="4475" r="1063" b="11653"/>
          <a:stretch>
            <a:fillRect/>
          </a:stretch>
        </p:blipFill>
        <p:spPr bwMode="auto">
          <a:xfrm>
            <a:off x="6721475" y="3592712"/>
            <a:ext cx="5401115" cy="26365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5226CDF-5967-0301-44C7-EA3A28C05157}"/>
              </a:ext>
            </a:extLst>
          </p:cNvPr>
          <p:cNvSpPr>
            <a:spLocks noGrp="1"/>
          </p:cNvSpPr>
          <p:nvPr>
            <p:ph type="title"/>
          </p:nvPr>
        </p:nvSpPr>
        <p:spPr/>
        <p:txBody>
          <a:bodyPr/>
          <a:lstStyle/>
          <a:p>
            <a:r>
              <a:rPr lang="en-US"/>
              <a:t>Novel Reactors, Novel Benefits (1)</a:t>
            </a:r>
          </a:p>
        </p:txBody>
      </p:sp>
      <p:sp>
        <p:nvSpPr>
          <p:cNvPr id="4" name="Footer Placeholder 3">
            <a:extLst>
              <a:ext uri="{FF2B5EF4-FFF2-40B4-BE49-F238E27FC236}">
                <a16:creationId xmlns:a16="http://schemas.microsoft.com/office/drawing/2014/main" id="{C3E47B04-DBD2-3376-D417-CF379C33249E}"/>
              </a:ext>
            </a:extLst>
          </p:cNvPr>
          <p:cNvSpPr>
            <a:spLocks noGrp="1"/>
          </p:cNvSpPr>
          <p:nvPr>
            <p:ph type="ftr" sz="quarter" idx="11"/>
          </p:nvPr>
        </p:nvSpPr>
        <p:spPr/>
        <p:txBody>
          <a:bodyPr/>
          <a:lstStyle/>
          <a:p>
            <a:r>
              <a:rPr lang="it-IT"/>
              <a:t>V. Paglioni, February 12, 2026</a:t>
            </a:r>
            <a:endParaRPr lang="en-US"/>
          </a:p>
        </p:txBody>
      </p:sp>
      <p:sp>
        <p:nvSpPr>
          <p:cNvPr id="5" name="Slide Number Placeholder 4">
            <a:extLst>
              <a:ext uri="{FF2B5EF4-FFF2-40B4-BE49-F238E27FC236}">
                <a16:creationId xmlns:a16="http://schemas.microsoft.com/office/drawing/2014/main" id="{8B3149F8-3E9F-9E36-1458-865C1D15D3B9}"/>
              </a:ext>
            </a:extLst>
          </p:cNvPr>
          <p:cNvSpPr>
            <a:spLocks noGrp="1"/>
          </p:cNvSpPr>
          <p:nvPr>
            <p:ph type="sldNum" sz="quarter" idx="12"/>
          </p:nvPr>
        </p:nvSpPr>
        <p:spPr/>
        <p:txBody>
          <a:bodyPr/>
          <a:lstStyle/>
          <a:p>
            <a:fld id="{E882F2B4-BFFC-415F-B296-BBFFD8EA7EAE}" type="slidenum">
              <a:rPr lang="en-US" smtClean="0"/>
              <a:t>26</a:t>
            </a:fld>
            <a:endParaRPr lang="en-US"/>
          </a:p>
        </p:txBody>
      </p:sp>
      <p:graphicFrame>
        <p:nvGraphicFramePr>
          <p:cNvPr id="6" name="Diagram 5">
            <a:extLst>
              <a:ext uri="{FF2B5EF4-FFF2-40B4-BE49-F238E27FC236}">
                <a16:creationId xmlns:a16="http://schemas.microsoft.com/office/drawing/2014/main" id="{DD8C7A10-696E-1657-356D-7DDBF45F53CD}"/>
              </a:ext>
            </a:extLst>
          </p:cNvPr>
          <p:cNvGraphicFramePr/>
          <p:nvPr/>
        </p:nvGraphicFramePr>
        <p:xfrm>
          <a:off x="-1406525"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peech Bubble: Rectangle with Corners Rounded 8">
            <a:extLst>
              <a:ext uri="{FF2B5EF4-FFF2-40B4-BE49-F238E27FC236}">
                <a16:creationId xmlns:a16="http://schemas.microsoft.com/office/drawing/2014/main" id="{1BE3ACC7-F78A-CC9B-31C1-F84C2FF1E5BC}"/>
              </a:ext>
            </a:extLst>
          </p:cNvPr>
          <p:cNvSpPr/>
          <p:nvPr/>
        </p:nvSpPr>
        <p:spPr>
          <a:xfrm>
            <a:off x="6721475" y="914401"/>
            <a:ext cx="5401115" cy="3211811"/>
          </a:xfrm>
          <a:prstGeom prst="wedgeRoundRectCallout">
            <a:avLst>
              <a:gd name="adj1" fmla="val -67582"/>
              <a:gd name="adj2" fmla="val -18137"/>
              <a:gd name="adj3" fmla="val 16667"/>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Lower “overnight” capital costs open new deployment opportunities</a:t>
            </a:r>
          </a:p>
          <a:p>
            <a:pPr marL="742950" lvl="1" indent="-285750">
              <a:buFont typeface="Arial" panose="020B0604020202020204" pitchFamily="34" charset="0"/>
              <a:buChar char="•"/>
            </a:pPr>
            <a:r>
              <a:rPr lang="en-US" dirty="0">
                <a:solidFill>
                  <a:schemeClr val="tx1"/>
                </a:solidFill>
              </a:rPr>
              <a:t>Smaller utilities &amp; co-ops</a:t>
            </a:r>
          </a:p>
          <a:p>
            <a:pPr marL="742950" lvl="1" indent="-285750">
              <a:buFont typeface="Arial" panose="020B0604020202020204" pitchFamily="34" charset="0"/>
              <a:buChar char="•"/>
            </a:pPr>
            <a:r>
              <a:rPr lang="en-US" dirty="0">
                <a:solidFill>
                  <a:schemeClr val="tx1"/>
                </a:solidFill>
              </a:rPr>
              <a:t>Private non-utility funding</a:t>
            </a:r>
          </a:p>
          <a:p>
            <a:pPr marL="742950" lvl="1" indent="-285750">
              <a:buFont typeface="Arial" panose="020B0604020202020204" pitchFamily="34" charset="0"/>
              <a:buChar char="•"/>
            </a:pPr>
            <a:r>
              <a:rPr lang="en-US" dirty="0">
                <a:solidFill>
                  <a:schemeClr val="tx1"/>
                </a:solidFill>
              </a:rPr>
              <a:t>Behind-the-meter feasibility</a:t>
            </a:r>
          </a:p>
          <a:p>
            <a:pPr lvl="1"/>
            <a:endParaRPr lang="en-US" dirty="0">
              <a:solidFill>
                <a:schemeClr val="tx1"/>
              </a:solidFill>
            </a:endParaRPr>
          </a:p>
          <a:p>
            <a:pPr marL="285750" indent="-285750">
              <a:buFont typeface="Arial" panose="020B0604020202020204" pitchFamily="34" charset="0"/>
              <a:buChar char="•"/>
            </a:pPr>
            <a:r>
              <a:rPr lang="en-US" dirty="0">
                <a:solidFill>
                  <a:schemeClr val="tx1"/>
                </a:solidFill>
              </a:rPr>
              <a:t>Produce lucrative products to supplement NPP income</a:t>
            </a:r>
          </a:p>
          <a:p>
            <a:pPr marL="742950" lvl="1" indent="-285750">
              <a:buFont typeface="Arial" panose="020B0604020202020204" pitchFamily="34" charset="0"/>
              <a:buChar char="•"/>
            </a:pPr>
            <a:r>
              <a:rPr lang="en-US" dirty="0">
                <a:solidFill>
                  <a:schemeClr val="tx1"/>
                </a:solidFill>
              </a:rPr>
              <a:t>1000 MWe reactor could produce 150,000 tons of H</a:t>
            </a:r>
            <a:r>
              <a:rPr lang="en-US" baseline="-25000" dirty="0">
                <a:solidFill>
                  <a:schemeClr val="tx1"/>
                </a:solidFill>
              </a:rPr>
              <a:t>2</a:t>
            </a:r>
            <a:r>
              <a:rPr lang="en-US" dirty="0">
                <a:solidFill>
                  <a:schemeClr val="tx1"/>
                </a:solidFill>
              </a:rPr>
              <a:t> /yr (</a:t>
            </a:r>
            <a:r>
              <a:rPr lang="en-US" dirty="0">
                <a:solidFill>
                  <a:schemeClr val="tx1"/>
                </a:solidFill>
                <a:hlinkClick r:id="rId8"/>
              </a:rPr>
              <a:t>DOE</a:t>
            </a:r>
            <a:r>
              <a:rPr lang="en-US" dirty="0">
                <a:solidFill>
                  <a:schemeClr val="tx1"/>
                </a:solidFill>
              </a:rPr>
              <a:t>)</a:t>
            </a:r>
          </a:p>
          <a:p>
            <a:pPr marL="742950" lvl="1" indent="-285750">
              <a:buFont typeface="Arial" panose="020B0604020202020204" pitchFamily="34" charset="0"/>
              <a:buChar char="•"/>
            </a:pPr>
            <a:r>
              <a:rPr lang="en-US" dirty="0">
                <a:solidFill>
                  <a:schemeClr val="tx1"/>
                </a:solidFill>
              </a:rPr>
              <a:t>&gt; $42M additional revenue (</a:t>
            </a:r>
            <a:r>
              <a:rPr lang="en-US" dirty="0">
                <a:solidFill>
                  <a:schemeClr val="tx1"/>
                </a:solidFill>
                <a:hlinkClick r:id="rId9"/>
              </a:rPr>
              <a:t>EIA</a:t>
            </a:r>
            <a:r>
              <a:rPr lang="en-US" dirty="0">
                <a:solidFill>
                  <a:schemeClr val="tx1"/>
                </a:solidFill>
              </a:rPr>
              <a:t>)</a:t>
            </a:r>
          </a:p>
        </p:txBody>
      </p:sp>
      <p:sp>
        <p:nvSpPr>
          <p:cNvPr id="13" name="TextBox 12">
            <a:extLst>
              <a:ext uri="{FF2B5EF4-FFF2-40B4-BE49-F238E27FC236}">
                <a16:creationId xmlns:a16="http://schemas.microsoft.com/office/drawing/2014/main" id="{53E8D9D4-7CE7-5BA4-D854-5B5E9AC00A0B}"/>
              </a:ext>
            </a:extLst>
          </p:cNvPr>
          <p:cNvSpPr txBox="1"/>
          <p:nvPr/>
        </p:nvSpPr>
        <p:spPr>
          <a:xfrm>
            <a:off x="8610600" y="4253327"/>
            <a:ext cx="3324915" cy="400110"/>
          </a:xfrm>
          <a:prstGeom prst="rect">
            <a:avLst/>
          </a:prstGeom>
          <a:noFill/>
        </p:spPr>
        <p:txBody>
          <a:bodyPr wrap="square">
            <a:spAutoFit/>
          </a:bodyPr>
          <a:lstStyle/>
          <a:p>
            <a:r>
              <a:rPr lang="en-US" sz="1000"/>
              <a:t>https://www.fuelcellenergy.com/blog/low-cost-hydrogen-production-from-nuclear-energy</a:t>
            </a:r>
          </a:p>
        </p:txBody>
      </p:sp>
    </p:spTree>
    <p:extLst>
      <p:ext uri="{BB962C8B-B14F-4D97-AF65-F5344CB8AC3E}">
        <p14:creationId xmlns:p14="http://schemas.microsoft.com/office/powerpoint/2010/main" val="1301030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B2879-F070-21FB-3616-8AE50ABA4A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0239CD-40A7-7492-4C18-5E0063D5891F}"/>
              </a:ext>
            </a:extLst>
          </p:cNvPr>
          <p:cNvSpPr>
            <a:spLocks noGrp="1"/>
          </p:cNvSpPr>
          <p:nvPr>
            <p:ph type="title"/>
          </p:nvPr>
        </p:nvSpPr>
        <p:spPr/>
        <p:txBody>
          <a:bodyPr/>
          <a:lstStyle/>
          <a:p>
            <a:r>
              <a:rPr lang="en-US"/>
              <a:t>Novel Reactors, Novel Benefits (2)</a:t>
            </a:r>
          </a:p>
        </p:txBody>
      </p:sp>
      <p:sp>
        <p:nvSpPr>
          <p:cNvPr id="4" name="Footer Placeholder 3">
            <a:extLst>
              <a:ext uri="{FF2B5EF4-FFF2-40B4-BE49-F238E27FC236}">
                <a16:creationId xmlns:a16="http://schemas.microsoft.com/office/drawing/2014/main" id="{76048B9C-9C63-32C5-5108-587BB199A01A}"/>
              </a:ext>
            </a:extLst>
          </p:cNvPr>
          <p:cNvSpPr>
            <a:spLocks noGrp="1"/>
          </p:cNvSpPr>
          <p:nvPr>
            <p:ph type="ftr" sz="quarter" idx="11"/>
          </p:nvPr>
        </p:nvSpPr>
        <p:spPr/>
        <p:txBody>
          <a:bodyPr/>
          <a:lstStyle/>
          <a:p>
            <a:r>
              <a:rPr lang="it-IT"/>
              <a:t>V. Paglioni, February 12, 2026</a:t>
            </a:r>
            <a:endParaRPr lang="en-US"/>
          </a:p>
        </p:txBody>
      </p:sp>
      <p:sp>
        <p:nvSpPr>
          <p:cNvPr id="5" name="Slide Number Placeholder 4">
            <a:extLst>
              <a:ext uri="{FF2B5EF4-FFF2-40B4-BE49-F238E27FC236}">
                <a16:creationId xmlns:a16="http://schemas.microsoft.com/office/drawing/2014/main" id="{6F3B9160-B62A-898C-5546-0B18B6EEB51A}"/>
              </a:ext>
            </a:extLst>
          </p:cNvPr>
          <p:cNvSpPr>
            <a:spLocks noGrp="1"/>
          </p:cNvSpPr>
          <p:nvPr>
            <p:ph type="sldNum" sz="quarter" idx="12"/>
          </p:nvPr>
        </p:nvSpPr>
        <p:spPr/>
        <p:txBody>
          <a:bodyPr/>
          <a:lstStyle/>
          <a:p>
            <a:fld id="{E882F2B4-BFFC-415F-B296-BBFFD8EA7EAE}" type="slidenum">
              <a:rPr lang="en-US" smtClean="0"/>
              <a:t>27</a:t>
            </a:fld>
            <a:endParaRPr lang="en-US"/>
          </a:p>
        </p:txBody>
      </p:sp>
      <p:graphicFrame>
        <p:nvGraphicFramePr>
          <p:cNvPr id="6" name="Diagram 5">
            <a:extLst>
              <a:ext uri="{FF2B5EF4-FFF2-40B4-BE49-F238E27FC236}">
                <a16:creationId xmlns:a16="http://schemas.microsoft.com/office/drawing/2014/main" id="{A6DD12D1-1DC1-BEA4-9109-AE1D8B0029E3}"/>
              </a:ext>
            </a:extLst>
          </p:cNvPr>
          <p:cNvGraphicFramePr/>
          <p:nvPr/>
        </p:nvGraphicFramePr>
        <p:xfrm>
          <a:off x="-1406525"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Speech Bubble: Rectangle with Corners Rounded 8">
            <a:extLst>
              <a:ext uri="{FF2B5EF4-FFF2-40B4-BE49-F238E27FC236}">
                <a16:creationId xmlns:a16="http://schemas.microsoft.com/office/drawing/2014/main" id="{92863AA0-EC51-1C2D-114E-1CD10149CE4D}"/>
              </a:ext>
            </a:extLst>
          </p:cNvPr>
          <p:cNvSpPr/>
          <p:nvPr/>
        </p:nvSpPr>
        <p:spPr>
          <a:xfrm>
            <a:off x="6721475" y="914399"/>
            <a:ext cx="5401115" cy="4888871"/>
          </a:xfrm>
          <a:prstGeom prst="wedgeRoundRectCallout">
            <a:avLst>
              <a:gd name="adj1" fmla="val -60833"/>
              <a:gd name="adj2" fmla="val 4371"/>
              <a:gd name="adj3" fmla="val 16667"/>
            </a:avLst>
          </a:prstGeom>
          <a:solidFill>
            <a:schemeClr val="accent1">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Nuclear power growing other industries</a:t>
            </a:r>
          </a:p>
          <a:p>
            <a:pPr marL="285750" indent="-285750">
              <a:buFont typeface="Arial" panose="020B0604020202020204" pitchFamily="34" charset="0"/>
              <a:buChar char="•"/>
            </a:pPr>
            <a:r>
              <a:rPr lang="en-US" dirty="0">
                <a:solidFill>
                  <a:schemeClr val="tx1"/>
                </a:solidFill>
              </a:rPr>
              <a:t>Artificial Intelligence &amp; Computing:</a:t>
            </a:r>
          </a:p>
          <a:p>
            <a:pPr marL="742950" lvl="1" indent="-285750">
              <a:buFont typeface="Arial" panose="020B0604020202020204" pitchFamily="34" charset="0"/>
              <a:buChar char="•"/>
            </a:pPr>
            <a:r>
              <a:rPr lang="en-US" b="1" dirty="0">
                <a:solidFill>
                  <a:schemeClr val="tx1"/>
                </a:solidFill>
              </a:rPr>
              <a:t>Google: </a:t>
            </a:r>
            <a:r>
              <a:rPr lang="en-US" dirty="0">
                <a:solidFill>
                  <a:schemeClr val="tx1"/>
                </a:solidFill>
              </a:rPr>
              <a:t>500MW </a:t>
            </a:r>
            <a:r>
              <a:rPr lang="en-US" dirty="0">
                <a:solidFill>
                  <a:schemeClr val="tx1"/>
                </a:solidFill>
                <a:hlinkClick r:id="rId7">
                  <a:extLst>
                    <a:ext uri="{A12FA001-AC4F-418D-AE19-62706E023703}">
                      <ahyp:hlinkClr xmlns:ahyp="http://schemas.microsoft.com/office/drawing/2018/hyperlinkcolor" val="tx"/>
                    </a:ext>
                  </a:extLst>
                </a:hlinkClick>
              </a:rPr>
              <a:t>PPA</a:t>
            </a:r>
            <a:r>
              <a:rPr lang="en-US" dirty="0">
                <a:solidFill>
                  <a:schemeClr val="tx1"/>
                </a:solidFill>
              </a:rPr>
              <a:t> (Kairos)</a:t>
            </a:r>
          </a:p>
          <a:p>
            <a:pPr marL="742950" lvl="1" indent="-285750">
              <a:buFont typeface="Arial" panose="020B0604020202020204" pitchFamily="34" charset="0"/>
              <a:buChar char="•"/>
            </a:pPr>
            <a:r>
              <a:rPr lang="en-US" dirty="0">
                <a:solidFill>
                  <a:schemeClr val="tx1"/>
                </a:solidFill>
              </a:rPr>
              <a:t>Amazon: $500M (X-Energy)</a:t>
            </a:r>
          </a:p>
          <a:p>
            <a:pPr marL="742950" lvl="1" indent="-285750">
              <a:buFont typeface="Arial" panose="020B0604020202020204" pitchFamily="34" charset="0"/>
              <a:buChar char="•"/>
            </a:pPr>
            <a:r>
              <a:rPr lang="en-US" dirty="0">
                <a:solidFill>
                  <a:schemeClr val="tx1"/>
                </a:solidFill>
                <a:hlinkClick r:id="rId8"/>
              </a:rPr>
              <a:t>Microsoft</a:t>
            </a:r>
            <a:r>
              <a:rPr lang="en-US" dirty="0">
                <a:solidFill>
                  <a:schemeClr val="tx1"/>
                </a:solidFill>
              </a:rPr>
              <a:t>: PPA (TMI)</a:t>
            </a:r>
          </a:p>
          <a:p>
            <a:pPr marL="285750" indent="-285750">
              <a:buFont typeface="Arial" panose="020B0604020202020204" pitchFamily="34" charset="0"/>
              <a:buChar char="•"/>
            </a:pPr>
            <a:r>
              <a:rPr lang="en-US" dirty="0">
                <a:solidFill>
                  <a:schemeClr val="tx1"/>
                </a:solidFill>
              </a:rPr>
              <a:t>Chemical Industry: </a:t>
            </a:r>
          </a:p>
          <a:p>
            <a:pPr marL="742950" lvl="1" indent="-285750">
              <a:buFont typeface="Arial" panose="020B0604020202020204" pitchFamily="34" charset="0"/>
              <a:buChar char="•"/>
            </a:pPr>
            <a:r>
              <a:rPr lang="en-US" dirty="0">
                <a:solidFill>
                  <a:schemeClr val="tx1"/>
                </a:solidFill>
              </a:rPr>
              <a:t>DOW x X-energy (</a:t>
            </a:r>
            <a:r>
              <a:rPr lang="en-US" dirty="0">
                <a:solidFill>
                  <a:schemeClr val="tx1"/>
                </a:solidFill>
                <a:hlinkClick r:id="rId9"/>
              </a:rPr>
              <a:t>Seadrift, TX</a:t>
            </a:r>
            <a:r>
              <a:rPr lang="en-US" dirty="0">
                <a:solidFill>
                  <a:schemeClr val="tx1"/>
                </a:solidFill>
              </a:rPr>
              <a:t>)</a:t>
            </a:r>
          </a:p>
          <a:p>
            <a:pPr marL="742950" lvl="1" indent="-285750">
              <a:buFont typeface="Arial" panose="020B0604020202020204" pitchFamily="34" charset="0"/>
              <a:buChar char="•"/>
            </a:pPr>
            <a:endParaRPr lang="en-US" dirty="0">
              <a:solidFill>
                <a:schemeClr val="tx1"/>
              </a:solidFill>
            </a:endParaRPr>
          </a:p>
          <a:p>
            <a:r>
              <a:rPr lang="en-US" dirty="0">
                <a:solidFill>
                  <a:schemeClr val="tx1"/>
                </a:solidFill>
              </a:rPr>
              <a:t>Electricity &amp; heat-driven cogeneration:</a:t>
            </a:r>
          </a:p>
          <a:p>
            <a:pPr marL="285750" indent="-285750">
              <a:buFont typeface="Arial" panose="020B0604020202020204" pitchFamily="34" charset="0"/>
              <a:buChar char="•"/>
            </a:pPr>
            <a:r>
              <a:rPr lang="en-US" dirty="0">
                <a:solidFill>
                  <a:schemeClr val="tx1"/>
                </a:solidFill>
              </a:rPr>
              <a:t>Hydrogen production</a:t>
            </a:r>
          </a:p>
          <a:p>
            <a:pPr marL="285750" indent="-285750">
              <a:buFont typeface="Arial" panose="020B0604020202020204" pitchFamily="34" charset="0"/>
              <a:buChar char="•"/>
            </a:pPr>
            <a:r>
              <a:rPr lang="en-US" dirty="0">
                <a:solidFill>
                  <a:schemeClr val="tx1"/>
                </a:solidFill>
              </a:rPr>
              <a:t>Waste water treatment</a:t>
            </a:r>
          </a:p>
          <a:p>
            <a:pPr marL="285750" indent="-285750">
              <a:buFont typeface="Arial" panose="020B0604020202020204" pitchFamily="34" charset="0"/>
              <a:buChar char="•"/>
            </a:pPr>
            <a:r>
              <a:rPr lang="en-US" dirty="0">
                <a:solidFill>
                  <a:schemeClr val="tx1"/>
                </a:solidFill>
              </a:rPr>
              <a:t>District heating/cooling</a:t>
            </a:r>
          </a:p>
          <a:p>
            <a:pPr marL="285750" indent="-285750">
              <a:buFont typeface="Arial" panose="020B0604020202020204" pitchFamily="34" charset="0"/>
              <a:buChar char="•"/>
            </a:pPr>
            <a:endParaRPr lang="en-US" dirty="0">
              <a:solidFill>
                <a:schemeClr val="tx1"/>
              </a:solidFill>
            </a:endParaRPr>
          </a:p>
          <a:p>
            <a:pPr algn="ctr"/>
            <a:r>
              <a:rPr lang="en-US" b="1" dirty="0">
                <a:solidFill>
                  <a:schemeClr val="tx1"/>
                </a:solidFill>
              </a:rPr>
              <a:t>Cogeneration produces secondary jobs beyond NPP operation</a:t>
            </a:r>
          </a:p>
        </p:txBody>
      </p:sp>
      <p:pic>
        <p:nvPicPr>
          <p:cNvPr id="3" name="Picture 2" descr="Diagram of a nuclear power plant&#10;&#10;Description automatically generated">
            <a:extLst>
              <a:ext uri="{FF2B5EF4-FFF2-40B4-BE49-F238E27FC236}">
                <a16:creationId xmlns:a16="http://schemas.microsoft.com/office/drawing/2014/main" id="{CD097426-CC55-24A6-DF05-A2EDC9B698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11270"/>
            <a:ext cx="3275850" cy="2623690"/>
          </a:xfrm>
          <a:prstGeom prst="rect">
            <a:avLst/>
          </a:prstGeom>
        </p:spPr>
      </p:pic>
    </p:spTree>
    <p:extLst>
      <p:ext uri="{BB962C8B-B14F-4D97-AF65-F5344CB8AC3E}">
        <p14:creationId xmlns:p14="http://schemas.microsoft.com/office/powerpoint/2010/main" val="945031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E9D90-F6AE-D7C9-2F80-C2F8EA6C4AD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2569894-EA8A-F5F5-23D6-590AFF8A1BAF}"/>
              </a:ext>
            </a:extLst>
          </p:cNvPr>
          <p:cNvPicPr>
            <a:picLocks noChangeAspect="1"/>
          </p:cNvPicPr>
          <p:nvPr/>
        </p:nvPicPr>
        <p:blipFill>
          <a:blip r:embed="rId3"/>
          <a:stretch>
            <a:fillRect/>
          </a:stretch>
        </p:blipFill>
        <p:spPr>
          <a:xfrm>
            <a:off x="6096000" y="744679"/>
            <a:ext cx="6044610" cy="2278432"/>
          </a:xfrm>
          <a:prstGeom prst="rect">
            <a:avLst/>
          </a:prstGeom>
        </p:spPr>
      </p:pic>
      <p:sp>
        <p:nvSpPr>
          <p:cNvPr id="2" name="Title 1">
            <a:extLst>
              <a:ext uri="{FF2B5EF4-FFF2-40B4-BE49-F238E27FC236}">
                <a16:creationId xmlns:a16="http://schemas.microsoft.com/office/drawing/2014/main" id="{A3BD12DB-32E3-4457-35BF-F18FDAC4E030}"/>
              </a:ext>
            </a:extLst>
          </p:cNvPr>
          <p:cNvSpPr>
            <a:spLocks noGrp="1"/>
          </p:cNvSpPr>
          <p:nvPr>
            <p:ph type="title"/>
          </p:nvPr>
        </p:nvSpPr>
        <p:spPr/>
        <p:txBody>
          <a:bodyPr/>
          <a:lstStyle/>
          <a:p>
            <a:r>
              <a:rPr lang="en-US"/>
              <a:t>Novel Reactors, Novel Benefits (3)</a:t>
            </a:r>
          </a:p>
        </p:txBody>
      </p:sp>
      <p:sp>
        <p:nvSpPr>
          <p:cNvPr id="4" name="Footer Placeholder 3">
            <a:extLst>
              <a:ext uri="{FF2B5EF4-FFF2-40B4-BE49-F238E27FC236}">
                <a16:creationId xmlns:a16="http://schemas.microsoft.com/office/drawing/2014/main" id="{696C2ABE-824B-2872-5DFB-E7A25F0AB652}"/>
              </a:ext>
            </a:extLst>
          </p:cNvPr>
          <p:cNvSpPr>
            <a:spLocks noGrp="1"/>
          </p:cNvSpPr>
          <p:nvPr>
            <p:ph type="ftr" sz="quarter" idx="11"/>
          </p:nvPr>
        </p:nvSpPr>
        <p:spPr/>
        <p:txBody>
          <a:bodyPr/>
          <a:lstStyle/>
          <a:p>
            <a:r>
              <a:rPr lang="it-IT"/>
              <a:t>V. Paglioni, February 12, 2026</a:t>
            </a:r>
            <a:endParaRPr lang="en-US"/>
          </a:p>
        </p:txBody>
      </p:sp>
      <p:sp>
        <p:nvSpPr>
          <p:cNvPr id="5" name="Slide Number Placeholder 4">
            <a:extLst>
              <a:ext uri="{FF2B5EF4-FFF2-40B4-BE49-F238E27FC236}">
                <a16:creationId xmlns:a16="http://schemas.microsoft.com/office/drawing/2014/main" id="{43438006-2511-17DB-518D-9116170841A4}"/>
              </a:ext>
            </a:extLst>
          </p:cNvPr>
          <p:cNvSpPr>
            <a:spLocks noGrp="1"/>
          </p:cNvSpPr>
          <p:nvPr>
            <p:ph type="sldNum" sz="quarter" idx="12"/>
          </p:nvPr>
        </p:nvSpPr>
        <p:spPr/>
        <p:txBody>
          <a:bodyPr/>
          <a:lstStyle/>
          <a:p>
            <a:fld id="{E882F2B4-BFFC-415F-B296-BBFFD8EA7EAE}" type="slidenum">
              <a:rPr lang="en-US" smtClean="0"/>
              <a:t>28</a:t>
            </a:fld>
            <a:endParaRPr lang="en-US"/>
          </a:p>
        </p:txBody>
      </p:sp>
      <p:graphicFrame>
        <p:nvGraphicFramePr>
          <p:cNvPr id="6" name="Diagram 5">
            <a:extLst>
              <a:ext uri="{FF2B5EF4-FFF2-40B4-BE49-F238E27FC236}">
                <a16:creationId xmlns:a16="http://schemas.microsoft.com/office/drawing/2014/main" id="{62E23330-B99E-2A8A-B7E2-F473AC39B950}"/>
              </a:ext>
            </a:extLst>
          </p:cNvPr>
          <p:cNvGraphicFramePr/>
          <p:nvPr/>
        </p:nvGraphicFramePr>
        <p:xfrm>
          <a:off x="-1406525"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peech Bubble: Rectangle with Corners Rounded 8">
            <a:extLst>
              <a:ext uri="{FF2B5EF4-FFF2-40B4-BE49-F238E27FC236}">
                <a16:creationId xmlns:a16="http://schemas.microsoft.com/office/drawing/2014/main" id="{FE3852BB-F275-0932-2487-6123038ACF57}"/>
              </a:ext>
            </a:extLst>
          </p:cNvPr>
          <p:cNvSpPr/>
          <p:nvPr/>
        </p:nvSpPr>
        <p:spPr>
          <a:xfrm>
            <a:off x="67398" y="787651"/>
            <a:ext cx="5911913" cy="1910281"/>
          </a:xfrm>
          <a:prstGeom prst="wedgeRoundRectCallout">
            <a:avLst>
              <a:gd name="adj1" fmla="val -1382"/>
              <a:gd name="adj2" fmla="val 156858"/>
              <a:gd name="adj3" fmla="val 16667"/>
            </a:avLst>
          </a:prstGeom>
          <a:solidFill>
            <a:schemeClr val="accent5">
              <a:lumMod val="20000"/>
              <a:lumOff val="80000"/>
            </a:schemeClr>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Nuclear power plants employ </a:t>
            </a:r>
            <a:r>
              <a:rPr lang="en-US" i="1">
                <a:solidFill>
                  <a:schemeClr val="tx1"/>
                </a:solidFill>
              </a:rPr>
              <a:t>more </a:t>
            </a:r>
            <a:r>
              <a:rPr lang="en-US">
                <a:solidFill>
                  <a:schemeClr val="tx1"/>
                </a:solidFill>
              </a:rPr>
              <a:t>people at </a:t>
            </a:r>
            <a:r>
              <a:rPr lang="en-US" i="1">
                <a:solidFill>
                  <a:schemeClr val="tx1"/>
                </a:solidFill>
              </a:rPr>
              <a:t>higher wages</a:t>
            </a:r>
            <a:r>
              <a:rPr lang="en-US">
                <a:solidFill>
                  <a:schemeClr val="tx1"/>
                </a:solidFill>
              </a:rPr>
              <a:t> than comparable fossil fuel or renewable power plants</a:t>
            </a:r>
            <a:endParaRPr lang="en-US" b="1">
              <a:solidFill>
                <a:schemeClr val="tx1"/>
              </a:solidFill>
            </a:endParaRPr>
          </a:p>
          <a:p>
            <a:pPr marL="285750" indent="-285750">
              <a:buFont typeface="Arial" panose="020B0604020202020204" pitchFamily="34" charset="0"/>
              <a:buChar char="•"/>
            </a:pPr>
            <a:r>
              <a:rPr lang="en-US">
                <a:solidFill>
                  <a:schemeClr val="tx1"/>
                </a:solidFill>
              </a:rPr>
              <a:t>Community population and tax base growth </a:t>
            </a:r>
          </a:p>
          <a:p>
            <a:pPr marL="285750" indent="-285750">
              <a:buFont typeface="Arial" panose="020B0604020202020204" pitchFamily="34" charset="0"/>
              <a:buChar char="•"/>
            </a:pPr>
            <a:r>
              <a:rPr lang="en-US">
                <a:solidFill>
                  <a:schemeClr val="tx1"/>
                </a:solidFill>
              </a:rPr>
              <a:t>Lower GHG emissions improves quality of life</a:t>
            </a:r>
          </a:p>
        </p:txBody>
      </p:sp>
      <p:pic>
        <p:nvPicPr>
          <p:cNvPr id="7" name="Picture 6">
            <a:extLst>
              <a:ext uri="{FF2B5EF4-FFF2-40B4-BE49-F238E27FC236}">
                <a16:creationId xmlns:a16="http://schemas.microsoft.com/office/drawing/2014/main" id="{D20FA320-991A-7C37-1539-26AC96C80DC2}"/>
              </a:ext>
            </a:extLst>
          </p:cNvPr>
          <p:cNvPicPr>
            <a:picLocks noChangeAspect="1"/>
          </p:cNvPicPr>
          <p:nvPr/>
        </p:nvPicPr>
        <p:blipFill>
          <a:blip r:embed="rId9"/>
          <a:stretch>
            <a:fillRect/>
          </a:stretch>
        </p:blipFill>
        <p:spPr>
          <a:xfrm>
            <a:off x="6898741" y="2806443"/>
            <a:ext cx="5293259" cy="3331890"/>
          </a:xfrm>
          <a:prstGeom prst="rect">
            <a:avLst/>
          </a:prstGeom>
        </p:spPr>
      </p:pic>
      <p:pic>
        <p:nvPicPr>
          <p:cNvPr id="10" name="Picture 9">
            <a:extLst>
              <a:ext uri="{FF2B5EF4-FFF2-40B4-BE49-F238E27FC236}">
                <a16:creationId xmlns:a16="http://schemas.microsoft.com/office/drawing/2014/main" id="{E00F4E46-C8DC-847A-942C-8E107E994F73}"/>
              </a:ext>
            </a:extLst>
          </p:cNvPr>
          <p:cNvPicPr>
            <a:picLocks noChangeAspect="1"/>
          </p:cNvPicPr>
          <p:nvPr/>
        </p:nvPicPr>
        <p:blipFill>
          <a:blip r:embed="rId10"/>
          <a:stretch>
            <a:fillRect/>
          </a:stretch>
        </p:blipFill>
        <p:spPr>
          <a:xfrm>
            <a:off x="7820119" y="1"/>
            <a:ext cx="4371880" cy="1822606"/>
          </a:xfrm>
          <a:prstGeom prst="rect">
            <a:avLst/>
          </a:prstGeom>
        </p:spPr>
      </p:pic>
      <p:pic>
        <p:nvPicPr>
          <p:cNvPr id="11" name="Picture 10">
            <a:extLst>
              <a:ext uri="{FF2B5EF4-FFF2-40B4-BE49-F238E27FC236}">
                <a16:creationId xmlns:a16="http://schemas.microsoft.com/office/drawing/2014/main" id="{3111677A-C835-01D1-3B80-152FA34FE08C}"/>
              </a:ext>
            </a:extLst>
          </p:cNvPr>
          <p:cNvPicPr>
            <a:picLocks noChangeAspect="1"/>
          </p:cNvPicPr>
          <p:nvPr/>
        </p:nvPicPr>
        <p:blipFill>
          <a:blip r:embed="rId11"/>
          <a:stretch>
            <a:fillRect/>
          </a:stretch>
        </p:blipFill>
        <p:spPr>
          <a:xfrm>
            <a:off x="7796260" y="1846537"/>
            <a:ext cx="4371879" cy="4387237"/>
          </a:xfrm>
          <a:prstGeom prst="rect">
            <a:avLst/>
          </a:prstGeom>
        </p:spPr>
      </p:pic>
    </p:spTree>
    <p:extLst>
      <p:ext uri="{BB962C8B-B14F-4D97-AF65-F5344CB8AC3E}">
        <p14:creationId xmlns:p14="http://schemas.microsoft.com/office/powerpoint/2010/main" val="251743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914D-9057-4951-D9B4-BB518C24ED3A}"/>
              </a:ext>
            </a:extLst>
          </p:cNvPr>
          <p:cNvSpPr>
            <a:spLocks noGrp="1"/>
          </p:cNvSpPr>
          <p:nvPr>
            <p:ph type="title"/>
          </p:nvPr>
        </p:nvSpPr>
        <p:spPr/>
        <p:txBody>
          <a:bodyPr/>
          <a:lstStyle/>
          <a:p>
            <a:r>
              <a:rPr lang="en-US"/>
              <a:t>Novel Reactors, Novel Risks (1)	</a:t>
            </a:r>
          </a:p>
        </p:txBody>
      </p:sp>
      <p:sp>
        <p:nvSpPr>
          <p:cNvPr id="4" name="Footer Placeholder 3">
            <a:extLst>
              <a:ext uri="{FF2B5EF4-FFF2-40B4-BE49-F238E27FC236}">
                <a16:creationId xmlns:a16="http://schemas.microsoft.com/office/drawing/2014/main" id="{5410C264-4C62-CDB6-8D92-D512CA3FA4C1}"/>
              </a:ext>
            </a:extLst>
          </p:cNvPr>
          <p:cNvSpPr>
            <a:spLocks noGrp="1"/>
          </p:cNvSpPr>
          <p:nvPr>
            <p:ph type="ftr" sz="quarter" idx="11"/>
          </p:nvPr>
        </p:nvSpPr>
        <p:spPr/>
        <p:txBody>
          <a:bodyPr/>
          <a:lstStyle/>
          <a:p>
            <a:r>
              <a:rPr lang="it-IT"/>
              <a:t>V. Paglioni, February 12, 2026</a:t>
            </a:r>
            <a:endParaRPr lang="en-US"/>
          </a:p>
        </p:txBody>
      </p:sp>
      <p:sp>
        <p:nvSpPr>
          <p:cNvPr id="5" name="Slide Number Placeholder 4">
            <a:extLst>
              <a:ext uri="{FF2B5EF4-FFF2-40B4-BE49-F238E27FC236}">
                <a16:creationId xmlns:a16="http://schemas.microsoft.com/office/drawing/2014/main" id="{632CF305-DA72-F0F8-E849-9BE7B0AEDF73}"/>
              </a:ext>
            </a:extLst>
          </p:cNvPr>
          <p:cNvSpPr>
            <a:spLocks noGrp="1"/>
          </p:cNvSpPr>
          <p:nvPr>
            <p:ph type="sldNum" sz="quarter" idx="12"/>
          </p:nvPr>
        </p:nvSpPr>
        <p:spPr/>
        <p:txBody>
          <a:bodyPr/>
          <a:lstStyle/>
          <a:p>
            <a:fld id="{E882F2B4-BFFC-415F-B296-BBFFD8EA7EAE}" type="slidenum">
              <a:rPr lang="en-US" smtClean="0"/>
              <a:t>29</a:t>
            </a:fld>
            <a:endParaRPr lang="en-US"/>
          </a:p>
        </p:txBody>
      </p:sp>
      <p:graphicFrame>
        <p:nvGraphicFramePr>
          <p:cNvPr id="6" name="Diagram 5">
            <a:extLst>
              <a:ext uri="{FF2B5EF4-FFF2-40B4-BE49-F238E27FC236}">
                <a16:creationId xmlns:a16="http://schemas.microsoft.com/office/drawing/2014/main" id="{86D8DD4A-E03D-361E-6752-BF3E133E753F}"/>
              </a:ext>
            </a:extLst>
          </p:cNvPr>
          <p:cNvGraphicFramePr/>
          <p:nvPr>
            <p:extLst>
              <p:ext uri="{D42A27DB-BD31-4B8C-83A1-F6EECF244321}">
                <p14:modId xmlns:p14="http://schemas.microsoft.com/office/powerpoint/2010/main" val="570492565"/>
              </p:ext>
            </p:extLst>
          </p:nvPr>
        </p:nvGraphicFramePr>
        <p:xfrm>
          <a:off x="-784225" y="1087595"/>
          <a:ext cx="7566025" cy="5089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Rounded Corners 6">
            <a:extLst>
              <a:ext uri="{FF2B5EF4-FFF2-40B4-BE49-F238E27FC236}">
                <a16:creationId xmlns:a16="http://schemas.microsoft.com/office/drawing/2014/main" id="{FF2CE1BF-C579-86B1-8F7C-C8B3FFCB362E}"/>
              </a:ext>
            </a:extLst>
          </p:cNvPr>
          <p:cNvSpPr/>
          <p:nvPr/>
        </p:nvSpPr>
        <p:spPr>
          <a:xfrm>
            <a:off x="5934075" y="1087595"/>
            <a:ext cx="6048375" cy="5089368"/>
          </a:xfrm>
          <a:prstGeom prst="roundRect">
            <a:avLst>
              <a:gd name="adj" fmla="val 9970"/>
            </a:avLst>
          </a:prstGeom>
          <a:solidFill>
            <a:schemeClr val="accent2">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Technical risks </a:t>
            </a:r>
            <a:r>
              <a:rPr lang="en-US">
                <a:solidFill>
                  <a:schemeClr val="tx1"/>
                </a:solidFill>
              </a:rPr>
              <a:t>arise from novel concept of operations (CONOPS)</a:t>
            </a:r>
          </a:p>
          <a:p>
            <a:pPr algn="ctr"/>
            <a:endParaRPr lang="en-US">
              <a:solidFill>
                <a:schemeClr val="tx1"/>
              </a:solidFill>
            </a:endParaRPr>
          </a:p>
          <a:p>
            <a:pPr marL="285750" indent="-285750">
              <a:buFont typeface="Arial" panose="020B0604020202020204" pitchFamily="34" charset="0"/>
              <a:buChar char="•"/>
            </a:pPr>
            <a:r>
              <a:rPr lang="en-US" b="1">
                <a:solidFill>
                  <a:schemeClr val="tx1"/>
                </a:solidFill>
              </a:rPr>
              <a:t>Multi-unit Control room: </a:t>
            </a:r>
          </a:p>
          <a:p>
            <a:pPr marL="742950" lvl="1" indent="-285750">
              <a:buFont typeface="Arial" panose="020B0604020202020204" pitchFamily="34" charset="0"/>
              <a:buChar char="•"/>
            </a:pPr>
            <a:r>
              <a:rPr lang="en-US" sz="1600">
                <a:solidFill>
                  <a:schemeClr val="tx1"/>
                </a:solidFill>
              </a:rPr>
              <a:t>Operators will have to control multiple quasi-independent reactors</a:t>
            </a:r>
          </a:p>
          <a:p>
            <a:pPr marL="742950" lvl="1" indent="-285750">
              <a:buFont typeface="Arial" panose="020B0604020202020204" pitchFamily="34" charset="0"/>
              <a:buChar char="•"/>
            </a:pPr>
            <a:r>
              <a:rPr lang="en-US" sz="1600">
                <a:solidFill>
                  <a:schemeClr val="tx1"/>
                </a:solidFill>
              </a:rPr>
              <a:t>Reactors sharing resources &amp; systems induces potential common-cause failures (CCFs)</a:t>
            </a:r>
          </a:p>
          <a:p>
            <a:pPr marL="285750" indent="-285750">
              <a:buFont typeface="Arial" panose="020B0604020202020204" pitchFamily="34" charset="0"/>
              <a:buChar char="•"/>
            </a:pPr>
            <a:r>
              <a:rPr lang="en-US" b="1">
                <a:solidFill>
                  <a:schemeClr val="tx1"/>
                </a:solidFill>
              </a:rPr>
              <a:t>Passive Safety: </a:t>
            </a:r>
          </a:p>
          <a:p>
            <a:pPr marL="742950" lvl="1" indent="-285750">
              <a:buFont typeface="Arial" panose="020B0604020202020204" pitchFamily="34" charset="0"/>
              <a:buChar char="•"/>
            </a:pPr>
            <a:r>
              <a:rPr lang="en-US" sz="1600">
                <a:solidFill>
                  <a:schemeClr val="tx1"/>
                </a:solidFill>
              </a:rPr>
              <a:t>Poorly-defined approaches to risk and reliability analysis of passive systems</a:t>
            </a:r>
          </a:p>
          <a:p>
            <a:pPr marL="742950" lvl="1" indent="-285750">
              <a:buFont typeface="Arial" panose="020B0604020202020204" pitchFamily="34" charset="0"/>
              <a:buChar char="•"/>
            </a:pPr>
            <a:r>
              <a:rPr lang="en-US" sz="1600">
                <a:solidFill>
                  <a:schemeClr val="tx1"/>
                </a:solidFill>
              </a:rPr>
              <a:t>No operator action </a:t>
            </a:r>
            <a:r>
              <a:rPr lang="en-US" sz="1600" i="1">
                <a:solidFill>
                  <a:schemeClr val="tx1"/>
                </a:solidFill>
              </a:rPr>
              <a:t>for envisioned events</a:t>
            </a:r>
            <a:r>
              <a:rPr lang="en-US" sz="1600">
                <a:solidFill>
                  <a:schemeClr val="tx1"/>
                </a:solidFill>
              </a:rPr>
              <a:t>, but potential for skill atrophy</a:t>
            </a:r>
          </a:p>
          <a:p>
            <a:pPr marL="285750" indent="-285750">
              <a:buFont typeface="Arial" panose="020B0604020202020204" pitchFamily="34" charset="0"/>
              <a:buChar char="•"/>
            </a:pPr>
            <a:r>
              <a:rPr lang="en-US" b="1">
                <a:solidFill>
                  <a:schemeClr val="tx1"/>
                </a:solidFill>
              </a:rPr>
              <a:t>Automation: </a:t>
            </a:r>
            <a:endParaRPr lang="en-US">
              <a:solidFill>
                <a:schemeClr val="tx1"/>
              </a:solidFill>
            </a:endParaRPr>
          </a:p>
          <a:p>
            <a:pPr marL="742950" lvl="1" indent="-285750">
              <a:buFont typeface="Arial" panose="020B0604020202020204" pitchFamily="34" charset="0"/>
              <a:buChar char="•"/>
            </a:pPr>
            <a:r>
              <a:rPr lang="en-US" sz="1600">
                <a:solidFill>
                  <a:schemeClr val="tx1"/>
                </a:solidFill>
              </a:rPr>
              <a:t>Software reliability and risk analysis methods poorly-defined</a:t>
            </a:r>
          </a:p>
          <a:p>
            <a:pPr marL="742950" lvl="1" indent="-285750">
              <a:buFont typeface="Arial" panose="020B0604020202020204" pitchFamily="34" charset="0"/>
              <a:buChar char="•"/>
            </a:pPr>
            <a:r>
              <a:rPr lang="en-US" sz="1600">
                <a:solidFill>
                  <a:schemeClr val="tx1"/>
                </a:solidFill>
              </a:rPr>
              <a:t>Changing role of operator = significant changes to human reliability analysis (HRA)</a:t>
            </a:r>
          </a:p>
        </p:txBody>
      </p:sp>
    </p:spTree>
    <p:extLst>
      <p:ext uri="{BB962C8B-B14F-4D97-AF65-F5344CB8AC3E}">
        <p14:creationId xmlns:p14="http://schemas.microsoft.com/office/powerpoint/2010/main" val="20836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0AE28-C2E0-01DB-FEB0-2E4D925D1863}"/>
              </a:ext>
            </a:extLst>
          </p:cNvPr>
          <p:cNvSpPr>
            <a:spLocks noGrp="1"/>
          </p:cNvSpPr>
          <p:nvPr>
            <p:ph type="title"/>
          </p:nvPr>
        </p:nvSpPr>
        <p:spPr/>
        <p:txBody>
          <a:bodyPr/>
          <a:lstStyle/>
          <a:p>
            <a:r>
              <a:rPr lang="en-US"/>
              <a:t>Nuclear Development in the U.S.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05F3CA7-0821-E7A6-4BFC-A43369C3DABF}"/>
                  </a:ext>
                </a:extLst>
              </p:cNvPr>
              <p:cNvSpPr>
                <a:spLocks noGrp="1"/>
              </p:cNvSpPr>
              <p:nvPr>
                <p:ph idx="1"/>
              </p:nvPr>
            </p:nvSpPr>
            <p:spPr>
              <a:xfrm>
                <a:off x="633460" y="1087595"/>
                <a:ext cx="5263074" cy="5089368"/>
              </a:xfrm>
            </p:spPr>
            <p:txBody>
              <a:bodyPr>
                <a:normAutofit/>
              </a:bodyPr>
              <a:lstStyle/>
              <a:p>
                <a:r>
                  <a:rPr lang="en-US" sz="2000" dirty="0"/>
                  <a:t>Under construction in western US:</a:t>
                </a:r>
              </a:p>
              <a:p>
                <a:pPr lvl="1"/>
                <a:r>
                  <a:rPr lang="en-US" sz="1600" dirty="0"/>
                  <a:t>MSR-1 @ Abilene Christian University</a:t>
                </a:r>
              </a:p>
              <a:p>
                <a:pPr lvl="1"/>
                <a:r>
                  <a:rPr lang="en-US" sz="1600" dirty="0" err="1"/>
                  <a:t>TerraPower</a:t>
                </a:r>
                <a:r>
                  <a:rPr lang="en-US" sz="1600" dirty="0"/>
                  <a:t> Natrium (Kemmerer, WY)</a:t>
                </a:r>
              </a:p>
              <a:p>
                <a:pPr lvl="1"/>
                <a:r>
                  <a:rPr lang="en-US" sz="1600" dirty="0"/>
                  <a:t>Pele &amp; Molten Chloride demos (Idaho)</a:t>
                </a:r>
              </a:p>
              <a:p>
                <a:pPr lvl="1"/>
                <a:r>
                  <a:rPr lang="en-US" sz="1600" dirty="0" err="1"/>
                  <a:t>Aalo</a:t>
                </a:r>
                <a:r>
                  <a:rPr lang="en-US" sz="1600" dirty="0"/>
                  <a:t>-X (Idaho)</a:t>
                </a:r>
              </a:p>
              <a:p>
                <a:r>
                  <a:rPr lang="en-US" sz="2000" dirty="0"/>
                  <a:t>Planned for western US: </a:t>
                </a:r>
              </a:p>
              <a:p>
                <a:pPr lvl="1"/>
                <a:r>
                  <a:rPr lang="en-US" sz="1600" dirty="0"/>
                  <a:t>4 X-energy Xe-100 @ Dow Seadrift (TX)</a:t>
                </a:r>
              </a:p>
              <a:p>
                <a:pPr lvl="1"/>
                <a:r>
                  <a:rPr lang="en-US" sz="1600" dirty="0"/>
                  <a:t>4 Westinghouse AP-1000 @ DJTGP (TX)</a:t>
                </a:r>
              </a:p>
              <a:p>
                <a:pPr lvl="1"/>
                <a:r>
                  <a:rPr lang="en-US" sz="1600" dirty="0"/>
                  <a:t>1 </a:t>
                </a:r>
                <a:r>
                  <a:rPr lang="en-US" sz="1600" dirty="0" err="1"/>
                  <a:t>Oklo</a:t>
                </a:r>
                <a:r>
                  <a:rPr lang="en-US" sz="1600" dirty="0"/>
                  <a:t> Aurora (Idaho)</a:t>
                </a:r>
              </a:p>
              <a:p>
                <a:pPr lvl="1"/>
                <a:r>
                  <a:rPr lang="en-US" sz="1600" dirty="0"/>
                  <a:t>1 Westinghouse </a:t>
                </a:r>
                <a:r>
                  <a:rPr lang="en-US" sz="1600" dirty="0" err="1"/>
                  <a:t>eVinci</a:t>
                </a:r>
                <a:r>
                  <a:rPr lang="en-US" sz="1600" dirty="0"/>
                  <a:t> demo (Idaho)</a:t>
                </a:r>
              </a:p>
              <a:p>
                <a:pPr lvl="1"/>
                <a:r>
                  <a:rPr lang="en-US" sz="1600" dirty="0"/>
                  <a:t>3-4 SMRs @ TAMU </a:t>
                </a:r>
                <a:r>
                  <a:rPr lang="en-US" sz="1600" dirty="0" err="1"/>
                  <a:t>Rellis</a:t>
                </a:r>
                <a:r>
                  <a:rPr lang="en-US" sz="1600" dirty="0"/>
                  <a:t> Campus (TX)</a:t>
                </a:r>
              </a:p>
              <a:p>
                <a:pPr lvl="1"/>
                <a:r>
                  <a:rPr lang="en-US" sz="1600" dirty="0"/>
                  <a:t>1 BWXT </a:t>
                </a:r>
                <a14:m>
                  <m:oMath xmlns:m="http://schemas.openxmlformats.org/officeDocument/2006/math">
                    <m:r>
                      <m:rPr>
                        <m:sty m:val="p"/>
                      </m:rPr>
                      <a:rPr lang="en-US" sz="1600" b="0" i="0" smtClean="0">
                        <a:latin typeface="Cambria Math" panose="02040503050406030204" pitchFamily="18" charset="0"/>
                      </a:rPr>
                      <m:t>μ</m:t>
                    </m:r>
                  </m:oMath>
                </a14:m>
                <a:r>
                  <a:rPr lang="en-US" sz="1600" dirty="0"/>
                  <a:t>Rx (Green River, WY)</a:t>
                </a:r>
              </a:p>
            </p:txBody>
          </p:sp>
        </mc:Choice>
        <mc:Fallback xmlns="">
          <p:sp>
            <p:nvSpPr>
              <p:cNvPr id="3" name="Content Placeholder 2">
                <a:extLst>
                  <a:ext uri="{FF2B5EF4-FFF2-40B4-BE49-F238E27FC236}">
                    <a16:creationId xmlns:a16="http://schemas.microsoft.com/office/drawing/2014/main" id="{805F3CA7-0821-E7A6-4BFC-A43369C3DABF}"/>
                  </a:ext>
                </a:extLst>
              </p:cNvPr>
              <p:cNvSpPr>
                <a:spLocks noGrp="1" noRot="1" noChangeAspect="1" noMove="1" noResize="1" noEditPoints="1" noAdjustHandles="1" noChangeArrowheads="1" noChangeShapeType="1" noTextEdit="1"/>
              </p:cNvSpPr>
              <p:nvPr>
                <p:ph idx="1"/>
              </p:nvPr>
            </p:nvSpPr>
            <p:spPr>
              <a:xfrm>
                <a:off x="633460" y="1087595"/>
                <a:ext cx="5263074" cy="5089368"/>
              </a:xfrm>
              <a:blipFill>
                <a:blip r:embed="rId2"/>
                <a:stretch>
                  <a:fillRect l="-1043" t="-59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128BD242-DCDF-4184-31BB-F11E6F61B3C1}"/>
              </a:ext>
            </a:extLst>
          </p:cNvPr>
          <p:cNvSpPr>
            <a:spLocks noGrp="1"/>
          </p:cNvSpPr>
          <p:nvPr>
            <p:ph type="ftr" sz="quarter" idx="11"/>
          </p:nvPr>
        </p:nvSpPr>
        <p:spPr/>
        <p:txBody>
          <a:bodyPr/>
          <a:lstStyle/>
          <a:p>
            <a:r>
              <a:rPr lang="it-IT"/>
              <a:t>V. Paglioni, February 12, 2026</a:t>
            </a:r>
            <a:endParaRPr lang="en-US"/>
          </a:p>
        </p:txBody>
      </p:sp>
      <p:sp>
        <p:nvSpPr>
          <p:cNvPr id="5" name="Slide Number Placeholder 4">
            <a:extLst>
              <a:ext uri="{FF2B5EF4-FFF2-40B4-BE49-F238E27FC236}">
                <a16:creationId xmlns:a16="http://schemas.microsoft.com/office/drawing/2014/main" id="{0D23C0F3-4BAC-5D51-35DB-50BDF87A0D69}"/>
              </a:ext>
            </a:extLst>
          </p:cNvPr>
          <p:cNvSpPr>
            <a:spLocks noGrp="1"/>
          </p:cNvSpPr>
          <p:nvPr>
            <p:ph type="sldNum" sz="quarter" idx="12"/>
          </p:nvPr>
        </p:nvSpPr>
        <p:spPr/>
        <p:txBody>
          <a:bodyPr/>
          <a:lstStyle/>
          <a:p>
            <a:fld id="{E882F2B4-BFFC-415F-B296-BBFFD8EA7EAE}" type="slidenum">
              <a:rPr lang="en-US" smtClean="0"/>
              <a:t>3</a:t>
            </a:fld>
            <a:endParaRPr lang="en-US"/>
          </a:p>
        </p:txBody>
      </p:sp>
      <p:pic>
        <p:nvPicPr>
          <p:cNvPr id="9" name="Picture 8">
            <a:extLst>
              <a:ext uri="{FF2B5EF4-FFF2-40B4-BE49-F238E27FC236}">
                <a16:creationId xmlns:a16="http://schemas.microsoft.com/office/drawing/2014/main" id="{8A226EDA-D84B-693F-58E8-CABC1B128BBE}"/>
              </a:ext>
            </a:extLst>
          </p:cNvPr>
          <p:cNvPicPr>
            <a:picLocks noChangeAspect="1"/>
          </p:cNvPicPr>
          <p:nvPr/>
        </p:nvPicPr>
        <p:blipFill>
          <a:blip r:embed="rId3"/>
          <a:stretch>
            <a:fillRect/>
          </a:stretch>
        </p:blipFill>
        <p:spPr>
          <a:xfrm>
            <a:off x="5896534" y="1076485"/>
            <a:ext cx="6295465" cy="5140821"/>
          </a:xfrm>
          <a:prstGeom prst="rect">
            <a:avLst/>
          </a:prstGeom>
        </p:spPr>
      </p:pic>
      <p:sp>
        <p:nvSpPr>
          <p:cNvPr id="10" name="TextBox 9">
            <a:extLst>
              <a:ext uri="{FF2B5EF4-FFF2-40B4-BE49-F238E27FC236}">
                <a16:creationId xmlns:a16="http://schemas.microsoft.com/office/drawing/2014/main" id="{3CDEF559-6132-1B25-4E7F-5B2BCD15AA9B}"/>
              </a:ext>
            </a:extLst>
          </p:cNvPr>
          <p:cNvSpPr txBox="1"/>
          <p:nvPr/>
        </p:nvSpPr>
        <p:spPr>
          <a:xfrm>
            <a:off x="628186" y="5098178"/>
            <a:ext cx="5263074" cy="1025523"/>
          </a:xfrm>
          <a:prstGeom prst="round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2000" dirty="0"/>
              <a:t>4x nuclear would add ~</a:t>
            </a:r>
            <a:r>
              <a:rPr lang="en-US" sz="2000" b="1" dirty="0"/>
              <a:t>300,000 </a:t>
            </a:r>
            <a:r>
              <a:rPr lang="en-US" sz="2000" dirty="0"/>
              <a:t>jobs across trades and professions</a:t>
            </a:r>
          </a:p>
        </p:txBody>
      </p:sp>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E6DA9A47-95BD-5F0B-8605-878DF0F22E23}"/>
                  </a:ext>
                </a:extLst>
              </p:cNvPr>
              <p:cNvSpPr/>
              <p:nvPr/>
            </p:nvSpPr>
            <p:spPr>
              <a:xfrm>
                <a:off x="6096000" y="1854856"/>
                <a:ext cx="5969000" cy="2831444"/>
              </a:xfrm>
              <a:prstGeom prst="roundRect">
                <a:avLst>
                  <a:gd name="adj" fmla="val 5355"/>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b="1" dirty="0">
                    <a:solidFill>
                      <a:schemeClr val="tx1"/>
                    </a:solidFill>
                  </a:rPr>
                  <a:t>SERIOUS money in nuclear right now</a:t>
                </a:r>
              </a:p>
              <a:p>
                <a:pPr algn="ctr">
                  <a:spcAft>
                    <a:spcPts val="800"/>
                  </a:spcAft>
                </a:pPr>
                <a:r>
                  <a:rPr lang="en-US" dirty="0">
                    <a:solidFill>
                      <a:schemeClr val="tx1"/>
                    </a:solidFill>
                  </a:rPr>
                  <a:t>A quick analysis (thanks, ChatGPT) estimates </a:t>
                </a:r>
                <a:r>
                  <a:rPr lang="en-US" b="1" dirty="0">
                    <a:solidFill>
                      <a:schemeClr val="tx1"/>
                    </a:solidFill>
                  </a:rPr>
                  <a:t>$100B</a:t>
                </a:r>
                <a:r>
                  <a:rPr lang="en-US" b="1" baseline="30000" dirty="0">
                    <a:solidFill>
                      <a:schemeClr val="tx1"/>
                    </a:solidFill>
                  </a:rPr>
                  <a:t>*</a:t>
                </a:r>
                <a:r>
                  <a:rPr lang="en-US" b="1" dirty="0">
                    <a:solidFill>
                      <a:schemeClr val="tx1"/>
                    </a:solidFill>
                  </a:rPr>
                  <a:t> </a:t>
                </a:r>
                <a:r>
                  <a:rPr lang="en-US" dirty="0">
                    <a:solidFill>
                      <a:schemeClr val="tx1"/>
                    </a:solidFill>
                  </a:rPr>
                  <a:t>in quantifiable PPAs and other support mechanisms</a:t>
                </a:r>
              </a:p>
              <a:p>
                <a:pPr algn="ctr">
                  <a:spcAft>
                    <a:spcPts val="800"/>
                  </a:spcAft>
                </a:pPr>
                <a:r>
                  <a:rPr lang="en-US" b="1" dirty="0">
                    <a:solidFill>
                      <a:schemeClr val="tx1"/>
                    </a:solidFill>
                  </a:rPr>
                  <a:t>80-90% is related to AI in some way</a:t>
                </a:r>
              </a:p>
              <a:p>
                <a:pPr algn="ctr"/>
                <a:r>
                  <a:rPr lang="en-US" dirty="0">
                    <a:solidFill>
                      <a:schemeClr val="tx1"/>
                    </a:solidFill>
                  </a:rPr>
                  <a:t>NPV </a:t>
                </a:r>
                <a14:m>
                  <m:oMath xmlns:m="http://schemas.openxmlformats.org/officeDocument/2006/math">
                    <m:r>
                      <a:rPr lang="en-US" b="1" i="1" smtClean="0">
                        <a:solidFill>
                          <a:schemeClr val="tx1"/>
                        </a:solidFill>
                        <a:latin typeface="Cambria Math" panose="02040503050406030204" pitchFamily="18" charset="0"/>
                        <a:ea typeface="Cambria Math" panose="02040503050406030204" pitchFamily="18" charset="0"/>
                      </a:rPr>
                      <m:t>≲</m:t>
                    </m:r>
                  </m:oMath>
                </a14:m>
                <a:r>
                  <a:rPr lang="en-US" b="1" dirty="0">
                    <a:solidFill>
                      <a:schemeClr val="tx1"/>
                    </a:solidFill>
                  </a:rPr>
                  <a:t> </a:t>
                </a:r>
                <a:r>
                  <a:rPr lang="en-US" dirty="0">
                    <a:solidFill>
                      <a:schemeClr val="tx1"/>
                    </a:solidFill>
                  </a:rPr>
                  <a:t>$20B (high risk)</a:t>
                </a:r>
              </a:p>
            </p:txBody>
          </p:sp>
        </mc:Choice>
        <mc:Fallback xmlns="">
          <p:sp>
            <p:nvSpPr>
              <p:cNvPr id="6" name="Rectangle: Rounded Corners 5">
                <a:extLst>
                  <a:ext uri="{FF2B5EF4-FFF2-40B4-BE49-F238E27FC236}">
                    <a16:creationId xmlns:a16="http://schemas.microsoft.com/office/drawing/2014/main" id="{E6DA9A47-95BD-5F0B-8605-878DF0F22E23}"/>
                  </a:ext>
                </a:extLst>
              </p:cNvPr>
              <p:cNvSpPr>
                <a:spLocks noRot="1" noChangeAspect="1" noMove="1" noResize="1" noEditPoints="1" noAdjustHandles="1" noChangeArrowheads="1" noChangeShapeType="1" noTextEdit="1"/>
              </p:cNvSpPr>
              <p:nvPr/>
            </p:nvSpPr>
            <p:spPr>
              <a:xfrm>
                <a:off x="6096000" y="1854856"/>
                <a:ext cx="5969000" cy="2831444"/>
              </a:xfrm>
              <a:prstGeom prst="roundRect">
                <a:avLst>
                  <a:gd name="adj" fmla="val 5355"/>
                </a:avLst>
              </a:prstGeom>
              <a:blipFill>
                <a:blip r:embed="rId4"/>
                <a:stretch>
                  <a:fillRect/>
                </a:stretch>
              </a:blipFill>
              <a:ln w="28575">
                <a:solidFill>
                  <a:schemeClr val="accent4"/>
                </a:solidFill>
              </a:ln>
            </p:spPr>
            <p:txBody>
              <a:bodyPr/>
              <a:lstStyle/>
              <a:p>
                <a:r>
                  <a:rPr lang="en-US">
                    <a:noFill/>
                  </a:rPr>
                  <a:t> </a:t>
                </a:r>
              </a:p>
            </p:txBody>
          </p:sp>
        </mc:Fallback>
      </mc:AlternateContent>
    </p:spTree>
    <p:extLst>
      <p:ext uri="{BB962C8B-B14F-4D97-AF65-F5344CB8AC3E}">
        <p14:creationId xmlns:p14="http://schemas.microsoft.com/office/powerpoint/2010/main" val="264519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4CFB7-D261-E26A-6238-6F0EB2F1E4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5FB36-BCCE-C248-A9D0-E869BC3CDB86}"/>
              </a:ext>
            </a:extLst>
          </p:cNvPr>
          <p:cNvSpPr>
            <a:spLocks noGrp="1"/>
          </p:cNvSpPr>
          <p:nvPr>
            <p:ph type="title"/>
          </p:nvPr>
        </p:nvSpPr>
        <p:spPr/>
        <p:txBody>
          <a:bodyPr/>
          <a:lstStyle/>
          <a:p>
            <a:r>
              <a:rPr lang="en-US"/>
              <a:t>Novel Reactors, Novel Risks (2)	</a:t>
            </a:r>
          </a:p>
        </p:txBody>
      </p:sp>
      <p:sp>
        <p:nvSpPr>
          <p:cNvPr id="4" name="Footer Placeholder 3">
            <a:extLst>
              <a:ext uri="{FF2B5EF4-FFF2-40B4-BE49-F238E27FC236}">
                <a16:creationId xmlns:a16="http://schemas.microsoft.com/office/drawing/2014/main" id="{ACF52496-2200-42C0-9A67-16C0F5A52A81}"/>
              </a:ext>
            </a:extLst>
          </p:cNvPr>
          <p:cNvSpPr>
            <a:spLocks noGrp="1"/>
          </p:cNvSpPr>
          <p:nvPr>
            <p:ph type="ftr" sz="quarter" idx="11"/>
          </p:nvPr>
        </p:nvSpPr>
        <p:spPr/>
        <p:txBody>
          <a:bodyPr/>
          <a:lstStyle/>
          <a:p>
            <a:r>
              <a:rPr lang="it-IT"/>
              <a:t>V. Paglioni, February 12, 2026</a:t>
            </a:r>
            <a:endParaRPr lang="en-US"/>
          </a:p>
        </p:txBody>
      </p:sp>
      <p:sp>
        <p:nvSpPr>
          <p:cNvPr id="5" name="Slide Number Placeholder 4">
            <a:extLst>
              <a:ext uri="{FF2B5EF4-FFF2-40B4-BE49-F238E27FC236}">
                <a16:creationId xmlns:a16="http://schemas.microsoft.com/office/drawing/2014/main" id="{1822B62D-8C97-7D8D-70CB-1A2FC75EBC8D}"/>
              </a:ext>
            </a:extLst>
          </p:cNvPr>
          <p:cNvSpPr>
            <a:spLocks noGrp="1"/>
          </p:cNvSpPr>
          <p:nvPr>
            <p:ph type="sldNum" sz="quarter" idx="12"/>
          </p:nvPr>
        </p:nvSpPr>
        <p:spPr/>
        <p:txBody>
          <a:bodyPr/>
          <a:lstStyle/>
          <a:p>
            <a:fld id="{E882F2B4-BFFC-415F-B296-BBFFD8EA7EAE}" type="slidenum">
              <a:rPr lang="en-US" smtClean="0"/>
              <a:t>30</a:t>
            </a:fld>
            <a:endParaRPr lang="en-US"/>
          </a:p>
        </p:txBody>
      </p:sp>
      <p:graphicFrame>
        <p:nvGraphicFramePr>
          <p:cNvPr id="6" name="Diagram 5">
            <a:extLst>
              <a:ext uri="{FF2B5EF4-FFF2-40B4-BE49-F238E27FC236}">
                <a16:creationId xmlns:a16="http://schemas.microsoft.com/office/drawing/2014/main" id="{3DC8B872-D52E-1D7B-85FA-CDC63154CBFF}"/>
              </a:ext>
            </a:extLst>
          </p:cNvPr>
          <p:cNvGraphicFramePr/>
          <p:nvPr/>
        </p:nvGraphicFramePr>
        <p:xfrm>
          <a:off x="-784225" y="1087595"/>
          <a:ext cx="7566025" cy="5089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Rounded Corners 6">
            <a:extLst>
              <a:ext uri="{FF2B5EF4-FFF2-40B4-BE49-F238E27FC236}">
                <a16:creationId xmlns:a16="http://schemas.microsoft.com/office/drawing/2014/main" id="{880EB755-AD7C-271F-62E9-7ECFD85EF7B8}"/>
              </a:ext>
            </a:extLst>
          </p:cNvPr>
          <p:cNvSpPr/>
          <p:nvPr/>
        </p:nvSpPr>
        <p:spPr>
          <a:xfrm>
            <a:off x="5934075" y="1087595"/>
            <a:ext cx="6048375" cy="5089368"/>
          </a:xfrm>
          <a:prstGeom prst="roundRect">
            <a:avLst>
              <a:gd name="adj" fmla="val 9970"/>
            </a:avLst>
          </a:prstGeom>
          <a:solidFill>
            <a:schemeClr val="bg1">
              <a:lumMod val="9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Mission risks </a:t>
            </a:r>
            <a:r>
              <a:rPr lang="en-US" dirty="0">
                <a:solidFill>
                  <a:schemeClr val="tx1"/>
                </a:solidFill>
              </a:rPr>
              <a:t>from novel </a:t>
            </a:r>
            <a:r>
              <a:rPr lang="en-US" i="1" dirty="0">
                <a:solidFill>
                  <a:schemeClr val="tx1"/>
                </a:solidFill>
              </a:rPr>
              <a:t>contexts </a:t>
            </a:r>
            <a:r>
              <a:rPr lang="en-US" dirty="0">
                <a:solidFill>
                  <a:schemeClr val="tx1"/>
                </a:solidFill>
              </a:rPr>
              <a:t>of operation</a:t>
            </a:r>
            <a:endParaRPr lang="en-US" i="1" dirty="0">
              <a:solidFill>
                <a:schemeClr val="tx1"/>
              </a:solidFill>
            </a:endParaRPr>
          </a:p>
          <a:p>
            <a:pPr algn="ctr"/>
            <a:endParaRPr lang="en-US" dirty="0">
              <a:solidFill>
                <a:schemeClr val="tx1"/>
              </a:solidFill>
            </a:endParaRPr>
          </a:p>
          <a:p>
            <a:pPr marL="285750" indent="-285750">
              <a:buFont typeface="Arial" panose="020B0604020202020204" pitchFamily="34" charset="0"/>
              <a:buChar char="•"/>
            </a:pPr>
            <a:r>
              <a:rPr lang="en-US" b="1" dirty="0">
                <a:solidFill>
                  <a:schemeClr val="tx1"/>
                </a:solidFill>
              </a:rPr>
              <a:t>Site-boundary EPZ: </a:t>
            </a:r>
          </a:p>
          <a:p>
            <a:pPr marL="742950" lvl="1" indent="-285750">
              <a:buFont typeface="Arial" panose="020B0604020202020204" pitchFamily="34" charset="0"/>
              <a:buChar char="•"/>
            </a:pPr>
            <a:r>
              <a:rPr lang="en-US" sz="1600" dirty="0">
                <a:solidFill>
                  <a:schemeClr val="tx1"/>
                </a:solidFill>
              </a:rPr>
              <a:t>Opens siting closer to population centers</a:t>
            </a:r>
          </a:p>
          <a:p>
            <a:pPr marL="742950" lvl="1" indent="-285750">
              <a:buFont typeface="Arial" panose="020B0604020202020204" pitchFamily="34" charset="0"/>
              <a:buChar char="•"/>
            </a:pPr>
            <a:r>
              <a:rPr lang="en-US" sz="1600" dirty="0">
                <a:solidFill>
                  <a:schemeClr val="tx1"/>
                </a:solidFill>
              </a:rPr>
              <a:t>May introduce new initiating events for PRA</a:t>
            </a:r>
          </a:p>
          <a:p>
            <a:pPr marL="1200150" lvl="2" indent="-285750">
              <a:buFont typeface="Arial" panose="020B0604020202020204" pitchFamily="34" charset="0"/>
              <a:buChar char="•"/>
            </a:pPr>
            <a:r>
              <a:rPr lang="en-US" sz="1600" dirty="0">
                <a:solidFill>
                  <a:schemeClr val="tx1"/>
                </a:solidFill>
              </a:rPr>
              <a:t>E.g., complications from municipal events</a:t>
            </a:r>
          </a:p>
          <a:p>
            <a:pPr marL="742950" lvl="1" indent="-285750">
              <a:spcAft>
                <a:spcPts val="600"/>
              </a:spcAft>
              <a:buFont typeface="Arial" panose="020B0604020202020204" pitchFamily="34" charset="0"/>
              <a:buChar char="•"/>
            </a:pPr>
            <a:r>
              <a:rPr lang="en-US" sz="1600" dirty="0">
                <a:solidFill>
                  <a:schemeClr val="tx1"/>
                </a:solidFill>
              </a:rPr>
              <a:t>Level 1 and 3 PRA could be affected</a:t>
            </a:r>
          </a:p>
          <a:p>
            <a:pPr marL="285750" indent="-285750">
              <a:buFont typeface="Arial" panose="020B0604020202020204" pitchFamily="34" charset="0"/>
              <a:buChar char="•"/>
            </a:pPr>
            <a:r>
              <a:rPr lang="en-US" b="1" dirty="0">
                <a:solidFill>
                  <a:schemeClr val="tx1"/>
                </a:solidFill>
              </a:rPr>
              <a:t>Cogeneration: </a:t>
            </a:r>
          </a:p>
          <a:p>
            <a:pPr marL="742950" lvl="1" indent="-285750">
              <a:buFont typeface="Arial" panose="020B0604020202020204" pitchFamily="34" charset="0"/>
              <a:buChar char="•"/>
            </a:pPr>
            <a:r>
              <a:rPr lang="en-US" sz="1600" dirty="0">
                <a:solidFill>
                  <a:schemeClr val="tx1"/>
                </a:solidFill>
              </a:rPr>
              <a:t>Co-located industrial processes introduce new initiating events and branch points, e.g.:</a:t>
            </a:r>
          </a:p>
          <a:p>
            <a:pPr marL="1200150" lvl="2" indent="-285750">
              <a:buFont typeface="Arial" panose="020B0604020202020204" pitchFamily="34" charset="0"/>
              <a:buChar char="•"/>
            </a:pPr>
            <a:r>
              <a:rPr lang="en-US" sz="1600" dirty="0">
                <a:solidFill>
                  <a:schemeClr val="tx1"/>
                </a:solidFill>
              </a:rPr>
              <a:t>IE: H</a:t>
            </a:r>
            <a:r>
              <a:rPr lang="en-US" sz="1600" baseline="-25000" dirty="0">
                <a:solidFill>
                  <a:schemeClr val="tx1"/>
                </a:solidFill>
              </a:rPr>
              <a:t>2</a:t>
            </a:r>
            <a:r>
              <a:rPr lang="en-US" sz="1600" dirty="0">
                <a:solidFill>
                  <a:schemeClr val="tx1"/>
                </a:solidFill>
              </a:rPr>
              <a:t> leak = new initiating event</a:t>
            </a:r>
          </a:p>
          <a:p>
            <a:pPr marL="1200150" lvl="2" indent="-285750">
              <a:buFont typeface="Arial" panose="020B0604020202020204" pitchFamily="34" charset="0"/>
              <a:buChar char="•"/>
            </a:pPr>
            <a:r>
              <a:rPr lang="en-US" sz="1600" dirty="0">
                <a:solidFill>
                  <a:schemeClr val="tx1"/>
                </a:solidFill>
              </a:rPr>
              <a:t>BP: Rx SCRAM and H</a:t>
            </a:r>
            <a:r>
              <a:rPr lang="en-US" sz="1600" baseline="-25000" dirty="0">
                <a:solidFill>
                  <a:schemeClr val="tx1"/>
                </a:solidFill>
              </a:rPr>
              <a:t>2</a:t>
            </a:r>
            <a:r>
              <a:rPr lang="en-US" sz="1600" dirty="0">
                <a:solidFill>
                  <a:schemeClr val="tx1"/>
                </a:solidFill>
              </a:rPr>
              <a:t> facility effects</a:t>
            </a:r>
          </a:p>
          <a:p>
            <a:pPr marL="285750" indent="-285750">
              <a:buFont typeface="Arial" panose="020B0604020202020204" pitchFamily="34" charset="0"/>
              <a:buChar char="•"/>
            </a:pPr>
            <a:r>
              <a:rPr lang="en-US" b="1" dirty="0">
                <a:solidFill>
                  <a:schemeClr val="tx1"/>
                </a:solidFill>
              </a:rPr>
              <a:t>Off-grid/remote operation: </a:t>
            </a:r>
          </a:p>
          <a:p>
            <a:pPr marL="742950" lvl="1" indent="-285750">
              <a:buFont typeface="Arial" panose="020B0604020202020204" pitchFamily="34" charset="0"/>
              <a:buChar char="•"/>
            </a:pPr>
            <a:r>
              <a:rPr lang="en-US" sz="1600" dirty="0">
                <a:solidFill>
                  <a:schemeClr val="tx1"/>
                </a:solidFill>
              </a:rPr>
              <a:t>Remote operations = novel threat vectors</a:t>
            </a:r>
          </a:p>
          <a:p>
            <a:pPr marL="742950" lvl="1" indent="-285750">
              <a:buFont typeface="Arial" panose="020B0604020202020204" pitchFamily="34" charset="0"/>
              <a:buChar char="•"/>
            </a:pPr>
            <a:r>
              <a:rPr lang="en-US" sz="1600" dirty="0">
                <a:solidFill>
                  <a:schemeClr val="tx1"/>
                </a:solidFill>
              </a:rPr>
              <a:t>Complication in case of emergency</a:t>
            </a:r>
          </a:p>
        </p:txBody>
      </p:sp>
    </p:spTree>
    <p:extLst>
      <p:ext uri="{BB962C8B-B14F-4D97-AF65-F5344CB8AC3E}">
        <p14:creationId xmlns:p14="http://schemas.microsoft.com/office/powerpoint/2010/main" val="1788807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5EE6B-03A0-5D21-D35A-F6D56A533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13C81-BAA3-DEBB-5E70-5F764EDF4AAE}"/>
              </a:ext>
            </a:extLst>
          </p:cNvPr>
          <p:cNvSpPr>
            <a:spLocks noGrp="1"/>
          </p:cNvSpPr>
          <p:nvPr>
            <p:ph type="title"/>
          </p:nvPr>
        </p:nvSpPr>
        <p:spPr/>
        <p:txBody>
          <a:bodyPr/>
          <a:lstStyle/>
          <a:p>
            <a:r>
              <a:rPr lang="en-US"/>
              <a:t>Novel Reactors, Novel Risks (3)	</a:t>
            </a:r>
          </a:p>
        </p:txBody>
      </p:sp>
      <p:sp>
        <p:nvSpPr>
          <p:cNvPr id="4" name="Footer Placeholder 3">
            <a:extLst>
              <a:ext uri="{FF2B5EF4-FFF2-40B4-BE49-F238E27FC236}">
                <a16:creationId xmlns:a16="http://schemas.microsoft.com/office/drawing/2014/main" id="{B8CFF870-F84D-D835-8C3E-BDBCB0017B0A}"/>
              </a:ext>
            </a:extLst>
          </p:cNvPr>
          <p:cNvSpPr>
            <a:spLocks noGrp="1"/>
          </p:cNvSpPr>
          <p:nvPr>
            <p:ph type="ftr" sz="quarter" idx="11"/>
          </p:nvPr>
        </p:nvSpPr>
        <p:spPr/>
        <p:txBody>
          <a:bodyPr/>
          <a:lstStyle/>
          <a:p>
            <a:r>
              <a:rPr lang="it-IT"/>
              <a:t>V. Paglioni, February 12, 2026</a:t>
            </a:r>
            <a:endParaRPr lang="en-US"/>
          </a:p>
        </p:txBody>
      </p:sp>
      <p:sp>
        <p:nvSpPr>
          <p:cNvPr id="5" name="Slide Number Placeholder 4">
            <a:extLst>
              <a:ext uri="{FF2B5EF4-FFF2-40B4-BE49-F238E27FC236}">
                <a16:creationId xmlns:a16="http://schemas.microsoft.com/office/drawing/2014/main" id="{EA507123-765F-CEAC-8E17-C4C5B9C20B0D}"/>
              </a:ext>
            </a:extLst>
          </p:cNvPr>
          <p:cNvSpPr>
            <a:spLocks noGrp="1"/>
          </p:cNvSpPr>
          <p:nvPr>
            <p:ph type="sldNum" sz="quarter" idx="12"/>
          </p:nvPr>
        </p:nvSpPr>
        <p:spPr/>
        <p:txBody>
          <a:bodyPr/>
          <a:lstStyle/>
          <a:p>
            <a:fld id="{E882F2B4-BFFC-415F-B296-BBFFD8EA7EAE}" type="slidenum">
              <a:rPr lang="en-US" smtClean="0"/>
              <a:t>31</a:t>
            </a:fld>
            <a:endParaRPr lang="en-US"/>
          </a:p>
        </p:txBody>
      </p:sp>
      <p:graphicFrame>
        <p:nvGraphicFramePr>
          <p:cNvPr id="6" name="Diagram 5">
            <a:extLst>
              <a:ext uri="{FF2B5EF4-FFF2-40B4-BE49-F238E27FC236}">
                <a16:creationId xmlns:a16="http://schemas.microsoft.com/office/drawing/2014/main" id="{8C7A1CFC-4A7B-54F9-53D1-8F0D1D90FBAB}"/>
              </a:ext>
            </a:extLst>
          </p:cNvPr>
          <p:cNvGraphicFramePr/>
          <p:nvPr/>
        </p:nvGraphicFramePr>
        <p:xfrm>
          <a:off x="-784225" y="1087595"/>
          <a:ext cx="7566025" cy="5089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Rounded Corners 6">
            <a:extLst>
              <a:ext uri="{FF2B5EF4-FFF2-40B4-BE49-F238E27FC236}">
                <a16:creationId xmlns:a16="http://schemas.microsoft.com/office/drawing/2014/main" id="{8B852940-64EF-8C35-92BB-221E61AA00A3}"/>
              </a:ext>
            </a:extLst>
          </p:cNvPr>
          <p:cNvSpPr/>
          <p:nvPr/>
        </p:nvSpPr>
        <p:spPr>
          <a:xfrm>
            <a:off x="5934075" y="1087595"/>
            <a:ext cx="6048375" cy="5089368"/>
          </a:xfrm>
          <a:prstGeom prst="roundRect">
            <a:avLst>
              <a:gd name="adj" fmla="val 9970"/>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Financial risks </a:t>
            </a:r>
            <a:r>
              <a:rPr lang="en-US" dirty="0">
                <a:solidFill>
                  <a:schemeClr val="tx1"/>
                </a:solidFill>
              </a:rPr>
              <a:t>arise from novelty in general</a:t>
            </a:r>
          </a:p>
          <a:p>
            <a:pPr algn="ctr"/>
            <a:endParaRPr lang="en-US" dirty="0">
              <a:solidFill>
                <a:schemeClr val="tx1"/>
              </a:solidFill>
            </a:endParaRPr>
          </a:p>
          <a:p>
            <a:pPr marL="285750" indent="-285750">
              <a:buFont typeface="Arial" panose="020B0604020202020204" pitchFamily="34" charset="0"/>
              <a:buChar char="•"/>
            </a:pPr>
            <a:r>
              <a:rPr lang="en-US" b="1" dirty="0">
                <a:solidFill>
                  <a:schemeClr val="tx1"/>
                </a:solidFill>
              </a:rPr>
              <a:t>Construction: </a:t>
            </a:r>
          </a:p>
          <a:p>
            <a:pPr marL="742950" lvl="1" indent="-285750">
              <a:buFont typeface="Arial" panose="020B0604020202020204" pitchFamily="34" charset="0"/>
              <a:buChar char="•"/>
            </a:pPr>
            <a:r>
              <a:rPr lang="en-US" sz="1600" dirty="0">
                <a:solidFill>
                  <a:schemeClr val="tx1"/>
                </a:solidFill>
              </a:rPr>
              <a:t>FOAK construction costs almost always high</a:t>
            </a:r>
          </a:p>
          <a:p>
            <a:pPr marL="742950" lvl="1" indent="-285750">
              <a:buFont typeface="Arial" panose="020B0604020202020204" pitchFamily="34" charset="0"/>
              <a:buChar char="•"/>
            </a:pPr>
            <a:r>
              <a:rPr lang="en-US" sz="1600" dirty="0">
                <a:solidFill>
                  <a:schemeClr val="tx1"/>
                </a:solidFill>
              </a:rPr>
              <a:t>FOAK SMR costs could jeopardize industry</a:t>
            </a:r>
          </a:p>
          <a:p>
            <a:pPr marL="742950" lvl="1" indent="-285750">
              <a:spcAft>
                <a:spcPts val="600"/>
              </a:spcAft>
              <a:buFont typeface="Arial" panose="020B0604020202020204" pitchFamily="34" charset="0"/>
              <a:buChar char="•"/>
            </a:pPr>
            <a:r>
              <a:rPr lang="en-US" sz="1600" dirty="0">
                <a:solidFill>
                  <a:schemeClr val="tx1"/>
                </a:solidFill>
              </a:rPr>
              <a:t>“Vaporware” potential </a:t>
            </a:r>
            <a:endParaRPr lang="en-US" sz="1600" i="1" dirty="0">
              <a:solidFill>
                <a:schemeClr val="tx1"/>
              </a:solidFill>
            </a:endParaRPr>
          </a:p>
          <a:p>
            <a:pPr marL="285750" indent="-285750">
              <a:buFont typeface="Arial" panose="020B0604020202020204" pitchFamily="34" charset="0"/>
              <a:buChar char="•"/>
            </a:pPr>
            <a:r>
              <a:rPr lang="en-US" b="1" dirty="0">
                <a:solidFill>
                  <a:schemeClr val="tx1"/>
                </a:solidFill>
              </a:rPr>
              <a:t>Fuel Cycle: </a:t>
            </a:r>
          </a:p>
          <a:p>
            <a:pPr marL="742950" lvl="1" indent="-285750">
              <a:buFont typeface="Arial" panose="020B0604020202020204" pitchFamily="34" charset="0"/>
              <a:buChar char="•"/>
            </a:pPr>
            <a:r>
              <a:rPr lang="en-US" sz="1600" dirty="0">
                <a:solidFill>
                  <a:schemeClr val="tx1"/>
                </a:solidFill>
              </a:rPr>
              <a:t>HALEU, TRISO fuel cycle facilities, regulations</a:t>
            </a:r>
          </a:p>
          <a:p>
            <a:pPr marL="1200150" lvl="2" indent="-285750">
              <a:buFont typeface="Arial" panose="020B0604020202020204" pitchFamily="34" charset="0"/>
              <a:buChar char="•"/>
            </a:pPr>
            <a:r>
              <a:rPr lang="en-US" sz="1600" dirty="0">
                <a:solidFill>
                  <a:schemeClr val="tx1"/>
                </a:solidFill>
              </a:rPr>
              <a:t>Centrus has HALEU production license</a:t>
            </a:r>
          </a:p>
          <a:p>
            <a:pPr marL="1200150" lvl="2" indent="-285750">
              <a:buFont typeface="Arial" panose="020B0604020202020204" pitchFamily="34" charset="0"/>
              <a:buChar char="•"/>
            </a:pPr>
            <a:r>
              <a:rPr lang="en-US" sz="1600" dirty="0">
                <a:solidFill>
                  <a:schemeClr val="tx1"/>
                </a:solidFill>
              </a:rPr>
              <a:t>TRISO production? HALEU transport?</a:t>
            </a:r>
          </a:p>
          <a:p>
            <a:pPr marL="742950" lvl="1" indent="-285750">
              <a:spcAft>
                <a:spcPts val="600"/>
              </a:spcAft>
              <a:buFont typeface="Arial" panose="020B0604020202020204" pitchFamily="34" charset="0"/>
              <a:buChar char="•"/>
            </a:pPr>
            <a:r>
              <a:rPr lang="en-US" sz="1600" dirty="0">
                <a:solidFill>
                  <a:schemeClr val="tx1"/>
                </a:solidFill>
              </a:rPr>
              <a:t>SNF disposition always a consideration</a:t>
            </a:r>
          </a:p>
          <a:p>
            <a:pPr marL="285750" indent="-285750">
              <a:buFont typeface="Arial" panose="020B0604020202020204" pitchFamily="34" charset="0"/>
              <a:buChar char="•"/>
            </a:pPr>
            <a:r>
              <a:rPr lang="en-US" b="1" dirty="0">
                <a:solidFill>
                  <a:schemeClr val="tx1"/>
                </a:solidFill>
              </a:rPr>
              <a:t>FOAK-NOAK Transition</a:t>
            </a:r>
          </a:p>
          <a:p>
            <a:pPr marL="742950" lvl="1" indent="-285750">
              <a:buFont typeface="Arial" panose="020B0604020202020204" pitchFamily="34" charset="0"/>
              <a:buChar char="•"/>
            </a:pPr>
            <a:r>
              <a:rPr lang="en-US" sz="1600" dirty="0">
                <a:solidFill>
                  <a:schemeClr val="tx1"/>
                </a:solidFill>
              </a:rPr>
              <a:t>FOAK-NOAK transition holds logically and evidenced by Gen II, Vogtle 3-4 construction</a:t>
            </a:r>
          </a:p>
          <a:p>
            <a:pPr marL="742950" lvl="1" indent="-285750">
              <a:buFont typeface="Arial" panose="020B0604020202020204" pitchFamily="34" charset="0"/>
              <a:buChar char="•"/>
            </a:pPr>
            <a:r>
              <a:rPr lang="en-US" sz="1600" i="1" dirty="0">
                <a:solidFill>
                  <a:schemeClr val="tx1"/>
                </a:solidFill>
              </a:rPr>
              <a:t>HOWEVER</a:t>
            </a:r>
            <a:r>
              <a:rPr lang="en-US" sz="1600" dirty="0">
                <a:solidFill>
                  <a:schemeClr val="tx1"/>
                </a:solidFill>
              </a:rPr>
              <a:t> – requires “fast followers” to leverage institutional knowledge, workforce</a:t>
            </a:r>
            <a:endParaRPr lang="en-US" sz="1600" i="1" dirty="0">
              <a:solidFill>
                <a:schemeClr val="tx1"/>
              </a:solidFill>
            </a:endParaRPr>
          </a:p>
        </p:txBody>
      </p:sp>
    </p:spTree>
    <p:extLst>
      <p:ext uri="{BB962C8B-B14F-4D97-AF65-F5344CB8AC3E}">
        <p14:creationId xmlns:p14="http://schemas.microsoft.com/office/powerpoint/2010/main" val="2187294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719113A-E327-937C-27B7-B4605EB39BE3}"/>
              </a:ext>
            </a:extLst>
          </p:cNvPr>
          <p:cNvPicPr>
            <a:picLocks noChangeAspect="1"/>
          </p:cNvPicPr>
          <p:nvPr/>
        </p:nvPicPr>
        <p:blipFill>
          <a:blip r:embed="rId2"/>
          <a:stretch>
            <a:fillRect/>
          </a:stretch>
        </p:blipFill>
        <p:spPr>
          <a:xfrm>
            <a:off x="1353521" y="4073922"/>
            <a:ext cx="3946217" cy="2138761"/>
          </a:xfrm>
          <a:prstGeom prst="rect">
            <a:avLst/>
          </a:prstGeom>
        </p:spPr>
      </p:pic>
      <p:sp>
        <p:nvSpPr>
          <p:cNvPr id="6" name="Title 5">
            <a:extLst>
              <a:ext uri="{FF2B5EF4-FFF2-40B4-BE49-F238E27FC236}">
                <a16:creationId xmlns:a16="http://schemas.microsoft.com/office/drawing/2014/main" id="{78622505-DF2C-47FF-A699-DBABF0635711}"/>
              </a:ext>
            </a:extLst>
          </p:cNvPr>
          <p:cNvSpPr>
            <a:spLocks noGrp="1"/>
          </p:cNvSpPr>
          <p:nvPr>
            <p:ph type="title"/>
          </p:nvPr>
        </p:nvSpPr>
        <p:spPr/>
        <p:txBody>
          <a:bodyPr/>
          <a:lstStyle/>
          <a:p>
            <a:r>
              <a:rPr lang="en-US"/>
              <a:t>DOE Reactor Development Programs</a:t>
            </a:r>
          </a:p>
        </p:txBody>
      </p:sp>
      <p:sp>
        <p:nvSpPr>
          <p:cNvPr id="7" name="Content Placeholder 6">
            <a:extLst>
              <a:ext uri="{FF2B5EF4-FFF2-40B4-BE49-F238E27FC236}">
                <a16:creationId xmlns:a16="http://schemas.microsoft.com/office/drawing/2014/main" id="{D12ADE9A-05CF-FAB3-D477-4C87A86925FA}"/>
              </a:ext>
            </a:extLst>
          </p:cNvPr>
          <p:cNvSpPr>
            <a:spLocks noGrp="1"/>
          </p:cNvSpPr>
          <p:nvPr>
            <p:ph sz="half" idx="1"/>
          </p:nvPr>
        </p:nvSpPr>
        <p:spPr>
          <a:xfrm>
            <a:off x="633460" y="1093787"/>
            <a:ext cx="5386340" cy="5083176"/>
          </a:xfrm>
        </p:spPr>
        <p:txBody>
          <a:bodyPr/>
          <a:lstStyle/>
          <a:p>
            <a:pPr marL="0" indent="0" algn="ctr">
              <a:buNone/>
            </a:pPr>
            <a:r>
              <a:rPr lang="en-US" b="1" dirty="0"/>
              <a:t>Adv. Reactor Demonstration Program (ARDP)</a:t>
            </a:r>
          </a:p>
          <a:p>
            <a:r>
              <a:rPr lang="en-US" dirty="0"/>
              <a:t>Announced in 2020</a:t>
            </a:r>
          </a:p>
          <a:p>
            <a:r>
              <a:rPr lang="en-US" dirty="0"/>
              <a:t>Support 10 reactor designs in </a:t>
            </a:r>
            <a:r>
              <a:rPr lang="en-US" dirty="0">
                <a:hlinkClick r:id="rId3"/>
              </a:rPr>
              <a:t>various stages</a:t>
            </a:r>
            <a:r>
              <a:rPr lang="en-US" dirty="0"/>
              <a:t> of development</a:t>
            </a:r>
          </a:p>
          <a:p>
            <a:r>
              <a:rPr lang="en-US" dirty="0"/>
              <a:t>DOE support, but licensed under NRC regulations</a:t>
            </a:r>
          </a:p>
          <a:p>
            <a:endParaRPr lang="en-US" dirty="0"/>
          </a:p>
          <a:p>
            <a:endParaRPr lang="en-US" dirty="0"/>
          </a:p>
          <a:p>
            <a:endParaRPr lang="en-US" dirty="0"/>
          </a:p>
          <a:p>
            <a:endParaRPr lang="en-US" dirty="0"/>
          </a:p>
        </p:txBody>
      </p:sp>
      <p:sp>
        <p:nvSpPr>
          <p:cNvPr id="8" name="Content Placeholder 7">
            <a:extLst>
              <a:ext uri="{FF2B5EF4-FFF2-40B4-BE49-F238E27FC236}">
                <a16:creationId xmlns:a16="http://schemas.microsoft.com/office/drawing/2014/main" id="{79E0978C-D843-FF68-DF9C-91BB79C0997A}"/>
              </a:ext>
            </a:extLst>
          </p:cNvPr>
          <p:cNvSpPr>
            <a:spLocks noGrp="1"/>
          </p:cNvSpPr>
          <p:nvPr>
            <p:ph sz="half" idx="2"/>
          </p:nvPr>
        </p:nvSpPr>
        <p:spPr>
          <a:xfrm>
            <a:off x="6172199" y="1093787"/>
            <a:ext cx="5386339" cy="5083176"/>
          </a:xfrm>
        </p:spPr>
        <p:txBody>
          <a:bodyPr/>
          <a:lstStyle/>
          <a:p>
            <a:pPr marL="0" indent="0" algn="ctr">
              <a:buNone/>
            </a:pPr>
            <a:r>
              <a:rPr lang="en-US" b="1" dirty="0"/>
              <a:t>Reactor Pilot Program (RPP)</a:t>
            </a:r>
          </a:p>
          <a:p>
            <a:r>
              <a:rPr lang="en-US" dirty="0"/>
              <a:t>Announced in 2025</a:t>
            </a:r>
          </a:p>
          <a:p>
            <a:r>
              <a:rPr lang="en-US" dirty="0"/>
              <a:t>Support 10 reactor designs; 3 critical by </a:t>
            </a:r>
            <a:r>
              <a:rPr lang="en-US" b="1" dirty="0"/>
              <a:t>July 4, 2026</a:t>
            </a:r>
          </a:p>
          <a:p>
            <a:r>
              <a:rPr lang="en-US" dirty="0"/>
              <a:t>Authorized under DOE rules, not NRC regulations</a:t>
            </a:r>
          </a:p>
          <a:p>
            <a:pPr lvl="1"/>
            <a:r>
              <a:rPr lang="en-US" dirty="0"/>
              <a:t>Subject to recent DOE </a:t>
            </a:r>
            <a:r>
              <a:rPr lang="en-US" dirty="0">
                <a:hlinkClick r:id="rId4"/>
              </a:rPr>
              <a:t>categorical exemption</a:t>
            </a:r>
            <a:r>
              <a:rPr lang="en-US" dirty="0"/>
              <a:t> changes</a:t>
            </a:r>
          </a:p>
        </p:txBody>
      </p:sp>
      <p:sp>
        <p:nvSpPr>
          <p:cNvPr id="4" name="Footer Placeholder 3">
            <a:extLst>
              <a:ext uri="{FF2B5EF4-FFF2-40B4-BE49-F238E27FC236}">
                <a16:creationId xmlns:a16="http://schemas.microsoft.com/office/drawing/2014/main" id="{F83F7595-A7D1-9F1D-DCA5-059A82912105}"/>
              </a:ext>
            </a:extLst>
          </p:cNvPr>
          <p:cNvSpPr>
            <a:spLocks noGrp="1"/>
          </p:cNvSpPr>
          <p:nvPr>
            <p:ph type="ftr" sz="quarter" idx="11"/>
          </p:nvPr>
        </p:nvSpPr>
        <p:spPr/>
        <p:txBody>
          <a:bodyPr/>
          <a:lstStyle/>
          <a:p>
            <a:r>
              <a:rPr lang="it-IT"/>
              <a:t>V. Paglioni, February 12, 2026</a:t>
            </a:r>
            <a:endParaRPr lang="en-US"/>
          </a:p>
        </p:txBody>
      </p:sp>
      <p:sp>
        <p:nvSpPr>
          <p:cNvPr id="5" name="Slide Number Placeholder 4">
            <a:extLst>
              <a:ext uri="{FF2B5EF4-FFF2-40B4-BE49-F238E27FC236}">
                <a16:creationId xmlns:a16="http://schemas.microsoft.com/office/drawing/2014/main" id="{4EB19967-4D14-A6C9-3243-B91A483B0971}"/>
              </a:ext>
            </a:extLst>
          </p:cNvPr>
          <p:cNvSpPr>
            <a:spLocks noGrp="1"/>
          </p:cNvSpPr>
          <p:nvPr>
            <p:ph type="sldNum" sz="quarter" idx="12"/>
          </p:nvPr>
        </p:nvSpPr>
        <p:spPr/>
        <p:txBody>
          <a:bodyPr/>
          <a:lstStyle/>
          <a:p>
            <a:fld id="{E882F2B4-BFFC-415F-B296-BBFFD8EA7EAE}" type="slidenum">
              <a:rPr lang="en-US" smtClean="0"/>
              <a:t>32</a:t>
            </a:fld>
            <a:endParaRPr lang="en-US"/>
          </a:p>
        </p:txBody>
      </p:sp>
    </p:spTree>
    <p:extLst>
      <p:ext uri="{BB962C8B-B14F-4D97-AF65-F5344CB8AC3E}">
        <p14:creationId xmlns:p14="http://schemas.microsoft.com/office/powerpoint/2010/main" val="2000145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B2D1-08F5-19CB-23EE-845FA7021CB4}"/>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920420EF-7A2A-5A3C-EC42-A860408E149D}"/>
              </a:ext>
            </a:extLst>
          </p:cNvPr>
          <p:cNvSpPr>
            <a:spLocks noGrp="1"/>
          </p:cNvSpPr>
          <p:nvPr>
            <p:ph idx="1"/>
          </p:nvPr>
        </p:nvSpPr>
        <p:spPr/>
        <p:txBody>
          <a:bodyPr>
            <a:normAutofit/>
          </a:bodyPr>
          <a:lstStyle/>
          <a:p>
            <a:r>
              <a:rPr lang="en-US" dirty="0"/>
              <a:t>Nuclear Energy Institute (NEI - </a:t>
            </a:r>
            <a:r>
              <a:rPr lang="en-US" dirty="0">
                <a:hlinkClick r:id="rId2"/>
              </a:rPr>
              <a:t>https://nei.org</a:t>
            </a:r>
            <a:r>
              <a:rPr lang="en-US" dirty="0"/>
              <a:t>):  </a:t>
            </a:r>
          </a:p>
          <a:p>
            <a:pPr lvl="1"/>
            <a:r>
              <a:rPr lang="en-US" dirty="0"/>
              <a:t>Education resources, events/training, information, public policy </a:t>
            </a:r>
          </a:p>
          <a:p>
            <a:r>
              <a:rPr lang="en-US" dirty="0"/>
              <a:t>Idaho National Lab </a:t>
            </a:r>
            <a:r>
              <a:rPr lang="en-US" i="1" dirty="0"/>
              <a:t>Gateway for Accelerated Innovation in Nuclear </a:t>
            </a:r>
            <a:r>
              <a:rPr lang="en-US" dirty="0"/>
              <a:t>(GAIN - </a:t>
            </a:r>
            <a:r>
              <a:rPr lang="en-US" dirty="0">
                <a:hlinkClick r:id="rId3"/>
              </a:rPr>
              <a:t>https://gain.inl.gov/</a:t>
            </a:r>
            <a:r>
              <a:rPr lang="en-US" dirty="0"/>
              <a:t>): </a:t>
            </a:r>
          </a:p>
          <a:p>
            <a:pPr lvl="1"/>
            <a:r>
              <a:rPr lang="en-US" dirty="0"/>
              <a:t>Community engagement, industry support, information</a:t>
            </a:r>
          </a:p>
          <a:p>
            <a:r>
              <a:rPr lang="en-US" dirty="0"/>
              <a:t>American Nuclear Society (ANS - </a:t>
            </a:r>
            <a:r>
              <a:rPr lang="en-US" dirty="0">
                <a:hlinkClick r:id="rId4"/>
              </a:rPr>
              <a:t>https://www.ans.org/</a:t>
            </a:r>
            <a:r>
              <a:rPr lang="en-US" dirty="0"/>
              <a:t>): </a:t>
            </a:r>
          </a:p>
          <a:p>
            <a:pPr lvl="1"/>
            <a:r>
              <a:rPr lang="en-US" dirty="0"/>
              <a:t>Technical expertise, community engagement, outreach support</a:t>
            </a:r>
          </a:p>
          <a:p>
            <a:pPr lvl="1"/>
            <a:r>
              <a:rPr lang="en-US" dirty="0"/>
              <a:t>Colorado local section under development</a:t>
            </a:r>
          </a:p>
          <a:p>
            <a:r>
              <a:rPr lang="en-US" dirty="0"/>
              <a:t>CO Nuclear Alliance (</a:t>
            </a:r>
            <a:r>
              <a:rPr lang="en-US" dirty="0">
                <a:hlinkClick r:id="rId5"/>
              </a:rPr>
              <a:t>https://www.coloradonuclearalliance.org/</a:t>
            </a:r>
            <a:r>
              <a:rPr lang="en-US" dirty="0"/>
              <a:t>):</a:t>
            </a:r>
          </a:p>
          <a:p>
            <a:pPr lvl="1"/>
            <a:r>
              <a:rPr lang="en-US" dirty="0"/>
              <a:t>Policy advocacy, community engagement</a:t>
            </a:r>
          </a:p>
          <a:p>
            <a:r>
              <a:rPr lang="en-US" dirty="0"/>
              <a:t>Nuclear Works (</a:t>
            </a:r>
            <a:r>
              <a:rPr lang="en-US" dirty="0">
                <a:hlinkClick r:id="rId6"/>
              </a:rPr>
              <a:t>https://nuclearworks.org/</a:t>
            </a:r>
            <a:r>
              <a:rPr lang="en-US" dirty="0"/>
              <a:t>):</a:t>
            </a:r>
          </a:p>
          <a:p>
            <a:pPr lvl="1"/>
            <a:r>
              <a:rPr lang="en-US"/>
              <a:t>General information, career </a:t>
            </a:r>
            <a:r>
              <a:rPr lang="en-US" dirty="0"/>
              <a:t>advice (all levels), networking</a:t>
            </a:r>
            <a:r>
              <a:rPr lang="en-US"/>
              <a:t>, job listings</a:t>
            </a:r>
            <a:endParaRPr lang="en-US" dirty="0"/>
          </a:p>
        </p:txBody>
      </p:sp>
      <p:sp>
        <p:nvSpPr>
          <p:cNvPr id="4" name="Slide Number Placeholder 3">
            <a:extLst>
              <a:ext uri="{FF2B5EF4-FFF2-40B4-BE49-F238E27FC236}">
                <a16:creationId xmlns:a16="http://schemas.microsoft.com/office/drawing/2014/main" id="{7B76D30A-DF78-BCD8-6A6F-F0D33A134854}"/>
              </a:ext>
            </a:extLst>
          </p:cNvPr>
          <p:cNvSpPr>
            <a:spLocks noGrp="1"/>
          </p:cNvSpPr>
          <p:nvPr>
            <p:ph type="sldNum" sz="quarter" idx="12"/>
          </p:nvPr>
        </p:nvSpPr>
        <p:spPr/>
        <p:txBody>
          <a:bodyPr/>
          <a:lstStyle/>
          <a:p>
            <a:fld id="{E882F2B4-BFFC-415F-B296-BBFFD8EA7EAE}" type="slidenum">
              <a:rPr lang="en-US" smtClean="0"/>
              <a:t>33</a:t>
            </a:fld>
            <a:endParaRPr lang="en-US"/>
          </a:p>
        </p:txBody>
      </p:sp>
      <p:sp>
        <p:nvSpPr>
          <p:cNvPr id="5" name="Footer Placeholder 4">
            <a:extLst>
              <a:ext uri="{FF2B5EF4-FFF2-40B4-BE49-F238E27FC236}">
                <a16:creationId xmlns:a16="http://schemas.microsoft.com/office/drawing/2014/main" id="{094135B0-34BC-98C2-C10C-8E887C3080E3}"/>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3583758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4A8CE-4187-F1C0-D7A6-9BE97D663E4D}"/>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741755A6-3162-B3A3-B778-5B38471E0581}"/>
              </a:ext>
            </a:extLst>
          </p:cNvPr>
          <p:cNvSpPr>
            <a:spLocks noGrp="1"/>
          </p:cNvSpPr>
          <p:nvPr>
            <p:ph type="body" idx="1"/>
          </p:nvPr>
        </p:nvSpPr>
        <p:spPr/>
        <p:txBody>
          <a:bodyPr/>
          <a:lstStyle/>
          <a:p>
            <a:pPr algn="l"/>
            <a:r>
              <a:rPr lang="en-US" dirty="0"/>
              <a:t>Vinnie Paglioni: </a:t>
            </a:r>
            <a:r>
              <a:rPr lang="en-US" dirty="0">
                <a:hlinkClick r:id="rId2"/>
              </a:rPr>
              <a:t>Vincent.paglioni@colostate.edu</a:t>
            </a:r>
            <a:r>
              <a:rPr lang="en-US" dirty="0"/>
              <a:t> </a:t>
            </a:r>
          </a:p>
        </p:txBody>
      </p:sp>
      <p:sp>
        <p:nvSpPr>
          <p:cNvPr id="4" name="Slide Number Placeholder 3">
            <a:extLst>
              <a:ext uri="{FF2B5EF4-FFF2-40B4-BE49-F238E27FC236}">
                <a16:creationId xmlns:a16="http://schemas.microsoft.com/office/drawing/2014/main" id="{51BEE374-9005-8A37-5BF0-C36544E7DFF9}"/>
              </a:ext>
            </a:extLst>
          </p:cNvPr>
          <p:cNvSpPr>
            <a:spLocks noGrp="1"/>
          </p:cNvSpPr>
          <p:nvPr>
            <p:ph type="sldNum" sz="quarter" idx="12"/>
          </p:nvPr>
        </p:nvSpPr>
        <p:spPr/>
        <p:txBody>
          <a:bodyPr/>
          <a:lstStyle/>
          <a:p>
            <a:fld id="{E882F2B4-BFFC-415F-B296-BBFFD8EA7EAE}" type="slidenum">
              <a:rPr lang="en-US" smtClean="0"/>
              <a:t>34</a:t>
            </a:fld>
            <a:endParaRPr lang="en-US"/>
          </a:p>
        </p:txBody>
      </p:sp>
      <p:sp>
        <p:nvSpPr>
          <p:cNvPr id="5" name="Footer Placeholder 4">
            <a:extLst>
              <a:ext uri="{FF2B5EF4-FFF2-40B4-BE49-F238E27FC236}">
                <a16:creationId xmlns:a16="http://schemas.microsoft.com/office/drawing/2014/main" id="{9E170C61-52C8-E61F-50B8-75F6CF602BA1}"/>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2754312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A13B1-73D2-1010-ADF6-74620CEC8510}"/>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73E46009-E19D-EA82-C376-ACFCBC278685}"/>
              </a:ext>
            </a:extLst>
          </p:cNvPr>
          <p:cNvSpPr>
            <a:spLocks noGrp="1"/>
          </p:cNvSpPr>
          <p:nvPr>
            <p:ph idx="1"/>
          </p:nvPr>
        </p:nvSpPr>
        <p:spPr/>
        <p:txBody>
          <a:bodyPr>
            <a:normAutofit/>
          </a:bodyPr>
          <a:lstStyle/>
          <a:p>
            <a:pPr marL="628650" marR="0" lvl="0" indent="-628650">
              <a:buFont typeface="+mj-lt"/>
              <a:buAutoNum type="arabicPeriod"/>
            </a:pPr>
            <a:r>
              <a:rPr lang="en-US" dirty="0">
                <a:latin typeface="+mn-lt"/>
              </a:rPr>
              <a:t>Nuclear</a:t>
            </a:r>
            <a:r>
              <a:rPr lang="en-US" dirty="0">
                <a:effectLst/>
                <a:latin typeface="+mn-lt"/>
                <a:ea typeface="Times New Roman" panose="02020603050405020304" pitchFamily="18" charset="0"/>
                <a:cs typeface="Aptos" panose="020B0004020202020204" pitchFamily="34" charset="0"/>
              </a:rPr>
              <a:t> Fundamentals: Radiation &amp; Fission</a:t>
            </a:r>
            <a:endParaRPr lang="en-US" dirty="0">
              <a:latin typeface="+mn-lt"/>
              <a:ea typeface="Times New Roman" panose="02020603050405020304" pitchFamily="18" charset="0"/>
              <a:cs typeface="Aptos" panose="020B0004020202020204" pitchFamily="34" charset="0"/>
            </a:endParaRPr>
          </a:p>
          <a:p>
            <a:pPr marL="628650" marR="0" lvl="0" indent="-628650">
              <a:buFont typeface="+mj-lt"/>
              <a:buAutoNum type="arabicPeriod"/>
            </a:pPr>
            <a:r>
              <a:rPr lang="en-US" dirty="0">
                <a:effectLst/>
                <a:latin typeface="+mn-lt"/>
                <a:ea typeface="Times New Roman" panose="02020603050405020304" pitchFamily="18" charset="0"/>
                <a:cs typeface="Aptos" panose="020B0004020202020204" pitchFamily="34" charset="0"/>
              </a:rPr>
              <a:t>Reactor designs </a:t>
            </a:r>
          </a:p>
          <a:p>
            <a:pPr marL="628650" marR="0" lvl="0" indent="-628650">
              <a:buFont typeface="+mj-lt"/>
              <a:buAutoNum type="arabicPeriod"/>
            </a:pPr>
            <a:r>
              <a:rPr lang="en-US" dirty="0">
                <a:effectLst/>
                <a:latin typeface="+mn-lt"/>
                <a:ea typeface="Times New Roman" panose="02020603050405020304" pitchFamily="18" charset="0"/>
                <a:cs typeface="Aptos" panose="020B0004020202020204" pitchFamily="34" charset="0"/>
              </a:rPr>
              <a:t>Future of Nuclear Power</a:t>
            </a:r>
            <a:endParaRPr lang="en-US" dirty="0">
              <a:latin typeface="+mn-lt"/>
              <a:ea typeface="Times New Roman" panose="02020603050405020304" pitchFamily="18" charset="0"/>
              <a:cs typeface="Aptos" panose="020B0004020202020204" pitchFamily="34" charset="0"/>
            </a:endParaRPr>
          </a:p>
          <a:p>
            <a:pPr marL="628650" marR="0" lvl="0" indent="-628650">
              <a:buFont typeface="+mj-lt"/>
              <a:buAutoNum type="arabicPeriod"/>
            </a:pPr>
            <a:r>
              <a:rPr lang="en-US" dirty="0">
                <a:effectLst/>
                <a:latin typeface="+mn-lt"/>
                <a:ea typeface="Times New Roman" panose="02020603050405020304" pitchFamily="18" charset="0"/>
                <a:cs typeface="Aptos" panose="020B0004020202020204" pitchFamily="34" charset="0"/>
              </a:rPr>
              <a:t>Health, Environmental, and Cultural issues</a:t>
            </a:r>
            <a:endParaRPr lang="en-US" dirty="0">
              <a:latin typeface="+mn-lt"/>
              <a:ea typeface="Times New Roman" panose="02020603050405020304" pitchFamily="18" charset="0"/>
              <a:cs typeface="Aptos" panose="020B0004020202020204" pitchFamily="34" charset="0"/>
            </a:endParaRPr>
          </a:p>
          <a:p>
            <a:pPr marL="628650" marR="0" lvl="0" indent="-628650">
              <a:buFont typeface="+mj-lt"/>
              <a:buAutoNum type="arabicPeriod"/>
            </a:pPr>
            <a:r>
              <a:rPr lang="en-US" dirty="0">
                <a:effectLst/>
                <a:latin typeface="+mn-lt"/>
                <a:ea typeface="Times New Roman" panose="02020603050405020304" pitchFamily="18" charset="0"/>
                <a:cs typeface="Aptos" panose="020B0004020202020204" pitchFamily="34" charset="0"/>
              </a:rPr>
              <a:t>Resources</a:t>
            </a:r>
            <a:endParaRPr lang="en-US" dirty="0">
              <a:effectLst/>
              <a:latin typeface="+mn-lt"/>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D1CAB6B6-8605-0FC4-E695-6F7AF8C03ADD}"/>
              </a:ext>
            </a:extLst>
          </p:cNvPr>
          <p:cNvSpPr>
            <a:spLocks noGrp="1"/>
          </p:cNvSpPr>
          <p:nvPr>
            <p:ph type="sldNum" sz="quarter" idx="12"/>
          </p:nvPr>
        </p:nvSpPr>
        <p:spPr/>
        <p:txBody>
          <a:bodyPr/>
          <a:lstStyle/>
          <a:p>
            <a:fld id="{E882F2B4-BFFC-415F-B296-BBFFD8EA7EAE}" type="slidenum">
              <a:rPr lang="en-US" smtClean="0"/>
              <a:t>4</a:t>
            </a:fld>
            <a:endParaRPr lang="en-US"/>
          </a:p>
        </p:txBody>
      </p:sp>
      <p:sp>
        <p:nvSpPr>
          <p:cNvPr id="5" name="Footer Placeholder 4">
            <a:extLst>
              <a:ext uri="{FF2B5EF4-FFF2-40B4-BE49-F238E27FC236}">
                <a16:creationId xmlns:a16="http://schemas.microsoft.com/office/drawing/2014/main" id="{8F7AEF93-1A5D-1668-4DA6-0F078379D230}"/>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2975331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9108A5-9211-4E63-5E9C-94F6CEF15BD2}"/>
              </a:ext>
            </a:extLst>
          </p:cNvPr>
          <p:cNvSpPr>
            <a:spLocks noGrp="1"/>
          </p:cNvSpPr>
          <p:nvPr>
            <p:ph type="title"/>
          </p:nvPr>
        </p:nvSpPr>
        <p:spPr/>
        <p:txBody>
          <a:bodyPr/>
          <a:lstStyle/>
          <a:p>
            <a:r>
              <a:rPr lang="en-US" dirty="0"/>
              <a:t>Radiation and Fission</a:t>
            </a:r>
          </a:p>
        </p:txBody>
      </p:sp>
      <p:sp>
        <p:nvSpPr>
          <p:cNvPr id="5" name="Text Placeholder 4">
            <a:extLst>
              <a:ext uri="{FF2B5EF4-FFF2-40B4-BE49-F238E27FC236}">
                <a16:creationId xmlns:a16="http://schemas.microsoft.com/office/drawing/2014/main" id="{FB67FFD7-BFD4-9146-C9EB-02A6797CF9D7}"/>
              </a:ext>
            </a:extLst>
          </p:cNvPr>
          <p:cNvSpPr>
            <a:spLocks noGrp="1"/>
          </p:cNvSpPr>
          <p:nvPr>
            <p:ph type="body" idx="1"/>
          </p:nvPr>
        </p:nvSpPr>
        <p:spPr/>
        <p:txBody>
          <a:bodyPr>
            <a:normAutofit/>
          </a:bodyPr>
          <a:lstStyle/>
          <a:p>
            <a:endParaRPr lang="en-US" dirty="0"/>
          </a:p>
        </p:txBody>
      </p:sp>
      <p:sp>
        <p:nvSpPr>
          <p:cNvPr id="6" name="Slide Number Placeholder 5">
            <a:extLst>
              <a:ext uri="{FF2B5EF4-FFF2-40B4-BE49-F238E27FC236}">
                <a16:creationId xmlns:a16="http://schemas.microsoft.com/office/drawing/2014/main" id="{03DA1FB3-4A85-C96F-1148-7321738790E7}"/>
              </a:ext>
            </a:extLst>
          </p:cNvPr>
          <p:cNvSpPr>
            <a:spLocks noGrp="1"/>
          </p:cNvSpPr>
          <p:nvPr>
            <p:ph type="sldNum" sz="quarter" idx="12"/>
          </p:nvPr>
        </p:nvSpPr>
        <p:spPr/>
        <p:txBody>
          <a:bodyPr/>
          <a:lstStyle/>
          <a:p>
            <a:fld id="{E882F2B4-BFFC-415F-B296-BBFFD8EA7EAE}" type="slidenum">
              <a:rPr lang="en-US" smtClean="0"/>
              <a:t>5</a:t>
            </a:fld>
            <a:endParaRPr lang="en-US"/>
          </a:p>
        </p:txBody>
      </p:sp>
      <p:sp>
        <p:nvSpPr>
          <p:cNvPr id="2" name="Footer Placeholder 1">
            <a:extLst>
              <a:ext uri="{FF2B5EF4-FFF2-40B4-BE49-F238E27FC236}">
                <a16:creationId xmlns:a16="http://schemas.microsoft.com/office/drawing/2014/main" id="{EE641A16-B5BD-9F76-4830-243797E3BF23}"/>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1978671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nvironmental Study: Ionizing Radiation">
            <a:extLst>
              <a:ext uri="{FF2B5EF4-FFF2-40B4-BE49-F238E27FC236}">
                <a16:creationId xmlns:a16="http://schemas.microsoft.com/office/drawing/2014/main" id="{0944FB10-27AB-BF84-0B16-DD3524EA9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2717" y="827803"/>
            <a:ext cx="5709283" cy="31218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FFD8EB-EE65-4260-4785-E0B408E86FFE}"/>
              </a:ext>
            </a:extLst>
          </p:cNvPr>
          <p:cNvSpPr>
            <a:spLocks noGrp="1"/>
          </p:cNvSpPr>
          <p:nvPr>
            <p:ph type="title"/>
          </p:nvPr>
        </p:nvSpPr>
        <p:spPr/>
        <p:txBody>
          <a:bodyPr/>
          <a:lstStyle/>
          <a:p>
            <a:r>
              <a:rPr lang="en-US" dirty="0"/>
              <a:t>Radiation: The Basics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3478DB-1EE2-E4C5-1D1C-F4304A4BF7DF}"/>
                  </a:ext>
                </a:extLst>
              </p:cNvPr>
              <p:cNvSpPr>
                <a:spLocks noGrp="1"/>
              </p:cNvSpPr>
              <p:nvPr>
                <p:ph idx="1"/>
              </p:nvPr>
            </p:nvSpPr>
            <p:spPr>
              <a:xfrm>
                <a:off x="633460" y="1087595"/>
                <a:ext cx="5934254" cy="5089368"/>
              </a:xfrm>
            </p:spPr>
            <p:txBody>
              <a:bodyPr/>
              <a:lstStyle/>
              <a:p>
                <a:r>
                  <a:rPr lang="en-US" b="1" dirty="0"/>
                  <a:t>Radiation</a:t>
                </a:r>
                <a:r>
                  <a:rPr lang="en-US" dirty="0"/>
                  <a:t> is energy (or particles) emitted by excited atoms</a:t>
                </a:r>
              </a:p>
              <a:p>
                <a:pPr lvl="1"/>
                <a:r>
                  <a:rPr lang="en-US" dirty="0"/>
                  <a:t>Nonionizing radiation: EM waves</a:t>
                </a:r>
              </a:p>
              <a:p>
                <a:pPr lvl="2"/>
                <a:r>
                  <a:rPr lang="en-US" dirty="0"/>
                  <a:t>E.g., radio waves, microwaves</a:t>
                </a:r>
              </a:p>
              <a:p>
                <a:pPr lvl="1"/>
                <a:r>
                  <a:rPr lang="en-US" b="1" dirty="0"/>
                  <a:t>Ionizing radiation</a:t>
                </a:r>
                <a:r>
                  <a:rPr lang="en-US" dirty="0"/>
                  <a:t> is our concern</a:t>
                </a:r>
              </a:p>
              <a:p>
                <a:r>
                  <a:rPr lang="en-US" dirty="0"/>
                  <a:t>Types of ionizing radiation:</a:t>
                </a:r>
              </a:p>
              <a:p>
                <a:pPr lvl="1"/>
                <a:r>
                  <a:rPr lang="en-US" dirty="0"/>
                  <a:t>Alpha (</a:t>
                </a:r>
                <a14:m>
                  <m:oMath xmlns:m="http://schemas.openxmlformats.org/officeDocument/2006/math">
                    <m:r>
                      <a:rPr lang="en-US" b="1" i="1" smtClean="0">
                        <a:latin typeface="Cambria Math" panose="02040503050406030204" pitchFamily="18" charset="0"/>
                      </a:rPr>
                      <m:t>𝜶</m:t>
                    </m:r>
                  </m:oMath>
                </a14:m>
                <a:r>
                  <a:rPr lang="en-US" dirty="0"/>
                  <a:t>; </a:t>
                </a:r>
                <a14:m>
                  <m:oMath xmlns:m="http://schemas.openxmlformats.org/officeDocument/2006/math">
                    <m:sPre>
                      <m:sPrePr>
                        <m:ctrlPr>
                          <a:rPr lang="en-US" i="1" smtClean="0">
                            <a:latin typeface="Cambria Math" panose="02040503050406030204" pitchFamily="18" charset="0"/>
                          </a:rPr>
                        </m:ctrlPr>
                      </m:sPrePr>
                      <m:sub>
                        <m:r>
                          <a:rPr lang="en-US" b="0" i="1" smtClean="0">
                            <a:latin typeface="Cambria Math" panose="02040503050406030204" pitchFamily="18" charset="0"/>
                          </a:rPr>
                          <m:t>2</m:t>
                        </m:r>
                      </m:sub>
                      <m:sup>
                        <m:r>
                          <a:rPr lang="en-US" b="0" i="1" smtClean="0">
                            <a:latin typeface="Cambria Math" panose="02040503050406030204" pitchFamily="18" charset="0"/>
                          </a:rPr>
                          <m:t>4</m:t>
                        </m:r>
                      </m:sup>
                      <m:e>
                        <m:r>
                          <a:rPr lang="en-US" b="0" i="1" smtClean="0">
                            <a:latin typeface="Cambria Math" panose="02040503050406030204" pitchFamily="18" charset="0"/>
                          </a:rPr>
                          <m:t>𝐻𝑒</m:t>
                        </m:r>
                      </m:e>
                    </m:sPre>
                  </m:oMath>
                </a14:m>
                <a:r>
                  <a:rPr lang="en-US" dirty="0"/>
                  <a:t> nucleus)</a:t>
                </a:r>
              </a:p>
              <a:p>
                <a:pPr lvl="2"/>
                <a:r>
                  <a:rPr lang="en-US" dirty="0"/>
                  <a:t>Heavy, charged, low range</a:t>
                </a:r>
              </a:p>
              <a:p>
                <a:pPr lvl="1"/>
                <a:r>
                  <a:rPr lang="en-US" dirty="0"/>
                  <a:t>Beta (</a:t>
                </a:r>
                <a14:m>
                  <m:oMath xmlns:m="http://schemas.openxmlformats.org/officeDocument/2006/math">
                    <m:r>
                      <a:rPr lang="en-US" b="1" i="1" smtClean="0">
                        <a:latin typeface="Cambria Math" panose="02040503050406030204" pitchFamily="18" charset="0"/>
                      </a:rPr>
                      <m:t>𝜷</m:t>
                    </m:r>
                  </m:oMath>
                </a14:m>
                <a:r>
                  <a:rPr lang="en-US" dirty="0"/>
                  <a:t>; electrons or positrons)</a:t>
                </a:r>
              </a:p>
              <a:p>
                <a:pPr lvl="2"/>
                <a:r>
                  <a:rPr lang="en-US" dirty="0"/>
                  <a:t>Small, charged, medium range</a:t>
                </a:r>
              </a:p>
              <a:p>
                <a:pPr lvl="1"/>
                <a:r>
                  <a:rPr lang="en-US" dirty="0"/>
                  <a:t>Gamma (</a:t>
                </a:r>
                <a14:m>
                  <m:oMath xmlns:m="http://schemas.openxmlformats.org/officeDocument/2006/math">
                    <m:r>
                      <a:rPr lang="en-US" b="1" i="1" smtClean="0">
                        <a:latin typeface="Cambria Math" panose="02040503050406030204" pitchFamily="18" charset="0"/>
                      </a:rPr>
                      <m:t>𝜸</m:t>
                    </m:r>
                  </m:oMath>
                </a14:m>
                <a:r>
                  <a:rPr lang="en-US" dirty="0"/>
                  <a:t>; photons)</a:t>
                </a:r>
              </a:p>
              <a:p>
                <a:pPr lvl="2"/>
                <a:r>
                  <a:rPr lang="en-US" dirty="0"/>
                  <a:t>Massless, chargeless, long range</a:t>
                </a:r>
              </a:p>
              <a:p>
                <a:pPr lvl="1"/>
                <a:r>
                  <a:rPr lang="en-US" dirty="0"/>
                  <a:t>Neutron (</a:t>
                </a:r>
                <a14:m>
                  <m:oMath xmlns:m="http://schemas.openxmlformats.org/officeDocument/2006/math">
                    <m:sPre>
                      <m:sPrePr>
                        <m:ctrlPr>
                          <a:rPr lang="en-US" b="1" i="1" dirty="0" smtClean="0">
                            <a:latin typeface="Cambria Math" panose="02040503050406030204" pitchFamily="18" charset="0"/>
                          </a:rPr>
                        </m:ctrlPr>
                      </m:sPrePr>
                      <m:sub>
                        <m:r>
                          <a:rPr lang="en-US" b="0" i="1" smtClean="0">
                            <a:latin typeface="Cambria Math" panose="02040503050406030204" pitchFamily="18" charset="0"/>
                          </a:rPr>
                          <m:t>0</m:t>
                        </m:r>
                      </m:sub>
                      <m:sup>
                        <m:r>
                          <a:rPr lang="en-US" b="0" i="1" smtClean="0">
                            <a:latin typeface="Cambria Math" panose="02040503050406030204" pitchFamily="18" charset="0"/>
                          </a:rPr>
                          <m:t>1</m:t>
                        </m:r>
                      </m:sup>
                      <m:e>
                        <m:r>
                          <a:rPr lang="en-US" b="0" i="1" smtClean="0">
                            <a:latin typeface="Cambria Math" panose="02040503050406030204" pitchFamily="18" charset="0"/>
                          </a:rPr>
                          <m:t>𝑛</m:t>
                        </m:r>
                      </m:e>
                    </m:sPre>
                  </m:oMath>
                </a14:m>
                <a:r>
                  <a:rPr lang="en-US" dirty="0"/>
                  <a:t>)</a:t>
                </a:r>
              </a:p>
            </p:txBody>
          </p:sp>
        </mc:Choice>
        <mc:Fallback xmlns="">
          <p:sp>
            <p:nvSpPr>
              <p:cNvPr id="3" name="Content Placeholder 2">
                <a:extLst>
                  <a:ext uri="{FF2B5EF4-FFF2-40B4-BE49-F238E27FC236}">
                    <a16:creationId xmlns:a16="http://schemas.microsoft.com/office/drawing/2014/main" id="{973478DB-1EE2-E4C5-1D1C-F4304A4BF7DF}"/>
                  </a:ext>
                </a:extLst>
              </p:cNvPr>
              <p:cNvSpPr>
                <a:spLocks noGrp="1" noRot="1" noChangeAspect="1" noMove="1" noResize="1" noEditPoints="1" noAdjustHandles="1" noChangeArrowheads="1" noChangeShapeType="1" noTextEdit="1"/>
              </p:cNvSpPr>
              <p:nvPr>
                <p:ph idx="1"/>
              </p:nvPr>
            </p:nvSpPr>
            <p:spPr>
              <a:xfrm>
                <a:off x="633460" y="1087595"/>
                <a:ext cx="5934254" cy="5089368"/>
              </a:xfrm>
              <a:blipFill>
                <a:blip r:embed="rId3"/>
                <a:stretch>
                  <a:fillRect l="-1439" t="-95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F45F80C-3D84-D95E-9504-C5EA2D9AD1FD}"/>
              </a:ext>
            </a:extLst>
          </p:cNvPr>
          <p:cNvPicPr>
            <a:picLocks noChangeAspect="1"/>
          </p:cNvPicPr>
          <p:nvPr/>
        </p:nvPicPr>
        <p:blipFill rotWithShape="1">
          <a:blip r:embed="rId4"/>
          <a:srcRect l="13489" t="3785" r="2075"/>
          <a:stretch/>
        </p:blipFill>
        <p:spPr>
          <a:xfrm>
            <a:off x="7386231" y="3949670"/>
            <a:ext cx="3902254" cy="2223288"/>
          </a:xfrm>
          <a:prstGeom prst="rect">
            <a:avLst/>
          </a:prstGeom>
        </p:spPr>
      </p:pic>
      <p:sp>
        <p:nvSpPr>
          <p:cNvPr id="5" name="Slide Number Placeholder 4">
            <a:extLst>
              <a:ext uri="{FF2B5EF4-FFF2-40B4-BE49-F238E27FC236}">
                <a16:creationId xmlns:a16="http://schemas.microsoft.com/office/drawing/2014/main" id="{85C516A8-2B55-DD8F-B927-9940758F143B}"/>
              </a:ext>
            </a:extLst>
          </p:cNvPr>
          <p:cNvSpPr>
            <a:spLocks noGrp="1"/>
          </p:cNvSpPr>
          <p:nvPr>
            <p:ph type="sldNum" sz="quarter" idx="12"/>
          </p:nvPr>
        </p:nvSpPr>
        <p:spPr/>
        <p:txBody>
          <a:bodyPr/>
          <a:lstStyle/>
          <a:p>
            <a:fld id="{E882F2B4-BFFC-415F-B296-BBFFD8EA7EAE}" type="slidenum">
              <a:rPr lang="en-US" smtClean="0"/>
              <a:t>6</a:t>
            </a:fld>
            <a:endParaRPr lang="en-US"/>
          </a:p>
        </p:txBody>
      </p:sp>
      <p:sp>
        <p:nvSpPr>
          <p:cNvPr id="6" name="Footer Placeholder 5">
            <a:extLst>
              <a:ext uri="{FF2B5EF4-FFF2-40B4-BE49-F238E27FC236}">
                <a16:creationId xmlns:a16="http://schemas.microsoft.com/office/drawing/2014/main" id="{2D5CC971-A0DD-2082-9899-0D91A0F4B6CA}"/>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3538832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D1F436-193C-6F88-B697-33592327C64D}"/>
              </a:ext>
            </a:extLst>
          </p:cNvPr>
          <p:cNvPicPr>
            <a:picLocks noChangeAspect="1"/>
          </p:cNvPicPr>
          <p:nvPr/>
        </p:nvPicPr>
        <p:blipFill>
          <a:blip r:embed="rId2"/>
          <a:stretch>
            <a:fillRect/>
          </a:stretch>
        </p:blipFill>
        <p:spPr>
          <a:xfrm>
            <a:off x="7179129" y="4068613"/>
            <a:ext cx="4908777" cy="2108350"/>
          </a:xfrm>
          <a:prstGeom prst="rect">
            <a:avLst/>
          </a:prstGeom>
        </p:spPr>
      </p:pic>
      <p:sp>
        <p:nvSpPr>
          <p:cNvPr id="2" name="Title 1">
            <a:extLst>
              <a:ext uri="{FF2B5EF4-FFF2-40B4-BE49-F238E27FC236}">
                <a16:creationId xmlns:a16="http://schemas.microsoft.com/office/drawing/2014/main" id="{DE26B1FA-BB1E-9F29-DD23-1E7356392B56}"/>
              </a:ext>
            </a:extLst>
          </p:cNvPr>
          <p:cNvSpPr>
            <a:spLocks noGrp="1"/>
          </p:cNvSpPr>
          <p:nvPr>
            <p:ph type="title"/>
          </p:nvPr>
        </p:nvSpPr>
        <p:spPr/>
        <p:txBody>
          <a:bodyPr/>
          <a:lstStyle/>
          <a:p>
            <a:r>
              <a:rPr lang="en-US" dirty="0"/>
              <a:t>Nuclear Fission: What is it?</a:t>
            </a:r>
          </a:p>
        </p:txBody>
      </p:sp>
      <p:sp>
        <p:nvSpPr>
          <p:cNvPr id="3" name="Content Placeholder 2">
            <a:extLst>
              <a:ext uri="{FF2B5EF4-FFF2-40B4-BE49-F238E27FC236}">
                <a16:creationId xmlns:a16="http://schemas.microsoft.com/office/drawing/2014/main" id="{35CEE2CF-7BE6-4646-73D4-82B048DC966E}"/>
              </a:ext>
            </a:extLst>
          </p:cNvPr>
          <p:cNvSpPr>
            <a:spLocks noGrp="1"/>
          </p:cNvSpPr>
          <p:nvPr>
            <p:ph idx="1"/>
          </p:nvPr>
        </p:nvSpPr>
        <p:spPr/>
        <p:txBody>
          <a:bodyPr>
            <a:normAutofit/>
          </a:bodyPr>
          <a:lstStyle/>
          <a:p>
            <a:r>
              <a:rPr lang="en-US" b="1" dirty="0"/>
              <a:t>Fission</a:t>
            </a:r>
            <a:r>
              <a:rPr lang="en-US" dirty="0"/>
              <a:t> </a:t>
            </a:r>
            <a:r>
              <a:rPr lang="en-US" i="1" dirty="0"/>
              <a:t>splits</a:t>
            </a:r>
            <a:r>
              <a:rPr lang="en-US" dirty="0"/>
              <a:t> atoms with neutrons to produce energy</a:t>
            </a:r>
          </a:p>
          <a:p>
            <a:pPr lvl="1"/>
            <a:r>
              <a:rPr lang="en-US" dirty="0"/>
              <a:t>Fissile nuclides (U-235) undergo fission with low-energy neutrons</a:t>
            </a:r>
          </a:p>
          <a:p>
            <a:r>
              <a:rPr lang="en-US" dirty="0"/>
              <a:t>A neutron is captured &amp; splits U-235 into 2-3 pieces</a:t>
            </a:r>
          </a:p>
          <a:p>
            <a:pPr lvl="1"/>
            <a:r>
              <a:rPr lang="en-US" dirty="0"/>
              <a:t>These fragments break off and release </a:t>
            </a:r>
            <a:r>
              <a:rPr lang="en-US" b="1" dirty="0"/>
              <a:t>more neutrons</a:t>
            </a:r>
          </a:p>
          <a:p>
            <a:r>
              <a:rPr lang="en-US" dirty="0"/>
              <a:t>A </a:t>
            </a:r>
            <a:r>
              <a:rPr lang="en-US" b="1" i="1" dirty="0"/>
              <a:t>chain reaction</a:t>
            </a:r>
            <a:r>
              <a:rPr lang="en-US" dirty="0"/>
              <a:t> can be formed if enough U-235</a:t>
            </a:r>
            <a:br>
              <a:rPr lang="en-US" dirty="0"/>
            </a:br>
            <a:r>
              <a:rPr lang="en-US" dirty="0"/>
              <a:t>is compiled together</a:t>
            </a:r>
          </a:p>
          <a:p>
            <a:pPr lvl="1"/>
            <a:r>
              <a:rPr lang="en-US" dirty="0"/>
              <a:t>A reactor is </a:t>
            </a:r>
            <a:r>
              <a:rPr lang="en-US" b="1" dirty="0"/>
              <a:t>critical </a:t>
            </a:r>
            <a:r>
              <a:rPr lang="en-US" dirty="0"/>
              <a:t>if the chain reaction is self-sustained</a:t>
            </a:r>
          </a:p>
          <a:p>
            <a:r>
              <a:rPr lang="en-US" dirty="0"/>
              <a:t>Each fission reaction destroys U-235 and produces </a:t>
            </a:r>
            <a:br>
              <a:rPr lang="en-US" dirty="0"/>
            </a:br>
            <a:r>
              <a:rPr lang="en-US" b="1" i="1" dirty="0"/>
              <a:t>fission products</a:t>
            </a:r>
            <a:endParaRPr lang="en-US" dirty="0"/>
          </a:p>
          <a:p>
            <a:pPr lvl="1"/>
            <a:r>
              <a:rPr lang="en-US" dirty="0"/>
              <a:t>These can be radioactive &amp; long-lived, and </a:t>
            </a:r>
            <a:br>
              <a:rPr lang="en-US" dirty="0"/>
            </a:br>
            <a:r>
              <a:rPr lang="en-US" dirty="0"/>
              <a:t>must be stored for long-term…</a:t>
            </a:r>
          </a:p>
        </p:txBody>
      </p:sp>
      <p:sp>
        <p:nvSpPr>
          <p:cNvPr id="4" name="Slide Number Placeholder 3">
            <a:extLst>
              <a:ext uri="{FF2B5EF4-FFF2-40B4-BE49-F238E27FC236}">
                <a16:creationId xmlns:a16="http://schemas.microsoft.com/office/drawing/2014/main" id="{B1AC59DA-D878-D436-D421-ABBA7CEAAFF3}"/>
              </a:ext>
            </a:extLst>
          </p:cNvPr>
          <p:cNvSpPr>
            <a:spLocks noGrp="1"/>
          </p:cNvSpPr>
          <p:nvPr>
            <p:ph type="sldNum" sz="quarter" idx="12"/>
          </p:nvPr>
        </p:nvSpPr>
        <p:spPr/>
        <p:txBody>
          <a:bodyPr/>
          <a:lstStyle/>
          <a:p>
            <a:fld id="{E882F2B4-BFFC-415F-B296-BBFFD8EA7EAE}" type="slidenum">
              <a:rPr lang="en-US" smtClean="0"/>
              <a:t>7</a:t>
            </a:fld>
            <a:endParaRPr lang="en-US"/>
          </a:p>
        </p:txBody>
      </p:sp>
      <p:pic>
        <p:nvPicPr>
          <p:cNvPr id="18434" name="Picture 2" descr="undefined">
            <a:extLst>
              <a:ext uri="{FF2B5EF4-FFF2-40B4-BE49-F238E27FC236}">
                <a16:creationId xmlns:a16="http://schemas.microsoft.com/office/drawing/2014/main" id="{23FC14EE-BBA1-DB3A-1C3C-2C1B14236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7314" y="1125438"/>
            <a:ext cx="1640592" cy="3004457"/>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10BF5E5C-C6A3-4F7C-0135-6CDF1488855E}"/>
              </a:ext>
            </a:extLst>
          </p:cNvPr>
          <p:cNvSpPr/>
          <p:nvPr/>
        </p:nvSpPr>
        <p:spPr>
          <a:xfrm>
            <a:off x="9046028" y="4479471"/>
            <a:ext cx="876300" cy="1355272"/>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 7">
            <a:extLst>
              <a:ext uri="{FF2B5EF4-FFF2-40B4-BE49-F238E27FC236}">
                <a16:creationId xmlns:a16="http://schemas.microsoft.com/office/drawing/2014/main" id="{CFAC3CBD-C1D2-1830-0A14-1E4E749EC6BD}"/>
              </a:ext>
            </a:extLst>
          </p:cNvPr>
          <p:cNvSpPr/>
          <p:nvPr/>
        </p:nvSpPr>
        <p:spPr>
          <a:xfrm>
            <a:off x="9432471" y="2789387"/>
            <a:ext cx="1014844" cy="1690084"/>
          </a:xfrm>
          <a:prstGeom prst="bentArrow">
            <a:avLst>
              <a:gd name="adj1" fmla="val 12158"/>
              <a:gd name="adj2" fmla="val 20737"/>
              <a:gd name="adj3" fmla="val 27300"/>
              <a:gd name="adj4" fmla="val 67459"/>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ooter Placeholder 6">
            <a:extLst>
              <a:ext uri="{FF2B5EF4-FFF2-40B4-BE49-F238E27FC236}">
                <a16:creationId xmlns:a16="http://schemas.microsoft.com/office/drawing/2014/main" id="{9E94C1FB-9DC8-E6EF-54C3-575B2CDFE5E0}"/>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3670493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77C29-E479-335F-C6FF-6E8CABD5B9BF}"/>
              </a:ext>
            </a:extLst>
          </p:cNvPr>
          <p:cNvSpPr>
            <a:spLocks noGrp="1"/>
          </p:cNvSpPr>
          <p:nvPr>
            <p:ph type="title"/>
          </p:nvPr>
        </p:nvSpPr>
        <p:spPr/>
        <p:txBody>
          <a:bodyPr/>
          <a:lstStyle/>
          <a:p>
            <a:r>
              <a:rPr lang="en-US" dirty="0"/>
              <a:t>Nuclear Reactors</a:t>
            </a:r>
          </a:p>
        </p:txBody>
      </p:sp>
      <p:sp>
        <p:nvSpPr>
          <p:cNvPr id="3" name="Text Placeholder 2">
            <a:extLst>
              <a:ext uri="{FF2B5EF4-FFF2-40B4-BE49-F238E27FC236}">
                <a16:creationId xmlns:a16="http://schemas.microsoft.com/office/drawing/2014/main" id="{55F8F348-C6AC-0E7E-75BB-A272BF9F4B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E49234-F087-7F5E-7B88-DD781FFE411D}"/>
              </a:ext>
            </a:extLst>
          </p:cNvPr>
          <p:cNvSpPr>
            <a:spLocks noGrp="1"/>
          </p:cNvSpPr>
          <p:nvPr>
            <p:ph type="sldNum" sz="quarter" idx="12"/>
          </p:nvPr>
        </p:nvSpPr>
        <p:spPr/>
        <p:txBody>
          <a:bodyPr/>
          <a:lstStyle/>
          <a:p>
            <a:fld id="{E882F2B4-BFFC-415F-B296-BBFFD8EA7EAE}" type="slidenum">
              <a:rPr lang="en-US" smtClean="0"/>
              <a:t>8</a:t>
            </a:fld>
            <a:endParaRPr lang="en-US"/>
          </a:p>
        </p:txBody>
      </p:sp>
      <p:sp>
        <p:nvSpPr>
          <p:cNvPr id="5" name="Footer Placeholder 4">
            <a:extLst>
              <a:ext uri="{FF2B5EF4-FFF2-40B4-BE49-F238E27FC236}">
                <a16:creationId xmlns:a16="http://schemas.microsoft.com/office/drawing/2014/main" id="{46D9F229-2D5B-57EB-8F0C-2436A8B7BCFC}"/>
              </a:ext>
            </a:extLst>
          </p:cNvPr>
          <p:cNvSpPr>
            <a:spLocks noGrp="1"/>
          </p:cNvSpPr>
          <p:nvPr>
            <p:ph type="ftr" sz="quarter" idx="11"/>
          </p:nvPr>
        </p:nvSpPr>
        <p:spPr/>
        <p:txBody>
          <a:bodyPr/>
          <a:lstStyle/>
          <a:p>
            <a:r>
              <a:rPr lang="it-IT"/>
              <a:t>© V. Paglioni February 20, 2026</a:t>
            </a:r>
            <a:endParaRPr lang="en-US"/>
          </a:p>
        </p:txBody>
      </p:sp>
    </p:spTree>
    <p:extLst>
      <p:ext uri="{BB962C8B-B14F-4D97-AF65-F5344CB8AC3E}">
        <p14:creationId xmlns:p14="http://schemas.microsoft.com/office/powerpoint/2010/main" val="1420502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2DE89-AFD9-1EBB-9A80-BD3D80B15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E750F4-D84C-C4DA-3192-03DBA9B0A047}"/>
              </a:ext>
            </a:extLst>
          </p:cNvPr>
          <p:cNvSpPr>
            <a:spLocks noGrp="1"/>
          </p:cNvSpPr>
          <p:nvPr>
            <p:ph type="title"/>
          </p:nvPr>
        </p:nvSpPr>
        <p:spPr/>
        <p:txBody>
          <a:bodyPr/>
          <a:lstStyle/>
          <a:p>
            <a:r>
              <a:rPr lang="en-US"/>
              <a:t>Nuclear Power Plant Basics</a:t>
            </a:r>
          </a:p>
        </p:txBody>
      </p:sp>
      <p:sp>
        <p:nvSpPr>
          <p:cNvPr id="4" name="Footer Placeholder 3">
            <a:extLst>
              <a:ext uri="{FF2B5EF4-FFF2-40B4-BE49-F238E27FC236}">
                <a16:creationId xmlns:a16="http://schemas.microsoft.com/office/drawing/2014/main" id="{3BB0ED8A-7639-6808-6EEF-EF64F8AEC25F}"/>
              </a:ext>
            </a:extLst>
          </p:cNvPr>
          <p:cNvSpPr>
            <a:spLocks noGrp="1"/>
          </p:cNvSpPr>
          <p:nvPr>
            <p:ph type="ftr" sz="quarter" idx="11"/>
          </p:nvPr>
        </p:nvSpPr>
        <p:spPr/>
        <p:txBody>
          <a:bodyPr/>
          <a:lstStyle/>
          <a:p>
            <a:r>
              <a:rPr lang="it-IT"/>
              <a:t>© V. Paglioni February 20, 2026</a:t>
            </a:r>
            <a:endParaRPr lang="en-US" dirty="0"/>
          </a:p>
        </p:txBody>
      </p:sp>
      <p:sp>
        <p:nvSpPr>
          <p:cNvPr id="5" name="Slide Number Placeholder 4">
            <a:extLst>
              <a:ext uri="{FF2B5EF4-FFF2-40B4-BE49-F238E27FC236}">
                <a16:creationId xmlns:a16="http://schemas.microsoft.com/office/drawing/2014/main" id="{37A74CD5-4060-6B01-0AB7-CFCE31861760}"/>
              </a:ext>
            </a:extLst>
          </p:cNvPr>
          <p:cNvSpPr>
            <a:spLocks noGrp="1"/>
          </p:cNvSpPr>
          <p:nvPr>
            <p:ph type="sldNum" sz="quarter" idx="12"/>
          </p:nvPr>
        </p:nvSpPr>
        <p:spPr/>
        <p:txBody>
          <a:bodyPr/>
          <a:lstStyle/>
          <a:p>
            <a:fld id="{E882F2B4-BFFC-415F-B296-BBFFD8EA7EAE}" type="slidenum">
              <a:rPr lang="en-US" smtClean="0"/>
              <a:t>9</a:t>
            </a:fld>
            <a:endParaRPr lang="en-US"/>
          </a:p>
        </p:txBody>
      </p:sp>
      <p:pic>
        <p:nvPicPr>
          <p:cNvPr id="6" name="Picture 5">
            <a:extLst>
              <a:ext uri="{FF2B5EF4-FFF2-40B4-BE49-F238E27FC236}">
                <a16:creationId xmlns:a16="http://schemas.microsoft.com/office/drawing/2014/main" id="{C02B0C91-EBA4-DE36-4A92-18CEB0CDCB6C}"/>
              </a:ext>
            </a:extLst>
          </p:cNvPr>
          <p:cNvPicPr>
            <a:picLocks noChangeAspect="1"/>
          </p:cNvPicPr>
          <p:nvPr/>
        </p:nvPicPr>
        <p:blipFill>
          <a:blip r:embed="rId2"/>
          <a:stretch>
            <a:fillRect/>
          </a:stretch>
        </p:blipFill>
        <p:spPr>
          <a:xfrm>
            <a:off x="51000" y="1566062"/>
            <a:ext cx="2432385" cy="3430974"/>
          </a:xfrm>
          <a:prstGeom prst="rect">
            <a:avLst/>
          </a:prstGeom>
        </p:spPr>
      </p:pic>
      <p:sp>
        <p:nvSpPr>
          <p:cNvPr id="7" name="Arrow: Right 6">
            <a:extLst>
              <a:ext uri="{FF2B5EF4-FFF2-40B4-BE49-F238E27FC236}">
                <a16:creationId xmlns:a16="http://schemas.microsoft.com/office/drawing/2014/main" id="{0B6159D1-E7C0-2AF9-422C-B3A723FF4243}"/>
              </a:ext>
            </a:extLst>
          </p:cNvPr>
          <p:cNvSpPr/>
          <p:nvPr/>
        </p:nvSpPr>
        <p:spPr>
          <a:xfrm>
            <a:off x="2507579" y="2954307"/>
            <a:ext cx="845507" cy="6544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B33847E-31D7-E91A-707B-5216AFA3F561}"/>
              </a:ext>
            </a:extLst>
          </p:cNvPr>
          <p:cNvPicPr>
            <a:picLocks noChangeAspect="1"/>
          </p:cNvPicPr>
          <p:nvPr/>
        </p:nvPicPr>
        <p:blipFill>
          <a:blip r:embed="rId3"/>
          <a:srcRect r="26588"/>
          <a:stretch>
            <a:fillRect/>
          </a:stretch>
        </p:blipFill>
        <p:spPr>
          <a:xfrm>
            <a:off x="3377280" y="2301129"/>
            <a:ext cx="4872826" cy="1960840"/>
          </a:xfrm>
          <a:prstGeom prst="rect">
            <a:avLst/>
          </a:prstGeom>
        </p:spPr>
      </p:pic>
      <p:sp>
        <p:nvSpPr>
          <p:cNvPr id="9" name="Arrow: Right 8">
            <a:extLst>
              <a:ext uri="{FF2B5EF4-FFF2-40B4-BE49-F238E27FC236}">
                <a16:creationId xmlns:a16="http://schemas.microsoft.com/office/drawing/2014/main" id="{489CADA3-88A3-AE95-DF36-E65E419C79E9}"/>
              </a:ext>
            </a:extLst>
          </p:cNvPr>
          <p:cNvSpPr/>
          <p:nvPr/>
        </p:nvSpPr>
        <p:spPr>
          <a:xfrm>
            <a:off x="8274300" y="2954307"/>
            <a:ext cx="845507" cy="6544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D359696-ACFD-4DC8-7D02-2DD49354AEE4}"/>
              </a:ext>
            </a:extLst>
          </p:cNvPr>
          <p:cNvPicPr>
            <a:picLocks noChangeAspect="1"/>
          </p:cNvPicPr>
          <p:nvPr/>
        </p:nvPicPr>
        <p:blipFill>
          <a:blip r:embed="rId4"/>
          <a:stretch>
            <a:fillRect/>
          </a:stretch>
        </p:blipFill>
        <p:spPr>
          <a:xfrm>
            <a:off x="9144000" y="967133"/>
            <a:ext cx="2997000" cy="4628833"/>
          </a:xfrm>
          <a:prstGeom prst="rect">
            <a:avLst/>
          </a:prstGeom>
        </p:spPr>
      </p:pic>
      <p:sp>
        <p:nvSpPr>
          <p:cNvPr id="11" name="Speech Bubble: Rectangle 10">
            <a:extLst>
              <a:ext uri="{FF2B5EF4-FFF2-40B4-BE49-F238E27FC236}">
                <a16:creationId xmlns:a16="http://schemas.microsoft.com/office/drawing/2014/main" id="{49DB97CA-268E-6027-1BD3-75E349FBD560}"/>
              </a:ext>
            </a:extLst>
          </p:cNvPr>
          <p:cNvSpPr/>
          <p:nvPr/>
        </p:nvSpPr>
        <p:spPr>
          <a:xfrm>
            <a:off x="51000" y="5152431"/>
            <a:ext cx="5667132" cy="1054216"/>
          </a:xfrm>
          <a:prstGeom prst="wedgeRectCallout">
            <a:avLst>
              <a:gd name="adj1" fmla="val -23390"/>
              <a:gd name="adj2" fmla="val -109394"/>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342900" indent="-342900" algn="ctr">
              <a:buAutoNum type="arabicPeriod"/>
            </a:pPr>
            <a:r>
              <a:rPr lang="en-US" b="1" dirty="0"/>
              <a:t>Make Heat</a:t>
            </a:r>
          </a:p>
          <a:p>
            <a:pPr marL="231775" indent="-231775">
              <a:buFontTx/>
              <a:buChar char="-"/>
            </a:pPr>
            <a:r>
              <a:rPr lang="en-US" dirty="0"/>
              <a:t>Reactors use nuclear </a:t>
            </a:r>
            <a:r>
              <a:rPr lang="en-US" i="1" dirty="0"/>
              <a:t>fission</a:t>
            </a:r>
            <a:r>
              <a:rPr lang="en-US" dirty="0"/>
              <a:t> (splitting atoms)</a:t>
            </a:r>
          </a:p>
          <a:p>
            <a:pPr marL="231775" indent="-231775">
              <a:buFontTx/>
              <a:buChar char="-"/>
            </a:pPr>
            <a:r>
              <a:rPr lang="en-US" dirty="0"/>
              <a:t>Some coolant absorbs the heat for use</a:t>
            </a:r>
          </a:p>
        </p:txBody>
      </p:sp>
      <p:sp>
        <p:nvSpPr>
          <p:cNvPr id="12" name="Speech Bubble: Rectangle 11">
            <a:extLst>
              <a:ext uri="{FF2B5EF4-FFF2-40B4-BE49-F238E27FC236}">
                <a16:creationId xmlns:a16="http://schemas.microsoft.com/office/drawing/2014/main" id="{9587B322-D753-C5F4-70F0-7DAF29047A6E}"/>
              </a:ext>
            </a:extLst>
          </p:cNvPr>
          <p:cNvSpPr/>
          <p:nvPr/>
        </p:nvSpPr>
        <p:spPr>
          <a:xfrm>
            <a:off x="3075687" y="1097210"/>
            <a:ext cx="5667132" cy="1054216"/>
          </a:xfrm>
          <a:prstGeom prst="wedgeRectCallout">
            <a:avLst>
              <a:gd name="adj1" fmla="val -20959"/>
              <a:gd name="adj2" fmla="val 76557"/>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b="1" dirty="0"/>
              <a:t>2. Use Heat</a:t>
            </a:r>
          </a:p>
          <a:p>
            <a:pPr marL="231775" indent="-231775">
              <a:buFontTx/>
              <a:buChar char="-"/>
            </a:pPr>
            <a:r>
              <a:rPr lang="en-US" dirty="0"/>
              <a:t>Spin a turbine to produce electricity, add heat to thermal storage system, etc.</a:t>
            </a:r>
          </a:p>
        </p:txBody>
      </p:sp>
      <p:sp>
        <p:nvSpPr>
          <p:cNvPr id="15" name="TextBox 14">
            <a:extLst>
              <a:ext uri="{FF2B5EF4-FFF2-40B4-BE49-F238E27FC236}">
                <a16:creationId xmlns:a16="http://schemas.microsoft.com/office/drawing/2014/main" id="{0D27D579-D577-75C3-DD37-F833B10D76C5}"/>
              </a:ext>
            </a:extLst>
          </p:cNvPr>
          <p:cNvSpPr txBox="1"/>
          <p:nvPr/>
        </p:nvSpPr>
        <p:spPr>
          <a:xfrm>
            <a:off x="7390061" y="6421089"/>
            <a:ext cx="4160207" cy="246221"/>
          </a:xfrm>
          <a:prstGeom prst="rect">
            <a:avLst/>
          </a:prstGeom>
          <a:noFill/>
        </p:spPr>
        <p:txBody>
          <a:bodyPr wrap="square">
            <a:spAutoFit/>
          </a:bodyPr>
          <a:lstStyle/>
          <a:p>
            <a:r>
              <a:rPr lang="en-US" sz="1000" b="1" dirty="0">
                <a:solidFill>
                  <a:schemeClr val="bg1"/>
                </a:solidFill>
              </a:rPr>
              <a:t>Images: </a:t>
            </a:r>
            <a:r>
              <a:rPr lang="en-US" sz="1000" dirty="0">
                <a:hlinkClick r:id="rId5"/>
              </a:rPr>
              <a:t>https://3d.energyencyclopedia.com/npp-pwr</a:t>
            </a:r>
            <a:r>
              <a:rPr lang="en-US" sz="1000" dirty="0"/>
              <a:t> </a:t>
            </a:r>
          </a:p>
        </p:txBody>
      </p:sp>
      <p:sp>
        <p:nvSpPr>
          <p:cNvPr id="13" name="Speech Bubble: Rectangle 12">
            <a:extLst>
              <a:ext uri="{FF2B5EF4-FFF2-40B4-BE49-F238E27FC236}">
                <a16:creationId xmlns:a16="http://schemas.microsoft.com/office/drawing/2014/main" id="{9CD866F9-99D6-E749-F591-3D2C8D91FF05}"/>
              </a:ext>
            </a:extLst>
          </p:cNvPr>
          <p:cNvSpPr/>
          <p:nvPr/>
        </p:nvSpPr>
        <p:spPr>
          <a:xfrm>
            <a:off x="6386449" y="5184063"/>
            <a:ext cx="5667132" cy="1153453"/>
          </a:xfrm>
          <a:prstGeom prst="wedgeRectCallout">
            <a:avLst>
              <a:gd name="adj1" fmla="val 27446"/>
              <a:gd name="adj2" fmla="val -68440"/>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b="1"/>
              <a:t>3. Expel Waste Heat</a:t>
            </a:r>
          </a:p>
          <a:p>
            <a:pPr marL="231775" indent="-231775">
              <a:buFontTx/>
              <a:buChar char="-"/>
            </a:pPr>
            <a:r>
              <a:rPr lang="en-US"/>
              <a:t>No thermal power plant uses all heat</a:t>
            </a:r>
          </a:p>
          <a:p>
            <a:pPr marL="231775" indent="-231775">
              <a:buFontTx/>
              <a:buChar char="-"/>
            </a:pPr>
            <a:r>
              <a:rPr lang="en-US"/>
              <a:t>Waste heat sent to environment or synergistic industry</a:t>
            </a:r>
          </a:p>
        </p:txBody>
      </p:sp>
    </p:spTree>
    <p:extLst>
      <p:ext uri="{BB962C8B-B14F-4D97-AF65-F5344CB8AC3E}">
        <p14:creationId xmlns:p14="http://schemas.microsoft.com/office/powerpoint/2010/main" val="1190777177"/>
      </p:ext>
    </p:extLst>
  </p:cSld>
  <p:clrMapOvr>
    <a:masterClrMapping/>
  </p:clrMapOvr>
</p:sld>
</file>

<file path=ppt/theme/theme1.xml><?xml version="1.0" encoding="utf-8"?>
<a:theme xmlns:a="http://schemas.openxmlformats.org/drawingml/2006/main" name="R3CPowerpoint2023">
  <a:themeElements>
    <a:clrScheme name="R3C_2023">
      <a:dk1>
        <a:sysClr val="windowText" lastClr="000000"/>
      </a:dk1>
      <a:lt1>
        <a:sysClr val="window" lastClr="FFFFFF"/>
      </a:lt1>
      <a:dk2>
        <a:srgbClr val="44546A"/>
      </a:dk2>
      <a:lt2>
        <a:srgbClr val="E7E6E6"/>
      </a:lt2>
      <a:accent1>
        <a:srgbClr val="1E4D2B"/>
      </a:accent1>
      <a:accent2>
        <a:srgbClr val="C8C372"/>
      </a:accent2>
      <a:accent3>
        <a:srgbClr val="59595B"/>
      </a:accent3>
      <a:accent4>
        <a:srgbClr val="D9782D"/>
      </a:accent4>
      <a:accent5>
        <a:srgbClr val="12A4B6"/>
      </a:accent5>
      <a:accent6>
        <a:srgbClr val="105456"/>
      </a:accent6>
      <a:hlink>
        <a:srgbClr val="12A4B6"/>
      </a:hlink>
      <a:folHlink>
        <a:srgbClr val="105456"/>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3CPowerpoint2023" id="{8A6E87D9-4D44-4CC9-820D-0BEB6E3755EB}" vid="{A2577062-9FB2-463D-A138-A1BDB73EEE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R3CPowerpoint2023</Template>
  <TotalTime>18792</TotalTime>
  <Words>3316</Words>
  <Application>Microsoft Office PowerPoint</Application>
  <PresentationFormat>Widescreen</PresentationFormat>
  <Paragraphs>523</Paragraphs>
  <Slides>34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Aptos</vt:lpstr>
      <vt:lpstr>Arial</vt:lpstr>
      <vt:lpstr>Cambria Math</vt:lpstr>
      <vt:lpstr>Verdana</vt:lpstr>
      <vt:lpstr>Wingdings</vt:lpstr>
      <vt:lpstr>R3CPowerpoint2023</vt:lpstr>
      <vt:lpstr>PowerPoint Presentation</vt:lpstr>
      <vt:lpstr>About me</vt:lpstr>
      <vt:lpstr>Nuclear Development in the U.S.</vt:lpstr>
      <vt:lpstr>Overview</vt:lpstr>
      <vt:lpstr>Radiation and Fission</vt:lpstr>
      <vt:lpstr>Radiation: The Basics</vt:lpstr>
      <vt:lpstr>Nuclear Fission: What is it?</vt:lpstr>
      <vt:lpstr>Nuclear Reactors</vt:lpstr>
      <vt:lpstr>Nuclear Power Plant Basics</vt:lpstr>
      <vt:lpstr>PowerPoint Presentation</vt:lpstr>
      <vt:lpstr>Dr. P’s Quick Keys: Nuclear Reactors</vt:lpstr>
      <vt:lpstr>PowerPoint Presentation</vt:lpstr>
      <vt:lpstr>Small Modular Design Paradigm</vt:lpstr>
      <vt:lpstr>Small</vt:lpstr>
      <vt:lpstr>Modular</vt:lpstr>
      <vt:lpstr>NuScale: Gen III+ iPWR</vt:lpstr>
      <vt:lpstr>TerraPower: Gen IV SFR</vt:lpstr>
      <vt:lpstr>Nuclear Fuel Cycle: Front-end Overview</vt:lpstr>
      <vt:lpstr>Nuclear Fuel Cycle: Back-end Overview</vt:lpstr>
      <vt:lpstr>SNF Storage</vt:lpstr>
      <vt:lpstr>Human, Environmental, and Cultural Safety</vt:lpstr>
      <vt:lpstr>What everyone really wants to know…</vt:lpstr>
      <vt:lpstr>Nuclear &amp; Water</vt:lpstr>
      <vt:lpstr>Community &amp; Environmental Impact</vt:lpstr>
      <vt:lpstr>Future of Nuclear Energy:  Novel Benefits &amp; Risks</vt:lpstr>
      <vt:lpstr>Novel Reactors, Novel Benefits (1)</vt:lpstr>
      <vt:lpstr>Novel Reactors, Novel Benefits (2)</vt:lpstr>
      <vt:lpstr>Novel Reactors, Novel Benefits (3)</vt:lpstr>
      <vt:lpstr>Novel Reactors, Novel Risks (1) </vt:lpstr>
      <vt:lpstr>Novel Reactors, Novel Risks (2) </vt:lpstr>
      <vt:lpstr>Novel Reactors, Novel Risks (3) </vt:lpstr>
      <vt:lpstr>DOE Reactor Development Programs</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Nuclear Fundamentals</dc:title>
  <dc:creator>Paglioni,Vinnie</dc:creator>
  <cp:lastModifiedBy>Paglioni,Vinnie</cp:lastModifiedBy>
  <cp:revision>4</cp:revision>
  <dcterms:created xsi:type="dcterms:W3CDTF">2024-01-19T00:27:13Z</dcterms:created>
  <dcterms:modified xsi:type="dcterms:W3CDTF">2026-02-23T16:50:26Z</dcterms:modified>
</cp:coreProperties>
</file>