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omments/modernComment_10A_7EE84BB9.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66" r:id="rId3"/>
    <p:sldId id="267" r:id="rId4"/>
    <p:sldId id="265"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BF538-CEFB-2DE1-7B9C-58036B3B1A0F}" name="Fleming,Kevin" initials="" userId="S::kcflemin@colostate.edu::f5fe8838-8e00-401d-9d7a-26f46883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89B"/>
    <a:srgbClr val="F5BA26"/>
    <a:srgbClr val="CCD943"/>
    <a:srgbClr val="004326"/>
    <a:srgbClr val="C6C06C"/>
    <a:srgbClr val="E1E2DC"/>
    <a:srgbClr val="4D4D4C"/>
    <a:srgbClr val="E0CAAB"/>
    <a:srgbClr val="0A09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51"/>
    <p:restoredTop sz="94675"/>
  </p:normalViewPr>
  <p:slideViewPr>
    <p:cSldViewPr snapToGrid="0">
      <p:cViewPr>
        <p:scale>
          <a:sx n="24" d="100"/>
          <a:sy n="24" d="100"/>
        </p:scale>
        <p:origin x="1024" y="288"/>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A_7EE84BB9.xml><?xml version="1.0" encoding="utf-8"?>
<p188:cmLst xmlns:a="http://schemas.openxmlformats.org/drawingml/2006/main" xmlns:r="http://schemas.openxmlformats.org/officeDocument/2006/relationships" xmlns:p188="http://schemas.microsoft.com/office/powerpoint/2018/8/main">
  <p188:cm id="{F0D6A4DD-0C62-9141-89B8-8C43BE335441}" authorId="{546BF538-CEFB-2DE1-7B9C-58036B3B1A0F}" created="2024-10-22T21:02:32.844">
    <ac:deMkLst xmlns:ac="http://schemas.microsoft.com/office/drawing/2013/main/command">
      <pc:docMk xmlns:pc="http://schemas.microsoft.com/office/powerpoint/2013/main/command"/>
      <pc:sldMk xmlns:pc="http://schemas.microsoft.com/office/powerpoint/2013/main/command" cId="2129152953" sldId="266"/>
      <ac:picMk id="13" creationId="{E5EA05DE-9379-1D90-4770-D3FAC3885167}"/>
    </ac:deMkLst>
    <p188:txBody>
      <a:bodyPr/>
      <a:lstStyle/>
      <a:p>
        <a:r>
          <a:rPr lang="en-US"/>
          <a:t>Only one ram head per poster so if you use the college logo use this cropped version of our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8E20-7C6F-3F4B-BFCF-F5C3AB2DB5E7}"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70C88-A19A-2C44-8D30-FACA3F1ECDAF}" type="slidenum">
              <a:rPr lang="en-US" smtClean="0"/>
              <a:t>‹#›</a:t>
            </a:fld>
            <a:endParaRPr lang="en-US"/>
          </a:p>
        </p:txBody>
      </p:sp>
    </p:spTree>
    <p:extLst>
      <p:ext uri="{BB962C8B-B14F-4D97-AF65-F5344CB8AC3E}">
        <p14:creationId xmlns:p14="http://schemas.microsoft.com/office/powerpoint/2010/main" val="181120372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70C88-A19A-2C44-8D30-FACA3F1ECDAF}" type="slidenum">
              <a:rPr lang="en-US" smtClean="0"/>
              <a:t>1</a:t>
            </a:fld>
            <a:endParaRPr lang="en-US"/>
          </a:p>
        </p:txBody>
      </p:sp>
    </p:spTree>
    <p:extLst>
      <p:ext uri="{BB962C8B-B14F-4D97-AF65-F5344CB8AC3E}">
        <p14:creationId xmlns:p14="http://schemas.microsoft.com/office/powerpoint/2010/main" val="353306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70C88-A19A-2C44-8D30-FACA3F1ECDAF}" type="slidenum">
              <a:rPr lang="en-US" smtClean="0"/>
              <a:t>2</a:t>
            </a:fld>
            <a:endParaRPr lang="en-US"/>
          </a:p>
        </p:txBody>
      </p:sp>
    </p:spTree>
    <p:extLst>
      <p:ext uri="{BB962C8B-B14F-4D97-AF65-F5344CB8AC3E}">
        <p14:creationId xmlns:p14="http://schemas.microsoft.com/office/powerpoint/2010/main" val="328074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70C88-A19A-2C44-8D30-FACA3F1ECDAF}" type="slidenum">
              <a:rPr lang="en-US" smtClean="0"/>
              <a:t>3</a:t>
            </a:fld>
            <a:endParaRPr lang="en-US"/>
          </a:p>
        </p:txBody>
      </p:sp>
    </p:spTree>
    <p:extLst>
      <p:ext uri="{BB962C8B-B14F-4D97-AF65-F5344CB8AC3E}">
        <p14:creationId xmlns:p14="http://schemas.microsoft.com/office/powerpoint/2010/main" val="274998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32F50-0B60-B34B-8422-4E195A5AE2C1}" type="slidenum">
              <a:rPr lang="en-US" smtClean="0"/>
              <a:t>4</a:t>
            </a:fld>
            <a:endParaRPr lang="en-US"/>
          </a:p>
        </p:txBody>
      </p:sp>
    </p:spTree>
    <p:extLst>
      <p:ext uri="{BB962C8B-B14F-4D97-AF65-F5344CB8AC3E}">
        <p14:creationId xmlns:p14="http://schemas.microsoft.com/office/powerpoint/2010/main" val="27723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33337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80157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16333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ttom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7702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19925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6653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8073CC-BCEE-2B40-A618-D56F137A6F55}"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848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8073CC-BCEE-2B40-A618-D56F137A6F55}" type="datetimeFigureOut">
              <a:rPr lang="en-US" smtClean="0"/>
              <a:t>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98953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073CC-BCEE-2B40-A618-D56F137A6F55}" type="datetimeFigureOut">
              <a:rPr lang="en-US" smtClean="0"/>
              <a:t>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2607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73CC-BCEE-2B40-A618-D56F137A6F55}" type="datetimeFigureOut">
              <a:rPr lang="en-US" smtClean="0"/>
              <a:t>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5847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76679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7560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EF8073CC-BCEE-2B40-A618-D56F137A6F55}" type="datetimeFigureOut">
              <a:rPr lang="en-US" smtClean="0"/>
              <a:t>12/4/25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65195E88-54E8-3C41-AE20-1BB1ADE6826D}" type="slidenum">
              <a:rPr lang="en-US" smtClean="0"/>
              <a:t>‹#›</a:t>
            </a:fld>
            <a:endParaRPr lang="en-US"/>
          </a:p>
        </p:txBody>
      </p:sp>
    </p:spTree>
    <p:extLst>
      <p:ext uri="{BB962C8B-B14F-4D97-AF65-F5344CB8AC3E}">
        <p14:creationId xmlns:p14="http://schemas.microsoft.com/office/powerpoint/2010/main" val="355500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6.jpg"/><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jpg"/><Relationship Id="rId3" Type="http://schemas.microsoft.com/office/2018/10/relationships/comments" Target="../comments/modernComment_10A_7EE84BB9.xml"/><Relationship Id="rId7" Type="http://schemas.microsoft.com/office/2007/relationships/hdphoto" Target="../media/hdphoto4.wdp"/><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0.sv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chart" Target="../charts/chart2.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3.xml"/><Relationship Id="rId7" Type="http://schemas.openxmlformats.org/officeDocument/2006/relationships/image" Target="../media/image7.png"/><Relationship Id="rId12"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1.png"/><Relationship Id="rId5" Type="http://schemas.microsoft.com/office/2007/relationships/hdphoto" Target="../media/hdphoto3.wdp"/><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56DAA-B2A3-553A-B316-411F1C422B81}"/>
              </a:ext>
            </a:extLst>
          </p:cNvPr>
          <p:cNvSpPr txBox="1"/>
          <p:nvPr/>
        </p:nvSpPr>
        <p:spPr>
          <a:xfrm>
            <a:off x="3388658" y="6831106"/>
            <a:ext cx="8014447" cy="1384995"/>
          </a:xfrm>
          <a:prstGeom prst="rect">
            <a:avLst/>
          </a:prstGeom>
          <a:noFill/>
        </p:spPr>
        <p:txBody>
          <a:bodyPr wrap="square" rtlCol="0">
            <a:spAutoFit/>
          </a:bodyPr>
          <a:lstStyle/>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A1D7C981-3B82-63A3-9909-B0F48925E8AD}"/>
              </a:ext>
            </a:extLst>
          </p:cNvPr>
          <p:cNvSpPr txBox="1">
            <a:spLocks/>
          </p:cNvSpPr>
          <p:nvPr/>
        </p:nvSpPr>
        <p:spPr>
          <a:xfrm>
            <a:off x="694944" y="3811465"/>
            <a:ext cx="42647615" cy="26435981"/>
          </a:xfrm>
          <a:prstGeom prst="rect">
            <a:avLst/>
          </a:prstGeom>
          <a:noFill/>
        </p:spPr>
        <p:txBody>
          <a:bodyPr wrap="square" lIns="457200" tIns="457200" rIns="457200" bIns="457200" numCol="3" spcCol="1828800" rtlCol="0">
            <a:noAutofit/>
          </a:bodyPr>
          <a:lstStyle/>
          <a:p>
            <a:pPr>
              <a:spcBef>
                <a:spcPts val="600"/>
              </a:spcBef>
              <a:spcAft>
                <a:spcPts val="1200"/>
              </a:spcAft>
            </a:pPr>
            <a:r>
              <a:rPr lang="en-US" sz="4400" dirty="0">
                <a:latin typeface="Poppins Medium" pitchFamily="2" charset="77"/>
                <a:cs typeface="Poppins Medium" pitchFamily="2" charset="77"/>
              </a:rPr>
              <a:t>Intro: Try to format everything within a single text box like this</a:t>
            </a:r>
            <a:endParaRPr lang="en-US" sz="2000" dirty="0">
              <a:latin typeface="Poppins Medium" pitchFamily="2" charset="77"/>
              <a:cs typeface="Poppins Medium" pitchFamily="2" charset="77"/>
            </a:endParaRPr>
          </a:p>
          <a:p>
            <a:pPr>
              <a:spcBef>
                <a:spcPts val="600"/>
              </a:spcBef>
              <a:spcAft>
                <a:spcPts val="1200"/>
              </a:spcAft>
            </a:pPr>
            <a:r>
              <a:rPr lang="en-US" sz="36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600"/>
              </a:spcBef>
              <a:spcAft>
                <a:spcPts val="1200"/>
              </a:spcAft>
            </a:pPr>
            <a:r>
              <a:rPr lang="en-US" sz="3600" dirty="0">
                <a:latin typeface="Poppins" pitchFamily="2" charset="77"/>
                <a:cs typeface="Poppins" pitchFamily="2" charset="77"/>
              </a:rPr>
              <a:t>Do not use italics if you can avoid it. Do not make the text a lighter shade of gray if you can avoid it.</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Methods: Try to put visuals at the end of sections with more space following the caption</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You are encouraged to use simple bullet points. But remember, bullet points are only effective if they are simple:</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found significance at a 95% confidence interval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examined economic, social, and technical aspects of hydrogen use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learned that simplicity rules; people don’t want to read endlessly</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Leaving some white space at the end of a column is acceptable</a:t>
            </a:r>
          </a:p>
          <a:p>
            <a:pPr>
              <a:spcBef>
                <a:spcPts val="600"/>
              </a:spcBef>
              <a:spcAft>
                <a:spcPts val="1200"/>
              </a:spcAft>
            </a:pPr>
            <a:r>
              <a:rPr lang="en-US" sz="3600" dirty="0">
                <a:latin typeface="Poppins" pitchFamily="2" charset="77"/>
                <a:cs typeface="Poppins" pitchFamily="2" charset="77"/>
              </a:rPr>
              <a:t>Try not to split bullets between columns. Instead switch to paragraph form to round out your description. Or use an image to the left and continue with bullets starting at the top center. Too much method discussion will make your audience zone out. Better to leave it for discussion if you can, with key insights listed only.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r>
              <a:rPr lang="en-US" sz="4400" dirty="0">
                <a:latin typeface="Poppins Medium" pitchFamily="2" charset="77"/>
                <a:cs typeface="Poppins Medium" pitchFamily="2" charset="77"/>
              </a:rPr>
              <a:t>Results: I don’t know about you, but I love getting to results</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This is where we usually have issues visually. Yes, we want images that show our results. We want them to be large and readable. We do NOT want them to crowd out the center of our poster. It looks bad to the eye and can confuse the reader’s sense of flow. The solution is to use visuals that fully cross columns or to place them between text so they aren’t all directly next to each other. Also, limit the number. Key images only. </a:t>
            </a:r>
          </a:p>
          <a:p>
            <a:pPr>
              <a:spcBef>
                <a:spcPts val="600"/>
              </a:spcBef>
              <a:spcAft>
                <a:spcPts val="1200"/>
              </a:spcAft>
            </a:pPr>
            <a:r>
              <a:rPr lang="en-US" sz="3600" dirty="0">
                <a:latin typeface="Poppins" pitchFamily="2" charset="77"/>
                <a:cs typeface="Poppins" pitchFamily="2" charset="77"/>
              </a:rPr>
              <a:t>If your graphs or tables look too small set within a single column but they are too big stretched out across two columns, see if you can export your image at a different scale to fit wider or taller.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Results also showed the need for us to include the requirements of multiple stakeholders in this complex system.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r>
              <a:rPr lang="en-US" sz="4400" dirty="0">
                <a:latin typeface="Poppins Medium" pitchFamily="2" charset="77"/>
                <a:cs typeface="Poppins Medium" pitchFamily="2" charset="77"/>
              </a:rPr>
              <a:t>Future research: Keep it brief, ideal is 3 short bullets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Study the impact of more </a:t>
            </a:r>
            <a:r>
              <a:rPr lang="en-US" sz="3600" dirty="0" err="1">
                <a:latin typeface="Poppins" pitchFamily="2" charset="77"/>
                <a:cs typeface="Poppins" pitchFamily="2" charset="77"/>
              </a:rPr>
              <a:t>Xs</a:t>
            </a:r>
            <a:r>
              <a:rPr lang="en-US" sz="3600" dirty="0">
                <a:latin typeface="Poppins" pitchFamily="2" charset="77"/>
                <a:cs typeface="Poppins" pitchFamily="2" charset="77"/>
              </a:rPr>
              <a:t> on </a:t>
            </a:r>
            <a:r>
              <a:rPr lang="en-US" sz="3600" dirty="0" err="1">
                <a:latin typeface="Poppins" pitchFamily="2" charset="77"/>
                <a:cs typeface="Poppins" pitchFamily="2" charset="77"/>
              </a:rPr>
              <a:t>Ys</a:t>
            </a:r>
            <a:r>
              <a:rPr lang="en-US" sz="3600" dirty="0">
                <a:latin typeface="Poppins" pitchFamily="2" charset="77"/>
                <a:cs typeface="Poppins" pitchFamily="2" charset="77"/>
              </a:rPr>
              <a:t>, controlling for X2</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Qualitative research for deeper understanding of X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Complete phase two for more robust data and address the design weaknesses of this study </a:t>
            </a: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Conclusion: This should connect to the bigger picture of your research </a:t>
            </a:r>
          </a:p>
          <a:p>
            <a:pPr>
              <a:spcBef>
                <a:spcPts val="600"/>
              </a:spcBef>
              <a:spcAft>
                <a:spcPts val="1200"/>
              </a:spcAft>
            </a:pPr>
            <a:r>
              <a:rPr lang="en-US" sz="3600" b="0" i="0" dirty="0">
                <a:solidFill>
                  <a:srgbClr val="1F1F1F"/>
                </a:solidFill>
                <a:effectLst/>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a:t>
            </a:r>
            <a:r>
              <a:rPr lang="en-US" sz="3600" dirty="0">
                <a:solidFill>
                  <a:srgbClr val="1F1F1F"/>
                </a:solidFill>
                <a:latin typeface="Poppins" pitchFamily="2" charset="77"/>
                <a:cs typeface="Poppins" pitchFamily="2" charset="77"/>
              </a:rPr>
              <a:t>R</a:t>
            </a:r>
            <a:r>
              <a:rPr lang="en-US" sz="3600" b="0" i="0" dirty="0">
                <a:solidFill>
                  <a:srgbClr val="1F1F1F"/>
                </a:solidFill>
                <a:effectLst/>
                <a:latin typeface="Poppins" pitchFamily="2" charset="77"/>
                <a:cs typeface="Poppins" pitchFamily="2" charset="77"/>
              </a:rPr>
              <a:t>esults can help operators make informed decisions on operations and maintenance strategies that </a:t>
            </a:r>
            <a:r>
              <a:rPr lang="en-US" sz="3600" dirty="0">
                <a:solidFill>
                  <a:srgbClr val="1F1F1F"/>
                </a:solidFill>
                <a:latin typeface="Poppins" pitchFamily="2" charset="77"/>
                <a:cs typeface="Poppins" pitchFamily="2" charset="77"/>
              </a:rPr>
              <a:t>will </a:t>
            </a:r>
            <a:r>
              <a:rPr lang="en-US" sz="3600" b="0" i="0" dirty="0">
                <a:solidFill>
                  <a:srgbClr val="1F1F1F"/>
                </a:solidFill>
                <a:effectLst/>
                <a:latin typeface="Poppins" pitchFamily="2" charset="77"/>
                <a:cs typeface="Poppins" pitchFamily="2" charset="77"/>
              </a:rPr>
              <a:t>impact U.S. economics of hydrogen infrastructure.” </a:t>
            </a:r>
          </a:p>
          <a:p>
            <a:pPr>
              <a:spcBef>
                <a:spcPts val="600"/>
              </a:spcBef>
              <a:spcAft>
                <a:spcPts val="1200"/>
              </a:spcAft>
            </a:pPr>
            <a:endParaRPr lang="en-US" sz="360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4400" dirty="0">
                <a:solidFill>
                  <a:prstClr val="black"/>
                </a:solidFill>
                <a:latin typeface="Poppins Medium" pitchFamily="2" charset="77"/>
                <a:cs typeface="Poppins Medium" pitchFamily="2" charset="77"/>
              </a:rPr>
              <a:t>References &amp; credit</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p:txBody>
      </p:sp>
      <p:sp>
        <p:nvSpPr>
          <p:cNvPr id="7" name="TextBox 6">
            <a:extLst>
              <a:ext uri="{FF2B5EF4-FFF2-40B4-BE49-F238E27FC236}">
                <a16:creationId xmlns:a16="http://schemas.microsoft.com/office/drawing/2014/main" id="{87BE0B4A-D278-F08D-0A36-4796010B9573}"/>
              </a:ext>
            </a:extLst>
          </p:cNvPr>
          <p:cNvSpPr txBox="1"/>
          <p:nvPr/>
        </p:nvSpPr>
        <p:spPr>
          <a:xfrm>
            <a:off x="1167083" y="835856"/>
            <a:ext cx="41703336" cy="2123658"/>
          </a:xfrm>
          <a:prstGeom prst="rect">
            <a:avLst/>
          </a:prstGeom>
          <a:noFill/>
        </p:spPr>
        <p:txBody>
          <a:bodyPr wrap="square" rtlCol="0">
            <a:spAutoFit/>
          </a:bodyPr>
          <a:lstStyle/>
          <a:p>
            <a:r>
              <a:rPr lang="en-US" sz="6600" dirty="0">
                <a:latin typeface="Poppins Medium" pitchFamily="2" charset="77"/>
                <a:cs typeface="Poppins Medium" pitchFamily="2" charset="77"/>
              </a:rPr>
              <a:t>Make your title large and readable: Do not let it get too close to the edges &amp; </a:t>
            </a:r>
          </a:p>
          <a:p>
            <a:r>
              <a:rPr lang="en-US" sz="6600" dirty="0">
                <a:latin typeface="Poppins Medium" pitchFamily="2" charset="77"/>
                <a:cs typeface="Poppins Medium" pitchFamily="2" charset="77"/>
              </a:rPr>
              <a:t>leave a gap between the title and body (break titles at “&amp;,” “or,” and colons)</a:t>
            </a:r>
          </a:p>
        </p:txBody>
      </p:sp>
      <p:graphicFrame>
        <p:nvGraphicFramePr>
          <p:cNvPr id="9" name="Chart 8">
            <a:extLst>
              <a:ext uri="{FF2B5EF4-FFF2-40B4-BE49-F238E27FC236}">
                <a16:creationId xmlns:a16="http://schemas.microsoft.com/office/drawing/2014/main" id="{1303ECEB-0893-E385-EDCD-A71EFE90E208}"/>
              </a:ext>
            </a:extLst>
          </p:cNvPr>
          <p:cNvGraphicFramePr/>
          <p:nvPr>
            <p:extLst>
              <p:ext uri="{D42A27DB-BD31-4B8C-83A1-F6EECF244321}">
                <p14:modId xmlns:p14="http://schemas.microsoft.com/office/powerpoint/2010/main" val="43482505"/>
              </p:ext>
            </p:extLst>
          </p:nvPr>
        </p:nvGraphicFramePr>
        <p:xfrm>
          <a:off x="1321724" y="11887201"/>
          <a:ext cx="12579054" cy="6515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95D5ECB-5571-4E10-304F-DC202A789F1A}"/>
              </a:ext>
            </a:extLst>
          </p:cNvPr>
          <p:cNvSpPr txBox="1"/>
          <p:nvPr/>
        </p:nvSpPr>
        <p:spPr>
          <a:xfrm>
            <a:off x="1321724" y="18554701"/>
            <a:ext cx="11994226" cy="1938992"/>
          </a:xfrm>
          <a:prstGeom prst="rect">
            <a:avLst/>
          </a:prstGeom>
          <a:noFill/>
        </p:spPr>
        <p:txBody>
          <a:bodyPr wrap="square" rtlCol="0">
            <a:spAutoFit/>
          </a:bodyPr>
          <a:lstStyle/>
          <a:p>
            <a:r>
              <a:rPr lang="en-US" sz="2400"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pic>
        <p:nvPicPr>
          <p:cNvPr id="44" name="Picture 43">
            <a:extLst>
              <a:ext uri="{FF2B5EF4-FFF2-40B4-BE49-F238E27FC236}">
                <a16:creationId xmlns:a16="http://schemas.microsoft.com/office/drawing/2014/main" id="{B8E2C726-6702-6071-13B0-0837A7EDB3DC}"/>
              </a:ext>
              <a:ext uri="{C183D7F6-B498-43B3-948B-1728B52AA6E4}">
                <adec:decorative xmlns:adec="http://schemas.microsoft.com/office/drawing/2017/decorative" val="1"/>
              </a:ext>
            </a:extLst>
          </p:cNvPr>
          <p:cNvPicPr>
            <a:picLocks noChangeAspect="1"/>
          </p:cNvPicPr>
          <p:nvPr/>
        </p:nvPicPr>
        <p:blipFill>
          <a:blip r:embed="rId4"/>
          <a:srcRect l="1014" t="1244" r="1014" b="86239"/>
          <a:stretch/>
        </p:blipFill>
        <p:spPr>
          <a:xfrm rot="10800000">
            <a:off x="14919433" y="30987066"/>
            <a:ext cx="28971767" cy="1932028"/>
          </a:xfrm>
          <a:prstGeom prst="rect">
            <a:avLst/>
          </a:prstGeom>
        </p:spPr>
      </p:pic>
      <p:sp>
        <p:nvSpPr>
          <p:cNvPr id="45" name="Rectangle 44">
            <a:extLst>
              <a:ext uri="{FF2B5EF4-FFF2-40B4-BE49-F238E27FC236}">
                <a16:creationId xmlns:a16="http://schemas.microsoft.com/office/drawing/2014/main" id="{98A804FB-0725-28B7-710A-E00071C388F6}"/>
              </a:ext>
            </a:extLst>
          </p:cNvPr>
          <p:cNvSpPr>
            <a:spLocks/>
          </p:cNvSpPr>
          <p:nvPr/>
        </p:nvSpPr>
        <p:spPr>
          <a:xfrm>
            <a:off x="14915829" y="30908134"/>
            <a:ext cx="28967216" cy="308466"/>
          </a:xfrm>
          <a:prstGeom prst="rect">
            <a:avLst/>
          </a:prstGeom>
          <a:solidFill>
            <a:srgbClr val="C6C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qr code on a white background&#10;&#10;Description automatically generated">
            <a:extLst>
              <a:ext uri="{FF2B5EF4-FFF2-40B4-BE49-F238E27FC236}">
                <a16:creationId xmlns:a16="http://schemas.microsoft.com/office/drawing/2014/main" id="{166648DA-DFE6-4569-95CF-05EB979053D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12062621" y="30832494"/>
            <a:ext cx="2066504" cy="2066504"/>
          </a:xfrm>
          <a:prstGeom prst="rect">
            <a:avLst/>
          </a:prstGeom>
        </p:spPr>
      </p:pic>
      <p:sp>
        <p:nvSpPr>
          <p:cNvPr id="46" name="Rectangle 45">
            <a:extLst>
              <a:ext uri="{FF2B5EF4-FFF2-40B4-BE49-F238E27FC236}">
                <a16:creationId xmlns:a16="http://schemas.microsoft.com/office/drawing/2014/main" id="{214A276D-58AA-C96C-8E95-84A00906F46F}"/>
              </a:ext>
            </a:extLst>
          </p:cNvPr>
          <p:cNvSpPr>
            <a:spLocks/>
          </p:cNvSpPr>
          <p:nvPr/>
        </p:nvSpPr>
        <p:spPr>
          <a:xfrm>
            <a:off x="14263817" y="30831980"/>
            <a:ext cx="866889" cy="208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604190F-042C-C369-9749-820FD44C195E}"/>
              </a:ext>
            </a:extLst>
          </p:cNvPr>
          <p:cNvPicPr>
            <a:picLocks noChangeAspect="1"/>
          </p:cNvPicPr>
          <p:nvPr/>
        </p:nvPicPr>
        <p:blipFill>
          <a:blip r:embed="rId7"/>
          <a:stretch>
            <a:fillRect/>
          </a:stretch>
        </p:blipFill>
        <p:spPr>
          <a:xfrm>
            <a:off x="15372382" y="18235804"/>
            <a:ext cx="13209986" cy="8427563"/>
          </a:xfrm>
          <a:prstGeom prst="rect">
            <a:avLst/>
          </a:prstGeom>
        </p:spPr>
      </p:pic>
      <p:sp>
        <p:nvSpPr>
          <p:cNvPr id="48" name="TextBox 47">
            <a:extLst>
              <a:ext uri="{FF2B5EF4-FFF2-40B4-BE49-F238E27FC236}">
                <a16:creationId xmlns:a16="http://schemas.microsoft.com/office/drawing/2014/main" id="{7E28C961-40A1-07EE-B24C-2B62730D637A}"/>
              </a:ext>
            </a:extLst>
          </p:cNvPr>
          <p:cNvSpPr txBox="1"/>
          <p:nvPr/>
        </p:nvSpPr>
        <p:spPr>
          <a:xfrm>
            <a:off x="15751985" y="26772443"/>
            <a:ext cx="11994226" cy="830997"/>
          </a:xfrm>
          <a:prstGeom prst="rect">
            <a:avLst/>
          </a:prstGeom>
          <a:noFill/>
        </p:spPr>
        <p:txBody>
          <a:bodyPr wrap="square" rtlCol="0">
            <a:spAutoFit/>
          </a:bodyPr>
          <a:lstStyle/>
          <a:p>
            <a:r>
              <a:rPr lang="en-US" sz="2400" dirty="0">
                <a:latin typeface="Poppins" pitchFamily="2" charset="77"/>
                <a:cs typeface="Poppins" pitchFamily="2" charset="77"/>
              </a:rPr>
              <a:t>Figure 2: Use visuals that show only the noteworthy results. Keep the caption short but clear.  </a:t>
            </a:r>
          </a:p>
        </p:txBody>
      </p:sp>
      <p:sp>
        <p:nvSpPr>
          <p:cNvPr id="50" name="TextBox 49">
            <a:extLst>
              <a:ext uri="{FF2B5EF4-FFF2-40B4-BE49-F238E27FC236}">
                <a16:creationId xmlns:a16="http://schemas.microsoft.com/office/drawing/2014/main" id="{0A1E561D-93A9-FCB3-2A35-BB912333B9B9}"/>
              </a:ext>
            </a:extLst>
          </p:cNvPr>
          <p:cNvSpPr txBox="1"/>
          <p:nvPr/>
        </p:nvSpPr>
        <p:spPr>
          <a:xfrm>
            <a:off x="15948487" y="17636421"/>
            <a:ext cx="11994226" cy="461665"/>
          </a:xfrm>
          <a:prstGeom prst="rect">
            <a:avLst/>
          </a:prstGeom>
          <a:noFill/>
        </p:spPr>
        <p:txBody>
          <a:bodyPr wrap="square" rtlCol="0">
            <a:spAutoFit/>
          </a:bodyPr>
          <a:lstStyle/>
          <a:p>
            <a:pPr algn="ctr"/>
            <a:r>
              <a:rPr lang="en-US" sz="2400" dirty="0">
                <a:latin typeface="Poppins" pitchFamily="2" charset="77"/>
                <a:cs typeface="Poppins" pitchFamily="2" charset="77"/>
              </a:rPr>
              <a:t>Never forget the titles on graphs, same font and size as caption</a:t>
            </a:r>
          </a:p>
        </p:txBody>
      </p:sp>
      <p:pic>
        <p:nvPicPr>
          <p:cNvPr id="51" name="Graphic 50">
            <a:extLst>
              <a:ext uri="{FF2B5EF4-FFF2-40B4-BE49-F238E27FC236}">
                <a16:creationId xmlns:a16="http://schemas.microsoft.com/office/drawing/2014/main" id="{F4C1ED65-A8EA-2D90-88D1-5691ABAF7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85964" y="4344347"/>
            <a:ext cx="11069748" cy="7184223"/>
          </a:xfrm>
          <a:prstGeom prst="rect">
            <a:avLst/>
          </a:prstGeom>
        </p:spPr>
      </p:pic>
      <p:sp>
        <p:nvSpPr>
          <p:cNvPr id="52" name="TextBox 51">
            <a:extLst>
              <a:ext uri="{FF2B5EF4-FFF2-40B4-BE49-F238E27FC236}">
                <a16:creationId xmlns:a16="http://schemas.microsoft.com/office/drawing/2014/main" id="{22CE049D-7976-8885-85C3-96543F26A008}"/>
              </a:ext>
            </a:extLst>
          </p:cNvPr>
          <p:cNvSpPr txBox="1"/>
          <p:nvPr/>
        </p:nvSpPr>
        <p:spPr>
          <a:xfrm>
            <a:off x="30208113" y="11945990"/>
            <a:ext cx="11994226" cy="830997"/>
          </a:xfrm>
          <a:prstGeom prst="rect">
            <a:avLst/>
          </a:prstGeom>
          <a:noFill/>
        </p:spPr>
        <p:txBody>
          <a:bodyPr wrap="square" rtlCol="0">
            <a:spAutoFit/>
          </a:bodyPr>
          <a:lstStyle/>
          <a:p>
            <a:r>
              <a:rPr lang="en-US" sz="2400" dirty="0">
                <a:latin typeface="Poppins" pitchFamily="2" charset="77"/>
                <a:cs typeface="Poppins" pitchFamily="2" charset="77"/>
              </a:rPr>
              <a:t>Figure 3: This model is a simplification of a complex system that involves many stakeholders, each with requirements included in our analysis. </a:t>
            </a:r>
          </a:p>
        </p:txBody>
      </p:sp>
      <p:sp>
        <p:nvSpPr>
          <p:cNvPr id="53" name="TextBox 52">
            <a:extLst>
              <a:ext uri="{FF2B5EF4-FFF2-40B4-BE49-F238E27FC236}">
                <a16:creationId xmlns:a16="http://schemas.microsoft.com/office/drawing/2014/main" id="{23D567B3-384E-FC63-482E-69A0BDAFF528}"/>
              </a:ext>
            </a:extLst>
          </p:cNvPr>
          <p:cNvSpPr txBox="1"/>
          <p:nvPr/>
        </p:nvSpPr>
        <p:spPr>
          <a:xfrm>
            <a:off x="30501365" y="4775420"/>
            <a:ext cx="11994226" cy="461665"/>
          </a:xfrm>
          <a:prstGeom prst="rect">
            <a:avLst/>
          </a:prstGeom>
          <a:noFill/>
        </p:spPr>
        <p:txBody>
          <a:bodyPr wrap="square" rtlCol="0">
            <a:spAutoFit/>
          </a:bodyPr>
          <a:lstStyle/>
          <a:p>
            <a:pPr algn="ctr"/>
            <a:r>
              <a:rPr lang="en-US" sz="2400" dirty="0">
                <a:latin typeface="Poppins" pitchFamily="2" charset="77"/>
                <a:cs typeface="Poppins" pitchFamily="2" charset="77"/>
              </a:rPr>
              <a:t>System stakeholders in model  </a:t>
            </a:r>
          </a:p>
        </p:txBody>
      </p:sp>
      <p:pic>
        <p:nvPicPr>
          <p:cNvPr id="54" name="Picture 53" descr="A qr code on a white background&#10;&#10;Description automatically generated">
            <a:extLst>
              <a:ext uri="{FF2B5EF4-FFF2-40B4-BE49-F238E27FC236}">
                <a16:creationId xmlns:a16="http://schemas.microsoft.com/office/drawing/2014/main" id="{1D01EC5A-C207-00A2-07A5-FCE8F476AB2F}"/>
              </a:ext>
            </a:extLst>
          </p:cNvPr>
          <p:cNvPicPr>
            <a:picLocks noChangeAspect="1"/>
          </p:cNvPicPr>
          <p:nvPr/>
        </p:nvPicPr>
        <p:blipFill>
          <a:blip r:embed="rId5">
            <a:extLst>
              <a:ext uri="{BEBA8EAE-BF5A-486C-A8C5-ECC9F3942E4B}">
                <a14:imgProps xmlns:a14="http://schemas.microsoft.com/office/drawing/2010/main">
                  <a14:imgLayer r:embed="rId10">
                    <a14:imgEffect>
                      <a14:colorTemperature colorTemp="4700"/>
                    </a14:imgEffect>
                  </a14:imgLayer>
                </a14:imgProps>
              </a:ext>
            </a:extLst>
          </a:blip>
          <a:stretch>
            <a:fillRect/>
          </a:stretch>
        </p:blipFill>
        <p:spPr>
          <a:xfrm>
            <a:off x="30232175" y="28073683"/>
            <a:ext cx="2066504" cy="2066504"/>
          </a:xfrm>
          <a:prstGeom prst="rect">
            <a:avLst/>
          </a:prstGeom>
        </p:spPr>
      </p:pic>
      <p:sp>
        <p:nvSpPr>
          <p:cNvPr id="55" name="TextBox 54">
            <a:extLst>
              <a:ext uri="{FF2B5EF4-FFF2-40B4-BE49-F238E27FC236}">
                <a16:creationId xmlns:a16="http://schemas.microsoft.com/office/drawing/2014/main" id="{858B7FC1-B052-A5F1-64F7-387D4417B807}"/>
              </a:ext>
            </a:extLst>
          </p:cNvPr>
          <p:cNvSpPr txBox="1"/>
          <p:nvPr/>
        </p:nvSpPr>
        <p:spPr>
          <a:xfrm>
            <a:off x="32360458" y="28275938"/>
            <a:ext cx="733187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rPr>
              <a:t>For full reference page and draft</a:t>
            </a:r>
            <a:r>
              <a:rPr lang="en-US" sz="2400" dirty="0">
                <a:solidFill>
                  <a:prstClr val="black"/>
                </a:solidFill>
                <a:latin typeface="Poppins" pitchFamily="2" charset="77"/>
                <a:cs typeface="Poppins" pitchFamily="2" charset="77"/>
              </a:rPr>
              <a:t> scan this code. </a:t>
            </a:r>
            <a:endPar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cxnSp>
        <p:nvCxnSpPr>
          <p:cNvPr id="56" name="Straight Connector 55">
            <a:extLst>
              <a:ext uri="{FF2B5EF4-FFF2-40B4-BE49-F238E27FC236}">
                <a16:creationId xmlns:a16="http://schemas.microsoft.com/office/drawing/2014/main" id="{CD385893-4235-EBDF-122F-2F169C7511AF}"/>
              </a:ext>
            </a:extLst>
          </p:cNvPr>
          <p:cNvCxnSpPr>
            <a:cxnSpLocks/>
          </p:cNvCxnSpPr>
          <p:nvPr/>
        </p:nvCxnSpPr>
        <p:spPr>
          <a:xfrm>
            <a:off x="1202453" y="3478651"/>
            <a:ext cx="33652323"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F0F30630-F53E-6BAB-D5E3-E4C0D5AB706A}"/>
              </a:ext>
            </a:extLst>
          </p:cNvPr>
          <p:cNvSpPr/>
          <p:nvPr/>
        </p:nvSpPr>
        <p:spPr>
          <a:xfrm>
            <a:off x="35335168" y="3281250"/>
            <a:ext cx="383959" cy="383959"/>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8EA0E1F-AE9D-0977-D7D7-AE341F6F6014}"/>
              </a:ext>
            </a:extLst>
          </p:cNvPr>
          <p:cNvSpPr/>
          <p:nvPr/>
        </p:nvSpPr>
        <p:spPr>
          <a:xfrm>
            <a:off x="36141686" y="3290025"/>
            <a:ext cx="383959" cy="383959"/>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1626532-E5D5-555B-D445-E0575706B4BB}"/>
              </a:ext>
            </a:extLst>
          </p:cNvPr>
          <p:cNvSpPr/>
          <p:nvPr/>
        </p:nvSpPr>
        <p:spPr>
          <a:xfrm>
            <a:off x="36948204" y="3290025"/>
            <a:ext cx="383959" cy="383959"/>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logo&#10;&#10;AI-generated content may be incorrect.">
            <a:extLst>
              <a:ext uri="{FF2B5EF4-FFF2-40B4-BE49-F238E27FC236}">
                <a16:creationId xmlns:a16="http://schemas.microsoft.com/office/drawing/2014/main" id="{C7D438F5-7234-9C36-BB15-056D22CCC301}"/>
              </a:ext>
            </a:extLst>
          </p:cNvPr>
          <p:cNvPicPr>
            <a:picLocks noChangeAspect="1"/>
          </p:cNvPicPr>
          <p:nvPr/>
        </p:nvPicPr>
        <p:blipFill rotWithShape="1">
          <a:blip r:embed="rId11"/>
          <a:srcRect l="2528" t="11255" r="-3049" b="10324"/>
          <a:stretch>
            <a:fillRect/>
          </a:stretch>
        </p:blipFill>
        <p:spPr>
          <a:xfrm>
            <a:off x="1321724" y="30353917"/>
            <a:ext cx="9765376" cy="2326014"/>
          </a:xfrm>
          <a:prstGeom prst="rect">
            <a:avLst/>
          </a:prstGeom>
        </p:spPr>
      </p:pic>
    </p:spTree>
    <p:extLst>
      <p:ext uri="{BB962C8B-B14F-4D97-AF65-F5344CB8AC3E}">
        <p14:creationId xmlns:p14="http://schemas.microsoft.com/office/powerpoint/2010/main" val="410835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56DAA-B2A3-553A-B316-411F1C422B81}"/>
              </a:ext>
            </a:extLst>
          </p:cNvPr>
          <p:cNvSpPr txBox="1"/>
          <p:nvPr/>
        </p:nvSpPr>
        <p:spPr>
          <a:xfrm>
            <a:off x="3388658" y="6831106"/>
            <a:ext cx="8014447" cy="1384995"/>
          </a:xfrm>
          <a:prstGeom prst="rect">
            <a:avLst/>
          </a:prstGeom>
          <a:noFill/>
        </p:spPr>
        <p:txBody>
          <a:bodyPr wrap="square" rtlCol="0">
            <a:spAutoFit/>
          </a:bodyPr>
          <a:lstStyle/>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A1D7C981-3B82-63A3-9909-B0F48925E8AD}"/>
              </a:ext>
            </a:extLst>
          </p:cNvPr>
          <p:cNvSpPr txBox="1">
            <a:spLocks/>
          </p:cNvSpPr>
          <p:nvPr/>
        </p:nvSpPr>
        <p:spPr>
          <a:xfrm>
            <a:off x="694944" y="3865253"/>
            <a:ext cx="42647615" cy="26941859"/>
          </a:xfrm>
          <a:prstGeom prst="rect">
            <a:avLst/>
          </a:prstGeom>
          <a:noFill/>
        </p:spPr>
        <p:txBody>
          <a:bodyPr wrap="square" lIns="457200" tIns="457200" rIns="457200" bIns="457200" numCol="3" spcCol="1828800" rtlCol="0">
            <a:noAutofit/>
          </a:bodyPr>
          <a:lstStyle/>
          <a:p>
            <a:pPr>
              <a:spcBef>
                <a:spcPts val="600"/>
              </a:spcBef>
              <a:spcAft>
                <a:spcPts val="1200"/>
              </a:spcAft>
            </a:pPr>
            <a:r>
              <a:rPr lang="en-US" sz="4400" dirty="0">
                <a:latin typeface="Poppins Medium" pitchFamily="2" charset="77"/>
                <a:cs typeface="Poppins Medium" pitchFamily="2" charset="77"/>
              </a:rPr>
              <a:t>Intro: Try to format everything within a single text box like this</a:t>
            </a:r>
            <a:endParaRPr lang="en-US" sz="2000" dirty="0">
              <a:latin typeface="Poppins Medium" pitchFamily="2" charset="77"/>
              <a:cs typeface="Poppins Medium" pitchFamily="2" charset="77"/>
            </a:endParaRPr>
          </a:p>
          <a:p>
            <a:pPr>
              <a:spcBef>
                <a:spcPts val="600"/>
              </a:spcBef>
              <a:spcAft>
                <a:spcPts val="1200"/>
              </a:spcAft>
            </a:pPr>
            <a:r>
              <a:rPr lang="en-US" sz="36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600"/>
              </a:spcBef>
              <a:spcAft>
                <a:spcPts val="1200"/>
              </a:spcAft>
            </a:pPr>
            <a:r>
              <a:rPr lang="en-US" sz="3600" dirty="0">
                <a:latin typeface="Poppins" pitchFamily="2" charset="77"/>
                <a:cs typeface="Poppins" pitchFamily="2" charset="77"/>
              </a:rPr>
              <a:t>Do not use italics if you can avoid it. Do not make the text a lighter shade of gray if you can avoid it.</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Methods: Try to put visuals at the end of sections with more space following the caption</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You are encouraged to use simple bullet points. But remember, bullet points are only effective if they are simple:</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found significance at a 95% confidence interval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examined economic, social, and technical aspects of hydrogen use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learned that simplicity rules; people don’t want to read endlessly</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Leaving some white space at the end of a column is acceptable</a:t>
            </a:r>
          </a:p>
          <a:p>
            <a:pPr>
              <a:spcBef>
                <a:spcPts val="600"/>
              </a:spcBef>
              <a:spcAft>
                <a:spcPts val="1200"/>
              </a:spcAft>
            </a:pPr>
            <a:r>
              <a:rPr lang="en-US" sz="4400" dirty="0">
                <a:latin typeface="Poppins Medium" pitchFamily="2" charset="77"/>
                <a:cs typeface="Poppins Medium" pitchFamily="2" charset="77"/>
              </a:rPr>
              <a:t>Results: I love getting to results</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This is where we usually have issues visually. Yes, we want images that show our results.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want them to be large and readable.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do NOT want them to crowd the center</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The solution is to use visuals that fully cross columns or to place them between text, so they aren’t all directly next to each other.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Also, limit the number. Key images only.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r>
              <a:rPr lang="en-US" sz="4400" dirty="0">
                <a:latin typeface="Poppins Medium" pitchFamily="2" charset="77"/>
                <a:cs typeface="Poppins Medium" pitchFamily="2" charset="77"/>
              </a:rPr>
              <a:t>Future research: Keep it brief, ideal is 3 short bullets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Study the impact of more </a:t>
            </a:r>
            <a:r>
              <a:rPr lang="en-US" sz="3600" dirty="0" err="1">
                <a:latin typeface="Poppins" pitchFamily="2" charset="77"/>
                <a:cs typeface="Poppins" pitchFamily="2" charset="77"/>
              </a:rPr>
              <a:t>Xs</a:t>
            </a:r>
            <a:r>
              <a:rPr lang="en-US" sz="3600" dirty="0">
                <a:latin typeface="Poppins" pitchFamily="2" charset="77"/>
                <a:cs typeface="Poppins" pitchFamily="2" charset="77"/>
              </a:rPr>
              <a:t> on </a:t>
            </a:r>
            <a:r>
              <a:rPr lang="en-US" sz="3600" dirty="0" err="1">
                <a:latin typeface="Poppins" pitchFamily="2" charset="77"/>
                <a:cs typeface="Poppins" pitchFamily="2" charset="77"/>
              </a:rPr>
              <a:t>Ys</a:t>
            </a:r>
            <a:r>
              <a:rPr lang="en-US" sz="3600" dirty="0">
                <a:latin typeface="Poppins" pitchFamily="2" charset="77"/>
                <a:cs typeface="Poppins" pitchFamily="2" charset="77"/>
              </a:rPr>
              <a:t>, controlling for X2</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Qualitative research for deeper understanding of X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Complete phase two for more robust data and address the design weaknesses of this study </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Conclusion: This should connect to the bigger picture of your research </a:t>
            </a:r>
          </a:p>
          <a:p>
            <a:pPr>
              <a:spcBef>
                <a:spcPts val="600"/>
              </a:spcBef>
              <a:spcAft>
                <a:spcPts val="1200"/>
              </a:spcAft>
            </a:pPr>
            <a:r>
              <a:rPr lang="en-US" sz="3600" b="0" i="0" dirty="0">
                <a:solidFill>
                  <a:srgbClr val="1F1F1F"/>
                </a:solidFill>
                <a:effectLst/>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a:t>
            </a:r>
            <a:r>
              <a:rPr lang="en-US" sz="3600" dirty="0">
                <a:solidFill>
                  <a:srgbClr val="1F1F1F"/>
                </a:solidFill>
                <a:latin typeface="Poppins" pitchFamily="2" charset="77"/>
                <a:cs typeface="Poppins" pitchFamily="2" charset="77"/>
              </a:rPr>
              <a:t>R</a:t>
            </a:r>
            <a:r>
              <a:rPr lang="en-US" sz="3600" b="0" i="0" dirty="0">
                <a:solidFill>
                  <a:srgbClr val="1F1F1F"/>
                </a:solidFill>
                <a:effectLst/>
                <a:latin typeface="Poppins" pitchFamily="2" charset="77"/>
                <a:cs typeface="Poppins" pitchFamily="2" charset="77"/>
              </a:rPr>
              <a:t>esults can help operators make informed decisions on operations and maintenance strategies that </a:t>
            </a:r>
            <a:r>
              <a:rPr lang="en-US" sz="3600" dirty="0">
                <a:solidFill>
                  <a:srgbClr val="1F1F1F"/>
                </a:solidFill>
                <a:latin typeface="Poppins" pitchFamily="2" charset="77"/>
                <a:cs typeface="Poppins" pitchFamily="2" charset="77"/>
              </a:rPr>
              <a:t>will </a:t>
            </a:r>
            <a:r>
              <a:rPr lang="en-US" sz="3600" b="0" i="0" dirty="0">
                <a:solidFill>
                  <a:srgbClr val="1F1F1F"/>
                </a:solidFill>
                <a:effectLst/>
                <a:latin typeface="Poppins" pitchFamily="2" charset="77"/>
                <a:cs typeface="Poppins" pitchFamily="2" charset="77"/>
              </a:rPr>
              <a:t>impact U.S. economics of hydrogen infrastructure.” </a:t>
            </a:r>
          </a:p>
          <a:p>
            <a:pPr>
              <a:spcBef>
                <a:spcPts val="600"/>
              </a:spcBef>
              <a:spcAft>
                <a:spcPts val="1200"/>
              </a:spcAft>
            </a:pPr>
            <a:endParaRPr lang="en-US" sz="360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4400" dirty="0">
                <a:solidFill>
                  <a:prstClr val="black"/>
                </a:solidFill>
                <a:latin typeface="Poppins Medium" pitchFamily="2" charset="77"/>
                <a:cs typeface="Poppins Medium" pitchFamily="2" charset="77"/>
              </a:rPr>
              <a:t>References &amp; credit</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[1] My above example uses more text than you’ll likely need or want.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[2] If you don’t go on and on like me, you’ll have all the space you need for key references </a:t>
            </a:r>
          </a:p>
          <a:p>
            <a:pPr>
              <a:spcBef>
                <a:spcPts val="600"/>
              </a:spcBef>
              <a:spcAft>
                <a:spcPts val="1200"/>
              </a:spcAft>
              <a:defRPr/>
            </a:pPr>
            <a:r>
              <a:rPr lang="en-US" sz="3600" dirty="0">
                <a:solidFill>
                  <a:prstClr val="black"/>
                </a:solidFill>
                <a:latin typeface="Poppins" pitchFamily="2" charset="77"/>
                <a:cs typeface="Poppins" pitchFamily="2" charset="77"/>
              </a:rPr>
              <a:t>[3] Remember, i</a:t>
            </a:r>
            <a:r>
              <a:rPr lang="en-US" sz="3600" dirty="0">
                <a:latin typeface="Poppins" pitchFamily="2" charset="77"/>
                <a:cs typeface="Poppins" pitchFamily="2" charset="77"/>
              </a:rPr>
              <a:t>f your graphs or tables look too small set within a single column but they are too big stretched out across two columns, see if you can export your image at a different scale to fit wider or taller. </a:t>
            </a:r>
          </a:p>
          <a:p>
            <a:pPr>
              <a:spcBef>
                <a:spcPts val="600"/>
              </a:spcBef>
              <a:spcAft>
                <a:spcPts val="1200"/>
              </a:spcAft>
              <a:defRPr/>
            </a:pPr>
            <a:r>
              <a:rPr lang="en-US" sz="3600" dirty="0">
                <a:latin typeface="Poppins" pitchFamily="2" charset="77"/>
                <a:cs typeface="Poppins" pitchFamily="2" charset="77"/>
              </a:rPr>
              <a:t>[4] Thanks for reading and using this template! </a:t>
            </a: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36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87BE0B4A-D278-F08D-0A36-4796010B9573}"/>
              </a:ext>
            </a:extLst>
          </p:cNvPr>
          <p:cNvSpPr txBox="1"/>
          <p:nvPr/>
        </p:nvSpPr>
        <p:spPr>
          <a:xfrm>
            <a:off x="1075539" y="1117008"/>
            <a:ext cx="29991989" cy="1938992"/>
          </a:xfrm>
          <a:prstGeom prst="rect">
            <a:avLst/>
          </a:prstGeom>
          <a:noFill/>
        </p:spPr>
        <p:txBody>
          <a:bodyPr wrap="square" rtlCol="0">
            <a:spAutoFit/>
          </a:bodyPr>
          <a:lstStyle/>
          <a:p>
            <a:r>
              <a:rPr lang="en-US" sz="6000" dirty="0">
                <a:latin typeface="Poppins Medium" pitchFamily="2" charset="77"/>
                <a:cs typeface="Poppins Medium" pitchFamily="2" charset="77"/>
              </a:rPr>
              <a:t>Make your title large and readable: Do not let it get too close to the edges &amp; </a:t>
            </a:r>
          </a:p>
          <a:p>
            <a:r>
              <a:rPr lang="en-US" sz="6000" dirty="0">
                <a:latin typeface="Poppins Medium" pitchFamily="2" charset="77"/>
                <a:cs typeface="Poppins Medium" pitchFamily="2" charset="77"/>
              </a:rPr>
              <a:t>leave a gap between the title and body (break titles at “&amp;,” “or,” and colons)</a:t>
            </a:r>
          </a:p>
        </p:txBody>
      </p:sp>
      <p:graphicFrame>
        <p:nvGraphicFramePr>
          <p:cNvPr id="9" name="Chart 8">
            <a:extLst>
              <a:ext uri="{FF2B5EF4-FFF2-40B4-BE49-F238E27FC236}">
                <a16:creationId xmlns:a16="http://schemas.microsoft.com/office/drawing/2014/main" id="{1303ECEB-0893-E385-EDCD-A71EFE90E208}"/>
              </a:ext>
            </a:extLst>
          </p:cNvPr>
          <p:cNvGraphicFramePr/>
          <p:nvPr/>
        </p:nvGraphicFramePr>
        <p:xfrm>
          <a:off x="1321724" y="11887201"/>
          <a:ext cx="12579054" cy="65151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95D5ECB-5571-4E10-304F-DC202A789F1A}"/>
              </a:ext>
            </a:extLst>
          </p:cNvPr>
          <p:cNvSpPr txBox="1"/>
          <p:nvPr/>
        </p:nvSpPr>
        <p:spPr>
          <a:xfrm>
            <a:off x="1321724" y="18554701"/>
            <a:ext cx="11994226" cy="1938992"/>
          </a:xfrm>
          <a:prstGeom prst="rect">
            <a:avLst/>
          </a:prstGeom>
          <a:noFill/>
        </p:spPr>
        <p:txBody>
          <a:bodyPr wrap="square" rtlCol="0">
            <a:spAutoFit/>
          </a:bodyPr>
          <a:lstStyle/>
          <a:p>
            <a:r>
              <a:rPr lang="en-US" sz="2400"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grpSp>
        <p:nvGrpSpPr>
          <p:cNvPr id="14" name="Group 13">
            <a:extLst>
              <a:ext uri="{FF2B5EF4-FFF2-40B4-BE49-F238E27FC236}">
                <a16:creationId xmlns:a16="http://schemas.microsoft.com/office/drawing/2014/main" id="{C2490AC3-4097-C5A8-09EA-3F53D635D89C}"/>
              </a:ext>
              <a:ext uri="{C183D7F6-B498-43B3-948B-1728B52AA6E4}">
                <adec:decorative xmlns:adec="http://schemas.microsoft.com/office/drawing/2017/decorative" val="1"/>
              </a:ext>
            </a:extLst>
          </p:cNvPr>
          <p:cNvGrpSpPr/>
          <p:nvPr/>
        </p:nvGrpSpPr>
        <p:grpSpPr>
          <a:xfrm>
            <a:off x="28504631" y="31926060"/>
            <a:ext cx="15429215" cy="992340"/>
            <a:chOff x="0" y="568749"/>
            <a:chExt cx="6816222" cy="1191643"/>
          </a:xfrm>
        </p:grpSpPr>
        <p:sp>
          <p:nvSpPr>
            <p:cNvPr id="15" name="Rectangle 14">
              <a:extLst>
                <a:ext uri="{FF2B5EF4-FFF2-40B4-BE49-F238E27FC236}">
                  <a16:creationId xmlns:a16="http://schemas.microsoft.com/office/drawing/2014/main" id="{99FBB6A5-041C-2705-8857-1A082ACE0C5A}"/>
                </a:ext>
              </a:extLst>
            </p:cNvPr>
            <p:cNvSpPr/>
            <p:nvPr userDrawn="1"/>
          </p:nvSpPr>
          <p:spPr>
            <a:xfrm rot="16200000">
              <a:off x="-312211" y="880960"/>
              <a:ext cx="1191643" cy="567221"/>
            </a:xfrm>
            <a:prstGeom prst="rect">
              <a:avLst/>
            </a:prstGeom>
            <a:solidFill>
              <a:srgbClr val="0043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6" name="Rectangle 15">
              <a:extLst>
                <a:ext uri="{FF2B5EF4-FFF2-40B4-BE49-F238E27FC236}">
                  <a16:creationId xmlns:a16="http://schemas.microsoft.com/office/drawing/2014/main" id="{CBD2150C-7D5B-15F4-E46D-74117A3A2396}"/>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7" name="Rectangle 16">
              <a:extLst>
                <a:ext uri="{FF2B5EF4-FFF2-40B4-BE49-F238E27FC236}">
                  <a16:creationId xmlns:a16="http://schemas.microsoft.com/office/drawing/2014/main" id="{FF660ACD-5AA5-FBE2-FC20-9481029EF78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8" name="Rectangle 17">
              <a:extLst>
                <a:ext uri="{FF2B5EF4-FFF2-40B4-BE49-F238E27FC236}">
                  <a16:creationId xmlns:a16="http://schemas.microsoft.com/office/drawing/2014/main" id="{854209B7-E190-D892-3191-03356E73BA7D}"/>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9" name="Rectangle 18">
              <a:extLst>
                <a:ext uri="{FF2B5EF4-FFF2-40B4-BE49-F238E27FC236}">
                  <a16:creationId xmlns:a16="http://schemas.microsoft.com/office/drawing/2014/main" id="{0391A231-7347-DEB8-CE72-37150AAFF176}"/>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0" name="Rectangle 19">
              <a:extLst>
                <a:ext uri="{FF2B5EF4-FFF2-40B4-BE49-F238E27FC236}">
                  <a16:creationId xmlns:a16="http://schemas.microsoft.com/office/drawing/2014/main" id="{325F59DC-0E95-155A-0A46-4155288EB308}"/>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1" name="Rectangle 20">
              <a:extLst>
                <a:ext uri="{FF2B5EF4-FFF2-40B4-BE49-F238E27FC236}">
                  <a16:creationId xmlns:a16="http://schemas.microsoft.com/office/drawing/2014/main" id="{8E59A377-97EC-82D7-C0D5-CFD344C36798}"/>
                </a:ext>
              </a:extLst>
            </p:cNvPr>
            <p:cNvSpPr/>
            <p:nvPr userDrawn="1"/>
          </p:nvSpPr>
          <p:spPr>
            <a:xfrm rot="16200000">
              <a:off x="308971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2" name="Rectangle 21">
              <a:extLst>
                <a:ext uri="{FF2B5EF4-FFF2-40B4-BE49-F238E27FC236}">
                  <a16:creationId xmlns:a16="http://schemas.microsoft.com/office/drawing/2014/main" id="{604C7B94-ED96-6F58-4C6D-742FCA08A3CA}"/>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3" name="Rectangle 22">
              <a:extLst>
                <a:ext uri="{FF2B5EF4-FFF2-40B4-BE49-F238E27FC236}">
                  <a16:creationId xmlns:a16="http://schemas.microsoft.com/office/drawing/2014/main" id="{FFBB04EE-4B93-13AC-2E6C-61CF0CDCC4C4}"/>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4" name="Rectangle 23">
              <a:extLst>
                <a:ext uri="{FF2B5EF4-FFF2-40B4-BE49-F238E27FC236}">
                  <a16:creationId xmlns:a16="http://schemas.microsoft.com/office/drawing/2014/main" id="{6AF39F55-4767-6FE5-01A2-1DF813992A24}"/>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5" name="Rectangle 24">
              <a:extLst>
                <a:ext uri="{FF2B5EF4-FFF2-40B4-BE49-F238E27FC236}">
                  <a16:creationId xmlns:a16="http://schemas.microsoft.com/office/drawing/2014/main" id="{7DC3E530-C09F-F084-AB1F-3AB4718096C5}"/>
                </a:ext>
              </a:extLst>
            </p:cNvPr>
            <p:cNvSpPr/>
            <p:nvPr userDrawn="1"/>
          </p:nvSpPr>
          <p:spPr>
            <a:xfrm rot="16200000">
              <a:off x="5368699"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6" name="Rectangle 25">
              <a:extLst>
                <a:ext uri="{FF2B5EF4-FFF2-40B4-BE49-F238E27FC236}">
                  <a16:creationId xmlns:a16="http://schemas.microsoft.com/office/drawing/2014/main" id="{1EC70042-9944-B445-C1D8-2DF220CC5C68}"/>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grpSp>
      <p:grpSp>
        <p:nvGrpSpPr>
          <p:cNvPr id="28" name="Group 27">
            <a:extLst>
              <a:ext uri="{FF2B5EF4-FFF2-40B4-BE49-F238E27FC236}">
                <a16:creationId xmlns:a16="http://schemas.microsoft.com/office/drawing/2014/main" id="{B0FCAE4D-5832-1E9C-0641-2B4690B172D4}"/>
              </a:ext>
              <a:ext uri="{C183D7F6-B498-43B3-948B-1728B52AA6E4}">
                <adec:decorative xmlns:adec="http://schemas.microsoft.com/office/drawing/2017/decorative" val="1"/>
              </a:ext>
            </a:extLst>
          </p:cNvPr>
          <p:cNvGrpSpPr/>
          <p:nvPr/>
        </p:nvGrpSpPr>
        <p:grpSpPr>
          <a:xfrm>
            <a:off x="14911692" y="31923845"/>
            <a:ext cx="16155836" cy="992342"/>
            <a:chOff x="-1891" y="568749"/>
            <a:chExt cx="7386199" cy="1191645"/>
          </a:xfrm>
        </p:grpSpPr>
        <p:sp>
          <p:nvSpPr>
            <p:cNvPr id="29" name="Rectangle 28">
              <a:extLst>
                <a:ext uri="{FF2B5EF4-FFF2-40B4-BE49-F238E27FC236}">
                  <a16:creationId xmlns:a16="http://schemas.microsoft.com/office/drawing/2014/main" id="{88516884-E82A-1DA4-01D8-703F6A135DFD}"/>
                </a:ext>
              </a:extLst>
            </p:cNvPr>
            <p:cNvSpPr/>
            <p:nvPr userDrawn="1"/>
          </p:nvSpPr>
          <p:spPr>
            <a:xfrm rot="16200000">
              <a:off x="-314102" y="880962"/>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0" name="Rectangle 29">
              <a:extLst>
                <a:ext uri="{FF2B5EF4-FFF2-40B4-BE49-F238E27FC236}">
                  <a16:creationId xmlns:a16="http://schemas.microsoft.com/office/drawing/2014/main" id="{6ECB2589-9BBD-58F9-B57A-BEBB981479DD}"/>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1" name="Rectangle 30">
              <a:extLst>
                <a:ext uri="{FF2B5EF4-FFF2-40B4-BE49-F238E27FC236}">
                  <a16:creationId xmlns:a16="http://schemas.microsoft.com/office/drawing/2014/main" id="{9229FBEA-2DD4-5EE2-A8AE-9E37BDCC27A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2" name="Rectangle 31">
              <a:extLst>
                <a:ext uri="{FF2B5EF4-FFF2-40B4-BE49-F238E27FC236}">
                  <a16:creationId xmlns:a16="http://schemas.microsoft.com/office/drawing/2014/main" id="{5069B642-170C-0D0C-17C7-D14E10798A70}"/>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3" name="Rectangle 32">
              <a:extLst>
                <a:ext uri="{FF2B5EF4-FFF2-40B4-BE49-F238E27FC236}">
                  <a16:creationId xmlns:a16="http://schemas.microsoft.com/office/drawing/2014/main" id="{C576318B-B4D0-DD86-AB8B-5E680A874DC1}"/>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4" name="Rectangle 33">
              <a:extLst>
                <a:ext uri="{FF2B5EF4-FFF2-40B4-BE49-F238E27FC236}">
                  <a16:creationId xmlns:a16="http://schemas.microsoft.com/office/drawing/2014/main" id="{80F08BA0-EB46-6409-7D9C-5997EFDB4AAC}"/>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5" name="Rectangle 34">
              <a:extLst>
                <a:ext uri="{FF2B5EF4-FFF2-40B4-BE49-F238E27FC236}">
                  <a16:creationId xmlns:a16="http://schemas.microsoft.com/office/drawing/2014/main" id="{92F3F9C6-5CC0-F770-E756-D45BEBAC7595}"/>
                </a:ext>
              </a:extLst>
            </p:cNvPr>
            <p:cNvSpPr/>
            <p:nvPr userDrawn="1"/>
          </p:nvSpPr>
          <p:spPr>
            <a:xfrm rot="16200000">
              <a:off x="309367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6" name="Rectangle 35">
              <a:extLst>
                <a:ext uri="{FF2B5EF4-FFF2-40B4-BE49-F238E27FC236}">
                  <a16:creationId xmlns:a16="http://schemas.microsoft.com/office/drawing/2014/main" id="{E9076846-466B-BE32-0BAF-8C9973A78865}"/>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7" name="Rectangle 36">
              <a:extLst>
                <a:ext uri="{FF2B5EF4-FFF2-40B4-BE49-F238E27FC236}">
                  <a16:creationId xmlns:a16="http://schemas.microsoft.com/office/drawing/2014/main" id="{9FE17B1B-7F03-74DE-9A6E-CCB5F7DA43C2}"/>
                </a:ext>
              </a:extLst>
            </p:cNvPr>
            <p:cNvSpPr/>
            <p:nvPr userDrawn="1"/>
          </p:nvSpPr>
          <p:spPr>
            <a:xfrm rot="16200000">
              <a:off x="4232517"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8" name="Rectangle 37">
              <a:extLst>
                <a:ext uri="{FF2B5EF4-FFF2-40B4-BE49-F238E27FC236}">
                  <a16:creationId xmlns:a16="http://schemas.microsoft.com/office/drawing/2014/main" id="{61E9FA93-9C7D-C43A-2262-9C071C7BF4D3}"/>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9" name="Rectangle 38">
              <a:extLst>
                <a:ext uri="{FF2B5EF4-FFF2-40B4-BE49-F238E27FC236}">
                  <a16:creationId xmlns:a16="http://schemas.microsoft.com/office/drawing/2014/main" id="{F346F988-4253-2E89-1F65-3EFB0AA32A7C}"/>
                </a:ext>
              </a:extLst>
            </p:cNvPr>
            <p:cNvSpPr/>
            <p:nvPr userDrawn="1"/>
          </p:nvSpPr>
          <p:spPr>
            <a:xfrm rot="16200000">
              <a:off x="5368699"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0" name="Rectangle 39">
              <a:extLst>
                <a:ext uri="{FF2B5EF4-FFF2-40B4-BE49-F238E27FC236}">
                  <a16:creationId xmlns:a16="http://schemas.microsoft.com/office/drawing/2014/main" id="{114F0C49-93D9-E272-97CE-A52084C3AF24}"/>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1" name="Rectangle 40">
              <a:extLst>
                <a:ext uri="{FF2B5EF4-FFF2-40B4-BE49-F238E27FC236}">
                  <a16:creationId xmlns:a16="http://schemas.microsoft.com/office/drawing/2014/main" id="{4ADF58FD-B5BC-B03F-5A21-41F376720DEE}"/>
                </a:ext>
              </a:extLst>
            </p:cNvPr>
            <p:cNvSpPr/>
            <p:nvPr/>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grpSp>
      <p:pic>
        <p:nvPicPr>
          <p:cNvPr id="43" name="Picture 42" descr="A qr code on a white background&#10;&#10;Description automatically generated">
            <a:extLst>
              <a:ext uri="{FF2B5EF4-FFF2-40B4-BE49-F238E27FC236}">
                <a16:creationId xmlns:a16="http://schemas.microsoft.com/office/drawing/2014/main" id="{166648DA-DFE6-4569-95CF-05EB979053D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12062621" y="30851598"/>
            <a:ext cx="2066504" cy="2066504"/>
          </a:xfrm>
          <a:prstGeom prst="rect">
            <a:avLst/>
          </a:prstGeom>
        </p:spPr>
      </p:pic>
      <p:sp>
        <p:nvSpPr>
          <p:cNvPr id="48" name="TextBox 47">
            <a:extLst>
              <a:ext uri="{FF2B5EF4-FFF2-40B4-BE49-F238E27FC236}">
                <a16:creationId xmlns:a16="http://schemas.microsoft.com/office/drawing/2014/main" id="{7E28C961-40A1-07EE-B24C-2B62730D637A}"/>
              </a:ext>
            </a:extLst>
          </p:cNvPr>
          <p:cNvSpPr txBox="1"/>
          <p:nvPr/>
        </p:nvSpPr>
        <p:spPr>
          <a:xfrm>
            <a:off x="16783716" y="29853383"/>
            <a:ext cx="25571292" cy="461665"/>
          </a:xfrm>
          <a:prstGeom prst="rect">
            <a:avLst/>
          </a:prstGeom>
          <a:noFill/>
        </p:spPr>
        <p:txBody>
          <a:bodyPr wrap="square" rtlCol="0">
            <a:spAutoFit/>
          </a:bodyPr>
          <a:lstStyle/>
          <a:p>
            <a:r>
              <a:rPr lang="en-US" sz="2400" dirty="0">
                <a:latin typeface="Poppins" pitchFamily="2" charset="77"/>
                <a:cs typeface="Poppins" pitchFamily="2" charset="77"/>
              </a:rPr>
              <a:t>Figure 3: Use visuals that show only the noteworthy results. Keep the caption short but clear. Graphs need titles but not all figures need a title. All images need captions.   </a:t>
            </a:r>
          </a:p>
        </p:txBody>
      </p:sp>
      <p:pic>
        <p:nvPicPr>
          <p:cNvPr id="54" name="Picture 53" descr="A qr code on a white background&#10;&#10;Description automatically generated">
            <a:extLst>
              <a:ext uri="{FF2B5EF4-FFF2-40B4-BE49-F238E27FC236}">
                <a16:creationId xmlns:a16="http://schemas.microsoft.com/office/drawing/2014/main" id="{1D01EC5A-C207-00A2-07A5-FCE8F476AB2F}"/>
              </a:ext>
            </a:extLst>
          </p:cNvPr>
          <p:cNvPicPr>
            <a:picLocks noChangeAspect="1"/>
          </p:cNvPicPr>
          <p:nvPr/>
        </p:nvPicPr>
        <p:blipFill>
          <a:blip r:embed="rId5">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29987486" y="20638738"/>
            <a:ext cx="2066504" cy="2066504"/>
          </a:xfrm>
          <a:prstGeom prst="rect">
            <a:avLst/>
          </a:prstGeom>
        </p:spPr>
      </p:pic>
      <p:sp>
        <p:nvSpPr>
          <p:cNvPr id="55" name="TextBox 54">
            <a:extLst>
              <a:ext uri="{FF2B5EF4-FFF2-40B4-BE49-F238E27FC236}">
                <a16:creationId xmlns:a16="http://schemas.microsoft.com/office/drawing/2014/main" id="{858B7FC1-B052-A5F1-64F7-387D4417B807}"/>
              </a:ext>
            </a:extLst>
          </p:cNvPr>
          <p:cNvSpPr txBox="1"/>
          <p:nvPr/>
        </p:nvSpPr>
        <p:spPr>
          <a:xfrm>
            <a:off x="32107778" y="20949974"/>
            <a:ext cx="733187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rPr>
              <a:t>For full reference page and draft</a:t>
            </a:r>
            <a:r>
              <a:rPr lang="en-US" sz="2400" dirty="0">
                <a:solidFill>
                  <a:prstClr val="black"/>
                </a:solidFill>
                <a:latin typeface="Poppins" pitchFamily="2" charset="77"/>
                <a:cs typeface="Poppins" pitchFamily="2" charset="77"/>
              </a:rPr>
              <a:t> scan this code</a:t>
            </a:r>
            <a:endPar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pic>
        <p:nvPicPr>
          <p:cNvPr id="5" name="Graphic 4">
            <a:extLst>
              <a:ext uri="{FF2B5EF4-FFF2-40B4-BE49-F238E27FC236}">
                <a16:creationId xmlns:a16="http://schemas.microsoft.com/office/drawing/2014/main" id="{69A9EDAA-8F65-8D2E-5F4A-349F2CE1E4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022165" y="23202211"/>
            <a:ext cx="26625749" cy="6345025"/>
          </a:xfrm>
          <a:prstGeom prst="rect">
            <a:avLst/>
          </a:prstGeom>
        </p:spPr>
      </p:pic>
      <p:pic>
        <p:nvPicPr>
          <p:cNvPr id="12" name="Graphic 11">
            <a:extLst>
              <a:ext uri="{FF2B5EF4-FFF2-40B4-BE49-F238E27FC236}">
                <a16:creationId xmlns:a16="http://schemas.microsoft.com/office/drawing/2014/main" id="{800CA27C-E37E-63D2-D47D-9C292889CE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63784" y="10639498"/>
            <a:ext cx="13763632" cy="6934350"/>
          </a:xfrm>
          <a:prstGeom prst="rect">
            <a:avLst/>
          </a:prstGeom>
        </p:spPr>
      </p:pic>
      <p:sp>
        <p:nvSpPr>
          <p:cNvPr id="27" name="TextBox 26">
            <a:extLst>
              <a:ext uri="{FF2B5EF4-FFF2-40B4-BE49-F238E27FC236}">
                <a16:creationId xmlns:a16="http://schemas.microsoft.com/office/drawing/2014/main" id="{9F4E51F7-61DA-E1DA-4549-B480C3CEF08D}"/>
              </a:ext>
            </a:extLst>
          </p:cNvPr>
          <p:cNvSpPr txBox="1"/>
          <p:nvPr/>
        </p:nvSpPr>
        <p:spPr>
          <a:xfrm>
            <a:off x="15532033" y="17770493"/>
            <a:ext cx="12972596" cy="461665"/>
          </a:xfrm>
          <a:prstGeom prst="rect">
            <a:avLst/>
          </a:prstGeom>
          <a:noFill/>
        </p:spPr>
        <p:txBody>
          <a:bodyPr wrap="square" rtlCol="0">
            <a:spAutoFit/>
          </a:bodyPr>
          <a:lstStyle/>
          <a:p>
            <a:r>
              <a:rPr lang="en-US" sz="2400" dirty="0">
                <a:latin typeface="Poppins" pitchFamily="2" charset="77"/>
                <a:cs typeface="Poppins" pitchFamily="2" charset="77"/>
              </a:rPr>
              <a:t>Figure 2. Don’t let perfection getting the way of good enough.</a:t>
            </a:r>
          </a:p>
        </p:txBody>
      </p:sp>
      <p:sp>
        <p:nvSpPr>
          <p:cNvPr id="42" name="Rectangle 41">
            <a:extLst>
              <a:ext uri="{FF2B5EF4-FFF2-40B4-BE49-F238E27FC236}">
                <a16:creationId xmlns:a16="http://schemas.microsoft.com/office/drawing/2014/main" id="{D83FE825-7D61-F844-1C21-E4F040CE1E35}"/>
              </a:ext>
            </a:extLst>
          </p:cNvPr>
          <p:cNvSpPr/>
          <p:nvPr/>
        </p:nvSpPr>
        <p:spPr>
          <a:xfrm>
            <a:off x="14911691" y="30955579"/>
            <a:ext cx="28971354" cy="968266"/>
          </a:xfrm>
          <a:prstGeom prst="rect">
            <a:avLst/>
          </a:prstGeom>
          <a:solidFill>
            <a:srgbClr val="004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4A276D-58AA-C96C-8E95-84A00906F46F}"/>
              </a:ext>
            </a:extLst>
          </p:cNvPr>
          <p:cNvSpPr>
            <a:spLocks/>
          </p:cNvSpPr>
          <p:nvPr/>
        </p:nvSpPr>
        <p:spPr>
          <a:xfrm>
            <a:off x="14374654" y="30799204"/>
            <a:ext cx="556351" cy="2117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96780F5-E45E-D8C1-932D-D466812647A1}"/>
              </a:ext>
            </a:extLst>
          </p:cNvPr>
          <p:cNvCxnSpPr>
            <a:cxnSpLocks/>
          </p:cNvCxnSpPr>
          <p:nvPr/>
        </p:nvCxnSpPr>
        <p:spPr>
          <a:xfrm>
            <a:off x="1202453" y="3640015"/>
            <a:ext cx="34078967"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C89B16FA-9916-810A-EF45-A5D2052ADB8D}"/>
              </a:ext>
            </a:extLst>
          </p:cNvPr>
          <p:cNvSpPr/>
          <p:nvPr/>
        </p:nvSpPr>
        <p:spPr>
          <a:xfrm>
            <a:off x="35711684" y="3442614"/>
            <a:ext cx="383959" cy="383959"/>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583361D-06E4-6DA4-E29C-8F73C8CAE01A}"/>
              </a:ext>
            </a:extLst>
          </p:cNvPr>
          <p:cNvSpPr/>
          <p:nvPr/>
        </p:nvSpPr>
        <p:spPr>
          <a:xfrm>
            <a:off x="36518202" y="3451389"/>
            <a:ext cx="383959" cy="383959"/>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25A8B0-31E5-2C61-0D4D-54CC87630CA2}"/>
              </a:ext>
            </a:extLst>
          </p:cNvPr>
          <p:cNvSpPr/>
          <p:nvPr/>
        </p:nvSpPr>
        <p:spPr>
          <a:xfrm>
            <a:off x="37324720" y="3451389"/>
            <a:ext cx="383959" cy="383959"/>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SU Green horizontal version of the unit identifier for the Walter Scott, Jr. College of Engineering.">
            <a:extLst>
              <a:ext uri="{FF2B5EF4-FFF2-40B4-BE49-F238E27FC236}">
                <a16:creationId xmlns:a16="http://schemas.microsoft.com/office/drawing/2014/main" id="{1D3D25CD-B458-3D71-1E6B-448FAF20E25A}"/>
              </a:ext>
            </a:extLst>
          </p:cNvPr>
          <p:cNvPicPr>
            <a:picLocks noChangeAspect="1"/>
          </p:cNvPicPr>
          <p:nvPr/>
        </p:nvPicPr>
        <p:blipFill>
          <a:blip r:embed="rId12"/>
          <a:stretch>
            <a:fillRect/>
          </a:stretch>
        </p:blipFill>
        <p:spPr>
          <a:xfrm>
            <a:off x="31838585" y="422971"/>
            <a:ext cx="9682558" cy="2998513"/>
          </a:xfrm>
          <a:prstGeom prst="rect">
            <a:avLst/>
          </a:prstGeom>
        </p:spPr>
      </p:pic>
      <p:pic>
        <p:nvPicPr>
          <p:cNvPr id="3" name="Picture 2" descr="A close-up of a logo&#10;&#10;AI-generated content may be incorrect.">
            <a:extLst>
              <a:ext uri="{FF2B5EF4-FFF2-40B4-BE49-F238E27FC236}">
                <a16:creationId xmlns:a16="http://schemas.microsoft.com/office/drawing/2014/main" id="{BE413859-1E10-9956-695B-122DC8C3E5D7}"/>
              </a:ext>
            </a:extLst>
          </p:cNvPr>
          <p:cNvPicPr>
            <a:picLocks noChangeAspect="1"/>
          </p:cNvPicPr>
          <p:nvPr/>
        </p:nvPicPr>
        <p:blipFill rotWithShape="1">
          <a:blip r:embed="rId13"/>
          <a:srcRect l="26847" t="33666" b="9836"/>
          <a:stretch>
            <a:fillRect/>
          </a:stretch>
        </p:blipFill>
        <p:spPr>
          <a:xfrm>
            <a:off x="1963975" y="30928624"/>
            <a:ext cx="8428912" cy="1987562"/>
          </a:xfrm>
          <a:prstGeom prst="rect">
            <a:avLst/>
          </a:prstGeom>
        </p:spPr>
      </p:pic>
    </p:spTree>
    <p:extLst>
      <p:ext uri="{BB962C8B-B14F-4D97-AF65-F5344CB8AC3E}">
        <p14:creationId xmlns:p14="http://schemas.microsoft.com/office/powerpoint/2010/main" val="212915295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56DAA-B2A3-553A-B316-411F1C422B81}"/>
              </a:ext>
            </a:extLst>
          </p:cNvPr>
          <p:cNvSpPr txBox="1"/>
          <p:nvPr/>
        </p:nvSpPr>
        <p:spPr>
          <a:xfrm>
            <a:off x="3388658" y="6831106"/>
            <a:ext cx="8014447" cy="1384995"/>
          </a:xfrm>
          <a:prstGeom prst="rect">
            <a:avLst/>
          </a:prstGeom>
          <a:noFill/>
        </p:spPr>
        <p:txBody>
          <a:bodyPr wrap="square" rtlCol="0">
            <a:spAutoFit/>
          </a:bodyPr>
          <a:lstStyle/>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A1D7C981-3B82-63A3-9909-B0F48925E8AD}"/>
              </a:ext>
            </a:extLst>
          </p:cNvPr>
          <p:cNvSpPr txBox="1">
            <a:spLocks/>
          </p:cNvSpPr>
          <p:nvPr/>
        </p:nvSpPr>
        <p:spPr>
          <a:xfrm>
            <a:off x="694944" y="4410588"/>
            <a:ext cx="42647615" cy="26396524"/>
          </a:xfrm>
          <a:prstGeom prst="rect">
            <a:avLst/>
          </a:prstGeom>
          <a:noFill/>
        </p:spPr>
        <p:txBody>
          <a:bodyPr wrap="square" lIns="457200" tIns="457200" rIns="457200" bIns="457200" numCol="3" spcCol="1828800" rtlCol="0">
            <a:noAutofit/>
          </a:bodyPr>
          <a:lstStyle/>
          <a:p>
            <a:pPr>
              <a:spcBef>
                <a:spcPts val="600"/>
              </a:spcBef>
              <a:spcAft>
                <a:spcPts val="1200"/>
              </a:spcAft>
            </a:pPr>
            <a:r>
              <a:rPr lang="en-US" sz="4400" dirty="0">
                <a:latin typeface="Poppins Medium" pitchFamily="2" charset="77"/>
                <a:cs typeface="Poppins Medium" pitchFamily="2" charset="77"/>
              </a:rPr>
              <a:t>Intro: Try to format everything within a single text box like this</a:t>
            </a:r>
            <a:endParaRPr lang="en-US" sz="2000" dirty="0">
              <a:latin typeface="Poppins Medium" pitchFamily="2" charset="77"/>
              <a:cs typeface="Poppins Medium" pitchFamily="2" charset="77"/>
            </a:endParaRPr>
          </a:p>
          <a:p>
            <a:pPr>
              <a:spcBef>
                <a:spcPts val="600"/>
              </a:spcBef>
              <a:spcAft>
                <a:spcPts val="1200"/>
              </a:spcAft>
            </a:pPr>
            <a:r>
              <a:rPr lang="en-US" sz="36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600"/>
              </a:spcBef>
              <a:spcAft>
                <a:spcPts val="1200"/>
              </a:spcAft>
            </a:pPr>
            <a:r>
              <a:rPr lang="en-US" sz="3600" dirty="0">
                <a:latin typeface="Poppins" pitchFamily="2" charset="77"/>
                <a:cs typeface="Poppins" pitchFamily="2" charset="77"/>
              </a:rPr>
              <a:t>Do not use italics if you can avoid it. Do not make the text a lighter shade of gray if you can avoid it.</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Methods: Try to put visuals at the end of sections with more space following the caption</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You are encouraged to use simple bullet points. But remember, bullet points are only effective if they are simple:</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found significance at a 95% confidence interval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examined economic, social, and technical aspects of hydrogen use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learned this simplicity rules; people don’t want to read endlessly</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Leaving some white space at the end of a column is acceptable</a:t>
            </a:r>
          </a:p>
          <a:p>
            <a:pPr>
              <a:spcBef>
                <a:spcPts val="600"/>
              </a:spcBef>
              <a:spcAft>
                <a:spcPts val="1200"/>
              </a:spcAft>
            </a:pPr>
            <a:r>
              <a:rPr lang="en-US" sz="4400" dirty="0">
                <a:latin typeface="Poppins Medium" pitchFamily="2" charset="77"/>
                <a:cs typeface="Poppins Medium" pitchFamily="2" charset="77"/>
              </a:rPr>
              <a:t>Results: I love getting to results</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This is where we usually have issues visually. Yes, we want images that show our results.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want them to be large and readable.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do NOT want them to crowd the center</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The solution is to use visuals that fully cross columns or to place them between text, so they aren’t all directly next to each other.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Also, limit the number. Key images only.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r>
              <a:rPr lang="en-US" sz="4400" dirty="0">
                <a:latin typeface="Poppins Medium" pitchFamily="2" charset="77"/>
                <a:cs typeface="Poppins Medium" pitchFamily="2" charset="77"/>
              </a:rPr>
              <a:t>Future research: Keep it brief, ideal is 3 short bullets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Study the impact of more </a:t>
            </a:r>
            <a:r>
              <a:rPr lang="en-US" sz="3600" dirty="0" err="1">
                <a:latin typeface="Poppins" pitchFamily="2" charset="77"/>
                <a:cs typeface="Poppins" pitchFamily="2" charset="77"/>
              </a:rPr>
              <a:t>Xs</a:t>
            </a:r>
            <a:r>
              <a:rPr lang="en-US" sz="3600" dirty="0">
                <a:latin typeface="Poppins" pitchFamily="2" charset="77"/>
                <a:cs typeface="Poppins" pitchFamily="2" charset="77"/>
              </a:rPr>
              <a:t> on </a:t>
            </a:r>
            <a:r>
              <a:rPr lang="en-US" sz="3600" dirty="0" err="1">
                <a:latin typeface="Poppins" pitchFamily="2" charset="77"/>
                <a:cs typeface="Poppins" pitchFamily="2" charset="77"/>
              </a:rPr>
              <a:t>Ys</a:t>
            </a:r>
            <a:r>
              <a:rPr lang="en-US" sz="3600" dirty="0">
                <a:latin typeface="Poppins" pitchFamily="2" charset="77"/>
                <a:cs typeface="Poppins" pitchFamily="2" charset="77"/>
              </a:rPr>
              <a:t>, controlling for X2</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Qualitative research for deeper understanding of X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Complete phase two for more robust data and address the design weaknesses of this study </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Conclusion: This should connect to the bigger picture of your research </a:t>
            </a:r>
          </a:p>
          <a:p>
            <a:pPr>
              <a:spcBef>
                <a:spcPts val="600"/>
              </a:spcBef>
              <a:spcAft>
                <a:spcPts val="1200"/>
              </a:spcAft>
            </a:pPr>
            <a:r>
              <a:rPr lang="en-US" sz="3600" b="0" i="0" dirty="0">
                <a:solidFill>
                  <a:srgbClr val="1F1F1F"/>
                </a:solidFill>
                <a:effectLst/>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a:t>
            </a:r>
            <a:r>
              <a:rPr lang="en-US" sz="3600" dirty="0">
                <a:solidFill>
                  <a:srgbClr val="1F1F1F"/>
                </a:solidFill>
                <a:latin typeface="Poppins" pitchFamily="2" charset="77"/>
                <a:cs typeface="Poppins" pitchFamily="2" charset="77"/>
              </a:rPr>
              <a:t>R</a:t>
            </a:r>
            <a:r>
              <a:rPr lang="en-US" sz="3600" b="0" i="0" dirty="0">
                <a:solidFill>
                  <a:srgbClr val="1F1F1F"/>
                </a:solidFill>
                <a:effectLst/>
                <a:latin typeface="Poppins" pitchFamily="2" charset="77"/>
                <a:cs typeface="Poppins" pitchFamily="2" charset="77"/>
              </a:rPr>
              <a:t>esults can help operators make informed decisions on operations and maintenance strategies that </a:t>
            </a:r>
            <a:r>
              <a:rPr lang="en-US" sz="3600" dirty="0">
                <a:solidFill>
                  <a:srgbClr val="1F1F1F"/>
                </a:solidFill>
                <a:latin typeface="Poppins" pitchFamily="2" charset="77"/>
                <a:cs typeface="Poppins" pitchFamily="2" charset="77"/>
              </a:rPr>
              <a:t>will </a:t>
            </a:r>
            <a:r>
              <a:rPr lang="en-US" sz="3600" b="0" i="0" dirty="0">
                <a:solidFill>
                  <a:srgbClr val="1F1F1F"/>
                </a:solidFill>
                <a:effectLst/>
                <a:latin typeface="Poppins" pitchFamily="2" charset="77"/>
                <a:cs typeface="Poppins" pitchFamily="2" charset="77"/>
              </a:rPr>
              <a:t>impact U.S. economics of hydrogen infrastructure.” </a:t>
            </a:r>
          </a:p>
          <a:p>
            <a:pPr>
              <a:spcBef>
                <a:spcPts val="600"/>
              </a:spcBef>
              <a:spcAft>
                <a:spcPts val="1200"/>
              </a:spcAft>
            </a:pPr>
            <a:endParaRPr lang="en-US" sz="360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4400" dirty="0">
                <a:solidFill>
                  <a:prstClr val="black"/>
                </a:solidFill>
                <a:latin typeface="Poppins Medium" pitchFamily="2" charset="77"/>
                <a:cs typeface="Poppins Medium" pitchFamily="2" charset="77"/>
              </a:rPr>
              <a:t>References &amp; credit</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[1] My above example uses more text than you’ll likely need or want.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[2] If you don’t go on and on like me, you’ll have all the space you need for key references </a:t>
            </a:r>
          </a:p>
          <a:p>
            <a:pPr>
              <a:spcBef>
                <a:spcPts val="600"/>
              </a:spcBef>
              <a:spcAft>
                <a:spcPts val="1200"/>
              </a:spcAft>
              <a:defRPr/>
            </a:pPr>
            <a:r>
              <a:rPr lang="en-US" sz="3600" dirty="0">
                <a:solidFill>
                  <a:prstClr val="black"/>
                </a:solidFill>
                <a:latin typeface="Poppins" pitchFamily="2" charset="77"/>
                <a:cs typeface="Poppins" pitchFamily="2" charset="77"/>
              </a:rPr>
              <a:t>[3] Remember, i</a:t>
            </a:r>
            <a:r>
              <a:rPr lang="en-US" sz="3600" dirty="0">
                <a:latin typeface="Poppins" pitchFamily="2" charset="77"/>
                <a:cs typeface="Poppins" pitchFamily="2" charset="77"/>
              </a:rPr>
              <a:t>f your graphs or tables look too small set within a single column but they are too big stretched out across two columns, see if you can export your image at a different scale to fit wider or taller. </a:t>
            </a:r>
          </a:p>
          <a:p>
            <a:pPr>
              <a:spcBef>
                <a:spcPts val="600"/>
              </a:spcBef>
              <a:spcAft>
                <a:spcPts val="1200"/>
              </a:spcAft>
              <a:defRPr/>
            </a:pPr>
            <a:r>
              <a:rPr lang="en-US" sz="3600" dirty="0">
                <a:latin typeface="Poppins" pitchFamily="2" charset="77"/>
                <a:cs typeface="Poppins" pitchFamily="2" charset="77"/>
              </a:rPr>
              <a:t>[4] Thanks for reading and using this template! </a:t>
            </a: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36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87BE0B4A-D278-F08D-0A36-4796010B9573}"/>
              </a:ext>
            </a:extLst>
          </p:cNvPr>
          <p:cNvSpPr txBox="1"/>
          <p:nvPr/>
        </p:nvSpPr>
        <p:spPr>
          <a:xfrm>
            <a:off x="1075539" y="1117008"/>
            <a:ext cx="29991989" cy="1938992"/>
          </a:xfrm>
          <a:prstGeom prst="rect">
            <a:avLst/>
          </a:prstGeom>
          <a:noFill/>
        </p:spPr>
        <p:txBody>
          <a:bodyPr wrap="square" rtlCol="0">
            <a:spAutoFit/>
          </a:bodyPr>
          <a:lstStyle/>
          <a:p>
            <a:r>
              <a:rPr lang="en-US" sz="6000" dirty="0">
                <a:latin typeface="Poppins Medium" pitchFamily="2" charset="77"/>
                <a:cs typeface="Poppins Medium" pitchFamily="2" charset="77"/>
              </a:rPr>
              <a:t>Make your title large and readable: Do not let it get too close to the edges &amp; </a:t>
            </a:r>
          </a:p>
          <a:p>
            <a:r>
              <a:rPr lang="en-US" sz="6000" dirty="0">
                <a:latin typeface="Poppins Medium" pitchFamily="2" charset="77"/>
                <a:cs typeface="Poppins Medium" pitchFamily="2" charset="77"/>
              </a:rPr>
              <a:t>leave a gap between the title and body (break titles at “&amp;,” “or,” and colons)</a:t>
            </a:r>
          </a:p>
        </p:txBody>
      </p:sp>
      <p:graphicFrame>
        <p:nvGraphicFramePr>
          <p:cNvPr id="9" name="Chart 8">
            <a:extLst>
              <a:ext uri="{FF2B5EF4-FFF2-40B4-BE49-F238E27FC236}">
                <a16:creationId xmlns:a16="http://schemas.microsoft.com/office/drawing/2014/main" id="{1303ECEB-0893-E385-EDCD-A71EFE90E208}"/>
              </a:ext>
            </a:extLst>
          </p:cNvPr>
          <p:cNvGraphicFramePr/>
          <p:nvPr>
            <p:extLst>
              <p:ext uri="{D42A27DB-BD31-4B8C-83A1-F6EECF244321}">
                <p14:modId xmlns:p14="http://schemas.microsoft.com/office/powerpoint/2010/main" val="695420754"/>
              </p:ext>
            </p:extLst>
          </p:nvPr>
        </p:nvGraphicFramePr>
        <p:xfrm>
          <a:off x="1214148" y="12909173"/>
          <a:ext cx="12579054" cy="6515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95D5ECB-5571-4E10-304F-DC202A789F1A}"/>
              </a:ext>
            </a:extLst>
          </p:cNvPr>
          <p:cNvSpPr txBox="1"/>
          <p:nvPr/>
        </p:nvSpPr>
        <p:spPr>
          <a:xfrm>
            <a:off x="1160360" y="19576673"/>
            <a:ext cx="11994226" cy="1938992"/>
          </a:xfrm>
          <a:prstGeom prst="rect">
            <a:avLst/>
          </a:prstGeom>
          <a:noFill/>
        </p:spPr>
        <p:txBody>
          <a:bodyPr wrap="square" rtlCol="0">
            <a:spAutoFit/>
          </a:bodyPr>
          <a:lstStyle/>
          <a:p>
            <a:r>
              <a:rPr lang="en-US" sz="2400"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grpSp>
        <p:nvGrpSpPr>
          <p:cNvPr id="14" name="Group 13">
            <a:extLst>
              <a:ext uri="{FF2B5EF4-FFF2-40B4-BE49-F238E27FC236}">
                <a16:creationId xmlns:a16="http://schemas.microsoft.com/office/drawing/2014/main" id="{C2490AC3-4097-C5A8-09EA-3F53D635D89C}"/>
              </a:ext>
              <a:ext uri="{C183D7F6-B498-43B3-948B-1728B52AA6E4}">
                <adec:decorative xmlns:adec="http://schemas.microsoft.com/office/drawing/2017/decorative" val="1"/>
              </a:ext>
            </a:extLst>
          </p:cNvPr>
          <p:cNvGrpSpPr/>
          <p:nvPr/>
        </p:nvGrpSpPr>
        <p:grpSpPr>
          <a:xfrm>
            <a:off x="28504631" y="31926060"/>
            <a:ext cx="15429215" cy="992340"/>
            <a:chOff x="0" y="568749"/>
            <a:chExt cx="6816222" cy="1191643"/>
          </a:xfrm>
        </p:grpSpPr>
        <p:sp>
          <p:nvSpPr>
            <p:cNvPr id="15" name="Rectangle 14">
              <a:extLst>
                <a:ext uri="{FF2B5EF4-FFF2-40B4-BE49-F238E27FC236}">
                  <a16:creationId xmlns:a16="http://schemas.microsoft.com/office/drawing/2014/main" id="{99FBB6A5-041C-2705-8857-1A082ACE0C5A}"/>
                </a:ext>
              </a:extLst>
            </p:cNvPr>
            <p:cNvSpPr/>
            <p:nvPr userDrawn="1"/>
          </p:nvSpPr>
          <p:spPr>
            <a:xfrm rot="16200000">
              <a:off x="-312211" y="880960"/>
              <a:ext cx="1191643" cy="567221"/>
            </a:xfrm>
            <a:prstGeom prst="rect">
              <a:avLst/>
            </a:prstGeom>
            <a:solidFill>
              <a:srgbClr val="0043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6" name="Rectangle 15">
              <a:extLst>
                <a:ext uri="{FF2B5EF4-FFF2-40B4-BE49-F238E27FC236}">
                  <a16:creationId xmlns:a16="http://schemas.microsoft.com/office/drawing/2014/main" id="{CBD2150C-7D5B-15F4-E46D-74117A3A2396}"/>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7" name="Rectangle 16">
              <a:extLst>
                <a:ext uri="{FF2B5EF4-FFF2-40B4-BE49-F238E27FC236}">
                  <a16:creationId xmlns:a16="http://schemas.microsoft.com/office/drawing/2014/main" id="{FF660ACD-5AA5-FBE2-FC20-9481029EF78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8" name="Rectangle 17">
              <a:extLst>
                <a:ext uri="{FF2B5EF4-FFF2-40B4-BE49-F238E27FC236}">
                  <a16:creationId xmlns:a16="http://schemas.microsoft.com/office/drawing/2014/main" id="{854209B7-E190-D892-3191-03356E73BA7D}"/>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9" name="Rectangle 18">
              <a:extLst>
                <a:ext uri="{FF2B5EF4-FFF2-40B4-BE49-F238E27FC236}">
                  <a16:creationId xmlns:a16="http://schemas.microsoft.com/office/drawing/2014/main" id="{0391A231-7347-DEB8-CE72-37150AAFF176}"/>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0" name="Rectangle 19">
              <a:extLst>
                <a:ext uri="{FF2B5EF4-FFF2-40B4-BE49-F238E27FC236}">
                  <a16:creationId xmlns:a16="http://schemas.microsoft.com/office/drawing/2014/main" id="{325F59DC-0E95-155A-0A46-4155288EB308}"/>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1" name="Rectangle 20">
              <a:extLst>
                <a:ext uri="{FF2B5EF4-FFF2-40B4-BE49-F238E27FC236}">
                  <a16:creationId xmlns:a16="http://schemas.microsoft.com/office/drawing/2014/main" id="{8E59A377-97EC-82D7-C0D5-CFD344C36798}"/>
                </a:ext>
              </a:extLst>
            </p:cNvPr>
            <p:cNvSpPr/>
            <p:nvPr userDrawn="1"/>
          </p:nvSpPr>
          <p:spPr>
            <a:xfrm rot="16200000">
              <a:off x="308971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2" name="Rectangle 21">
              <a:extLst>
                <a:ext uri="{FF2B5EF4-FFF2-40B4-BE49-F238E27FC236}">
                  <a16:creationId xmlns:a16="http://schemas.microsoft.com/office/drawing/2014/main" id="{604C7B94-ED96-6F58-4C6D-742FCA08A3CA}"/>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3" name="Rectangle 22">
              <a:extLst>
                <a:ext uri="{FF2B5EF4-FFF2-40B4-BE49-F238E27FC236}">
                  <a16:creationId xmlns:a16="http://schemas.microsoft.com/office/drawing/2014/main" id="{FFBB04EE-4B93-13AC-2E6C-61CF0CDCC4C4}"/>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4" name="Rectangle 23">
              <a:extLst>
                <a:ext uri="{FF2B5EF4-FFF2-40B4-BE49-F238E27FC236}">
                  <a16:creationId xmlns:a16="http://schemas.microsoft.com/office/drawing/2014/main" id="{6AF39F55-4767-6FE5-01A2-1DF813992A24}"/>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5" name="Rectangle 24">
              <a:extLst>
                <a:ext uri="{FF2B5EF4-FFF2-40B4-BE49-F238E27FC236}">
                  <a16:creationId xmlns:a16="http://schemas.microsoft.com/office/drawing/2014/main" id="{7DC3E530-C09F-F084-AB1F-3AB4718096C5}"/>
                </a:ext>
              </a:extLst>
            </p:cNvPr>
            <p:cNvSpPr/>
            <p:nvPr userDrawn="1"/>
          </p:nvSpPr>
          <p:spPr>
            <a:xfrm rot="16200000">
              <a:off x="5368699"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6" name="Rectangle 25">
              <a:extLst>
                <a:ext uri="{FF2B5EF4-FFF2-40B4-BE49-F238E27FC236}">
                  <a16:creationId xmlns:a16="http://schemas.microsoft.com/office/drawing/2014/main" id="{1EC70042-9944-B445-C1D8-2DF220CC5C68}"/>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grpSp>
      <p:grpSp>
        <p:nvGrpSpPr>
          <p:cNvPr id="28" name="Group 27">
            <a:extLst>
              <a:ext uri="{FF2B5EF4-FFF2-40B4-BE49-F238E27FC236}">
                <a16:creationId xmlns:a16="http://schemas.microsoft.com/office/drawing/2014/main" id="{B0FCAE4D-5832-1E9C-0641-2B4690B172D4}"/>
              </a:ext>
              <a:ext uri="{C183D7F6-B498-43B3-948B-1728B52AA6E4}">
                <adec:decorative xmlns:adec="http://schemas.microsoft.com/office/drawing/2017/decorative" val="1"/>
              </a:ext>
            </a:extLst>
          </p:cNvPr>
          <p:cNvGrpSpPr/>
          <p:nvPr/>
        </p:nvGrpSpPr>
        <p:grpSpPr>
          <a:xfrm>
            <a:off x="14911692" y="31923845"/>
            <a:ext cx="16155836" cy="992342"/>
            <a:chOff x="-1891" y="568749"/>
            <a:chExt cx="7386199" cy="1191645"/>
          </a:xfrm>
        </p:grpSpPr>
        <p:sp>
          <p:nvSpPr>
            <p:cNvPr id="29" name="Rectangle 28">
              <a:extLst>
                <a:ext uri="{FF2B5EF4-FFF2-40B4-BE49-F238E27FC236}">
                  <a16:creationId xmlns:a16="http://schemas.microsoft.com/office/drawing/2014/main" id="{88516884-E82A-1DA4-01D8-703F6A135DFD}"/>
                </a:ext>
              </a:extLst>
            </p:cNvPr>
            <p:cNvSpPr/>
            <p:nvPr userDrawn="1"/>
          </p:nvSpPr>
          <p:spPr>
            <a:xfrm rot="16200000">
              <a:off x="-314102" y="880962"/>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0" name="Rectangle 29">
              <a:extLst>
                <a:ext uri="{FF2B5EF4-FFF2-40B4-BE49-F238E27FC236}">
                  <a16:creationId xmlns:a16="http://schemas.microsoft.com/office/drawing/2014/main" id="{6ECB2589-9BBD-58F9-B57A-BEBB981479DD}"/>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1" name="Rectangle 30">
              <a:extLst>
                <a:ext uri="{FF2B5EF4-FFF2-40B4-BE49-F238E27FC236}">
                  <a16:creationId xmlns:a16="http://schemas.microsoft.com/office/drawing/2014/main" id="{9229FBEA-2DD4-5EE2-A8AE-9E37BDCC27A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2" name="Rectangle 31">
              <a:extLst>
                <a:ext uri="{FF2B5EF4-FFF2-40B4-BE49-F238E27FC236}">
                  <a16:creationId xmlns:a16="http://schemas.microsoft.com/office/drawing/2014/main" id="{5069B642-170C-0D0C-17C7-D14E10798A70}"/>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3" name="Rectangle 32">
              <a:extLst>
                <a:ext uri="{FF2B5EF4-FFF2-40B4-BE49-F238E27FC236}">
                  <a16:creationId xmlns:a16="http://schemas.microsoft.com/office/drawing/2014/main" id="{C576318B-B4D0-DD86-AB8B-5E680A874DC1}"/>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4" name="Rectangle 33">
              <a:extLst>
                <a:ext uri="{FF2B5EF4-FFF2-40B4-BE49-F238E27FC236}">
                  <a16:creationId xmlns:a16="http://schemas.microsoft.com/office/drawing/2014/main" id="{80F08BA0-EB46-6409-7D9C-5997EFDB4AAC}"/>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5" name="Rectangle 34">
              <a:extLst>
                <a:ext uri="{FF2B5EF4-FFF2-40B4-BE49-F238E27FC236}">
                  <a16:creationId xmlns:a16="http://schemas.microsoft.com/office/drawing/2014/main" id="{92F3F9C6-5CC0-F770-E756-D45BEBAC7595}"/>
                </a:ext>
              </a:extLst>
            </p:cNvPr>
            <p:cNvSpPr/>
            <p:nvPr userDrawn="1"/>
          </p:nvSpPr>
          <p:spPr>
            <a:xfrm rot="16200000">
              <a:off x="309367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6" name="Rectangle 35">
              <a:extLst>
                <a:ext uri="{FF2B5EF4-FFF2-40B4-BE49-F238E27FC236}">
                  <a16:creationId xmlns:a16="http://schemas.microsoft.com/office/drawing/2014/main" id="{E9076846-466B-BE32-0BAF-8C9973A78865}"/>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7" name="Rectangle 36">
              <a:extLst>
                <a:ext uri="{FF2B5EF4-FFF2-40B4-BE49-F238E27FC236}">
                  <a16:creationId xmlns:a16="http://schemas.microsoft.com/office/drawing/2014/main" id="{9FE17B1B-7F03-74DE-9A6E-CCB5F7DA43C2}"/>
                </a:ext>
              </a:extLst>
            </p:cNvPr>
            <p:cNvSpPr/>
            <p:nvPr userDrawn="1"/>
          </p:nvSpPr>
          <p:spPr>
            <a:xfrm rot="16200000">
              <a:off x="4232517"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8" name="Rectangle 37">
              <a:extLst>
                <a:ext uri="{FF2B5EF4-FFF2-40B4-BE49-F238E27FC236}">
                  <a16:creationId xmlns:a16="http://schemas.microsoft.com/office/drawing/2014/main" id="{61E9FA93-9C7D-C43A-2262-9C071C7BF4D3}"/>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9" name="Rectangle 38">
              <a:extLst>
                <a:ext uri="{FF2B5EF4-FFF2-40B4-BE49-F238E27FC236}">
                  <a16:creationId xmlns:a16="http://schemas.microsoft.com/office/drawing/2014/main" id="{F346F988-4253-2E89-1F65-3EFB0AA32A7C}"/>
                </a:ext>
              </a:extLst>
            </p:cNvPr>
            <p:cNvSpPr/>
            <p:nvPr userDrawn="1"/>
          </p:nvSpPr>
          <p:spPr>
            <a:xfrm rot="16200000">
              <a:off x="5368699"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0" name="Rectangle 39">
              <a:extLst>
                <a:ext uri="{FF2B5EF4-FFF2-40B4-BE49-F238E27FC236}">
                  <a16:creationId xmlns:a16="http://schemas.microsoft.com/office/drawing/2014/main" id="{114F0C49-93D9-E272-97CE-A52084C3AF24}"/>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1" name="Rectangle 40">
              <a:extLst>
                <a:ext uri="{FF2B5EF4-FFF2-40B4-BE49-F238E27FC236}">
                  <a16:creationId xmlns:a16="http://schemas.microsoft.com/office/drawing/2014/main" id="{4ADF58FD-B5BC-B03F-5A21-41F376720DEE}"/>
                </a:ext>
              </a:extLst>
            </p:cNvPr>
            <p:cNvSpPr/>
            <p:nvPr/>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grpSp>
      <p:pic>
        <p:nvPicPr>
          <p:cNvPr id="43" name="Picture 42" descr="A qr code on a white background&#10;&#10;Description automatically generated">
            <a:extLst>
              <a:ext uri="{FF2B5EF4-FFF2-40B4-BE49-F238E27FC236}">
                <a16:creationId xmlns:a16="http://schemas.microsoft.com/office/drawing/2014/main" id="{166648DA-DFE6-4569-95CF-05EB979053D4}"/>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2062621" y="30851598"/>
            <a:ext cx="2066504" cy="2066504"/>
          </a:xfrm>
          <a:prstGeom prst="rect">
            <a:avLst/>
          </a:prstGeom>
        </p:spPr>
      </p:pic>
      <p:sp>
        <p:nvSpPr>
          <p:cNvPr id="48" name="TextBox 47">
            <a:extLst>
              <a:ext uri="{FF2B5EF4-FFF2-40B4-BE49-F238E27FC236}">
                <a16:creationId xmlns:a16="http://schemas.microsoft.com/office/drawing/2014/main" id="{7E28C961-40A1-07EE-B24C-2B62730D637A}"/>
              </a:ext>
            </a:extLst>
          </p:cNvPr>
          <p:cNvSpPr txBox="1"/>
          <p:nvPr/>
        </p:nvSpPr>
        <p:spPr>
          <a:xfrm>
            <a:off x="16783716" y="30176111"/>
            <a:ext cx="25571292" cy="461665"/>
          </a:xfrm>
          <a:prstGeom prst="rect">
            <a:avLst/>
          </a:prstGeom>
          <a:noFill/>
        </p:spPr>
        <p:txBody>
          <a:bodyPr wrap="square" rtlCol="0">
            <a:spAutoFit/>
          </a:bodyPr>
          <a:lstStyle/>
          <a:p>
            <a:r>
              <a:rPr lang="en-US" sz="2400" dirty="0">
                <a:latin typeface="Poppins" pitchFamily="2" charset="77"/>
                <a:cs typeface="Poppins" pitchFamily="2" charset="77"/>
              </a:rPr>
              <a:t>Figure 3: Use visuals that show only the noteworthy results. Keep the caption short but clear. Graphs need titles but not all figures need a title. All images need captions.   </a:t>
            </a:r>
          </a:p>
        </p:txBody>
      </p:sp>
      <p:pic>
        <p:nvPicPr>
          <p:cNvPr id="54" name="Picture 53" descr="A qr code on a white background&#10;&#10;Description automatically generated">
            <a:extLst>
              <a:ext uri="{FF2B5EF4-FFF2-40B4-BE49-F238E27FC236}">
                <a16:creationId xmlns:a16="http://schemas.microsoft.com/office/drawing/2014/main" id="{1D01EC5A-C207-00A2-07A5-FCE8F476AB2F}"/>
              </a:ext>
            </a:extLst>
          </p:cNvPr>
          <p:cNvPicPr>
            <a:picLocks noChangeAspect="1"/>
          </p:cNvPicPr>
          <p:nvPr/>
        </p:nvPicPr>
        <p:blipFill>
          <a:blip r:embed="rId4">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30125610" y="21804697"/>
            <a:ext cx="2066504" cy="2066504"/>
          </a:xfrm>
          <a:prstGeom prst="rect">
            <a:avLst/>
          </a:prstGeom>
        </p:spPr>
      </p:pic>
      <p:sp>
        <p:nvSpPr>
          <p:cNvPr id="55" name="TextBox 54">
            <a:extLst>
              <a:ext uri="{FF2B5EF4-FFF2-40B4-BE49-F238E27FC236}">
                <a16:creationId xmlns:a16="http://schemas.microsoft.com/office/drawing/2014/main" id="{858B7FC1-B052-A5F1-64F7-387D4417B807}"/>
              </a:ext>
            </a:extLst>
          </p:cNvPr>
          <p:cNvSpPr txBox="1"/>
          <p:nvPr/>
        </p:nvSpPr>
        <p:spPr>
          <a:xfrm>
            <a:off x="32430506" y="22240890"/>
            <a:ext cx="7331877" cy="830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rPr>
              <a:t>For full reference page and draft</a:t>
            </a:r>
            <a:r>
              <a:rPr lang="en-US" sz="2400" dirty="0">
                <a:solidFill>
                  <a:prstClr val="black"/>
                </a:solidFill>
                <a:latin typeface="Poppins" pitchFamily="2" charset="77"/>
                <a:cs typeface="Poppins" pitchFamily="2" charset="77"/>
              </a:rPr>
              <a:t> scan this code</a:t>
            </a:r>
            <a:endPar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pic>
        <p:nvPicPr>
          <p:cNvPr id="5" name="Graphic 4">
            <a:extLst>
              <a:ext uri="{FF2B5EF4-FFF2-40B4-BE49-F238E27FC236}">
                <a16:creationId xmlns:a16="http://schemas.microsoft.com/office/drawing/2014/main" id="{69A9EDAA-8F65-8D2E-5F4A-349F2CE1E4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022165" y="23686303"/>
            <a:ext cx="26625749" cy="6345025"/>
          </a:xfrm>
          <a:prstGeom prst="rect">
            <a:avLst/>
          </a:prstGeom>
        </p:spPr>
      </p:pic>
      <p:pic>
        <p:nvPicPr>
          <p:cNvPr id="12" name="Graphic 11">
            <a:extLst>
              <a:ext uri="{FF2B5EF4-FFF2-40B4-BE49-F238E27FC236}">
                <a16:creationId xmlns:a16="http://schemas.microsoft.com/office/drawing/2014/main" id="{800CA27C-E37E-63D2-D47D-9C292889CE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063784" y="11392530"/>
            <a:ext cx="13763632" cy="6934350"/>
          </a:xfrm>
          <a:prstGeom prst="rect">
            <a:avLst/>
          </a:prstGeom>
        </p:spPr>
      </p:pic>
      <p:sp>
        <p:nvSpPr>
          <p:cNvPr id="27" name="TextBox 26">
            <a:extLst>
              <a:ext uri="{FF2B5EF4-FFF2-40B4-BE49-F238E27FC236}">
                <a16:creationId xmlns:a16="http://schemas.microsoft.com/office/drawing/2014/main" id="{9F4E51F7-61DA-E1DA-4549-B480C3CEF08D}"/>
              </a:ext>
            </a:extLst>
          </p:cNvPr>
          <p:cNvSpPr txBox="1"/>
          <p:nvPr/>
        </p:nvSpPr>
        <p:spPr>
          <a:xfrm>
            <a:off x="15532033" y="18523525"/>
            <a:ext cx="12972596" cy="461665"/>
          </a:xfrm>
          <a:prstGeom prst="rect">
            <a:avLst/>
          </a:prstGeom>
          <a:noFill/>
        </p:spPr>
        <p:txBody>
          <a:bodyPr wrap="square" rtlCol="0">
            <a:spAutoFit/>
          </a:bodyPr>
          <a:lstStyle/>
          <a:p>
            <a:r>
              <a:rPr lang="en-US" sz="2400" dirty="0">
                <a:latin typeface="Poppins" pitchFamily="2" charset="77"/>
                <a:cs typeface="Poppins" pitchFamily="2" charset="77"/>
              </a:rPr>
              <a:t>Figure 2. Don’t let perfection getting the way of good enough.</a:t>
            </a:r>
          </a:p>
        </p:txBody>
      </p:sp>
      <p:sp>
        <p:nvSpPr>
          <p:cNvPr id="42" name="Rectangle 41">
            <a:extLst>
              <a:ext uri="{FF2B5EF4-FFF2-40B4-BE49-F238E27FC236}">
                <a16:creationId xmlns:a16="http://schemas.microsoft.com/office/drawing/2014/main" id="{D83FE825-7D61-F844-1C21-E4F040CE1E35}"/>
              </a:ext>
            </a:extLst>
          </p:cNvPr>
          <p:cNvSpPr/>
          <p:nvPr/>
        </p:nvSpPr>
        <p:spPr>
          <a:xfrm>
            <a:off x="14911691" y="30955579"/>
            <a:ext cx="28971354" cy="968266"/>
          </a:xfrm>
          <a:prstGeom prst="rect">
            <a:avLst/>
          </a:prstGeom>
          <a:solidFill>
            <a:srgbClr val="004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4A276D-58AA-C96C-8E95-84A00906F46F}"/>
              </a:ext>
            </a:extLst>
          </p:cNvPr>
          <p:cNvSpPr>
            <a:spLocks/>
          </p:cNvSpPr>
          <p:nvPr/>
        </p:nvSpPr>
        <p:spPr>
          <a:xfrm>
            <a:off x="14374654" y="30799204"/>
            <a:ext cx="556351" cy="2117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96780F5-E45E-D8C1-932D-D466812647A1}"/>
              </a:ext>
            </a:extLst>
          </p:cNvPr>
          <p:cNvCxnSpPr>
            <a:cxnSpLocks/>
          </p:cNvCxnSpPr>
          <p:nvPr/>
        </p:nvCxnSpPr>
        <p:spPr>
          <a:xfrm>
            <a:off x="1202453" y="4393047"/>
            <a:ext cx="34078967"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C89B16FA-9916-810A-EF45-A5D2052ADB8D}"/>
              </a:ext>
            </a:extLst>
          </p:cNvPr>
          <p:cNvSpPr/>
          <p:nvPr/>
        </p:nvSpPr>
        <p:spPr>
          <a:xfrm>
            <a:off x="35711684" y="4195646"/>
            <a:ext cx="383959" cy="383959"/>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583361D-06E4-6DA4-E29C-8F73C8CAE01A}"/>
              </a:ext>
            </a:extLst>
          </p:cNvPr>
          <p:cNvSpPr/>
          <p:nvPr/>
        </p:nvSpPr>
        <p:spPr>
          <a:xfrm>
            <a:off x="36518202" y="4204421"/>
            <a:ext cx="383959" cy="383959"/>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25A8B0-31E5-2C61-0D4D-54CC87630CA2}"/>
              </a:ext>
            </a:extLst>
          </p:cNvPr>
          <p:cNvSpPr/>
          <p:nvPr/>
        </p:nvSpPr>
        <p:spPr>
          <a:xfrm>
            <a:off x="37324720" y="4204421"/>
            <a:ext cx="383959" cy="383959"/>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7FCB9D-3880-534D-8CDE-12DD5ACF133A}"/>
              </a:ext>
            </a:extLst>
          </p:cNvPr>
          <p:cNvSpPr txBox="1"/>
          <p:nvPr/>
        </p:nvSpPr>
        <p:spPr>
          <a:xfrm>
            <a:off x="1108071" y="3365506"/>
            <a:ext cx="37682048" cy="646331"/>
          </a:xfrm>
          <a:prstGeom prst="rect">
            <a:avLst/>
          </a:prstGeom>
          <a:noFill/>
        </p:spPr>
        <p:txBody>
          <a:bodyPr wrap="square">
            <a:spAutoFit/>
          </a:bodyPr>
          <a:lstStyle/>
          <a:p>
            <a:pPr>
              <a:spcBef>
                <a:spcPts val="600"/>
              </a:spcBef>
              <a:spcAft>
                <a:spcPts val="1200"/>
              </a:spcAft>
            </a:pPr>
            <a:r>
              <a:rPr lang="en-US" sz="3600" dirty="0">
                <a:latin typeface="Poppins Medium" pitchFamily="2" charset="77"/>
                <a:cs typeface="Poppins Medium" pitchFamily="2" charset="77"/>
              </a:rPr>
              <a:t>Authors: Kevin Fleming, CSU Systems Communicator; Dan </a:t>
            </a:r>
            <a:r>
              <a:rPr lang="en-US" sz="3600" dirty="0" err="1">
                <a:latin typeface="Poppins Medium" pitchFamily="2" charset="77"/>
                <a:cs typeface="Poppins Medium" pitchFamily="2" charset="77"/>
              </a:rPr>
              <a:t>Herber</a:t>
            </a:r>
            <a:r>
              <a:rPr lang="en-US" sz="3600" dirty="0">
                <a:latin typeface="Poppins Medium" pitchFamily="2" charset="77"/>
                <a:cs typeface="Poppins Medium" pitchFamily="2" charset="77"/>
              </a:rPr>
              <a:t>, Assistant Professor; Tom Bradley, CSU Systems Department Chair</a:t>
            </a:r>
          </a:p>
        </p:txBody>
      </p:sp>
      <p:pic>
        <p:nvPicPr>
          <p:cNvPr id="2" name="Picture 1" descr="CSU Green horizontal version of the unit identifier for the Walter Scott, Jr. College of Engineering.">
            <a:extLst>
              <a:ext uri="{FF2B5EF4-FFF2-40B4-BE49-F238E27FC236}">
                <a16:creationId xmlns:a16="http://schemas.microsoft.com/office/drawing/2014/main" id="{55D2A3F4-7239-C6D9-3E74-A1F26FB65CBD}"/>
              </a:ext>
            </a:extLst>
          </p:cNvPr>
          <p:cNvPicPr>
            <a:picLocks noChangeAspect="1"/>
          </p:cNvPicPr>
          <p:nvPr/>
        </p:nvPicPr>
        <p:blipFill>
          <a:blip r:embed="rId11"/>
          <a:stretch>
            <a:fillRect/>
          </a:stretch>
        </p:blipFill>
        <p:spPr>
          <a:xfrm>
            <a:off x="31868902" y="801981"/>
            <a:ext cx="9682558" cy="2998513"/>
          </a:xfrm>
          <a:prstGeom prst="rect">
            <a:avLst/>
          </a:prstGeom>
        </p:spPr>
      </p:pic>
      <p:pic>
        <p:nvPicPr>
          <p:cNvPr id="45" name="Picture 44" descr="A close-up of a logo&#10;&#10;AI-generated content may be incorrect.">
            <a:extLst>
              <a:ext uri="{FF2B5EF4-FFF2-40B4-BE49-F238E27FC236}">
                <a16:creationId xmlns:a16="http://schemas.microsoft.com/office/drawing/2014/main" id="{001ED86A-228A-4D67-58B8-9A571681C0F8}"/>
              </a:ext>
            </a:extLst>
          </p:cNvPr>
          <p:cNvPicPr>
            <a:picLocks noChangeAspect="1"/>
          </p:cNvPicPr>
          <p:nvPr/>
        </p:nvPicPr>
        <p:blipFill rotWithShape="1">
          <a:blip r:embed="rId12"/>
          <a:srcRect l="26225" t="33667" b="20238"/>
          <a:stretch>
            <a:fillRect/>
          </a:stretch>
        </p:blipFill>
        <p:spPr>
          <a:xfrm>
            <a:off x="1892316" y="30928624"/>
            <a:ext cx="8500571" cy="1621599"/>
          </a:xfrm>
          <a:prstGeom prst="rect">
            <a:avLst/>
          </a:prstGeom>
        </p:spPr>
      </p:pic>
    </p:spTree>
    <p:extLst>
      <p:ext uri="{BB962C8B-B14F-4D97-AF65-F5344CB8AC3E}">
        <p14:creationId xmlns:p14="http://schemas.microsoft.com/office/powerpoint/2010/main" val="155125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3965-B037-00B0-58E9-E7545EBA8E45}"/>
              </a:ext>
            </a:extLst>
          </p:cNvPr>
          <p:cNvSpPr>
            <a:spLocks noGrp="1"/>
          </p:cNvSpPr>
          <p:nvPr>
            <p:ph type="title" idx="4294967295"/>
          </p:nvPr>
        </p:nvSpPr>
        <p:spPr>
          <a:xfrm>
            <a:off x="2260503" y="5827591"/>
            <a:ext cx="36413582" cy="2991198"/>
          </a:xfrm>
        </p:spPr>
        <p:txBody>
          <a:bodyPr>
            <a:normAutofit fontScale="90000"/>
          </a:bodyPr>
          <a:lstStyle/>
          <a:p>
            <a:r>
              <a:rPr lang="en-US" dirty="0"/>
              <a:t>CSU Engineering Colors for Print (CMYK)</a:t>
            </a:r>
          </a:p>
        </p:txBody>
      </p:sp>
      <p:sp>
        <p:nvSpPr>
          <p:cNvPr id="116" name="TextBox 115"/>
          <p:cNvSpPr txBox="1"/>
          <p:nvPr/>
        </p:nvSpPr>
        <p:spPr>
          <a:xfrm>
            <a:off x="2508221" y="10014678"/>
            <a:ext cx="10693815" cy="1134221"/>
          </a:xfrm>
          <a:prstGeom prst="rect">
            <a:avLst/>
          </a:prstGeom>
          <a:noFill/>
        </p:spPr>
        <p:txBody>
          <a:bodyPr wrap="square" lIns="0" tIns="0" rIns="0" bIns="0" rtlCol="0">
            <a:spAutoFit/>
          </a:bodyPr>
          <a:lstStyle/>
          <a:p>
            <a:pPr>
              <a:lnSpc>
                <a:spcPct val="110000"/>
              </a:lnSpc>
            </a:pPr>
            <a:r>
              <a:rPr lang="en-US" sz="6981" dirty="0">
                <a:ea typeface="Franklin Gothic Book" charset="0"/>
                <a:cs typeface="Franklin Gothic Book" charset="0"/>
              </a:rPr>
              <a:t>Primary Brand Colors</a:t>
            </a:r>
          </a:p>
        </p:txBody>
      </p:sp>
      <p:cxnSp>
        <p:nvCxnSpPr>
          <p:cNvPr id="117" name="Straight Connector 116">
            <a:extLst>
              <a:ext uri="{C183D7F6-B498-43B3-948B-1728B52AA6E4}">
                <adec:decorative xmlns:adec="http://schemas.microsoft.com/office/drawing/2017/decorative" val="1"/>
              </a:ext>
            </a:extLst>
          </p:cNvPr>
          <p:cNvCxnSpPr>
            <a:cxnSpLocks/>
          </p:cNvCxnSpPr>
          <p:nvPr/>
        </p:nvCxnSpPr>
        <p:spPr>
          <a:xfrm>
            <a:off x="2312522" y="11403638"/>
            <a:ext cx="12146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ectangle 50" descr="CSU Green color swatch">
            <a:extLst>
              <a:ext uri="{C183D7F6-B498-43B3-948B-1728B52AA6E4}">
                <adec:decorative xmlns:adec="http://schemas.microsoft.com/office/drawing/2017/decorative" val="0"/>
              </a:ext>
            </a:extLst>
          </p:cNvPr>
          <p:cNvSpPr/>
          <p:nvPr/>
        </p:nvSpPr>
        <p:spPr>
          <a:xfrm>
            <a:off x="5001949" y="12108882"/>
            <a:ext cx="2319570" cy="2386273"/>
          </a:xfrm>
          <a:prstGeom prst="rect">
            <a:avLst/>
          </a:prstGeom>
          <a:solidFill>
            <a:srgbClr val="004326"/>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55" name="Rectangle 54" descr="CSU Gold color swatch">
            <a:extLst>
              <a:ext uri="{C183D7F6-B498-43B3-948B-1728B52AA6E4}">
                <adec:decorative xmlns:adec="http://schemas.microsoft.com/office/drawing/2017/decorative" val="0"/>
              </a:ext>
            </a:extLst>
          </p:cNvPr>
          <p:cNvSpPr/>
          <p:nvPr/>
        </p:nvSpPr>
        <p:spPr>
          <a:xfrm>
            <a:off x="8559251" y="12108882"/>
            <a:ext cx="2319570" cy="2389858"/>
          </a:xfrm>
          <a:prstGeom prst="rect">
            <a:avLst/>
          </a:prstGeom>
          <a:solidFill>
            <a:srgbClr val="C6C06C"/>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5" name="Rectangle 4" descr="80% Black color swatch">
            <a:extLst>
              <a:ext uri="{FF2B5EF4-FFF2-40B4-BE49-F238E27FC236}">
                <a16:creationId xmlns:a16="http://schemas.microsoft.com/office/drawing/2014/main" id="{C89C09B3-BC83-1664-1331-37F4F58A02E4}"/>
              </a:ext>
            </a:extLst>
          </p:cNvPr>
          <p:cNvSpPr/>
          <p:nvPr/>
        </p:nvSpPr>
        <p:spPr>
          <a:xfrm>
            <a:off x="12017068" y="12108882"/>
            <a:ext cx="2319570" cy="2389858"/>
          </a:xfrm>
          <a:prstGeom prst="rect">
            <a:avLst/>
          </a:prstGeom>
          <a:solidFill>
            <a:srgbClr val="4D4D4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7" name="Rectangle 6" descr="White color swatch">
            <a:extLst>
              <a:ext uri="{FF2B5EF4-FFF2-40B4-BE49-F238E27FC236}">
                <a16:creationId xmlns:a16="http://schemas.microsoft.com/office/drawing/2014/main" id="{51563B26-1708-07F7-05B2-9CB9C19D04D1}"/>
              </a:ext>
            </a:extLst>
          </p:cNvPr>
          <p:cNvSpPr/>
          <p:nvPr/>
        </p:nvSpPr>
        <p:spPr>
          <a:xfrm>
            <a:off x="25057125" y="12108882"/>
            <a:ext cx="2319570" cy="2389858"/>
          </a:xfrm>
          <a:prstGeom prst="rect">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8" name="TextBox 7">
            <a:extLst>
              <a:ext uri="{FF2B5EF4-FFF2-40B4-BE49-F238E27FC236}">
                <a16:creationId xmlns:a16="http://schemas.microsoft.com/office/drawing/2014/main" id="{69B9E9FB-BC7F-FF40-DCCC-EF41D9331C67}"/>
              </a:ext>
            </a:extLst>
          </p:cNvPr>
          <p:cNvSpPr txBox="1"/>
          <p:nvPr/>
        </p:nvSpPr>
        <p:spPr>
          <a:xfrm>
            <a:off x="25140884" y="14845125"/>
            <a:ext cx="2141123" cy="1204945"/>
          </a:xfrm>
          <a:prstGeom prst="rect">
            <a:avLst/>
          </a:prstGeom>
          <a:noFill/>
        </p:spPr>
        <p:txBody>
          <a:bodyPr wrap="square" lIns="0" tIns="0" rIns="0" bIns="0" rtlCol="0">
            <a:spAutoFit/>
          </a:bodyPr>
          <a:lstStyle/>
          <a:p>
            <a:pPr algn="ctr">
              <a:lnSpc>
                <a:spcPct val="110000"/>
              </a:lnSpc>
            </a:pPr>
            <a:r>
              <a:rPr lang="en-US" sz="3600" dirty="0">
                <a:latin typeface="Poppins Medium" pitchFamily="2" charset="77"/>
                <a:cs typeface="Poppins Medium" pitchFamily="2" charset="77"/>
              </a:rPr>
              <a:t>C0 M0</a:t>
            </a:r>
          </a:p>
          <a:p>
            <a:pPr algn="ctr">
              <a:lnSpc>
                <a:spcPct val="110000"/>
              </a:lnSpc>
            </a:pPr>
            <a:r>
              <a:rPr lang="en-US" sz="3600" dirty="0">
                <a:latin typeface="Poppins Medium" pitchFamily="2" charset="77"/>
                <a:cs typeface="Poppins Medium" pitchFamily="2" charset="77"/>
              </a:rPr>
              <a:t>Y0 K0</a:t>
            </a:r>
          </a:p>
        </p:txBody>
      </p:sp>
      <p:sp>
        <p:nvSpPr>
          <p:cNvPr id="50" name="TextBox 49">
            <a:extLst>
              <a:ext uri="{FF2B5EF4-FFF2-40B4-BE49-F238E27FC236}">
                <a16:creationId xmlns:a16="http://schemas.microsoft.com/office/drawing/2014/main" id="{3A28A6E6-850E-95D0-DC30-A1533966B6D8}"/>
              </a:ext>
            </a:extLst>
          </p:cNvPr>
          <p:cNvSpPr txBox="1"/>
          <p:nvPr/>
        </p:nvSpPr>
        <p:spPr>
          <a:xfrm>
            <a:off x="2508221" y="18329823"/>
            <a:ext cx="14584025" cy="1134221"/>
          </a:xfrm>
          <a:prstGeom prst="rect">
            <a:avLst/>
          </a:prstGeom>
          <a:noFill/>
        </p:spPr>
        <p:txBody>
          <a:bodyPr wrap="square" lIns="0" tIns="0" rIns="0" bIns="0" rtlCol="0">
            <a:spAutoFit/>
          </a:bodyPr>
          <a:lstStyle/>
          <a:p>
            <a:pPr>
              <a:lnSpc>
                <a:spcPct val="110000"/>
              </a:lnSpc>
            </a:pPr>
            <a:r>
              <a:rPr lang="en-US" sz="6981" dirty="0">
                <a:ea typeface="Franklin Gothic Book" charset="0"/>
                <a:cs typeface="Franklin Gothic Book" charset="0"/>
              </a:rPr>
              <a:t>Energy Palette For Engineering</a:t>
            </a:r>
          </a:p>
        </p:txBody>
      </p:sp>
      <p:cxnSp>
        <p:nvCxnSpPr>
          <p:cNvPr id="54" name="Straight Connector 53">
            <a:extLst>
              <a:ext uri="{FF2B5EF4-FFF2-40B4-BE49-F238E27FC236}">
                <a16:creationId xmlns:a16="http://schemas.microsoft.com/office/drawing/2014/main" id="{BFFE6139-7F50-A1CD-9ADF-BC45F8FE575F}"/>
              </a:ext>
              <a:ext uri="{C183D7F6-B498-43B3-948B-1728B52AA6E4}">
                <adec:decorative xmlns:adec="http://schemas.microsoft.com/office/drawing/2017/decorative" val="1"/>
              </a:ext>
            </a:extLst>
          </p:cNvPr>
          <p:cNvCxnSpPr>
            <a:cxnSpLocks/>
          </p:cNvCxnSpPr>
          <p:nvPr/>
        </p:nvCxnSpPr>
        <p:spPr>
          <a:xfrm>
            <a:off x="2312522" y="19718783"/>
            <a:ext cx="30721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47" descr="Energy Green color swatch">
            <a:extLst>
              <a:ext uri="{FF2B5EF4-FFF2-40B4-BE49-F238E27FC236}">
                <a16:creationId xmlns:a16="http://schemas.microsoft.com/office/drawing/2014/main" id="{4B47387A-E897-2FF0-4B58-66812253EE1C}"/>
              </a:ext>
            </a:extLst>
          </p:cNvPr>
          <p:cNvSpPr/>
          <p:nvPr/>
        </p:nvSpPr>
        <p:spPr>
          <a:xfrm>
            <a:off x="5001949" y="20682877"/>
            <a:ext cx="2319570" cy="2389858"/>
          </a:xfrm>
          <a:prstGeom prst="rect">
            <a:avLst/>
          </a:prstGeom>
          <a:solidFill>
            <a:srgbClr val="CCD943"/>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64" name="Rectangle 63" descr="Horsetooth Blue color swatch">
            <a:extLst>
              <a:ext uri="{FF2B5EF4-FFF2-40B4-BE49-F238E27FC236}">
                <a16:creationId xmlns:a16="http://schemas.microsoft.com/office/drawing/2014/main" id="{49CAD480-898E-8343-54E2-1747CF6067C1}"/>
              </a:ext>
            </a:extLst>
          </p:cNvPr>
          <p:cNvSpPr/>
          <p:nvPr/>
        </p:nvSpPr>
        <p:spPr>
          <a:xfrm>
            <a:off x="8440323" y="20682877"/>
            <a:ext cx="2319570" cy="2389858"/>
          </a:xfrm>
          <a:prstGeom prst="rect">
            <a:avLst/>
          </a:prstGeom>
          <a:solidFill>
            <a:srgbClr val="00889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70" name="Rectangle 69" descr="Sunshine color swatch">
            <a:extLst>
              <a:ext uri="{FF2B5EF4-FFF2-40B4-BE49-F238E27FC236}">
                <a16:creationId xmlns:a16="http://schemas.microsoft.com/office/drawing/2014/main" id="{817839E1-B3C8-BE3B-F51B-F0B24E9E8C2F}"/>
              </a:ext>
            </a:extLst>
          </p:cNvPr>
          <p:cNvSpPr/>
          <p:nvPr/>
        </p:nvSpPr>
        <p:spPr>
          <a:xfrm>
            <a:off x="12002051" y="20667642"/>
            <a:ext cx="2319570" cy="2389858"/>
          </a:xfrm>
          <a:prstGeom prst="rect">
            <a:avLst/>
          </a:prstGeom>
          <a:solidFill>
            <a:srgbClr val="F5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37" name="TextBox 36"/>
          <p:cNvSpPr txBox="1"/>
          <p:nvPr/>
        </p:nvSpPr>
        <p:spPr>
          <a:xfrm>
            <a:off x="25057125" y="9913187"/>
            <a:ext cx="10693815" cy="1134221"/>
          </a:xfrm>
          <a:prstGeom prst="rect">
            <a:avLst/>
          </a:prstGeom>
          <a:noFill/>
        </p:spPr>
        <p:txBody>
          <a:bodyPr wrap="square" lIns="0" tIns="0" rIns="0" bIns="0" rtlCol="0">
            <a:spAutoFit/>
          </a:bodyPr>
          <a:lstStyle/>
          <a:p>
            <a:pPr>
              <a:lnSpc>
                <a:spcPct val="110000"/>
              </a:lnSpc>
            </a:pPr>
            <a:r>
              <a:rPr lang="en-US" sz="6981" dirty="0">
                <a:ea typeface="Franklin Gothic Book" charset="0"/>
                <a:cs typeface="Franklin Gothic Book" charset="0"/>
              </a:rPr>
              <a:t>Neutral Colors</a:t>
            </a:r>
          </a:p>
        </p:txBody>
      </p:sp>
      <p:cxnSp>
        <p:nvCxnSpPr>
          <p:cNvPr id="38" name="Straight Connector 37">
            <a:extLst>
              <a:ext uri="{C183D7F6-B498-43B3-948B-1728B52AA6E4}">
                <adec:decorative xmlns:adec="http://schemas.microsoft.com/office/drawing/2017/decorative" val="1"/>
              </a:ext>
            </a:extLst>
          </p:cNvPr>
          <p:cNvCxnSpPr>
            <a:cxnSpLocks/>
          </p:cNvCxnSpPr>
          <p:nvPr/>
        </p:nvCxnSpPr>
        <p:spPr>
          <a:xfrm>
            <a:off x="25057125" y="11403638"/>
            <a:ext cx="136169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Rectangle 34" descr="Black color swatch"/>
          <p:cNvSpPr/>
          <p:nvPr/>
        </p:nvSpPr>
        <p:spPr>
          <a:xfrm>
            <a:off x="28267333" y="12108882"/>
            <a:ext cx="2319570" cy="2389858"/>
          </a:xfrm>
          <a:prstGeom prst="rect">
            <a:avLst/>
          </a:prstGeom>
          <a:solidFill>
            <a:srgbClr val="0A090D"/>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36" name="TextBox 35"/>
          <p:cNvSpPr txBox="1"/>
          <p:nvPr/>
        </p:nvSpPr>
        <p:spPr>
          <a:xfrm>
            <a:off x="28348530" y="14882871"/>
            <a:ext cx="2238373" cy="1204945"/>
          </a:xfrm>
          <a:prstGeom prst="rect">
            <a:avLst/>
          </a:prstGeom>
          <a:noFill/>
        </p:spPr>
        <p:txBody>
          <a:bodyPr wrap="square" lIns="0" tIns="0" rIns="0" bIns="0" rtlCol="0">
            <a:spAutoFit/>
          </a:bodyPr>
          <a:lstStyle/>
          <a:p>
            <a:pPr algn="ctr">
              <a:lnSpc>
                <a:spcPct val="110000"/>
              </a:lnSpc>
            </a:pPr>
            <a:r>
              <a:rPr lang="en-US" sz="3600" dirty="0">
                <a:effectLst/>
                <a:latin typeface="Poppins Medium" pitchFamily="2" charset="77"/>
                <a:cs typeface="Poppins Medium" pitchFamily="2" charset="77"/>
              </a:rPr>
              <a:t>C40 M30 Y20 K100</a:t>
            </a:r>
            <a:endParaRPr lang="en-US" sz="3600" dirty="0">
              <a:latin typeface="Poppins Medium" pitchFamily="2" charset="77"/>
              <a:cs typeface="Poppins Medium" pitchFamily="2" charset="77"/>
            </a:endParaRPr>
          </a:p>
        </p:txBody>
      </p:sp>
      <p:sp>
        <p:nvSpPr>
          <p:cNvPr id="32" name="Rectangle 31" descr="Gray color swatch"/>
          <p:cNvSpPr/>
          <p:nvPr/>
        </p:nvSpPr>
        <p:spPr>
          <a:xfrm>
            <a:off x="31874133" y="12108882"/>
            <a:ext cx="2319570" cy="2389858"/>
          </a:xfrm>
          <a:prstGeom prst="rect">
            <a:avLst/>
          </a:prstGeom>
          <a:solidFill>
            <a:srgbClr val="E1E2DC"/>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75" name="Rectangle 74" descr="Tan color swatch">
            <a:extLst>
              <a:ext uri="{FF2B5EF4-FFF2-40B4-BE49-F238E27FC236}">
                <a16:creationId xmlns:a16="http://schemas.microsoft.com/office/drawing/2014/main" id="{43E0947A-9A7E-3437-1A18-07C6D765B17D}"/>
              </a:ext>
            </a:extLst>
          </p:cNvPr>
          <p:cNvSpPr/>
          <p:nvPr/>
        </p:nvSpPr>
        <p:spPr>
          <a:xfrm>
            <a:off x="35480932" y="12108882"/>
            <a:ext cx="2319570" cy="2389858"/>
          </a:xfrm>
          <a:prstGeom prst="rect">
            <a:avLst/>
          </a:prstGeom>
          <a:solidFill>
            <a:srgbClr val="E0CAAB"/>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4" name="TextBox 3">
            <a:extLst>
              <a:ext uri="{FF2B5EF4-FFF2-40B4-BE49-F238E27FC236}">
                <a16:creationId xmlns:a16="http://schemas.microsoft.com/office/drawing/2014/main" id="{5CEBE476-83D4-4186-1439-AF78CD191D4A}"/>
              </a:ext>
            </a:extLst>
          </p:cNvPr>
          <p:cNvSpPr txBox="1"/>
          <p:nvPr/>
        </p:nvSpPr>
        <p:spPr>
          <a:xfrm>
            <a:off x="5070643" y="14924933"/>
            <a:ext cx="231957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C92 M18 Y94 K61</a:t>
            </a:r>
            <a:br>
              <a:rPr lang="en-US" sz="3200" dirty="0"/>
            </a:br>
            <a:endParaRPr lang="en-US" sz="3200" dirty="0"/>
          </a:p>
        </p:txBody>
      </p:sp>
      <p:sp>
        <p:nvSpPr>
          <p:cNvPr id="10" name="Title 1">
            <a:extLst>
              <a:ext uri="{FF2B5EF4-FFF2-40B4-BE49-F238E27FC236}">
                <a16:creationId xmlns:a16="http://schemas.microsoft.com/office/drawing/2014/main" id="{F2658068-7918-4CC0-62DC-BFC96081ED77}"/>
              </a:ext>
            </a:extLst>
          </p:cNvPr>
          <p:cNvSpPr txBox="1">
            <a:spLocks/>
          </p:cNvSpPr>
          <p:nvPr/>
        </p:nvSpPr>
        <p:spPr>
          <a:xfrm>
            <a:off x="7797978" y="1820573"/>
            <a:ext cx="30104399" cy="2991198"/>
          </a:xfrm>
          <a:prstGeom prst="rect">
            <a:avLst/>
          </a:prstGeom>
        </p:spPr>
        <p:txBody>
          <a:bodyPr vert="horz" lIns="91440" tIns="45720" rIns="91440" bIns="45720" rtlCol="0" anchor="ctr">
            <a:normAutofit fontScale="97500"/>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6000" dirty="0">
                <a:highlight>
                  <a:srgbClr val="FFFF00"/>
                </a:highlight>
              </a:rPr>
              <a:t>Delete this page before printing</a:t>
            </a:r>
          </a:p>
        </p:txBody>
      </p:sp>
      <p:grpSp>
        <p:nvGrpSpPr>
          <p:cNvPr id="13" name="Group 12">
            <a:extLst>
              <a:ext uri="{FF2B5EF4-FFF2-40B4-BE49-F238E27FC236}">
                <a16:creationId xmlns:a16="http://schemas.microsoft.com/office/drawing/2014/main" id="{43452A8E-508D-6BEC-336B-B6C36DF17F75}"/>
              </a:ext>
              <a:ext uri="{C183D7F6-B498-43B3-948B-1728B52AA6E4}">
                <adec:decorative xmlns:adec="http://schemas.microsoft.com/office/drawing/2017/decorative" val="1"/>
              </a:ext>
            </a:extLst>
          </p:cNvPr>
          <p:cNvGrpSpPr/>
          <p:nvPr/>
        </p:nvGrpSpPr>
        <p:grpSpPr>
          <a:xfrm>
            <a:off x="5186" y="30376251"/>
            <a:ext cx="13290024" cy="2560315"/>
            <a:chOff x="0" y="568749"/>
            <a:chExt cx="7384308" cy="1191643"/>
          </a:xfrm>
        </p:grpSpPr>
        <p:sp>
          <p:nvSpPr>
            <p:cNvPr id="14" name="Rectangle 13">
              <a:extLst>
                <a:ext uri="{FF2B5EF4-FFF2-40B4-BE49-F238E27FC236}">
                  <a16:creationId xmlns:a16="http://schemas.microsoft.com/office/drawing/2014/main" id="{C131FA2A-4161-844F-63FC-825D2534F744}"/>
                </a:ext>
              </a:extLst>
            </p:cNvPr>
            <p:cNvSpPr/>
            <p:nvPr userDrawn="1"/>
          </p:nvSpPr>
          <p:spPr>
            <a:xfrm rot="16200000">
              <a:off x="-312211"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5" name="Rectangle 14">
              <a:extLst>
                <a:ext uri="{FF2B5EF4-FFF2-40B4-BE49-F238E27FC236}">
                  <a16:creationId xmlns:a16="http://schemas.microsoft.com/office/drawing/2014/main" id="{A2620D24-10C0-B7D8-D5C4-B34FB96A4F84}"/>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6" name="Rectangle 15">
              <a:extLst>
                <a:ext uri="{FF2B5EF4-FFF2-40B4-BE49-F238E27FC236}">
                  <a16:creationId xmlns:a16="http://schemas.microsoft.com/office/drawing/2014/main" id="{7893CC67-36DB-37C4-66B1-C09CB1E0485E}"/>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7" name="Rectangle 16">
              <a:extLst>
                <a:ext uri="{FF2B5EF4-FFF2-40B4-BE49-F238E27FC236}">
                  <a16:creationId xmlns:a16="http://schemas.microsoft.com/office/drawing/2014/main" id="{E11D114B-CC38-D2DA-D253-936892AD870F}"/>
                </a:ext>
              </a:extLst>
            </p:cNvPr>
            <p:cNvSpPr/>
            <p:nvPr userDrawn="1"/>
          </p:nvSpPr>
          <p:spPr>
            <a:xfrm rot="16200000">
              <a:off x="1392062"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8" name="Rectangle 17">
              <a:extLst>
                <a:ext uri="{FF2B5EF4-FFF2-40B4-BE49-F238E27FC236}">
                  <a16:creationId xmlns:a16="http://schemas.microsoft.com/office/drawing/2014/main" id="{EB578CB5-9699-038A-9BC2-3E058956F63F}"/>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9" name="Rectangle 18">
              <a:extLst>
                <a:ext uri="{FF2B5EF4-FFF2-40B4-BE49-F238E27FC236}">
                  <a16:creationId xmlns:a16="http://schemas.microsoft.com/office/drawing/2014/main" id="{ED33A8A3-FB54-8ABB-2716-6C887F5E543A}"/>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0" name="Rectangle 19">
              <a:extLst>
                <a:ext uri="{FF2B5EF4-FFF2-40B4-BE49-F238E27FC236}">
                  <a16:creationId xmlns:a16="http://schemas.microsoft.com/office/drawing/2014/main" id="{F5FB7663-D5BD-33BD-0525-8B42B123F35C}"/>
                </a:ext>
              </a:extLst>
            </p:cNvPr>
            <p:cNvSpPr/>
            <p:nvPr userDrawn="1"/>
          </p:nvSpPr>
          <p:spPr>
            <a:xfrm rot="16200000">
              <a:off x="2976913"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1" name="Rectangle 20">
              <a:extLst>
                <a:ext uri="{FF2B5EF4-FFF2-40B4-BE49-F238E27FC236}">
                  <a16:creationId xmlns:a16="http://schemas.microsoft.com/office/drawing/2014/main" id="{832560BE-6028-0560-E047-6A45CD02FA5B}"/>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2" name="Rectangle 21">
              <a:extLst>
                <a:ext uri="{FF2B5EF4-FFF2-40B4-BE49-F238E27FC236}">
                  <a16:creationId xmlns:a16="http://schemas.microsoft.com/office/drawing/2014/main" id="{0B5A7BEC-AC49-548B-6C21-C6A2B29A1F97}"/>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3" name="Rectangle 22">
              <a:extLst>
                <a:ext uri="{FF2B5EF4-FFF2-40B4-BE49-F238E27FC236}">
                  <a16:creationId xmlns:a16="http://schemas.microsoft.com/office/drawing/2014/main" id="{920E3F9A-7935-95D3-E52D-8E874BE24AFE}"/>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4" name="Rectangle 23">
              <a:extLst>
                <a:ext uri="{FF2B5EF4-FFF2-40B4-BE49-F238E27FC236}">
                  <a16:creationId xmlns:a16="http://schemas.microsoft.com/office/drawing/2014/main" id="{9BDF5319-82B5-39A2-7AF5-9141AA9F071A}"/>
                </a:ext>
              </a:extLst>
            </p:cNvPr>
            <p:cNvSpPr/>
            <p:nvPr userDrawn="1"/>
          </p:nvSpPr>
          <p:spPr>
            <a:xfrm rot="16200000">
              <a:off x="5368699"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5" name="Rectangle 24">
              <a:extLst>
                <a:ext uri="{FF2B5EF4-FFF2-40B4-BE49-F238E27FC236}">
                  <a16:creationId xmlns:a16="http://schemas.microsoft.com/office/drawing/2014/main" id="{9EE38CCB-1522-AFB6-FAE2-1A6E6E9D091D}"/>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6" name="Rectangle 25">
              <a:extLst>
                <a:ext uri="{FF2B5EF4-FFF2-40B4-BE49-F238E27FC236}">
                  <a16:creationId xmlns:a16="http://schemas.microsoft.com/office/drawing/2014/main" id="{BCA27BC2-6E94-4DC4-EFD1-A79BFA2522FB}"/>
                </a:ext>
              </a:extLst>
            </p:cNvPr>
            <p:cNvSpPr/>
            <p:nvPr userDrawn="1"/>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grpSp>
      <p:pic>
        <p:nvPicPr>
          <p:cNvPr id="27" name="Picture 26">
            <a:extLst>
              <a:ext uri="{FF2B5EF4-FFF2-40B4-BE49-F238E27FC236}">
                <a16:creationId xmlns:a16="http://schemas.microsoft.com/office/drawing/2014/main" id="{5B2F6EA6-00AE-4AC5-5334-A633222B958D}"/>
              </a:ext>
              <a:ext uri="{C183D7F6-B498-43B3-948B-1728B52AA6E4}">
                <adec:decorative xmlns:adec="http://schemas.microsoft.com/office/drawing/2017/decorative" val="1"/>
              </a:ext>
            </a:extLst>
          </p:cNvPr>
          <p:cNvPicPr>
            <a:picLocks noChangeAspect="1"/>
          </p:cNvPicPr>
          <p:nvPr/>
        </p:nvPicPr>
        <p:blipFill rotWithShape="1">
          <a:blip r:embed="rId3"/>
          <a:srcRect l="3233" b="2225"/>
          <a:stretch/>
        </p:blipFill>
        <p:spPr>
          <a:xfrm>
            <a:off x="13295210" y="30364490"/>
            <a:ext cx="30601176" cy="2553910"/>
          </a:xfrm>
          <a:prstGeom prst="rect">
            <a:avLst/>
          </a:prstGeom>
        </p:spPr>
      </p:pic>
      <p:sp>
        <p:nvSpPr>
          <p:cNvPr id="28" name="TextBox 27">
            <a:extLst>
              <a:ext uri="{FF2B5EF4-FFF2-40B4-BE49-F238E27FC236}">
                <a16:creationId xmlns:a16="http://schemas.microsoft.com/office/drawing/2014/main" id="{823776E7-B96C-DFB1-FBE4-A8B066838BF2}"/>
              </a:ext>
            </a:extLst>
          </p:cNvPr>
          <p:cNvSpPr txBox="1"/>
          <p:nvPr/>
        </p:nvSpPr>
        <p:spPr>
          <a:xfrm>
            <a:off x="8668916" y="14851353"/>
            <a:ext cx="2068385" cy="1692771"/>
          </a:xfrm>
          <a:prstGeom prst="rect">
            <a:avLst/>
          </a:prstGeom>
          <a:noFill/>
        </p:spPr>
        <p:txBody>
          <a:bodyPr wrap="square">
            <a:spAutoFit/>
          </a:bodyPr>
          <a:lstStyle/>
          <a:p>
            <a:r>
              <a:rPr lang="en-US" sz="3600" dirty="0">
                <a:effectLst/>
                <a:latin typeface="Poppins Medium" pitchFamily="2" charset="77"/>
                <a:cs typeface="Poppins Medium" pitchFamily="2" charset="77"/>
              </a:rPr>
              <a:t>C11 M6 </a:t>
            </a:r>
          </a:p>
          <a:p>
            <a:r>
              <a:rPr lang="en-US" sz="3600" dirty="0">
                <a:effectLst/>
                <a:latin typeface="Poppins Medium" pitchFamily="2" charset="77"/>
                <a:cs typeface="Poppins Medium" pitchFamily="2" charset="77"/>
              </a:rPr>
              <a:t>Y64 K13</a:t>
            </a:r>
            <a:br>
              <a:rPr lang="en-US" sz="3200" dirty="0"/>
            </a:br>
            <a:endParaRPr lang="en-US" sz="3200" dirty="0"/>
          </a:p>
        </p:txBody>
      </p:sp>
      <p:sp>
        <p:nvSpPr>
          <p:cNvPr id="29" name="TextBox 28">
            <a:extLst>
              <a:ext uri="{FF2B5EF4-FFF2-40B4-BE49-F238E27FC236}">
                <a16:creationId xmlns:a16="http://schemas.microsoft.com/office/drawing/2014/main" id="{B56509F8-F996-D1E7-ABCA-8E482EF8387A}"/>
              </a:ext>
            </a:extLst>
          </p:cNvPr>
          <p:cNvSpPr txBox="1"/>
          <p:nvPr/>
        </p:nvSpPr>
        <p:spPr>
          <a:xfrm>
            <a:off x="12002051" y="14762863"/>
            <a:ext cx="2457337" cy="3170099"/>
          </a:xfrm>
          <a:prstGeom prst="rect">
            <a:avLst/>
          </a:prstGeom>
          <a:noFill/>
        </p:spPr>
        <p:txBody>
          <a:bodyPr wrap="square">
            <a:spAutoFit/>
          </a:bodyPr>
          <a:lstStyle/>
          <a:p>
            <a:r>
              <a:rPr lang="en-US" sz="3600" dirty="0">
                <a:effectLst/>
                <a:latin typeface="Poppins Medium" pitchFamily="2" charset="77"/>
                <a:cs typeface="Poppins Medium" pitchFamily="2" charset="77"/>
              </a:rPr>
              <a:t>C0 M0</a:t>
            </a:r>
          </a:p>
          <a:p>
            <a:r>
              <a:rPr lang="en-US" sz="3600" dirty="0">
                <a:effectLst/>
                <a:latin typeface="Poppins Medium" pitchFamily="2" charset="77"/>
                <a:cs typeface="Poppins Medium" pitchFamily="2" charset="77"/>
              </a:rPr>
              <a:t>Y0 K80</a:t>
            </a:r>
            <a:br>
              <a:rPr lang="en-US" sz="3200" dirty="0"/>
            </a:br>
            <a:r>
              <a:rPr lang="en-US" sz="3200" dirty="0">
                <a:latin typeface="Poppins" pitchFamily="2" charset="77"/>
                <a:cs typeface="Poppins" pitchFamily="2" charset="77"/>
              </a:rPr>
              <a:t>Please do not use for text in posters</a:t>
            </a:r>
          </a:p>
        </p:txBody>
      </p:sp>
      <p:sp>
        <p:nvSpPr>
          <p:cNvPr id="43" name="TextBox 42">
            <a:extLst>
              <a:ext uri="{FF2B5EF4-FFF2-40B4-BE49-F238E27FC236}">
                <a16:creationId xmlns:a16="http://schemas.microsoft.com/office/drawing/2014/main" id="{8BE03433-4BE8-D79C-3D4C-1C0FAE26DD72}"/>
              </a:ext>
            </a:extLst>
          </p:cNvPr>
          <p:cNvSpPr txBox="1"/>
          <p:nvPr/>
        </p:nvSpPr>
        <p:spPr>
          <a:xfrm>
            <a:off x="31865605" y="14888662"/>
            <a:ext cx="2238373" cy="1204945"/>
          </a:xfrm>
          <a:prstGeom prst="rect">
            <a:avLst/>
          </a:prstGeom>
          <a:noFill/>
        </p:spPr>
        <p:txBody>
          <a:bodyPr wrap="square" lIns="0" tIns="0" rIns="0" bIns="0" rtlCol="0">
            <a:spAutoFit/>
          </a:bodyPr>
          <a:lstStyle/>
          <a:p>
            <a:pPr algn="ctr">
              <a:lnSpc>
                <a:spcPct val="110000"/>
              </a:lnSpc>
            </a:pPr>
            <a:r>
              <a:rPr lang="en-US" sz="3600" dirty="0">
                <a:effectLst/>
                <a:latin typeface="Poppins Medium" pitchFamily="2" charset="77"/>
                <a:cs typeface="Poppins Medium" pitchFamily="2" charset="77"/>
              </a:rPr>
              <a:t>C10 M7 </a:t>
            </a:r>
          </a:p>
          <a:p>
            <a:pPr algn="ctr">
              <a:lnSpc>
                <a:spcPct val="110000"/>
              </a:lnSpc>
            </a:pPr>
            <a:r>
              <a:rPr lang="en-US" sz="3600" dirty="0">
                <a:effectLst/>
                <a:latin typeface="Poppins Medium" pitchFamily="2" charset="77"/>
                <a:cs typeface="Poppins Medium" pitchFamily="2" charset="77"/>
              </a:rPr>
              <a:t>Y8 K0</a:t>
            </a:r>
            <a:endParaRPr lang="en-US" sz="3600" dirty="0">
              <a:latin typeface="Poppins Medium" pitchFamily="2" charset="77"/>
              <a:cs typeface="Poppins Medium" pitchFamily="2" charset="77"/>
            </a:endParaRPr>
          </a:p>
        </p:txBody>
      </p:sp>
      <p:sp>
        <p:nvSpPr>
          <p:cNvPr id="44" name="TextBox 43">
            <a:extLst>
              <a:ext uri="{FF2B5EF4-FFF2-40B4-BE49-F238E27FC236}">
                <a16:creationId xmlns:a16="http://schemas.microsoft.com/office/drawing/2014/main" id="{5B5EB784-A3F1-9755-A707-6132A5ABECA1}"/>
              </a:ext>
            </a:extLst>
          </p:cNvPr>
          <p:cNvSpPr txBox="1"/>
          <p:nvPr/>
        </p:nvSpPr>
        <p:spPr>
          <a:xfrm>
            <a:off x="35382680" y="14928742"/>
            <a:ext cx="2238373" cy="1204945"/>
          </a:xfrm>
          <a:prstGeom prst="rect">
            <a:avLst/>
          </a:prstGeom>
          <a:noFill/>
        </p:spPr>
        <p:txBody>
          <a:bodyPr wrap="square" lIns="0" tIns="0" rIns="0" bIns="0" rtlCol="0">
            <a:spAutoFit/>
          </a:bodyPr>
          <a:lstStyle/>
          <a:p>
            <a:pPr algn="ctr">
              <a:lnSpc>
                <a:spcPct val="110000"/>
              </a:lnSpc>
            </a:pPr>
            <a:r>
              <a:rPr lang="en-US" sz="3600" dirty="0">
                <a:effectLst/>
                <a:latin typeface="Poppins Medium" pitchFamily="2" charset="77"/>
                <a:cs typeface="Poppins Medium" pitchFamily="2" charset="77"/>
              </a:rPr>
              <a:t>C10 M17 </a:t>
            </a:r>
          </a:p>
          <a:p>
            <a:pPr algn="ctr">
              <a:lnSpc>
                <a:spcPct val="110000"/>
              </a:lnSpc>
            </a:pPr>
            <a:r>
              <a:rPr lang="en-US" sz="3600" dirty="0">
                <a:effectLst/>
                <a:latin typeface="Poppins Medium" pitchFamily="2" charset="77"/>
                <a:cs typeface="Poppins Medium" pitchFamily="2" charset="77"/>
              </a:rPr>
              <a:t>Y30 K0</a:t>
            </a:r>
            <a:endParaRPr lang="en-US" sz="3600" dirty="0">
              <a:latin typeface="Poppins Medium" pitchFamily="2" charset="77"/>
              <a:cs typeface="Poppins Medium" pitchFamily="2" charset="77"/>
            </a:endParaRPr>
          </a:p>
        </p:txBody>
      </p:sp>
      <p:sp>
        <p:nvSpPr>
          <p:cNvPr id="47" name="TextBox 46">
            <a:extLst>
              <a:ext uri="{FF2B5EF4-FFF2-40B4-BE49-F238E27FC236}">
                <a16:creationId xmlns:a16="http://schemas.microsoft.com/office/drawing/2014/main" id="{AF4FA1E7-E82A-5475-3A82-02D16B601749}"/>
              </a:ext>
            </a:extLst>
          </p:cNvPr>
          <p:cNvSpPr txBox="1"/>
          <p:nvPr/>
        </p:nvSpPr>
        <p:spPr>
          <a:xfrm>
            <a:off x="5001949" y="23511345"/>
            <a:ext cx="231957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C22 M0</a:t>
            </a:r>
          </a:p>
          <a:p>
            <a:r>
              <a:rPr lang="en-US" sz="3600" dirty="0">
                <a:effectLst/>
                <a:latin typeface="Poppins Medium" pitchFamily="2" charset="77"/>
                <a:cs typeface="Poppins Medium" pitchFamily="2" charset="77"/>
              </a:rPr>
              <a:t>Y93 K0</a:t>
            </a:r>
            <a:br>
              <a:rPr lang="en-US" sz="3200" dirty="0"/>
            </a:br>
            <a:endParaRPr lang="en-US" sz="3200" dirty="0"/>
          </a:p>
        </p:txBody>
      </p:sp>
      <p:sp>
        <p:nvSpPr>
          <p:cNvPr id="57" name="TextBox 56">
            <a:extLst>
              <a:ext uri="{FF2B5EF4-FFF2-40B4-BE49-F238E27FC236}">
                <a16:creationId xmlns:a16="http://schemas.microsoft.com/office/drawing/2014/main" id="{B11A6237-89A3-A814-2662-430537A0535B}"/>
              </a:ext>
            </a:extLst>
          </p:cNvPr>
          <p:cNvSpPr txBox="1"/>
          <p:nvPr/>
        </p:nvSpPr>
        <p:spPr>
          <a:xfrm>
            <a:off x="8482568" y="23511345"/>
            <a:ext cx="270361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C100 M20</a:t>
            </a:r>
          </a:p>
          <a:p>
            <a:r>
              <a:rPr lang="en-US" sz="3600" dirty="0">
                <a:effectLst/>
                <a:latin typeface="Poppins Medium" pitchFamily="2" charset="77"/>
                <a:cs typeface="Poppins Medium" pitchFamily="2" charset="77"/>
              </a:rPr>
              <a:t>Y30 K0</a:t>
            </a:r>
            <a:br>
              <a:rPr lang="en-US" sz="3200" dirty="0"/>
            </a:br>
            <a:endParaRPr lang="en-US" sz="3200" dirty="0"/>
          </a:p>
        </p:txBody>
      </p:sp>
      <p:sp>
        <p:nvSpPr>
          <p:cNvPr id="60" name="TextBox 59">
            <a:extLst>
              <a:ext uri="{FF2B5EF4-FFF2-40B4-BE49-F238E27FC236}">
                <a16:creationId xmlns:a16="http://schemas.microsoft.com/office/drawing/2014/main" id="{6968DFE5-141E-5485-BCF3-0F1D80E0A4A1}"/>
              </a:ext>
            </a:extLst>
          </p:cNvPr>
          <p:cNvSpPr txBox="1"/>
          <p:nvPr/>
        </p:nvSpPr>
        <p:spPr>
          <a:xfrm>
            <a:off x="12002051" y="23523357"/>
            <a:ext cx="231957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C0 M26</a:t>
            </a:r>
          </a:p>
          <a:p>
            <a:r>
              <a:rPr lang="en-US" sz="3600" dirty="0">
                <a:effectLst/>
                <a:latin typeface="Poppins Medium" pitchFamily="2" charset="77"/>
                <a:cs typeface="Poppins Medium" pitchFamily="2" charset="77"/>
              </a:rPr>
              <a:t>Y100 K0</a:t>
            </a:r>
            <a:br>
              <a:rPr lang="en-US" sz="3200" dirty="0"/>
            </a:br>
            <a:endParaRPr lang="en-US" sz="3200" dirty="0"/>
          </a:p>
        </p:txBody>
      </p:sp>
    </p:spTree>
    <p:extLst>
      <p:ext uri="{BB962C8B-B14F-4D97-AF65-F5344CB8AC3E}">
        <p14:creationId xmlns:p14="http://schemas.microsoft.com/office/powerpoint/2010/main" val="3022151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1952</TotalTime>
  <Words>2332</Words>
  <Application>Microsoft Macintosh PowerPoint</Application>
  <PresentationFormat>Custom</PresentationFormat>
  <Paragraphs>231</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Franklin Gothic Book</vt:lpstr>
      <vt:lpstr>Poppins</vt:lpstr>
      <vt:lpstr>Poppins Medium</vt:lpstr>
      <vt:lpstr>Office Theme</vt:lpstr>
      <vt:lpstr>PowerPoint Presentation</vt:lpstr>
      <vt:lpstr>PowerPoint Presentation</vt:lpstr>
      <vt:lpstr>PowerPoint Presentation</vt:lpstr>
      <vt:lpstr>CSU Engineering Colors for Print (CMYK)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Fleming,Kevin</dc:creator>
  <cp:lastModifiedBy>Fleming,Kevin</cp:lastModifiedBy>
  <cp:revision>8</cp:revision>
  <dcterms:created xsi:type="dcterms:W3CDTF">2024-10-22T15:50:51Z</dcterms:created>
  <dcterms:modified xsi:type="dcterms:W3CDTF">2025-12-04T17:44:09Z</dcterms:modified>
</cp:coreProperties>
</file>