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5"/>
  </p:notesMasterIdLst>
  <p:sldIdLst>
    <p:sldId id="323" r:id="rId5"/>
    <p:sldId id="354" r:id="rId6"/>
    <p:sldId id="265" r:id="rId7"/>
    <p:sldId id="379" r:id="rId8"/>
    <p:sldId id="381" r:id="rId9"/>
    <p:sldId id="372" r:id="rId10"/>
    <p:sldId id="289" r:id="rId11"/>
    <p:sldId id="287" r:id="rId12"/>
    <p:sldId id="327" r:id="rId13"/>
    <p:sldId id="334" r:id="rId14"/>
    <p:sldId id="330" r:id="rId15"/>
    <p:sldId id="333" r:id="rId16"/>
    <p:sldId id="342" r:id="rId17"/>
    <p:sldId id="344" r:id="rId18"/>
    <p:sldId id="373" r:id="rId19"/>
    <p:sldId id="374" r:id="rId20"/>
    <p:sldId id="352" r:id="rId21"/>
    <p:sldId id="375" r:id="rId22"/>
    <p:sldId id="355" r:id="rId23"/>
    <p:sldId id="356" r:id="rId24"/>
    <p:sldId id="353" r:id="rId25"/>
    <p:sldId id="357" r:id="rId26"/>
    <p:sldId id="358" r:id="rId27"/>
    <p:sldId id="359" r:id="rId28"/>
    <p:sldId id="362" r:id="rId29"/>
    <p:sldId id="376" r:id="rId30"/>
    <p:sldId id="380" r:id="rId31"/>
    <p:sldId id="377" r:id="rId32"/>
    <p:sldId id="364" r:id="rId33"/>
    <p:sldId id="368" r:id="rId34"/>
    <p:sldId id="367" r:id="rId35"/>
    <p:sldId id="326" r:id="rId36"/>
    <p:sldId id="325" r:id="rId37"/>
    <p:sldId id="264" r:id="rId38"/>
    <p:sldId id="369" r:id="rId39"/>
    <p:sldId id="285" r:id="rId40"/>
    <p:sldId id="371" r:id="rId41"/>
    <p:sldId id="328" r:id="rId42"/>
    <p:sldId id="329" r:id="rId43"/>
    <p:sldId id="341" r:id="rId44"/>
    <p:sldId id="331" r:id="rId45"/>
    <p:sldId id="332" r:id="rId46"/>
    <p:sldId id="335" r:id="rId47"/>
    <p:sldId id="336" r:id="rId48"/>
    <p:sldId id="337" r:id="rId49"/>
    <p:sldId id="338" r:id="rId50"/>
    <p:sldId id="339" r:id="rId51"/>
    <p:sldId id="340" r:id="rId52"/>
    <p:sldId id="345" r:id="rId53"/>
    <p:sldId id="346" r:id="rId54"/>
    <p:sldId id="347" r:id="rId55"/>
    <p:sldId id="348" r:id="rId56"/>
    <p:sldId id="349" r:id="rId57"/>
    <p:sldId id="350" r:id="rId58"/>
    <p:sldId id="378" r:id="rId59"/>
    <p:sldId id="351" r:id="rId60"/>
    <p:sldId id="360" r:id="rId61"/>
    <p:sldId id="361" r:id="rId62"/>
    <p:sldId id="363" r:id="rId63"/>
    <p:sldId id="36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ED54648-C899-4D09-BB23-8CDB6722B551}">
          <p14:sldIdLst>
            <p14:sldId id="323"/>
          </p14:sldIdLst>
        </p14:section>
        <p14:section name="Risk and Risk Perception" id="{561BECA8-98ED-4867-997D-D2D5F385C318}">
          <p14:sldIdLst>
            <p14:sldId id="354"/>
            <p14:sldId id="265"/>
            <p14:sldId id="379"/>
            <p14:sldId id="381"/>
            <p14:sldId id="372"/>
            <p14:sldId id="289"/>
            <p14:sldId id="287"/>
            <p14:sldId id="327"/>
          </p14:sldIdLst>
        </p14:section>
        <p14:section name="Risk Communication" id="{32F56314-7E74-47FD-8B6C-201F8B50FAC3}">
          <p14:sldIdLst>
            <p14:sldId id="334"/>
            <p14:sldId id="330"/>
            <p14:sldId id="333"/>
            <p14:sldId id="342"/>
            <p14:sldId id="344"/>
            <p14:sldId id="373"/>
            <p14:sldId id="374"/>
            <p14:sldId id="352"/>
            <p14:sldId id="375"/>
          </p14:sldIdLst>
        </p14:section>
        <p14:section name="Democracy" id="{ED6D7413-1AB1-42DD-B551-E76E6479CB92}">
          <p14:sldIdLst>
            <p14:sldId id="355"/>
            <p14:sldId id="356"/>
            <p14:sldId id="353"/>
            <p14:sldId id="357"/>
            <p14:sldId id="358"/>
            <p14:sldId id="359"/>
            <p14:sldId id="362"/>
            <p14:sldId id="376"/>
            <p14:sldId id="380"/>
            <p14:sldId id="377"/>
            <p14:sldId id="364"/>
            <p14:sldId id="368"/>
            <p14:sldId id="367"/>
            <p14:sldId id="326"/>
          </p14:sldIdLst>
        </p14:section>
        <p14:section name="Backup" id="{C29B5B2E-9511-4731-8BE9-54813D3FFCC9}">
          <p14:sldIdLst>
            <p14:sldId id="325"/>
            <p14:sldId id="264"/>
            <p14:sldId id="369"/>
            <p14:sldId id="285"/>
            <p14:sldId id="371"/>
            <p14:sldId id="328"/>
            <p14:sldId id="329"/>
            <p14:sldId id="341"/>
            <p14:sldId id="331"/>
            <p14:sldId id="332"/>
            <p14:sldId id="335"/>
            <p14:sldId id="336"/>
            <p14:sldId id="337"/>
            <p14:sldId id="338"/>
            <p14:sldId id="339"/>
            <p14:sldId id="340"/>
            <p14:sldId id="345"/>
            <p14:sldId id="346"/>
            <p14:sldId id="347"/>
            <p14:sldId id="348"/>
            <p14:sldId id="349"/>
            <p14:sldId id="350"/>
            <p14:sldId id="378"/>
            <p14:sldId id="351"/>
            <p14:sldId id="360"/>
            <p14:sldId id="361"/>
            <p14:sldId id="363"/>
            <p14:sldId id="3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D0CD"/>
    <a:srgbClr val="E7E9E8"/>
    <a:srgbClr val="D8DBD9"/>
    <a:srgbClr val="FDFECA"/>
    <a:srgbClr val="FCFE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0967C1-67D3-4951-8F62-B91B1CB08305}" v="23" dt="2024-04-12T04:03:56.437"/>
    <p1510:client id="{C3C34941-AF74-4DB7-A598-C14167C7DA31}" v="121" dt="2024-04-12T15:23:39.3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98" autoAdjust="0"/>
  </p:normalViewPr>
  <p:slideViewPr>
    <p:cSldViewPr snapToGrid="0">
      <p:cViewPr varScale="1">
        <p:scale>
          <a:sx n="152" d="100"/>
          <a:sy n="152" d="100"/>
        </p:scale>
        <p:origin x="2208" y="120"/>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glioni,Vinnie" userId="02d18d8c-4582-4a40-8638-d7467e31f3fc" providerId="ADAL" clId="{C3C34941-AF74-4DB7-A598-C14167C7DA31}"/>
    <pc:docChg chg="undo custSel modSld sldOrd">
      <pc:chgData name="Paglioni,Vinnie" userId="02d18d8c-4582-4a40-8638-d7467e31f3fc" providerId="ADAL" clId="{C3C34941-AF74-4DB7-A598-C14167C7DA31}" dt="2024-04-12T15:30:02.199" v="1620" actId="20577"/>
      <pc:docMkLst>
        <pc:docMk/>
      </pc:docMkLst>
      <pc:sldChg chg="modSp mod">
        <pc:chgData name="Paglioni,Vinnie" userId="02d18d8c-4582-4a40-8638-d7467e31f3fc" providerId="ADAL" clId="{C3C34941-AF74-4DB7-A598-C14167C7DA31}" dt="2024-04-12T15:12:01.981" v="1170" actId="20577"/>
        <pc:sldMkLst>
          <pc:docMk/>
          <pc:sldMk cId="4001028036" sldId="287"/>
        </pc:sldMkLst>
        <pc:spChg chg="mod">
          <ac:chgData name="Paglioni,Vinnie" userId="02d18d8c-4582-4a40-8638-d7467e31f3fc" providerId="ADAL" clId="{C3C34941-AF74-4DB7-A598-C14167C7DA31}" dt="2024-04-12T15:12:01.981" v="1170" actId="20577"/>
          <ac:spMkLst>
            <pc:docMk/>
            <pc:sldMk cId="4001028036" sldId="287"/>
            <ac:spMk id="2" creationId="{F07BEBC8-46D0-9D07-45B9-6AE216A84001}"/>
          </ac:spMkLst>
        </pc:spChg>
      </pc:sldChg>
      <pc:sldChg chg="addSp modSp mod">
        <pc:chgData name="Paglioni,Vinnie" userId="02d18d8c-4582-4a40-8638-d7467e31f3fc" providerId="ADAL" clId="{C3C34941-AF74-4DB7-A598-C14167C7DA31}" dt="2024-04-12T15:11:50.566" v="1166" actId="20577"/>
        <pc:sldMkLst>
          <pc:docMk/>
          <pc:sldMk cId="2967814510" sldId="289"/>
        </pc:sldMkLst>
        <pc:spChg chg="mod">
          <ac:chgData name="Paglioni,Vinnie" userId="02d18d8c-4582-4a40-8638-d7467e31f3fc" providerId="ADAL" clId="{C3C34941-AF74-4DB7-A598-C14167C7DA31}" dt="2024-04-12T15:11:50.566" v="1166" actId="20577"/>
          <ac:spMkLst>
            <pc:docMk/>
            <pc:sldMk cId="2967814510" sldId="289"/>
            <ac:spMk id="2" creationId="{73DCACC1-6F83-1FF6-2274-CA450BAC879D}"/>
          </ac:spMkLst>
        </pc:spChg>
        <pc:spChg chg="add mod">
          <ac:chgData name="Paglioni,Vinnie" userId="02d18d8c-4582-4a40-8638-d7467e31f3fc" providerId="ADAL" clId="{C3C34941-AF74-4DB7-A598-C14167C7DA31}" dt="2024-04-12T15:04:09.301" v="1130"/>
          <ac:spMkLst>
            <pc:docMk/>
            <pc:sldMk cId="2967814510" sldId="289"/>
            <ac:spMk id="5" creationId="{5A25D338-B678-7BBE-E59F-1CF6C0D9FC4E}"/>
          </ac:spMkLst>
        </pc:spChg>
      </pc:sldChg>
      <pc:sldChg chg="modSp mod">
        <pc:chgData name="Paglioni,Vinnie" userId="02d18d8c-4582-4a40-8638-d7467e31f3fc" providerId="ADAL" clId="{C3C34941-AF74-4DB7-A598-C14167C7DA31}" dt="2024-04-12T13:48:33.739" v="929" actId="6549"/>
        <pc:sldMkLst>
          <pc:docMk/>
          <pc:sldMk cId="2500354138" sldId="327"/>
        </pc:sldMkLst>
        <pc:spChg chg="mod">
          <ac:chgData name="Paglioni,Vinnie" userId="02d18d8c-4582-4a40-8638-d7467e31f3fc" providerId="ADAL" clId="{C3C34941-AF74-4DB7-A598-C14167C7DA31}" dt="2024-04-12T13:48:33.739" v="929" actId="6549"/>
          <ac:spMkLst>
            <pc:docMk/>
            <pc:sldMk cId="2500354138" sldId="327"/>
            <ac:spMk id="3" creationId="{2E833102-D15F-CE07-AABF-F2D4CF046157}"/>
          </ac:spMkLst>
        </pc:spChg>
      </pc:sldChg>
      <pc:sldChg chg="modSp mod">
        <pc:chgData name="Paglioni,Vinnie" userId="02d18d8c-4582-4a40-8638-d7467e31f3fc" providerId="ADAL" clId="{C3C34941-AF74-4DB7-A598-C14167C7DA31}" dt="2024-04-12T15:12:12.925" v="1173" actId="20577"/>
        <pc:sldMkLst>
          <pc:docMk/>
          <pc:sldMk cId="428691840" sldId="333"/>
        </pc:sldMkLst>
        <pc:spChg chg="mod">
          <ac:chgData name="Paglioni,Vinnie" userId="02d18d8c-4582-4a40-8638-d7467e31f3fc" providerId="ADAL" clId="{C3C34941-AF74-4DB7-A598-C14167C7DA31}" dt="2024-04-12T15:12:12.925" v="1173" actId="20577"/>
          <ac:spMkLst>
            <pc:docMk/>
            <pc:sldMk cId="428691840" sldId="333"/>
            <ac:spMk id="2" creationId="{2E74BDAC-351F-89DE-2DBE-A7D92A4CF3B5}"/>
          </ac:spMkLst>
        </pc:spChg>
      </pc:sldChg>
      <pc:sldChg chg="modSp mod">
        <pc:chgData name="Paglioni,Vinnie" userId="02d18d8c-4582-4a40-8638-d7467e31f3fc" providerId="ADAL" clId="{C3C34941-AF74-4DB7-A598-C14167C7DA31}" dt="2024-04-12T15:21:50.968" v="1261" actId="20577"/>
        <pc:sldMkLst>
          <pc:docMk/>
          <pc:sldMk cId="4036275802" sldId="352"/>
        </pc:sldMkLst>
        <pc:spChg chg="mod">
          <ac:chgData name="Paglioni,Vinnie" userId="02d18d8c-4582-4a40-8638-d7467e31f3fc" providerId="ADAL" clId="{C3C34941-AF74-4DB7-A598-C14167C7DA31}" dt="2024-04-12T15:21:50.968" v="1261" actId="20577"/>
          <ac:spMkLst>
            <pc:docMk/>
            <pc:sldMk cId="4036275802" sldId="352"/>
            <ac:spMk id="3" creationId="{754A52A0-E08F-62EF-3227-66803DD6192C}"/>
          </ac:spMkLst>
        </pc:spChg>
      </pc:sldChg>
      <pc:sldChg chg="modSp mod ord">
        <pc:chgData name="Paglioni,Vinnie" userId="02d18d8c-4582-4a40-8638-d7467e31f3fc" providerId="ADAL" clId="{C3C34941-AF74-4DB7-A598-C14167C7DA31}" dt="2024-04-12T15:14:05.743" v="1259" actId="20577"/>
        <pc:sldMkLst>
          <pc:docMk/>
          <pc:sldMk cId="393046857" sldId="354"/>
        </pc:sldMkLst>
        <pc:spChg chg="mod">
          <ac:chgData name="Paglioni,Vinnie" userId="02d18d8c-4582-4a40-8638-d7467e31f3fc" providerId="ADAL" clId="{C3C34941-AF74-4DB7-A598-C14167C7DA31}" dt="2024-04-12T15:14:05.743" v="1259" actId="20577"/>
          <ac:spMkLst>
            <pc:docMk/>
            <pc:sldMk cId="393046857" sldId="354"/>
            <ac:spMk id="2" creationId="{47DA5008-F977-D3A8-6897-DABE205E6217}"/>
          </ac:spMkLst>
        </pc:spChg>
        <pc:spChg chg="mod">
          <ac:chgData name="Paglioni,Vinnie" userId="02d18d8c-4582-4a40-8638-d7467e31f3fc" providerId="ADAL" clId="{C3C34941-AF74-4DB7-A598-C14167C7DA31}" dt="2024-04-12T14:54:17.534" v="1057" actId="20577"/>
          <ac:spMkLst>
            <pc:docMk/>
            <pc:sldMk cId="393046857" sldId="354"/>
            <ac:spMk id="3" creationId="{6316CF5D-A8AB-9240-9D71-EDC80A0B9FB7}"/>
          </ac:spMkLst>
        </pc:spChg>
        <pc:graphicFrameChg chg="mod modGraphic">
          <ac:chgData name="Paglioni,Vinnie" userId="02d18d8c-4582-4a40-8638-d7467e31f3fc" providerId="ADAL" clId="{C3C34941-AF74-4DB7-A598-C14167C7DA31}" dt="2024-04-12T14:55:51.886" v="1068" actId="1076"/>
          <ac:graphicFrameMkLst>
            <pc:docMk/>
            <pc:sldMk cId="393046857" sldId="354"/>
            <ac:graphicFrameMk id="5" creationId="{87D69556-E39F-4EFA-3D4B-5606F42E6E6E}"/>
          </ac:graphicFrameMkLst>
        </pc:graphicFrameChg>
      </pc:sldChg>
      <pc:sldChg chg="modSp mod">
        <pc:chgData name="Paglioni,Vinnie" userId="02d18d8c-4582-4a40-8638-d7467e31f3fc" providerId="ADAL" clId="{C3C34941-AF74-4DB7-A598-C14167C7DA31}" dt="2024-04-12T15:25:21.180" v="1349" actId="20577"/>
        <pc:sldMkLst>
          <pc:docMk/>
          <pc:sldMk cId="1834752870" sldId="357"/>
        </pc:sldMkLst>
        <pc:spChg chg="mod">
          <ac:chgData name="Paglioni,Vinnie" userId="02d18d8c-4582-4a40-8638-d7467e31f3fc" providerId="ADAL" clId="{C3C34941-AF74-4DB7-A598-C14167C7DA31}" dt="2024-04-12T15:25:21.180" v="1349" actId="20577"/>
          <ac:spMkLst>
            <pc:docMk/>
            <pc:sldMk cId="1834752870" sldId="357"/>
            <ac:spMk id="3" creationId="{3971BEDF-A476-8A59-E2B5-978227EBAF87}"/>
          </ac:spMkLst>
        </pc:spChg>
      </pc:sldChg>
      <pc:sldChg chg="modSp mod">
        <pc:chgData name="Paglioni,Vinnie" userId="02d18d8c-4582-4a40-8638-d7467e31f3fc" providerId="ADAL" clId="{C3C34941-AF74-4DB7-A598-C14167C7DA31}" dt="2024-04-12T15:26:47.195" v="1363" actId="20577"/>
        <pc:sldMkLst>
          <pc:docMk/>
          <pc:sldMk cId="1825925179" sldId="358"/>
        </pc:sldMkLst>
        <pc:spChg chg="mod">
          <ac:chgData name="Paglioni,Vinnie" userId="02d18d8c-4582-4a40-8638-d7467e31f3fc" providerId="ADAL" clId="{C3C34941-AF74-4DB7-A598-C14167C7DA31}" dt="2024-04-12T15:26:47.195" v="1363" actId="20577"/>
          <ac:spMkLst>
            <pc:docMk/>
            <pc:sldMk cId="1825925179" sldId="358"/>
            <ac:spMk id="3" creationId="{720DB335-2E0B-E0D9-34AA-6F5D2334F43E}"/>
          </ac:spMkLst>
        </pc:spChg>
      </pc:sldChg>
      <pc:sldChg chg="modSp mod">
        <pc:chgData name="Paglioni,Vinnie" userId="02d18d8c-4582-4a40-8638-d7467e31f3fc" providerId="ADAL" clId="{C3C34941-AF74-4DB7-A598-C14167C7DA31}" dt="2024-04-12T15:28:10.543" v="1426" actId="20577"/>
        <pc:sldMkLst>
          <pc:docMk/>
          <pc:sldMk cId="2705744832" sldId="359"/>
        </pc:sldMkLst>
        <pc:spChg chg="mod">
          <ac:chgData name="Paglioni,Vinnie" userId="02d18d8c-4582-4a40-8638-d7467e31f3fc" providerId="ADAL" clId="{C3C34941-AF74-4DB7-A598-C14167C7DA31}" dt="2024-04-12T15:28:10.543" v="1426" actId="20577"/>
          <ac:spMkLst>
            <pc:docMk/>
            <pc:sldMk cId="2705744832" sldId="359"/>
            <ac:spMk id="3" creationId="{B5A84FA4-3E34-0132-C426-6F0CD9496083}"/>
          </ac:spMkLst>
        </pc:spChg>
      </pc:sldChg>
      <pc:sldChg chg="modSp mod">
        <pc:chgData name="Paglioni,Vinnie" userId="02d18d8c-4582-4a40-8638-d7467e31f3fc" providerId="ADAL" clId="{C3C34941-AF74-4DB7-A598-C14167C7DA31}" dt="2024-04-12T15:13:26.557" v="1244" actId="20577"/>
        <pc:sldMkLst>
          <pc:docMk/>
          <pc:sldMk cId="2199164908" sldId="368"/>
        </pc:sldMkLst>
        <pc:spChg chg="mod">
          <ac:chgData name="Paglioni,Vinnie" userId="02d18d8c-4582-4a40-8638-d7467e31f3fc" providerId="ADAL" clId="{C3C34941-AF74-4DB7-A598-C14167C7DA31}" dt="2024-04-12T15:13:26.557" v="1244" actId="20577"/>
          <ac:spMkLst>
            <pc:docMk/>
            <pc:sldMk cId="2199164908" sldId="368"/>
            <ac:spMk id="2" creationId="{C8B61E6D-DFB0-DD7D-B706-8EAC1AC52B2F}"/>
          </ac:spMkLst>
        </pc:spChg>
      </pc:sldChg>
      <pc:sldChg chg="modSp mod modNotesTx">
        <pc:chgData name="Paglioni,Vinnie" userId="02d18d8c-4582-4a40-8638-d7467e31f3fc" providerId="ADAL" clId="{C3C34941-AF74-4DB7-A598-C14167C7DA31}" dt="2024-04-12T13:47:57.574" v="928" actId="403"/>
        <pc:sldMkLst>
          <pc:docMk/>
          <pc:sldMk cId="4112101522" sldId="372"/>
        </pc:sldMkLst>
        <pc:spChg chg="mod">
          <ac:chgData name="Paglioni,Vinnie" userId="02d18d8c-4582-4a40-8638-d7467e31f3fc" providerId="ADAL" clId="{C3C34941-AF74-4DB7-A598-C14167C7DA31}" dt="2024-04-12T13:33:31.993" v="267" actId="20577"/>
          <ac:spMkLst>
            <pc:docMk/>
            <pc:sldMk cId="4112101522" sldId="372"/>
            <ac:spMk id="6" creationId="{A8904FDA-B594-6B00-FAC3-B7572B34F06E}"/>
          </ac:spMkLst>
        </pc:spChg>
        <pc:spChg chg="mod">
          <ac:chgData name="Paglioni,Vinnie" userId="02d18d8c-4582-4a40-8638-d7467e31f3fc" providerId="ADAL" clId="{C3C34941-AF74-4DB7-A598-C14167C7DA31}" dt="2024-04-12T13:47:57.574" v="928" actId="403"/>
          <ac:spMkLst>
            <pc:docMk/>
            <pc:sldMk cId="4112101522" sldId="372"/>
            <ac:spMk id="7" creationId="{2E2EE027-F5C0-B5D9-3645-178CBE72C040}"/>
          </ac:spMkLst>
        </pc:spChg>
      </pc:sldChg>
      <pc:sldChg chg="modSp mod modAnim modNotesTx">
        <pc:chgData name="Paglioni,Vinnie" userId="02d18d8c-4582-4a40-8638-d7467e31f3fc" providerId="ADAL" clId="{C3C34941-AF74-4DB7-A598-C14167C7DA31}" dt="2024-04-12T15:23:39.399" v="1281"/>
        <pc:sldMkLst>
          <pc:docMk/>
          <pc:sldMk cId="2507971932" sldId="375"/>
        </pc:sldMkLst>
        <pc:spChg chg="mod">
          <ac:chgData name="Paglioni,Vinnie" userId="02d18d8c-4582-4a40-8638-d7467e31f3fc" providerId="ADAL" clId="{C3C34941-AF74-4DB7-A598-C14167C7DA31}" dt="2024-04-12T15:22:12.502" v="1276" actId="20577"/>
          <ac:spMkLst>
            <pc:docMk/>
            <pc:sldMk cId="2507971932" sldId="375"/>
            <ac:spMk id="3" creationId="{21B6F3B5-1567-915D-59E7-8A1E19156C11}"/>
          </ac:spMkLst>
        </pc:spChg>
        <pc:spChg chg="mod">
          <ac:chgData name="Paglioni,Vinnie" userId="02d18d8c-4582-4a40-8638-d7467e31f3fc" providerId="ADAL" clId="{C3C34941-AF74-4DB7-A598-C14167C7DA31}" dt="2024-04-12T13:50:21.939" v="934" actId="20577"/>
          <ac:spMkLst>
            <pc:docMk/>
            <pc:sldMk cId="2507971932" sldId="375"/>
            <ac:spMk id="6" creationId="{8DE8744A-D158-B0FA-16EB-2FA0899BD32E}"/>
          </ac:spMkLst>
        </pc:spChg>
      </pc:sldChg>
      <pc:sldChg chg="modNotesTx">
        <pc:chgData name="Paglioni,Vinnie" userId="02d18d8c-4582-4a40-8638-d7467e31f3fc" providerId="ADAL" clId="{C3C34941-AF74-4DB7-A598-C14167C7DA31}" dt="2024-04-12T15:29:32.221" v="1569" actId="20577"/>
        <pc:sldMkLst>
          <pc:docMk/>
          <pc:sldMk cId="3138404162" sldId="376"/>
        </pc:sldMkLst>
      </pc:sldChg>
      <pc:sldChg chg="modSp mod">
        <pc:chgData name="Paglioni,Vinnie" userId="02d18d8c-4582-4a40-8638-d7467e31f3fc" providerId="ADAL" clId="{C3C34941-AF74-4DB7-A598-C14167C7DA31}" dt="2024-04-12T15:30:02.199" v="1620" actId="20577"/>
        <pc:sldMkLst>
          <pc:docMk/>
          <pc:sldMk cId="640668247" sldId="377"/>
        </pc:sldMkLst>
        <pc:spChg chg="mod">
          <ac:chgData name="Paglioni,Vinnie" userId="02d18d8c-4582-4a40-8638-d7467e31f3fc" providerId="ADAL" clId="{C3C34941-AF74-4DB7-A598-C14167C7DA31}" dt="2024-04-12T15:13:16.957" v="1241" actId="20577"/>
          <ac:spMkLst>
            <pc:docMk/>
            <pc:sldMk cId="640668247" sldId="377"/>
            <ac:spMk id="2" creationId="{BDAD62D8-0BAB-E6E5-7E8E-8F63A29D6294}"/>
          </ac:spMkLst>
        </pc:spChg>
        <pc:spChg chg="mod">
          <ac:chgData name="Paglioni,Vinnie" userId="02d18d8c-4582-4a40-8638-d7467e31f3fc" providerId="ADAL" clId="{C3C34941-AF74-4DB7-A598-C14167C7DA31}" dt="2024-04-12T15:30:02.199" v="1620" actId="20577"/>
          <ac:spMkLst>
            <pc:docMk/>
            <pc:sldMk cId="640668247" sldId="377"/>
            <ac:spMk id="3" creationId="{BFC637EC-25C1-9116-CEE8-E6D737A01E7B}"/>
          </ac:spMkLst>
        </pc:spChg>
      </pc:sldChg>
      <pc:sldChg chg="modSp mod">
        <pc:chgData name="Paglioni,Vinnie" userId="02d18d8c-4582-4a40-8638-d7467e31f3fc" providerId="ADAL" clId="{C3C34941-AF74-4DB7-A598-C14167C7DA31}" dt="2024-04-12T15:13:06.226" v="1236" actId="20577"/>
        <pc:sldMkLst>
          <pc:docMk/>
          <pc:sldMk cId="3650442123" sldId="380"/>
        </pc:sldMkLst>
        <pc:spChg chg="mod">
          <ac:chgData name="Paglioni,Vinnie" userId="02d18d8c-4582-4a40-8638-d7467e31f3fc" providerId="ADAL" clId="{C3C34941-AF74-4DB7-A598-C14167C7DA31}" dt="2024-04-12T15:13:06.226" v="1236" actId="20577"/>
          <ac:spMkLst>
            <pc:docMk/>
            <pc:sldMk cId="3650442123" sldId="380"/>
            <ac:spMk id="2" creationId="{6128712A-1C01-4684-E8BB-4B4D1C06967F}"/>
          </ac:spMkLst>
        </pc:spChg>
      </pc:sldChg>
      <pc:sldChg chg="addSp modSp mod">
        <pc:chgData name="Paglioni,Vinnie" userId="02d18d8c-4582-4a40-8638-d7467e31f3fc" providerId="ADAL" clId="{C3C34941-AF74-4DB7-A598-C14167C7DA31}" dt="2024-04-12T15:11:43.424" v="1165" actId="20577"/>
        <pc:sldMkLst>
          <pc:docMk/>
          <pc:sldMk cId="2943675567" sldId="381"/>
        </pc:sldMkLst>
        <pc:spChg chg="mod">
          <ac:chgData name="Paglioni,Vinnie" userId="02d18d8c-4582-4a40-8638-d7467e31f3fc" providerId="ADAL" clId="{C3C34941-AF74-4DB7-A598-C14167C7DA31}" dt="2024-04-12T15:11:43.424" v="1165" actId="20577"/>
          <ac:spMkLst>
            <pc:docMk/>
            <pc:sldMk cId="2943675567" sldId="381"/>
            <ac:spMk id="2" creationId="{551E7343-1DB2-F9B0-8867-848F111115C9}"/>
          </ac:spMkLst>
        </pc:spChg>
        <pc:spChg chg="add mod">
          <ac:chgData name="Paglioni,Vinnie" userId="02d18d8c-4582-4a40-8638-d7467e31f3fc" providerId="ADAL" clId="{C3C34941-AF74-4DB7-A598-C14167C7DA31}" dt="2024-04-12T15:03:56.511" v="1129" actId="1076"/>
          <ac:spMkLst>
            <pc:docMk/>
            <pc:sldMk cId="2943675567" sldId="381"/>
            <ac:spMk id="5" creationId="{1117FA09-40A9-934A-C9C2-BDD47821FDC7}"/>
          </ac:spMkLst>
        </pc:spChg>
      </pc:sldChg>
    </pc:docChg>
  </pc:docChgLst>
  <pc:docChgLst>
    <pc:chgData name="Paglioni,Vinnie" userId="02d18d8c-4582-4a40-8638-d7467e31f3fc" providerId="ADAL" clId="{600967C1-67D3-4951-8F62-B91B1CB08305}"/>
    <pc:docChg chg="undo custSel addSld delSld modSld sldOrd modSection">
      <pc:chgData name="Paglioni,Vinnie" userId="02d18d8c-4582-4a40-8638-d7467e31f3fc" providerId="ADAL" clId="{600967C1-67D3-4951-8F62-B91B1CB08305}" dt="2024-04-12T04:06:54.283" v="631" actId="20577"/>
      <pc:docMkLst>
        <pc:docMk/>
      </pc:docMkLst>
      <pc:sldChg chg="modSp mod">
        <pc:chgData name="Paglioni,Vinnie" userId="02d18d8c-4582-4a40-8638-d7467e31f3fc" providerId="ADAL" clId="{600967C1-67D3-4951-8F62-B91B1CB08305}" dt="2024-04-11T22:25:20.568" v="335" actId="14100"/>
        <pc:sldMkLst>
          <pc:docMk/>
          <pc:sldMk cId="2967814510" sldId="289"/>
        </pc:sldMkLst>
        <pc:spChg chg="mod">
          <ac:chgData name="Paglioni,Vinnie" userId="02d18d8c-4582-4a40-8638-d7467e31f3fc" providerId="ADAL" clId="{600967C1-67D3-4951-8F62-B91B1CB08305}" dt="2024-04-11T22:25:15.815" v="334" actId="20577"/>
          <ac:spMkLst>
            <pc:docMk/>
            <pc:sldMk cId="2967814510" sldId="289"/>
            <ac:spMk id="3" creationId="{A4D3969D-1FCD-563B-65DC-FE03DF3FA02D}"/>
          </ac:spMkLst>
        </pc:spChg>
        <pc:picChg chg="mod">
          <ac:chgData name="Paglioni,Vinnie" userId="02d18d8c-4582-4a40-8638-d7467e31f3fc" providerId="ADAL" clId="{600967C1-67D3-4951-8F62-B91B1CB08305}" dt="2024-04-11T22:25:20.568" v="335" actId="14100"/>
          <ac:picMkLst>
            <pc:docMk/>
            <pc:sldMk cId="2967814510" sldId="289"/>
            <ac:picMk id="6" creationId="{A0284C13-E428-18A6-47CA-5F098A093F94}"/>
          </ac:picMkLst>
        </pc:picChg>
      </pc:sldChg>
      <pc:sldChg chg="ord">
        <pc:chgData name="Paglioni,Vinnie" userId="02d18d8c-4582-4a40-8638-d7467e31f3fc" providerId="ADAL" clId="{600967C1-67D3-4951-8F62-B91B1CB08305}" dt="2024-04-11T22:07:00.745" v="327"/>
        <pc:sldMkLst>
          <pc:docMk/>
          <pc:sldMk cId="393488160" sldId="326"/>
        </pc:sldMkLst>
      </pc:sldChg>
      <pc:sldChg chg="modSp mod">
        <pc:chgData name="Paglioni,Vinnie" userId="02d18d8c-4582-4a40-8638-d7467e31f3fc" providerId="ADAL" clId="{600967C1-67D3-4951-8F62-B91B1CB08305}" dt="2024-04-12T04:05:37.436" v="618" actId="408"/>
        <pc:sldMkLst>
          <pc:docMk/>
          <pc:sldMk cId="2500354138" sldId="327"/>
        </pc:sldMkLst>
        <pc:picChg chg="mod">
          <ac:chgData name="Paglioni,Vinnie" userId="02d18d8c-4582-4a40-8638-d7467e31f3fc" providerId="ADAL" clId="{600967C1-67D3-4951-8F62-B91B1CB08305}" dt="2024-04-12T04:05:26.915" v="617" actId="14100"/>
          <ac:picMkLst>
            <pc:docMk/>
            <pc:sldMk cId="2500354138" sldId="327"/>
            <ac:picMk id="5" creationId="{11CA52A7-B831-9145-14A1-47B5A32E7CBA}"/>
          </ac:picMkLst>
        </pc:picChg>
        <pc:picChg chg="mod">
          <ac:chgData name="Paglioni,Vinnie" userId="02d18d8c-4582-4a40-8638-d7467e31f3fc" providerId="ADAL" clId="{600967C1-67D3-4951-8F62-B91B1CB08305}" dt="2024-04-12T04:05:37.436" v="618" actId="408"/>
          <ac:picMkLst>
            <pc:docMk/>
            <pc:sldMk cId="2500354138" sldId="327"/>
            <ac:picMk id="6" creationId="{93F20A66-2DA0-18B1-137D-9CB3830CD15A}"/>
          </ac:picMkLst>
        </pc:picChg>
        <pc:picChg chg="mod">
          <ac:chgData name="Paglioni,Vinnie" userId="02d18d8c-4582-4a40-8638-d7467e31f3fc" providerId="ADAL" clId="{600967C1-67D3-4951-8F62-B91B1CB08305}" dt="2024-04-12T04:05:37.436" v="618" actId="408"/>
          <ac:picMkLst>
            <pc:docMk/>
            <pc:sldMk cId="2500354138" sldId="327"/>
            <ac:picMk id="7" creationId="{77CC457B-144D-85D5-D18E-C5505FC21D27}"/>
          </ac:picMkLst>
        </pc:picChg>
      </pc:sldChg>
      <pc:sldChg chg="modSp mod">
        <pc:chgData name="Paglioni,Vinnie" userId="02d18d8c-4582-4a40-8638-d7467e31f3fc" providerId="ADAL" clId="{600967C1-67D3-4951-8F62-B91B1CB08305}" dt="2024-04-12T03:33:50.567" v="342" actId="20577"/>
        <pc:sldMkLst>
          <pc:docMk/>
          <pc:sldMk cId="4036275802" sldId="352"/>
        </pc:sldMkLst>
        <pc:spChg chg="mod">
          <ac:chgData name="Paglioni,Vinnie" userId="02d18d8c-4582-4a40-8638-d7467e31f3fc" providerId="ADAL" clId="{600967C1-67D3-4951-8F62-B91B1CB08305}" dt="2024-04-12T03:33:50.567" v="342" actId="20577"/>
          <ac:spMkLst>
            <pc:docMk/>
            <pc:sldMk cId="4036275802" sldId="352"/>
            <ac:spMk id="3" creationId="{754A52A0-E08F-62EF-3227-66803DD6192C}"/>
          </ac:spMkLst>
        </pc:spChg>
      </pc:sldChg>
      <pc:sldChg chg="modSp mod">
        <pc:chgData name="Paglioni,Vinnie" userId="02d18d8c-4582-4a40-8638-d7467e31f3fc" providerId="ADAL" clId="{600967C1-67D3-4951-8F62-B91B1CB08305}" dt="2024-04-11T22:46:19.754" v="339" actId="14"/>
        <pc:sldMkLst>
          <pc:docMk/>
          <pc:sldMk cId="1452215304" sldId="353"/>
        </pc:sldMkLst>
        <pc:spChg chg="mod">
          <ac:chgData name="Paglioni,Vinnie" userId="02d18d8c-4582-4a40-8638-d7467e31f3fc" providerId="ADAL" clId="{600967C1-67D3-4951-8F62-B91B1CB08305}" dt="2024-04-11T22:46:19.754" v="339" actId="14"/>
          <ac:spMkLst>
            <pc:docMk/>
            <pc:sldMk cId="1452215304" sldId="353"/>
            <ac:spMk id="3" creationId="{EC25D516-1242-7496-97BB-D07A33BB2E83}"/>
          </ac:spMkLst>
        </pc:spChg>
      </pc:sldChg>
      <pc:sldChg chg="ord">
        <pc:chgData name="Paglioni,Vinnie" userId="02d18d8c-4582-4a40-8638-d7467e31f3fc" providerId="ADAL" clId="{600967C1-67D3-4951-8F62-B91B1CB08305}" dt="2024-04-11T22:28:49.573" v="337"/>
        <pc:sldMkLst>
          <pc:docMk/>
          <pc:sldMk cId="393046857" sldId="354"/>
        </pc:sldMkLst>
      </pc:sldChg>
      <pc:sldChg chg="modSp mod">
        <pc:chgData name="Paglioni,Vinnie" userId="02d18d8c-4582-4a40-8638-d7467e31f3fc" providerId="ADAL" clId="{600967C1-67D3-4951-8F62-B91B1CB08305}" dt="2024-04-12T04:06:29.737" v="630" actId="20577"/>
        <pc:sldMkLst>
          <pc:docMk/>
          <pc:sldMk cId="1834752870" sldId="357"/>
        </pc:sldMkLst>
        <pc:spChg chg="mod">
          <ac:chgData name="Paglioni,Vinnie" userId="02d18d8c-4582-4a40-8638-d7467e31f3fc" providerId="ADAL" clId="{600967C1-67D3-4951-8F62-B91B1CB08305}" dt="2024-04-12T04:06:29.737" v="630" actId="20577"/>
          <ac:spMkLst>
            <pc:docMk/>
            <pc:sldMk cId="1834752870" sldId="357"/>
            <ac:spMk id="3" creationId="{3971BEDF-A476-8A59-E2B5-978227EBAF87}"/>
          </ac:spMkLst>
        </pc:spChg>
      </pc:sldChg>
      <pc:sldChg chg="modSp mod">
        <pc:chgData name="Paglioni,Vinnie" userId="02d18d8c-4582-4a40-8638-d7467e31f3fc" providerId="ADAL" clId="{600967C1-67D3-4951-8F62-B91B1CB08305}" dt="2024-04-11T19:46:10.866" v="33" actId="20577"/>
        <pc:sldMkLst>
          <pc:docMk/>
          <pc:sldMk cId="1825925179" sldId="358"/>
        </pc:sldMkLst>
        <pc:spChg chg="mod">
          <ac:chgData name="Paglioni,Vinnie" userId="02d18d8c-4582-4a40-8638-d7467e31f3fc" providerId="ADAL" clId="{600967C1-67D3-4951-8F62-B91B1CB08305}" dt="2024-04-11T19:46:10.866" v="33" actId="20577"/>
          <ac:spMkLst>
            <pc:docMk/>
            <pc:sldMk cId="1825925179" sldId="358"/>
            <ac:spMk id="3" creationId="{720DB335-2E0B-E0D9-34AA-6F5D2334F43E}"/>
          </ac:spMkLst>
        </pc:spChg>
      </pc:sldChg>
      <pc:sldChg chg="modSp mod">
        <pc:chgData name="Paglioni,Vinnie" userId="02d18d8c-4582-4a40-8638-d7467e31f3fc" providerId="ADAL" clId="{600967C1-67D3-4951-8F62-B91B1CB08305}" dt="2024-04-11T19:48:01.032" v="78" actId="207"/>
        <pc:sldMkLst>
          <pc:docMk/>
          <pc:sldMk cId="2705744832" sldId="359"/>
        </pc:sldMkLst>
        <pc:spChg chg="mod">
          <ac:chgData name="Paglioni,Vinnie" userId="02d18d8c-4582-4a40-8638-d7467e31f3fc" providerId="ADAL" clId="{600967C1-67D3-4951-8F62-B91B1CB08305}" dt="2024-04-11T19:48:01.032" v="78" actId="207"/>
          <ac:spMkLst>
            <pc:docMk/>
            <pc:sldMk cId="2705744832" sldId="359"/>
            <ac:spMk id="3" creationId="{B5A84FA4-3E34-0132-C426-6F0CD9496083}"/>
          </ac:spMkLst>
        </pc:spChg>
      </pc:sldChg>
      <pc:sldChg chg="modSp mod">
        <pc:chgData name="Paglioni,Vinnie" userId="02d18d8c-4582-4a40-8638-d7467e31f3fc" providerId="ADAL" clId="{600967C1-67D3-4951-8F62-B91B1CB08305}" dt="2024-04-12T04:06:54.283" v="631" actId="20577"/>
        <pc:sldMkLst>
          <pc:docMk/>
          <pc:sldMk cId="1556280527" sldId="362"/>
        </pc:sldMkLst>
        <pc:spChg chg="mod">
          <ac:chgData name="Paglioni,Vinnie" userId="02d18d8c-4582-4a40-8638-d7467e31f3fc" providerId="ADAL" clId="{600967C1-67D3-4951-8F62-B91B1CB08305}" dt="2024-04-12T04:06:54.283" v="631" actId="20577"/>
          <ac:spMkLst>
            <pc:docMk/>
            <pc:sldMk cId="1556280527" sldId="362"/>
            <ac:spMk id="2" creationId="{A4A35199-693C-641B-04EC-C3A6CBDE1134}"/>
          </ac:spMkLst>
        </pc:spChg>
        <pc:spChg chg="mod">
          <ac:chgData name="Paglioni,Vinnie" userId="02d18d8c-4582-4a40-8638-d7467e31f3fc" providerId="ADAL" clId="{600967C1-67D3-4951-8F62-B91B1CB08305}" dt="2024-04-11T19:48:23.249" v="88" actId="20577"/>
          <ac:spMkLst>
            <pc:docMk/>
            <pc:sldMk cId="1556280527" sldId="362"/>
            <ac:spMk id="3" creationId="{EE2B7512-3980-3D4F-B975-74859E342E62}"/>
          </ac:spMkLst>
        </pc:spChg>
      </pc:sldChg>
      <pc:sldChg chg="addSp delSp modSp mod ord">
        <pc:chgData name="Paglioni,Vinnie" userId="02d18d8c-4582-4a40-8638-d7467e31f3fc" providerId="ADAL" clId="{600967C1-67D3-4951-8F62-B91B1CB08305}" dt="2024-04-11T19:49:09.652" v="111"/>
        <pc:sldMkLst>
          <pc:docMk/>
          <pc:sldMk cId="3622617942" sldId="363"/>
        </pc:sldMkLst>
        <pc:spChg chg="mod">
          <ac:chgData name="Paglioni,Vinnie" userId="02d18d8c-4582-4a40-8638-d7467e31f3fc" providerId="ADAL" clId="{600967C1-67D3-4951-8F62-B91B1CB08305}" dt="2024-04-11T19:48:55.704" v="106" actId="207"/>
          <ac:spMkLst>
            <pc:docMk/>
            <pc:sldMk cId="3622617942" sldId="363"/>
            <ac:spMk id="3" creationId="{238061A6-831A-01F8-DF6A-3FBA5001F850}"/>
          </ac:spMkLst>
        </pc:spChg>
        <pc:spChg chg="add del">
          <ac:chgData name="Paglioni,Vinnie" userId="02d18d8c-4582-4a40-8638-d7467e31f3fc" providerId="ADAL" clId="{600967C1-67D3-4951-8F62-B91B1CB08305}" dt="2024-04-11T19:48:56.356" v="108" actId="478"/>
          <ac:spMkLst>
            <pc:docMk/>
            <pc:sldMk cId="3622617942" sldId="363"/>
            <ac:spMk id="28" creationId="{91FAABC9-7680-FDB0-AE24-33140B01353C}"/>
          </ac:spMkLst>
        </pc:spChg>
        <pc:spChg chg="add del">
          <ac:chgData name="Paglioni,Vinnie" userId="02d18d8c-4582-4a40-8638-d7467e31f3fc" providerId="ADAL" clId="{600967C1-67D3-4951-8F62-B91B1CB08305}" dt="2024-04-11T19:48:56.015" v="107" actId="478"/>
          <ac:spMkLst>
            <pc:docMk/>
            <pc:sldMk cId="3622617942" sldId="363"/>
            <ac:spMk id="29" creationId="{B08179A5-28D7-181F-8FF6-6C15C06A5285}"/>
          </ac:spMkLst>
        </pc:spChg>
      </pc:sldChg>
      <pc:sldChg chg="addSp modSp del mod modAnim">
        <pc:chgData name="Paglioni,Vinnie" userId="02d18d8c-4582-4a40-8638-d7467e31f3fc" providerId="ADAL" clId="{600967C1-67D3-4951-8F62-B91B1CB08305}" dt="2024-04-12T04:04:01.916" v="576" actId="47"/>
        <pc:sldMkLst>
          <pc:docMk/>
          <pc:sldMk cId="361444214" sldId="370"/>
        </pc:sldMkLst>
        <pc:spChg chg="mod">
          <ac:chgData name="Paglioni,Vinnie" userId="02d18d8c-4582-4a40-8638-d7467e31f3fc" providerId="ADAL" clId="{600967C1-67D3-4951-8F62-B91B1CB08305}" dt="2024-04-12T04:02:10.067" v="491" actId="20577"/>
          <ac:spMkLst>
            <pc:docMk/>
            <pc:sldMk cId="361444214" sldId="370"/>
            <ac:spMk id="2" creationId="{551E7343-1DB2-F9B0-8867-848F111115C9}"/>
          </ac:spMkLst>
        </pc:spChg>
        <pc:spChg chg="mod">
          <ac:chgData name="Paglioni,Vinnie" userId="02d18d8c-4582-4a40-8638-d7467e31f3fc" providerId="ADAL" clId="{600967C1-67D3-4951-8F62-B91B1CB08305}" dt="2024-04-11T22:03:01.821" v="254" actId="113"/>
          <ac:spMkLst>
            <pc:docMk/>
            <pc:sldMk cId="361444214" sldId="370"/>
            <ac:spMk id="3" creationId="{538C7D63-5313-6AFE-170B-01850B6E3708}"/>
          </ac:spMkLst>
        </pc:spChg>
        <pc:spChg chg="mod">
          <ac:chgData name="Paglioni,Vinnie" userId="02d18d8c-4582-4a40-8638-d7467e31f3fc" providerId="ADAL" clId="{600967C1-67D3-4951-8F62-B91B1CB08305}" dt="2024-04-12T04:03:14.598" v="497" actId="21"/>
          <ac:spMkLst>
            <pc:docMk/>
            <pc:sldMk cId="361444214" sldId="370"/>
            <ac:spMk id="5" creationId="{E28784C0-A387-329F-35FB-0E58578D9D6A}"/>
          </ac:spMkLst>
        </pc:spChg>
        <pc:spChg chg="mod">
          <ac:chgData name="Paglioni,Vinnie" userId="02d18d8c-4582-4a40-8638-d7467e31f3fc" providerId="ADAL" clId="{600967C1-67D3-4951-8F62-B91B1CB08305}" dt="2024-04-12T04:03:13.922" v="496" actId="21"/>
          <ac:spMkLst>
            <pc:docMk/>
            <pc:sldMk cId="361444214" sldId="370"/>
            <ac:spMk id="6" creationId="{DE358BD6-DAC1-C565-B898-17556AE50BB3}"/>
          </ac:spMkLst>
        </pc:spChg>
        <pc:spChg chg="add mod">
          <ac:chgData name="Paglioni,Vinnie" userId="02d18d8c-4582-4a40-8638-d7467e31f3fc" providerId="ADAL" clId="{600967C1-67D3-4951-8F62-B91B1CB08305}" dt="2024-04-11T22:20:05.395" v="328" actId="20577"/>
          <ac:spMkLst>
            <pc:docMk/>
            <pc:sldMk cId="361444214" sldId="370"/>
            <ac:spMk id="7" creationId="{C55A881E-F58A-C1F9-935B-B0634765B8F4}"/>
          </ac:spMkLst>
        </pc:spChg>
        <pc:spChg chg="add mod">
          <ac:chgData name="Paglioni,Vinnie" userId="02d18d8c-4582-4a40-8638-d7467e31f3fc" providerId="ADAL" clId="{600967C1-67D3-4951-8F62-B91B1CB08305}" dt="2024-04-11T22:20:07.669" v="329" actId="20577"/>
          <ac:spMkLst>
            <pc:docMk/>
            <pc:sldMk cId="361444214" sldId="370"/>
            <ac:spMk id="8" creationId="{3492A6AA-75DD-E9C7-05E4-C0F00C252BEC}"/>
          </ac:spMkLst>
        </pc:spChg>
      </pc:sldChg>
      <pc:sldChg chg="modSp mod">
        <pc:chgData name="Paglioni,Vinnie" userId="02d18d8c-4582-4a40-8638-d7467e31f3fc" providerId="ADAL" clId="{600967C1-67D3-4951-8F62-B91B1CB08305}" dt="2024-04-12T04:02:34.839" v="493" actId="1582"/>
        <pc:sldMkLst>
          <pc:docMk/>
          <pc:sldMk cId="4112101522" sldId="372"/>
        </pc:sldMkLst>
        <pc:spChg chg="mod">
          <ac:chgData name="Paglioni,Vinnie" userId="02d18d8c-4582-4a40-8638-d7467e31f3fc" providerId="ADAL" clId="{600967C1-67D3-4951-8F62-B91B1CB08305}" dt="2024-04-12T04:02:34.839" v="493" actId="1582"/>
          <ac:spMkLst>
            <pc:docMk/>
            <pc:sldMk cId="4112101522" sldId="372"/>
            <ac:spMk id="6" creationId="{A8904FDA-B594-6B00-FAC3-B7572B34F06E}"/>
          </ac:spMkLst>
        </pc:spChg>
        <pc:spChg chg="mod">
          <ac:chgData name="Paglioni,Vinnie" userId="02d18d8c-4582-4a40-8638-d7467e31f3fc" providerId="ADAL" clId="{600967C1-67D3-4951-8F62-B91B1CB08305}" dt="2024-04-12T04:02:34.839" v="493" actId="1582"/>
          <ac:spMkLst>
            <pc:docMk/>
            <pc:sldMk cId="4112101522" sldId="372"/>
            <ac:spMk id="7" creationId="{2E2EE027-F5C0-B5D9-3645-178CBE72C040}"/>
          </ac:spMkLst>
        </pc:spChg>
      </pc:sldChg>
      <pc:sldChg chg="modSp mod">
        <pc:chgData name="Paglioni,Vinnie" userId="02d18d8c-4582-4a40-8638-d7467e31f3fc" providerId="ADAL" clId="{600967C1-67D3-4951-8F62-B91B1CB08305}" dt="2024-04-11T19:48:39.614" v="102" actId="20577"/>
        <pc:sldMkLst>
          <pc:docMk/>
          <pc:sldMk cId="3138404162" sldId="376"/>
        </pc:sldMkLst>
        <pc:spChg chg="mod">
          <ac:chgData name="Paglioni,Vinnie" userId="02d18d8c-4582-4a40-8638-d7467e31f3fc" providerId="ADAL" clId="{600967C1-67D3-4951-8F62-B91B1CB08305}" dt="2024-04-11T19:48:39.614" v="102" actId="20577"/>
          <ac:spMkLst>
            <pc:docMk/>
            <pc:sldMk cId="3138404162" sldId="376"/>
            <ac:spMk id="3" creationId="{C40A1331-27FF-459E-1076-3271DDD7094E}"/>
          </ac:spMkLst>
        </pc:spChg>
      </pc:sldChg>
      <pc:sldChg chg="addSp modSp mod">
        <pc:chgData name="Paglioni,Vinnie" userId="02d18d8c-4582-4a40-8638-d7467e31f3fc" providerId="ADAL" clId="{600967C1-67D3-4951-8F62-B91B1CB08305}" dt="2024-04-12T04:00:34.468" v="490" actId="14100"/>
        <pc:sldMkLst>
          <pc:docMk/>
          <pc:sldMk cId="640668247" sldId="377"/>
        </pc:sldMkLst>
        <pc:spChg chg="mod">
          <ac:chgData name="Paglioni,Vinnie" userId="02d18d8c-4582-4a40-8638-d7467e31f3fc" providerId="ADAL" clId="{600967C1-67D3-4951-8F62-B91B1CB08305}" dt="2024-04-11T19:49:43.418" v="150" actId="20577"/>
          <ac:spMkLst>
            <pc:docMk/>
            <pc:sldMk cId="640668247" sldId="377"/>
            <ac:spMk id="3" creationId="{BFC637EC-25C1-9116-CEE8-E6D737A01E7B}"/>
          </ac:spMkLst>
        </pc:spChg>
        <pc:spChg chg="add mod">
          <ac:chgData name="Paglioni,Vinnie" userId="02d18d8c-4582-4a40-8638-d7467e31f3fc" providerId="ADAL" clId="{600967C1-67D3-4951-8F62-B91B1CB08305}" dt="2024-04-12T04:00:34.468" v="490" actId="14100"/>
          <ac:spMkLst>
            <pc:docMk/>
            <pc:sldMk cId="640668247" sldId="377"/>
            <ac:spMk id="5" creationId="{B95AA74F-7595-228B-07C2-18D4BE0898C6}"/>
          </ac:spMkLst>
        </pc:spChg>
      </pc:sldChg>
      <pc:sldChg chg="modSp mod">
        <pc:chgData name="Paglioni,Vinnie" userId="02d18d8c-4582-4a40-8638-d7467e31f3fc" providerId="ADAL" clId="{600967C1-67D3-4951-8F62-B91B1CB08305}" dt="2024-04-12T04:04:54.945" v="616" actId="20577"/>
        <pc:sldMkLst>
          <pc:docMk/>
          <pc:sldMk cId="4156757741" sldId="379"/>
        </pc:sldMkLst>
        <pc:spChg chg="mod">
          <ac:chgData name="Paglioni,Vinnie" userId="02d18d8c-4582-4a40-8638-d7467e31f3fc" providerId="ADAL" clId="{600967C1-67D3-4951-8F62-B91B1CB08305}" dt="2024-04-12T04:04:54.945" v="616" actId="20577"/>
          <ac:spMkLst>
            <pc:docMk/>
            <pc:sldMk cId="4156757741" sldId="379"/>
            <ac:spMk id="3" creationId="{E139626E-8398-3423-400F-EF14342FD202}"/>
          </ac:spMkLst>
        </pc:spChg>
      </pc:sldChg>
      <pc:sldChg chg="delSp modSp add mod">
        <pc:chgData name="Paglioni,Vinnie" userId="02d18d8c-4582-4a40-8638-d7467e31f3fc" providerId="ADAL" clId="{600967C1-67D3-4951-8F62-B91B1CB08305}" dt="2024-04-11T19:49:27.463" v="137" actId="207"/>
        <pc:sldMkLst>
          <pc:docMk/>
          <pc:sldMk cId="3650442123" sldId="380"/>
        </pc:sldMkLst>
        <pc:spChg chg="mod">
          <ac:chgData name="Paglioni,Vinnie" userId="02d18d8c-4582-4a40-8638-d7467e31f3fc" providerId="ADAL" clId="{600967C1-67D3-4951-8F62-B91B1CB08305}" dt="2024-04-11T19:49:27.463" v="137" actId="207"/>
          <ac:spMkLst>
            <pc:docMk/>
            <pc:sldMk cId="3650442123" sldId="380"/>
            <ac:spMk id="3" creationId="{238061A6-831A-01F8-DF6A-3FBA5001F850}"/>
          </ac:spMkLst>
        </pc:spChg>
        <pc:spChg chg="mod">
          <ac:chgData name="Paglioni,Vinnie" userId="02d18d8c-4582-4a40-8638-d7467e31f3fc" providerId="ADAL" clId="{600967C1-67D3-4951-8F62-B91B1CB08305}" dt="2024-04-11T19:49:22.089" v="136" actId="20577"/>
          <ac:spMkLst>
            <pc:docMk/>
            <pc:sldMk cId="3650442123" sldId="380"/>
            <ac:spMk id="7" creationId="{F8DAA360-AE07-5340-60AA-CA8BEE420913}"/>
          </ac:spMkLst>
        </pc:spChg>
        <pc:spChg chg="del">
          <ac:chgData name="Paglioni,Vinnie" userId="02d18d8c-4582-4a40-8638-d7467e31f3fc" providerId="ADAL" clId="{600967C1-67D3-4951-8F62-B91B1CB08305}" dt="2024-04-11T19:49:15.509" v="112" actId="478"/>
          <ac:spMkLst>
            <pc:docMk/>
            <pc:sldMk cId="3650442123" sldId="380"/>
            <ac:spMk id="28" creationId="{91FAABC9-7680-FDB0-AE24-33140B01353C}"/>
          </ac:spMkLst>
        </pc:spChg>
        <pc:spChg chg="del">
          <ac:chgData name="Paglioni,Vinnie" userId="02d18d8c-4582-4a40-8638-d7467e31f3fc" providerId="ADAL" clId="{600967C1-67D3-4951-8F62-B91B1CB08305}" dt="2024-04-11T19:49:16.636" v="113" actId="478"/>
          <ac:spMkLst>
            <pc:docMk/>
            <pc:sldMk cId="3650442123" sldId="380"/>
            <ac:spMk id="29" creationId="{B08179A5-28D7-181F-8FF6-6C15C06A5285}"/>
          </ac:spMkLst>
        </pc:spChg>
      </pc:sldChg>
      <pc:sldChg chg="addSp delSp modSp add mod">
        <pc:chgData name="Paglioni,Vinnie" userId="02d18d8c-4582-4a40-8638-d7467e31f3fc" providerId="ADAL" clId="{600967C1-67D3-4951-8F62-B91B1CB08305}" dt="2024-04-12T04:03:56.437" v="575" actId="20577"/>
        <pc:sldMkLst>
          <pc:docMk/>
          <pc:sldMk cId="2943675567" sldId="381"/>
        </pc:sldMkLst>
        <pc:spChg chg="del mod">
          <ac:chgData name="Paglioni,Vinnie" userId="02d18d8c-4582-4a40-8638-d7467e31f3fc" providerId="ADAL" clId="{600967C1-67D3-4951-8F62-B91B1CB08305}" dt="2024-04-12T04:03:31.192" v="501" actId="21"/>
          <ac:spMkLst>
            <pc:docMk/>
            <pc:sldMk cId="2943675567" sldId="381"/>
            <ac:spMk id="5" creationId="{E28784C0-A387-329F-35FB-0E58578D9D6A}"/>
          </ac:spMkLst>
        </pc:spChg>
        <pc:spChg chg="mod">
          <ac:chgData name="Paglioni,Vinnie" userId="02d18d8c-4582-4a40-8638-d7467e31f3fc" providerId="ADAL" clId="{600967C1-67D3-4951-8F62-B91B1CB08305}" dt="2024-04-12T04:03:37.666" v="502" actId="1076"/>
          <ac:spMkLst>
            <pc:docMk/>
            <pc:sldMk cId="2943675567" sldId="381"/>
            <ac:spMk id="6" creationId="{DE358BD6-DAC1-C565-B898-17556AE50BB3}"/>
          </ac:spMkLst>
        </pc:spChg>
        <pc:spChg chg="mod">
          <ac:chgData name="Paglioni,Vinnie" userId="02d18d8c-4582-4a40-8638-d7467e31f3fc" providerId="ADAL" clId="{600967C1-67D3-4951-8F62-B91B1CB08305}" dt="2024-04-12T04:03:56.437" v="575" actId="20577"/>
          <ac:spMkLst>
            <pc:docMk/>
            <pc:sldMk cId="2943675567" sldId="381"/>
            <ac:spMk id="7" creationId="{C55A881E-F58A-C1F9-935B-B0634765B8F4}"/>
          </ac:spMkLst>
        </pc:spChg>
        <pc:spChg chg="mod">
          <ac:chgData name="Paglioni,Vinnie" userId="02d18d8c-4582-4a40-8638-d7467e31f3fc" providerId="ADAL" clId="{600967C1-67D3-4951-8F62-B91B1CB08305}" dt="2024-04-12T04:03:54.032" v="574" actId="20577"/>
          <ac:spMkLst>
            <pc:docMk/>
            <pc:sldMk cId="2943675567" sldId="381"/>
            <ac:spMk id="8" creationId="{3492A6AA-75DD-E9C7-05E4-C0F00C252BEC}"/>
          </ac:spMkLst>
        </pc:spChg>
        <pc:spChg chg="add mod">
          <ac:chgData name="Paglioni,Vinnie" userId="02d18d8c-4582-4a40-8638-d7467e31f3fc" providerId="ADAL" clId="{600967C1-67D3-4951-8F62-B91B1CB08305}" dt="2024-04-12T04:03:51.864" v="573" actId="1076"/>
          <ac:spMkLst>
            <pc:docMk/>
            <pc:sldMk cId="2943675567" sldId="381"/>
            <ac:spMk id="9" creationId="{E28784C0-A387-329F-35FB-0E58578D9D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3278B-5D52-4AA4-9FF8-AC0DB686343D}" type="datetimeFigureOut">
              <a:rPr lang="en-US" smtClean="0"/>
              <a:t>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B3B93-E8D8-4199-B2C7-FC8AAD1BD388}" type="slidenum">
              <a:rPr lang="en-US" smtClean="0"/>
              <a:t>‹#›</a:t>
            </a:fld>
            <a:endParaRPr lang="en-US"/>
          </a:p>
        </p:txBody>
      </p:sp>
    </p:spTree>
    <p:extLst>
      <p:ext uri="{BB962C8B-B14F-4D97-AF65-F5344CB8AC3E}">
        <p14:creationId xmlns:p14="http://schemas.microsoft.com/office/powerpoint/2010/main" val="2254776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5B3B93-E8D8-4199-B2C7-FC8AAD1BD388}" type="slidenum">
              <a:rPr lang="en-US" smtClean="0"/>
              <a:t>1</a:t>
            </a:fld>
            <a:endParaRPr lang="en-US"/>
          </a:p>
        </p:txBody>
      </p:sp>
    </p:spTree>
    <p:extLst>
      <p:ext uri="{BB962C8B-B14F-4D97-AF65-F5344CB8AC3E}">
        <p14:creationId xmlns:p14="http://schemas.microsoft.com/office/powerpoint/2010/main" val="4200864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don’t I have any examples of </a:t>
            </a:r>
            <a:r>
              <a:rPr lang="en-US" i="1" dirty="0"/>
              <a:t>building trust</a:t>
            </a:r>
            <a:r>
              <a:rPr lang="en-US" i="0" dirty="0"/>
              <a:t>? Trust is incredibly fragile and is destroyed much more easily than it is built (</a:t>
            </a:r>
            <a:r>
              <a:rPr lang="en-US" i="0" dirty="0" err="1"/>
              <a:t>Slovic’s</a:t>
            </a:r>
            <a:r>
              <a:rPr lang="en-US" i="0" dirty="0"/>
              <a:t> “trust asymmetry”)</a:t>
            </a:r>
            <a:endParaRPr lang="en-US" dirty="0"/>
          </a:p>
        </p:txBody>
      </p:sp>
      <p:sp>
        <p:nvSpPr>
          <p:cNvPr id="4" name="Slide Number Placeholder 3"/>
          <p:cNvSpPr>
            <a:spLocks noGrp="1"/>
          </p:cNvSpPr>
          <p:nvPr>
            <p:ph type="sldNum" sz="quarter" idx="5"/>
          </p:nvPr>
        </p:nvSpPr>
        <p:spPr/>
        <p:txBody>
          <a:bodyPr/>
          <a:lstStyle/>
          <a:p>
            <a:fld id="{F45B3B93-E8D8-4199-B2C7-FC8AAD1BD388}" type="slidenum">
              <a:rPr lang="en-US" smtClean="0"/>
              <a:t>21</a:t>
            </a:fld>
            <a:endParaRPr lang="en-US"/>
          </a:p>
        </p:txBody>
      </p:sp>
    </p:spTree>
    <p:extLst>
      <p:ext uri="{BB962C8B-B14F-4D97-AF65-F5344CB8AC3E}">
        <p14:creationId xmlns:p14="http://schemas.microsoft.com/office/powerpoint/2010/main" val="569960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authors represent extreme views on either side </a:t>
            </a:r>
          </a:p>
        </p:txBody>
      </p:sp>
      <p:sp>
        <p:nvSpPr>
          <p:cNvPr id="4" name="Slide Number Placeholder 3"/>
          <p:cNvSpPr>
            <a:spLocks noGrp="1"/>
          </p:cNvSpPr>
          <p:nvPr>
            <p:ph type="sldNum" sz="quarter" idx="5"/>
          </p:nvPr>
        </p:nvSpPr>
        <p:spPr/>
        <p:txBody>
          <a:bodyPr/>
          <a:lstStyle/>
          <a:p>
            <a:fld id="{F45B3B93-E8D8-4199-B2C7-FC8AAD1BD388}" type="slidenum">
              <a:rPr lang="en-US" smtClean="0"/>
              <a:t>22</a:t>
            </a:fld>
            <a:endParaRPr lang="en-US"/>
          </a:p>
        </p:txBody>
      </p:sp>
    </p:spTree>
    <p:extLst>
      <p:ext uri="{BB962C8B-B14F-4D97-AF65-F5344CB8AC3E}">
        <p14:creationId xmlns:p14="http://schemas.microsoft.com/office/powerpoint/2010/main" val="1454563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5B3B93-E8D8-4199-B2C7-FC8AAD1BD388}" type="slidenum">
              <a:rPr lang="en-US" smtClean="0"/>
              <a:t>25</a:t>
            </a:fld>
            <a:endParaRPr lang="en-US"/>
          </a:p>
        </p:txBody>
      </p:sp>
    </p:spTree>
    <p:extLst>
      <p:ext uri="{BB962C8B-B14F-4D97-AF65-F5344CB8AC3E}">
        <p14:creationId xmlns:p14="http://schemas.microsoft.com/office/powerpoint/2010/main" val="256293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state medical boards that have non-expert participation, Diablo Canyon Independent Safety Committee </a:t>
            </a:r>
          </a:p>
        </p:txBody>
      </p:sp>
      <p:sp>
        <p:nvSpPr>
          <p:cNvPr id="4" name="Slide Number Placeholder 3"/>
          <p:cNvSpPr>
            <a:spLocks noGrp="1"/>
          </p:cNvSpPr>
          <p:nvPr>
            <p:ph type="sldNum" sz="quarter" idx="5"/>
          </p:nvPr>
        </p:nvSpPr>
        <p:spPr/>
        <p:txBody>
          <a:bodyPr/>
          <a:lstStyle/>
          <a:p>
            <a:fld id="{F45B3B93-E8D8-4199-B2C7-FC8AAD1BD388}" type="slidenum">
              <a:rPr lang="en-US" smtClean="0"/>
              <a:t>26</a:t>
            </a:fld>
            <a:endParaRPr lang="en-US"/>
          </a:p>
        </p:txBody>
      </p:sp>
    </p:spTree>
    <p:extLst>
      <p:ext uri="{BB962C8B-B14F-4D97-AF65-F5344CB8AC3E}">
        <p14:creationId xmlns:p14="http://schemas.microsoft.com/office/powerpoint/2010/main" val="2023137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Ideas for [value]: 1/100,000 (10^-5), 1/population, or min{1/100,000, 1/community}</a:t>
            </a:r>
          </a:p>
        </p:txBody>
      </p:sp>
      <p:sp>
        <p:nvSpPr>
          <p:cNvPr id="4" name="Slide Number Placeholder 3"/>
          <p:cNvSpPr>
            <a:spLocks noGrp="1"/>
          </p:cNvSpPr>
          <p:nvPr>
            <p:ph type="sldNum" sz="quarter" idx="5"/>
          </p:nvPr>
        </p:nvSpPr>
        <p:spPr/>
        <p:txBody>
          <a:bodyPr/>
          <a:lstStyle/>
          <a:p>
            <a:fld id="{F45B3B93-E8D8-4199-B2C7-FC8AAD1BD388}" type="slidenum">
              <a:rPr lang="en-US" smtClean="0"/>
              <a:t>27</a:t>
            </a:fld>
            <a:endParaRPr lang="en-US"/>
          </a:p>
        </p:txBody>
      </p:sp>
    </p:spTree>
    <p:extLst>
      <p:ext uri="{BB962C8B-B14F-4D97-AF65-F5344CB8AC3E}">
        <p14:creationId xmlns:p14="http://schemas.microsoft.com/office/powerpoint/2010/main" val="1314331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Orange = public over-ranking of risk</a:t>
            </a:r>
          </a:p>
          <a:p>
            <a:r>
              <a:rPr lang="en-US" dirty="0"/>
              <a:t>Blue = public under-ranking of risk</a:t>
            </a:r>
          </a:p>
        </p:txBody>
      </p:sp>
      <p:sp>
        <p:nvSpPr>
          <p:cNvPr id="4" name="Slide Number Placeholder 3"/>
          <p:cNvSpPr>
            <a:spLocks noGrp="1"/>
          </p:cNvSpPr>
          <p:nvPr>
            <p:ph type="sldNum" sz="quarter" idx="5"/>
          </p:nvPr>
        </p:nvSpPr>
        <p:spPr/>
        <p:txBody>
          <a:bodyPr/>
          <a:lstStyle/>
          <a:p>
            <a:fld id="{F45B3B93-E8D8-4199-B2C7-FC8AAD1BD388}" type="slidenum">
              <a:rPr lang="en-US" smtClean="0"/>
              <a:t>39</a:t>
            </a:fld>
            <a:endParaRPr lang="en-US"/>
          </a:p>
        </p:txBody>
      </p:sp>
    </p:spTree>
    <p:extLst>
      <p:ext uri="{BB962C8B-B14F-4D97-AF65-F5344CB8AC3E}">
        <p14:creationId xmlns:p14="http://schemas.microsoft.com/office/powerpoint/2010/main" val="3859152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as bridge to democracy – failing democracy led to/caused by failed risk communication</a:t>
            </a:r>
          </a:p>
        </p:txBody>
      </p:sp>
      <p:sp>
        <p:nvSpPr>
          <p:cNvPr id="4" name="Slide Number Placeholder 3"/>
          <p:cNvSpPr>
            <a:spLocks noGrp="1"/>
          </p:cNvSpPr>
          <p:nvPr>
            <p:ph type="sldNum" sz="quarter" idx="5"/>
          </p:nvPr>
        </p:nvSpPr>
        <p:spPr/>
        <p:txBody>
          <a:bodyPr/>
          <a:lstStyle/>
          <a:p>
            <a:fld id="{F45B3B93-E8D8-4199-B2C7-FC8AAD1BD388}" type="slidenum">
              <a:rPr lang="en-US" smtClean="0"/>
              <a:t>54</a:t>
            </a:fld>
            <a:endParaRPr lang="en-US"/>
          </a:p>
        </p:txBody>
      </p:sp>
    </p:spTree>
    <p:extLst>
      <p:ext uri="{BB962C8B-B14F-4D97-AF65-F5344CB8AC3E}">
        <p14:creationId xmlns:p14="http://schemas.microsoft.com/office/powerpoint/2010/main" val="4163226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as bridge to democracy – failing democracy led to/caused by failed risk communication</a:t>
            </a:r>
          </a:p>
        </p:txBody>
      </p:sp>
      <p:sp>
        <p:nvSpPr>
          <p:cNvPr id="4" name="Slide Number Placeholder 3"/>
          <p:cNvSpPr>
            <a:spLocks noGrp="1"/>
          </p:cNvSpPr>
          <p:nvPr>
            <p:ph type="sldNum" sz="quarter" idx="5"/>
          </p:nvPr>
        </p:nvSpPr>
        <p:spPr/>
        <p:txBody>
          <a:bodyPr/>
          <a:lstStyle/>
          <a:p>
            <a:fld id="{F45B3B93-E8D8-4199-B2C7-FC8AAD1BD388}" type="slidenum">
              <a:rPr lang="en-US" smtClean="0"/>
              <a:t>55</a:t>
            </a:fld>
            <a:endParaRPr lang="en-US"/>
          </a:p>
        </p:txBody>
      </p:sp>
    </p:spTree>
    <p:extLst>
      <p:ext uri="{BB962C8B-B14F-4D97-AF65-F5344CB8AC3E}">
        <p14:creationId xmlns:p14="http://schemas.microsoft.com/office/powerpoint/2010/main" val="2971340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Ideas for [value]: 1/100,000 (10^-5), 1/population, or min{1/100,000, 1/community}</a:t>
            </a:r>
          </a:p>
        </p:txBody>
      </p:sp>
      <p:sp>
        <p:nvSpPr>
          <p:cNvPr id="4" name="Slide Number Placeholder 3"/>
          <p:cNvSpPr>
            <a:spLocks noGrp="1"/>
          </p:cNvSpPr>
          <p:nvPr>
            <p:ph type="sldNum" sz="quarter" idx="5"/>
          </p:nvPr>
        </p:nvSpPr>
        <p:spPr/>
        <p:txBody>
          <a:bodyPr/>
          <a:lstStyle/>
          <a:p>
            <a:fld id="{F45B3B93-E8D8-4199-B2C7-FC8AAD1BD388}" type="slidenum">
              <a:rPr lang="en-US" smtClean="0"/>
              <a:t>59</a:t>
            </a:fld>
            <a:endParaRPr lang="en-US"/>
          </a:p>
        </p:txBody>
      </p:sp>
    </p:spTree>
    <p:extLst>
      <p:ext uri="{BB962C8B-B14F-4D97-AF65-F5344CB8AC3E}">
        <p14:creationId xmlns:p14="http://schemas.microsoft.com/office/powerpoint/2010/main" val="455741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Availability: are there more words in the English language that </a:t>
            </a:r>
            <a:r>
              <a:rPr lang="en-US" i="1" dirty="0"/>
              <a:t>start</a:t>
            </a:r>
            <a:r>
              <a:rPr lang="en-US" i="0" dirty="0"/>
              <a:t> with “K”, or that have “K” as the third letter? (third letter)</a:t>
            </a:r>
          </a:p>
          <a:p>
            <a:r>
              <a:rPr lang="en-US" i="0" dirty="0"/>
              <a:t>Representative: we tend to categorize things (objects, events, people) based on our perception of a “prototype”</a:t>
            </a:r>
          </a:p>
          <a:p>
            <a:r>
              <a:rPr lang="en-US" i="0" dirty="0"/>
              <a:t>Anchoring: How many African countries are in the UN? If I give you a random number (e.g., higher or lower than 50), you’ll likely start at 50 and then try to adjust up or down. </a:t>
            </a:r>
            <a:endParaRPr lang="en-US" dirty="0"/>
          </a:p>
        </p:txBody>
      </p:sp>
      <p:sp>
        <p:nvSpPr>
          <p:cNvPr id="4" name="Slide Number Placeholder 3"/>
          <p:cNvSpPr>
            <a:spLocks noGrp="1"/>
          </p:cNvSpPr>
          <p:nvPr>
            <p:ph type="sldNum" sz="quarter" idx="5"/>
          </p:nvPr>
        </p:nvSpPr>
        <p:spPr/>
        <p:txBody>
          <a:bodyPr/>
          <a:lstStyle/>
          <a:p>
            <a:fld id="{F45B3B93-E8D8-4199-B2C7-FC8AAD1BD388}" type="slidenum">
              <a:rPr lang="en-US" smtClean="0"/>
              <a:t>6</a:t>
            </a:fld>
            <a:endParaRPr lang="en-US"/>
          </a:p>
        </p:txBody>
      </p:sp>
    </p:spTree>
    <p:extLst>
      <p:ext uri="{BB962C8B-B14F-4D97-AF65-F5344CB8AC3E}">
        <p14:creationId xmlns:p14="http://schemas.microsoft.com/office/powerpoint/2010/main" val="1889400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nuclear medicine vs. nuclear energy generally seen as more acceptable (higher benefits)</a:t>
            </a:r>
          </a:p>
          <a:p>
            <a:r>
              <a:rPr lang="en-US" dirty="0"/>
              <a:t>2: no real push for safety regulations in voluntary activities (e.g., skiing, climbing, skydiving, etc.)</a:t>
            </a:r>
          </a:p>
          <a:p>
            <a:r>
              <a:rPr lang="en-US" dirty="0"/>
              <a:t>3: bad things close == worse than bad things far away; not many people clamoring to live next to a coal power plant</a:t>
            </a:r>
          </a:p>
          <a:p>
            <a:r>
              <a:rPr lang="en-US" dirty="0"/>
              <a:t>4: seatbelts, vaccines, etc. </a:t>
            </a:r>
          </a:p>
          <a:p>
            <a:r>
              <a:rPr lang="en-US" dirty="0"/>
              <a:t>5: natural gas is familiar – we all use it or know someone who does. It must therefore be safer than coal, nuclear</a:t>
            </a:r>
          </a:p>
          <a:p>
            <a:r>
              <a:rPr lang="en-US" dirty="0"/>
              <a:t>6: car accidents tolerated far more than airline crashes</a:t>
            </a:r>
          </a:p>
          <a:p>
            <a:r>
              <a:rPr lang="en-US" dirty="0"/>
              <a:t>7: do you like riding in the car or driving more? I thought so…</a:t>
            </a:r>
          </a:p>
          <a:p>
            <a:r>
              <a:rPr lang="en-US" dirty="0"/>
              <a:t>8: airplane crashes, any disease outbreak, etc.  </a:t>
            </a:r>
          </a:p>
        </p:txBody>
      </p:sp>
      <p:sp>
        <p:nvSpPr>
          <p:cNvPr id="4" name="Slide Number Placeholder 3"/>
          <p:cNvSpPr>
            <a:spLocks noGrp="1"/>
          </p:cNvSpPr>
          <p:nvPr>
            <p:ph type="sldNum" sz="quarter" idx="5"/>
          </p:nvPr>
        </p:nvSpPr>
        <p:spPr/>
        <p:txBody>
          <a:bodyPr/>
          <a:lstStyle/>
          <a:p>
            <a:fld id="{F45B3B93-E8D8-4199-B2C7-FC8AAD1BD388}" type="slidenum">
              <a:rPr lang="en-US" smtClean="0"/>
              <a:t>7</a:t>
            </a:fld>
            <a:endParaRPr lang="en-US"/>
          </a:p>
        </p:txBody>
      </p:sp>
    </p:spTree>
    <p:extLst>
      <p:ext uri="{BB962C8B-B14F-4D97-AF65-F5344CB8AC3E}">
        <p14:creationId xmlns:p14="http://schemas.microsoft.com/office/powerpoint/2010/main" val="4202948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Experts understand the risk triplet and probabilities, and still fall victim to the same perceptual factors as the general public</a:t>
            </a:r>
          </a:p>
          <a:p>
            <a:endParaRPr lang="en-US" dirty="0"/>
          </a:p>
        </p:txBody>
      </p:sp>
      <p:sp>
        <p:nvSpPr>
          <p:cNvPr id="4" name="Slide Number Placeholder 3"/>
          <p:cNvSpPr>
            <a:spLocks noGrp="1"/>
          </p:cNvSpPr>
          <p:nvPr>
            <p:ph type="sldNum" sz="quarter" idx="5"/>
          </p:nvPr>
        </p:nvSpPr>
        <p:spPr/>
        <p:txBody>
          <a:bodyPr/>
          <a:lstStyle/>
          <a:p>
            <a:fld id="{F45B3B93-E8D8-4199-B2C7-FC8AAD1BD388}" type="slidenum">
              <a:rPr lang="en-US" smtClean="0"/>
              <a:t>9</a:t>
            </a:fld>
            <a:endParaRPr lang="en-US"/>
          </a:p>
        </p:txBody>
      </p:sp>
    </p:spTree>
    <p:extLst>
      <p:ext uri="{BB962C8B-B14F-4D97-AF65-F5344CB8AC3E}">
        <p14:creationId xmlns:p14="http://schemas.microsoft.com/office/powerpoint/2010/main" val="225597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Fort St. </a:t>
            </a:r>
            <a:r>
              <a:rPr lang="en-US" dirty="0" err="1"/>
              <a:t>Vrain</a:t>
            </a:r>
            <a:r>
              <a:rPr lang="en-US" dirty="0"/>
              <a:t> generating station (once an advanced nuclear reactor – HTGR – now a natural gas generating station)</a:t>
            </a:r>
          </a:p>
          <a:p>
            <a:r>
              <a:rPr lang="en-US" dirty="0"/>
              <a:t>Bottom: Airbus A320; the plane that caused Boeing to pursue a course of action that would eventually result in 346 deaths</a:t>
            </a:r>
          </a:p>
        </p:txBody>
      </p:sp>
      <p:sp>
        <p:nvSpPr>
          <p:cNvPr id="4" name="Slide Number Placeholder 3"/>
          <p:cNvSpPr>
            <a:spLocks noGrp="1"/>
          </p:cNvSpPr>
          <p:nvPr>
            <p:ph type="sldNum" sz="quarter" idx="5"/>
          </p:nvPr>
        </p:nvSpPr>
        <p:spPr/>
        <p:txBody>
          <a:bodyPr/>
          <a:lstStyle/>
          <a:p>
            <a:fld id="{F45B3B93-E8D8-4199-B2C7-FC8AAD1BD388}" type="slidenum">
              <a:rPr lang="en-US" smtClean="0"/>
              <a:t>11</a:t>
            </a:fld>
            <a:endParaRPr lang="en-US"/>
          </a:p>
        </p:txBody>
      </p:sp>
    </p:spTree>
    <p:extLst>
      <p:ext uri="{BB962C8B-B14F-4D97-AF65-F5344CB8AC3E}">
        <p14:creationId xmlns:p14="http://schemas.microsoft.com/office/powerpoint/2010/main" val="1835251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South of the Mississippi: reasonably dense population, almost no public transit</a:t>
            </a:r>
          </a:p>
          <a:p>
            <a:r>
              <a:rPr lang="en-US" dirty="0"/>
              <a:t>North of the Mississippi: denser, better (but still not ideal) public transit</a:t>
            </a:r>
          </a:p>
        </p:txBody>
      </p:sp>
      <p:sp>
        <p:nvSpPr>
          <p:cNvPr id="4" name="Slide Number Placeholder 3"/>
          <p:cNvSpPr>
            <a:spLocks noGrp="1"/>
          </p:cNvSpPr>
          <p:nvPr>
            <p:ph type="sldNum" sz="quarter" idx="5"/>
          </p:nvPr>
        </p:nvSpPr>
        <p:spPr/>
        <p:txBody>
          <a:bodyPr/>
          <a:lstStyle/>
          <a:p>
            <a:fld id="{F45B3B93-E8D8-4199-B2C7-FC8AAD1BD388}" type="slidenum">
              <a:rPr lang="en-US" smtClean="0"/>
              <a:t>14</a:t>
            </a:fld>
            <a:endParaRPr lang="en-US"/>
          </a:p>
        </p:txBody>
      </p:sp>
    </p:spTree>
    <p:extLst>
      <p:ext uri="{BB962C8B-B14F-4D97-AF65-F5344CB8AC3E}">
        <p14:creationId xmlns:p14="http://schemas.microsoft.com/office/powerpoint/2010/main" val="2403842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30,000 videos urging residents to leave HAD been made, but never distributed </a:t>
            </a:r>
          </a:p>
          <a:p>
            <a:r>
              <a:rPr lang="en-US" dirty="0"/>
              <a:t>Community avoided the ISSUE, not the risk – assumed the risk would not occur</a:t>
            </a:r>
          </a:p>
        </p:txBody>
      </p:sp>
      <p:sp>
        <p:nvSpPr>
          <p:cNvPr id="4" name="Slide Number Placeholder 3"/>
          <p:cNvSpPr>
            <a:spLocks noGrp="1"/>
          </p:cNvSpPr>
          <p:nvPr>
            <p:ph type="sldNum" sz="quarter" idx="5"/>
          </p:nvPr>
        </p:nvSpPr>
        <p:spPr/>
        <p:txBody>
          <a:bodyPr/>
          <a:lstStyle/>
          <a:p>
            <a:fld id="{F45B3B93-E8D8-4199-B2C7-FC8AAD1BD388}" type="slidenum">
              <a:rPr lang="en-US" smtClean="0"/>
              <a:t>15</a:t>
            </a:fld>
            <a:endParaRPr lang="en-US"/>
          </a:p>
        </p:txBody>
      </p:sp>
    </p:spTree>
    <p:extLst>
      <p:ext uri="{BB962C8B-B14F-4D97-AF65-F5344CB8AC3E}">
        <p14:creationId xmlns:p14="http://schemas.microsoft.com/office/powerpoint/2010/main" val="526273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“overtopping” vs “breaching” is an important distinction for experts – but regular people just need to know when they should leave</a:t>
            </a:r>
          </a:p>
        </p:txBody>
      </p:sp>
      <p:sp>
        <p:nvSpPr>
          <p:cNvPr id="4" name="Slide Number Placeholder 3"/>
          <p:cNvSpPr>
            <a:spLocks noGrp="1"/>
          </p:cNvSpPr>
          <p:nvPr>
            <p:ph type="sldNum" sz="quarter" idx="5"/>
          </p:nvPr>
        </p:nvSpPr>
        <p:spPr/>
        <p:txBody>
          <a:bodyPr/>
          <a:lstStyle/>
          <a:p>
            <a:fld id="{F45B3B93-E8D8-4199-B2C7-FC8AAD1BD388}" type="slidenum">
              <a:rPr lang="en-US" smtClean="0"/>
              <a:t>17</a:t>
            </a:fld>
            <a:endParaRPr lang="en-US"/>
          </a:p>
        </p:txBody>
      </p:sp>
    </p:spTree>
    <p:extLst>
      <p:ext uri="{BB962C8B-B14F-4D97-AF65-F5344CB8AC3E}">
        <p14:creationId xmlns:p14="http://schemas.microsoft.com/office/powerpoint/2010/main" val="323413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lvl="2">
              <a:lnSpc>
                <a:spcPct val="120000"/>
              </a:lnSpc>
            </a:pPr>
            <a:r>
              <a:rPr lang="en-US" dirty="0"/>
              <a:t>Government perspective: </a:t>
            </a:r>
            <a:r>
              <a:rPr lang="en-US" i="1" dirty="0"/>
              <a:t>if it </a:t>
            </a:r>
            <a:r>
              <a:rPr lang="en-US" i="1" dirty="0" err="1"/>
              <a:t>ain’t</a:t>
            </a:r>
            <a:r>
              <a:rPr lang="en-US" i="1" dirty="0"/>
              <a:t> broke, don’t fix it</a:t>
            </a:r>
            <a:endParaRPr lang="en-US" dirty="0"/>
          </a:p>
          <a:p>
            <a:pPr lvl="2">
              <a:lnSpc>
                <a:spcPct val="120000"/>
              </a:lnSpc>
            </a:pPr>
            <a:r>
              <a:rPr lang="en-US" dirty="0"/>
              <a:t>Community perspective: </a:t>
            </a:r>
            <a:r>
              <a:rPr lang="en-US" i="1" dirty="0"/>
              <a:t>We’ve survived before, we’ll survive now</a:t>
            </a:r>
            <a:endParaRPr lang="en-US" dirty="0"/>
          </a:p>
          <a:p>
            <a:r>
              <a:rPr lang="en-US" dirty="0"/>
              <a:t>Use this slide as bridge to democracy – failing democracy led to/caused by failed risk communication</a:t>
            </a:r>
          </a:p>
        </p:txBody>
      </p:sp>
      <p:sp>
        <p:nvSpPr>
          <p:cNvPr id="4" name="Slide Number Placeholder 3"/>
          <p:cNvSpPr>
            <a:spLocks noGrp="1"/>
          </p:cNvSpPr>
          <p:nvPr>
            <p:ph type="sldNum" sz="quarter" idx="5"/>
          </p:nvPr>
        </p:nvSpPr>
        <p:spPr/>
        <p:txBody>
          <a:bodyPr/>
          <a:lstStyle/>
          <a:p>
            <a:fld id="{F45B3B93-E8D8-4199-B2C7-FC8AAD1BD388}" type="slidenum">
              <a:rPr lang="en-US" smtClean="0"/>
              <a:t>18</a:t>
            </a:fld>
            <a:endParaRPr lang="en-US"/>
          </a:p>
        </p:txBody>
      </p:sp>
    </p:spTree>
    <p:extLst>
      <p:ext uri="{BB962C8B-B14F-4D97-AF65-F5344CB8AC3E}">
        <p14:creationId xmlns:p14="http://schemas.microsoft.com/office/powerpoint/2010/main" val="4096532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E4D2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2E631-9E76-CADD-A078-188429CF422B}"/>
              </a:ext>
            </a:extLst>
          </p:cNvPr>
          <p:cNvPicPr>
            <a:picLocks noChangeAspect="1"/>
          </p:cNvPicPr>
          <p:nvPr/>
        </p:nvPicPr>
        <p:blipFill rotWithShape="1">
          <a:blip r:embed="rId2" cstate="hqprint">
            <a:alphaModFix amt="8000"/>
            <a:extLst>
              <a:ext uri="{28A0092B-C50C-407E-A947-70E740481C1C}">
                <a14:useLocalDpi xmlns:a14="http://schemas.microsoft.com/office/drawing/2010/main"/>
              </a:ext>
            </a:extLst>
          </a:blip>
          <a:srcRect t="14710" r="30639" b="6933"/>
          <a:stretch/>
        </p:blipFill>
        <p:spPr>
          <a:xfrm>
            <a:off x="6937515" y="-1"/>
            <a:ext cx="6880085" cy="7772401"/>
          </a:xfrm>
          <a:prstGeom prst="rect">
            <a:avLst/>
          </a:prstGeom>
        </p:spPr>
      </p:pic>
      <p:sp>
        <p:nvSpPr>
          <p:cNvPr id="2" name="Title 1">
            <a:extLst>
              <a:ext uri="{FF2B5EF4-FFF2-40B4-BE49-F238E27FC236}">
                <a16:creationId xmlns:a16="http://schemas.microsoft.com/office/drawing/2014/main" id="{BF26C0C5-D8A7-C1A6-25C0-0673EA4AA3DA}"/>
              </a:ext>
            </a:extLst>
          </p:cNvPr>
          <p:cNvSpPr>
            <a:spLocks noGrp="1"/>
          </p:cNvSpPr>
          <p:nvPr>
            <p:ph type="ctrTitle"/>
          </p:nvPr>
        </p:nvSpPr>
        <p:spPr>
          <a:xfrm>
            <a:off x="1524000" y="1122363"/>
            <a:ext cx="9144000" cy="2387600"/>
          </a:xfrm>
        </p:spPr>
        <p:txBody>
          <a:bodyPr anchor="b"/>
          <a:lstStyle>
            <a:lvl1pPr algn="ctr">
              <a:defRPr sz="6000">
                <a:solidFill>
                  <a:schemeClr val="bg1"/>
                </a:solidFill>
                <a:latin typeface="Verdana" panose="020B0604030504040204" pitchFamily="34" charset="0"/>
                <a:ea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9F967A59-44FF-2641-1BA6-C09CC26D6AC2}"/>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75000"/>
                  </a:schemeClr>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B658BDAC-EA1D-B965-8038-25FC33B9DDD7}"/>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FD1AC20B-758C-0A7F-2002-AD8110B65672}"/>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D648CAF4-9E3F-4665-9F26-BF61543A0994}" type="slidenum">
              <a:rPr lang="en-US" smtClean="0"/>
              <a:t>‹#›</a:t>
            </a:fld>
            <a:endParaRPr lang="en-US"/>
          </a:p>
        </p:txBody>
      </p:sp>
    </p:spTree>
    <p:extLst>
      <p:ext uri="{BB962C8B-B14F-4D97-AF65-F5344CB8AC3E}">
        <p14:creationId xmlns:p14="http://schemas.microsoft.com/office/powerpoint/2010/main" val="1775198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F6AB2-9313-DBB1-A03A-C27B4C23B3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407EA5-07AB-D76D-6EE7-30535C2BE3A7}"/>
              </a:ext>
            </a:extLst>
          </p:cNvPr>
          <p:cNvSpPr>
            <a:spLocks noGrp="1"/>
          </p:cNvSpPr>
          <p:nvPr>
            <p:ph type="body" orient="vert" idx="1"/>
          </p:nvPr>
        </p:nvSpPr>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1CC36-EFE0-B44E-8514-98FB09F5FB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3244BD3-5B9A-BDC1-F111-618928A19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27CE5-A146-2E7E-F7C1-5FACBEB8A6C7}"/>
              </a:ext>
            </a:extLst>
          </p:cNvPr>
          <p:cNvSpPr>
            <a:spLocks noGrp="1"/>
          </p:cNvSpPr>
          <p:nvPr>
            <p:ph type="sldNum" sz="quarter" idx="12"/>
          </p:nvPr>
        </p:nvSpPr>
        <p:spPr/>
        <p:txBody>
          <a:bodyPr/>
          <a:lstStyle/>
          <a:p>
            <a:fld id="{D648CAF4-9E3F-4665-9F26-BF61543A0994}"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4055FF46-5F43-4F4D-45CE-90DF600A9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2100528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72A51-9521-629A-E470-E940B8D745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5EB522-7004-3F0F-7464-40B3AC677ABE}"/>
              </a:ext>
            </a:extLst>
          </p:cNvPr>
          <p:cNvSpPr>
            <a:spLocks noGrp="1"/>
          </p:cNvSpPr>
          <p:nvPr>
            <p:ph type="body" orient="vert" idx="1"/>
          </p:nvPr>
        </p:nvSpPr>
        <p:spPr>
          <a:xfrm>
            <a:off x="838200" y="365125"/>
            <a:ext cx="7734300" cy="5811838"/>
          </a:xfrm>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78437-4363-520B-C2BB-639A88D1E96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712CBF2-BA4E-29D0-F2E0-CF095C9C0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B8FDC6-D2DF-B1D3-0974-5006C8ED2DC0}"/>
              </a:ext>
            </a:extLst>
          </p:cNvPr>
          <p:cNvSpPr>
            <a:spLocks noGrp="1"/>
          </p:cNvSpPr>
          <p:nvPr>
            <p:ph type="sldNum" sz="quarter" idx="12"/>
          </p:nvPr>
        </p:nvSpPr>
        <p:spPr/>
        <p:txBody>
          <a:bodyPr/>
          <a:lstStyle/>
          <a:p>
            <a:fld id="{D648CAF4-9E3F-4665-9F26-BF61543A0994}"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F3325B2B-B3C5-BDBC-2281-FE68FD98F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277556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1E4D2B"/>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66F5B7A-431D-CDE0-97DE-A1C32E9F6656}"/>
              </a:ext>
            </a:extLst>
          </p:cNvPr>
          <p:cNvPicPr>
            <a:picLocks noChangeAspect="1"/>
          </p:cNvPicPr>
          <p:nvPr userDrawn="1"/>
        </p:nvPicPr>
        <p:blipFill rotWithShape="1">
          <a:blip r:embed="rId2" cstate="hqprint">
            <a:alphaModFix amt="8000"/>
            <a:extLst>
              <a:ext uri="{28A0092B-C50C-407E-A947-70E740481C1C}">
                <a14:useLocalDpi xmlns:a14="http://schemas.microsoft.com/office/drawing/2010/main"/>
              </a:ext>
            </a:extLst>
          </a:blip>
          <a:srcRect t="14710" r="30639" b="6933"/>
          <a:stretch/>
        </p:blipFill>
        <p:spPr>
          <a:xfrm>
            <a:off x="6937515" y="-1"/>
            <a:ext cx="6880085" cy="7772401"/>
          </a:xfrm>
          <a:prstGeom prst="rect">
            <a:avLst/>
          </a:prstGeom>
        </p:spPr>
      </p:pic>
      <p:sp>
        <p:nvSpPr>
          <p:cNvPr id="31" name="Text Placeholder 8">
            <a:extLst>
              <a:ext uri="{FF2B5EF4-FFF2-40B4-BE49-F238E27FC236}">
                <a16:creationId xmlns:a16="http://schemas.microsoft.com/office/drawing/2014/main" id="{20952206-F4DD-1381-21AD-AECC29BA70C3}"/>
              </a:ext>
            </a:extLst>
          </p:cNvPr>
          <p:cNvSpPr>
            <a:spLocks noGrp="1"/>
          </p:cNvSpPr>
          <p:nvPr>
            <p:ph type="body" sz="quarter" idx="11" hasCustomPrompt="1"/>
          </p:nvPr>
        </p:nvSpPr>
        <p:spPr>
          <a:xfrm>
            <a:off x="571213" y="2664673"/>
            <a:ext cx="11049575" cy="1949512"/>
          </a:xfrm>
        </p:spPr>
        <p:txBody>
          <a:bodyPr wrap="square" anchor="t" anchorCtr="0">
            <a:spAutoFit/>
          </a:bodyPr>
          <a:lstStyle>
            <a:lvl1pPr marL="0" indent="0" algn="ctr">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a:t>Title of Presentation </a:t>
            </a:r>
            <a:br>
              <a:rPr lang="en-US"/>
            </a:br>
            <a:r>
              <a:rPr lang="en-US"/>
              <a:t>Goes Here</a:t>
            </a:r>
          </a:p>
        </p:txBody>
      </p:sp>
      <p:sp>
        <p:nvSpPr>
          <p:cNvPr id="32" name="Text Placeholder 10">
            <a:extLst>
              <a:ext uri="{FF2B5EF4-FFF2-40B4-BE49-F238E27FC236}">
                <a16:creationId xmlns:a16="http://schemas.microsoft.com/office/drawing/2014/main" id="{2B7E58F5-FF20-8CA6-31B6-1EBCCAB09339}"/>
              </a:ext>
            </a:extLst>
          </p:cNvPr>
          <p:cNvSpPr>
            <a:spLocks noGrp="1"/>
          </p:cNvSpPr>
          <p:nvPr>
            <p:ph type="body" sz="quarter" idx="12" hasCustomPrompt="1"/>
          </p:nvPr>
        </p:nvSpPr>
        <p:spPr>
          <a:xfrm>
            <a:off x="571213" y="5369311"/>
            <a:ext cx="11049575" cy="313932"/>
          </a:xfrm>
        </p:spPr>
        <p:txBody>
          <a:bodyPr wrap="square">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err="1"/>
              <a:t>Subheadline</a:t>
            </a:r>
            <a:r>
              <a:rPr lang="en-US"/>
              <a:t>, name or date goes here</a:t>
            </a:r>
          </a:p>
        </p:txBody>
      </p:sp>
      <p:cxnSp>
        <p:nvCxnSpPr>
          <p:cNvPr id="33" name="Straight Connector 32">
            <a:extLst>
              <a:ext uri="{FF2B5EF4-FFF2-40B4-BE49-F238E27FC236}">
                <a16:creationId xmlns:a16="http://schemas.microsoft.com/office/drawing/2014/main" id="{3C812A22-2C57-E93C-B370-444D6400D25A}"/>
              </a:ext>
            </a:extLst>
          </p:cNvPr>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a16="http://schemas.microsoft.com/office/drawing/2014/main" id="{8B71C4A8-768A-ED8C-1479-F4CC25D2DE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1560" y="6070576"/>
            <a:ext cx="3520440" cy="787424"/>
          </a:xfrm>
          <a:prstGeom prst="rect">
            <a:avLst/>
          </a:prstGeom>
        </p:spPr>
      </p:pic>
    </p:spTree>
    <p:extLst>
      <p:ext uri="{BB962C8B-B14F-4D97-AF65-F5344CB8AC3E}">
        <p14:creationId xmlns:p14="http://schemas.microsoft.com/office/powerpoint/2010/main" val="1472367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23607-9E5B-E5FA-A9B1-09506358FE50}"/>
              </a:ext>
            </a:extLst>
          </p:cNvPr>
          <p:cNvSpPr>
            <a:spLocks noGrp="1"/>
          </p:cNvSpPr>
          <p:nvPr>
            <p:ph type="title"/>
          </p:nvPr>
        </p:nvSpPr>
        <p:spPr/>
        <p:txBody>
          <a:bodyPr/>
          <a:lstStyle>
            <a:lvl1pPr>
              <a:defRPr>
                <a:latin typeface="Verdana" panose="020B0604030504040204" pitchFamily="34" charset="0"/>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B056BAC-0E0E-3CB0-9C33-3181032934F0}"/>
              </a:ext>
            </a:extLst>
          </p:cNvPr>
          <p:cNvSpPr>
            <a:spLocks noGrp="1"/>
          </p:cNvSpPr>
          <p:nvPr>
            <p:ph idx="1"/>
          </p:nvPr>
        </p:nvSpPr>
        <p:spPr/>
        <p:txBody>
          <a:bodyPr/>
          <a:lstStyle>
            <a:lvl1pPr>
              <a:lnSpc>
                <a:spcPct val="100000"/>
              </a:lnSpc>
              <a:defRPr>
                <a:latin typeface="Verdana" panose="020B0604030504040204" pitchFamily="34" charset="0"/>
                <a:ea typeface="Verdana" panose="020B0604030504040204" pitchFamily="34" charset="0"/>
              </a:defRPr>
            </a:lvl1pPr>
            <a:lvl2pPr>
              <a:lnSpc>
                <a:spcPct val="100000"/>
              </a:lnSpc>
              <a:defRPr>
                <a:latin typeface="Verdana" panose="020B0604030504040204" pitchFamily="34" charset="0"/>
                <a:ea typeface="Verdana" panose="020B0604030504040204" pitchFamily="34" charset="0"/>
              </a:defRPr>
            </a:lvl2pPr>
            <a:lvl3pPr>
              <a:lnSpc>
                <a:spcPct val="100000"/>
              </a:lnSpc>
              <a:defRPr>
                <a:latin typeface="Verdana" panose="020B0604030504040204" pitchFamily="34" charset="0"/>
                <a:ea typeface="Verdana" panose="020B0604030504040204" pitchFamily="34" charset="0"/>
              </a:defRPr>
            </a:lvl3pPr>
            <a:lvl4pPr>
              <a:lnSpc>
                <a:spcPct val="100000"/>
              </a:lnSpc>
              <a:defRPr>
                <a:latin typeface="Verdana" panose="020B0604030504040204" pitchFamily="34" charset="0"/>
                <a:ea typeface="Verdana" panose="020B0604030504040204" pitchFamily="34" charset="0"/>
              </a:defRPr>
            </a:lvl4pPr>
            <a:lvl5pPr>
              <a:lnSpc>
                <a:spcPct val="100000"/>
              </a:lnSpc>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085520C-2EB6-9C21-A3AA-096A990C5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58602-04A2-00BA-AA74-C7DCF899363A}"/>
              </a:ext>
            </a:extLst>
          </p:cNvPr>
          <p:cNvSpPr>
            <a:spLocks noGrp="1"/>
          </p:cNvSpPr>
          <p:nvPr>
            <p:ph type="sldNum" sz="quarter" idx="12"/>
          </p:nvPr>
        </p:nvSpPr>
        <p:spPr/>
        <p:txBody>
          <a:bodyPr/>
          <a:lstStyle/>
          <a:p>
            <a:fld id="{D648CAF4-9E3F-4665-9F26-BF61543A0994}"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C5A9310D-6B35-E89A-77C1-83D666556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3576166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749A-3056-3E6C-D456-089A4B4E1FA5}"/>
              </a:ext>
            </a:extLst>
          </p:cNvPr>
          <p:cNvSpPr>
            <a:spLocks noGrp="1"/>
          </p:cNvSpPr>
          <p:nvPr>
            <p:ph type="title"/>
          </p:nvPr>
        </p:nvSpPr>
        <p:spPr>
          <a:xfrm>
            <a:off x="2839453" y="1709738"/>
            <a:ext cx="8507996" cy="2852737"/>
          </a:xfrm>
        </p:spPr>
        <p:txBody>
          <a:bodyPr anchor="ctr" anchorCtr="0">
            <a:normAutofit/>
          </a:bodyPr>
          <a:lstStyle>
            <a:lvl1pPr algn="ctr">
              <a:defRPr sz="5400">
                <a:solidFill>
                  <a:schemeClr val="bg1"/>
                </a:solidFill>
                <a:latin typeface="Verdana" panose="020B0604030504040204" pitchFamily="34" charset="0"/>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B7F77091-1E65-C1CA-934B-BEAB412AD6E5}"/>
              </a:ext>
            </a:extLst>
          </p:cNvPr>
          <p:cNvSpPr>
            <a:spLocks noGrp="1"/>
          </p:cNvSpPr>
          <p:nvPr>
            <p:ph type="body" idx="1"/>
          </p:nvPr>
        </p:nvSpPr>
        <p:spPr>
          <a:xfrm>
            <a:off x="2839452" y="4589463"/>
            <a:ext cx="8507997" cy="1500187"/>
          </a:xfrm>
        </p:spPr>
        <p:txBody>
          <a:bodyPr/>
          <a:lstStyle>
            <a:lvl1pPr marL="0" indent="0" algn="ctr">
              <a:buNone/>
              <a:defRPr sz="2400">
                <a:solidFill>
                  <a:schemeClr val="bg1">
                    <a:lumMod val="75000"/>
                  </a:schemeClr>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681A47CB-27E9-BA49-37D2-A753CD7E1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C9200-B1EF-C36E-D176-2CBBDDB29FA6}"/>
              </a:ext>
            </a:extLst>
          </p:cNvPr>
          <p:cNvSpPr>
            <a:spLocks noGrp="1"/>
          </p:cNvSpPr>
          <p:nvPr>
            <p:ph type="sldNum" sz="quarter" idx="12"/>
          </p:nvPr>
        </p:nvSpPr>
        <p:spPr/>
        <p:txBody>
          <a:bodyPr/>
          <a:lstStyle/>
          <a:p>
            <a:fld id="{D648CAF4-9E3F-4665-9F26-BF61543A0994}"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2238680E-5AA2-EAAF-B267-ACCE85732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pic>
        <p:nvPicPr>
          <p:cNvPr id="7" name="Picture 6">
            <a:extLst>
              <a:ext uri="{FF2B5EF4-FFF2-40B4-BE49-F238E27FC236}">
                <a16:creationId xmlns:a16="http://schemas.microsoft.com/office/drawing/2014/main" id="{B31B8EF3-5BAC-8E9A-0009-DF1CF58AF9DF}"/>
              </a:ext>
            </a:extLst>
          </p:cNvPr>
          <p:cNvPicPr>
            <a:picLocks noChangeAspect="1"/>
          </p:cNvPicPr>
          <p:nvPr/>
        </p:nvPicPr>
        <p:blipFill rotWithShape="1">
          <a:blip r:embed="rId3">
            <a:extLst>
              <a:ext uri="{28A0092B-C50C-407E-A947-70E740481C1C}">
                <a14:useLocalDpi xmlns:a14="http://schemas.microsoft.com/office/drawing/2010/main" val="0"/>
              </a:ext>
            </a:extLst>
          </a:blip>
          <a:srcRect l="79831" t="28562" b="11534"/>
          <a:stretch/>
        </p:blipFill>
        <p:spPr>
          <a:xfrm>
            <a:off x="0" y="1"/>
            <a:ext cx="2572933" cy="6356349"/>
          </a:xfrm>
          <a:prstGeom prst="rect">
            <a:avLst/>
          </a:prstGeom>
        </p:spPr>
      </p:pic>
    </p:spTree>
    <p:extLst>
      <p:ext uri="{BB962C8B-B14F-4D97-AF65-F5344CB8AC3E}">
        <p14:creationId xmlns:p14="http://schemas.microsoft.com/office/powerpoint/2010/main" val="4193955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32220-F60B-8D17-2F33-FCC539B7499B}"/>
              </a:ext>
            </a:extLst>
          </p:cNvPr>
          <p:cNvSpPr>
            <a:spLocks noGrp="1"/>
          </p:cNvSpPr>
          <p:nvPr>
            <p:ph type="title"/>
          </p:nvPr>
        </p:nvSpPr>
        <p:spPr/>
        <p:txBody>
          <a:bodyPr/>
          <a:lstStyle>
            <a:lvl1pPr>
              <a:defRPr>
                <a:latin typeface="Verdana" panose="020B0604030504040204" pitchFamily="34" charset="0"/>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CD85807-A37B-BEAE-A0CA-45B8EC9E5237}"/>
              </a:ext>
            </a:extLst>
          </p:cNvPr>
          <p:cNvSpPr>
            <a:spLocks noGrp="1"/>
          </p:cNvSpPr>
          <p:nvPr>
            <p:ph sz="half" idx="1"/>
          </p:nvPr>
        </p:nvSpPr>
        <p:spPr>
          <a:xfrm>
            <a:off x="838200" y="1825625"/>
            <a:ext cx="5181600" cy="4351338"/>
          </a:xfrm>
        </p:spPr>
        <p:txBody>
          <a:bodyPr>
            <a:normAutofit/>
          </a:bodyPr>
          <a:lstStyle>
            <a:lvl1pPr>
              <a:lnSpc>
                <a:spcPct val="100000"/>
              </a:lnSpc>
              <a:defRPr sz="2400">
                <a:latin typeface="Verdana" panose="020B0604030504040204" pitchFamily="34" charset="0"/>
                <a:ea typeface="Verdana" panose="020B0604030504040204" pitchFamily="34" charset="0"/>
              </a:defRPr>
            </a:lvl1pPr>
            <a:lvl2pPr>
              <a:lnSpc>
                <a:spcPct val="100000"/>
              </a:lnSpc>
              <a:defRPr sz="2000">
                <a:latin typeface="Verdana" panose="020B0604030504040204" pitchFamily="34" charset="0"/>
                <a:ea typeface="Verdana" panose="020B0604030504040204" pitchFamily="34" charset="0"/>
              </a:defRPr>
            </a:lvl2pPr>
            <a:lvl3pPr>
              <a:lnSpc>
                <a:spcPct val="100000"/>
              </a:lnSpc>
              <a:defRPr sz="1800">
                <a:latin typeface="Verdana" panose="020B0604030504040204" pitchFamily="34" charset="0"/>
                <a:ea typeface="Verdana" panose="020B0604030504040204" pitchFamily="34" charset="0"/>
              </a:defRPr>
            </a:lvl3pPr>
            <a:lvl4pPr>
              <a:lnSpc>
                <a:spcPct val="100000"/>
              </a:lnSpc>
              <a:defRPr sz="1600">
                <a:latin typeface="Verdana" panose="020B0604030504040204" pitchFamily="34" charset="0"/>
                <a:ea typeface="Verdana" panose="020B0604030504040204" pitchFamily="34" charset="0"/>
              </a:defRPr>
            </a:lvl4pPr>
            <a:lvl5pPr>
              <a:lnSpc>
                <a:spcPct val="100000"/>
              </a:lnSpc>
              <a:defRPr sz="1600">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533B7-AC2C-607A-A211-61A64191E499}"/>
              </a:ext>
            </a:extLst>
          </p:cNvPr>
          <p:cNvSpPr>
            <a:spLocks noGrp="1"/>
          </p:cNvSpPr>
          <p:nvPr>
            <p:ph sz="half" idx="2"/>
          </p:nvPr>
        </p:nvSpPr>
        <p:spPr>
          <a:xfrm>
            <a:off x="6172200" y="1825625"/>
            <a:ext cx="5181600" cy="4351338"/>
          </a:xfrm>
        </p:spPr>
        <p:txBody>
          <a:bodyPr>
            <a:normAutofit/>
          </a:bodyPr>
          <a:lstStyle>
            <a:lvl1pPr>
              <a:lnSpc>
                <a:spcPct val="100000"/>
              </a:lnSpc>
              <a:defRPr sz="2400">
                <a:latin typeface="Verdana" panose="020B0604030504040204" pitchFamily="34" charset="0"/>
                <a:ea typeface="Verdana" panose="020B0604030504040204" pitchFamily="34" charset="0"/>
              </a:defRPr>
            </a:lvl1pPr>
            <a:lvl2pPr>
              <a:lnSpc>
                <a:spcPct val="100000"/>
              </a:lnSpc>
              <a:defRPr sz="2000">
                <a:latin typeface="Verdana" panose="020B0604030504040204" pitchFamily="34" charset="0"/>
                <a:ea typeface="Verdana" panose="020B0604030504040204" pitchFamily="34" charset="0"/>
              </a:defRPr>
            </a:lvl2pPr>
            <a:lvl3pPr>
              <a:lnSpc>
                <a:spcPct val="100000"/>
              </a:lnSpc>
              <a:defRPr sz="1800">
                <a:latin typeface="Verdana" panose="020B0604030504040204" pitchFamily="34" charset="0"/>
                <a:ea typeface="Verdana" panose="020B0604030504040204" pitchFamily="34" charset="0"/>
              </a:defRPr>
            </a:lvl3pPr>
            <a:lvl4pPr>
              <a:lnSpc>
                <a:spcPct val="100000"/>
              </a:lnSpc>
              <a:defRPr sz="1600">
                <a:latin typeface="Verdana" panose="020B0604030504040204" pitchFamily="34" charset="0"/>
                <a:ea typeface="Verdana" panose="020B0604030504040204" pitchFamily="34" charset="0"/>
              </a:defRPr>
            </a:lvl4pPr>
            <a:lvl5pPr>
              <a:lnSpc>
                <a:spcPct val="100000"/>
              </a:lnSpc>
              <a:defRPr sz="1600">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000C063-24F7-FE26-2F16-4421AC612F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D7FE6-A29B-72E6-EEFE-91509C68A418}"/>
              </a:ext>
            </a:extLst>
          </p:cNvPr>
          <p:cNvSpPr>
            <a:spLocks noGrp="1"/>
          </p:cNvSpPr>
          <p:nvPr>
            <p:ph type="sldNum" sz="quarter" idx="12"/>
          </p:nvPr>
        </p:nvSpPr>
        <p:spPr/>
        <p:txBody>
          <a:bodyPr/>
          <a:lstStyle/>
          <a:p>
            <a:fld id="{D648CAF4-9E3F-4665-9F26-BF61543A0994}"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771A0209-8B85-CA87-80BA-D063BD2F6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1758842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9BA6-E150-99AF-24B2-A1CC26CB76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97046D-45B7-FA94-959B-3F866A9130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D69C83-D808-62AE-1854-1DC1F1F42C8F}"/>
              </a:ext>
            </a:extLst>
          </p:cNvPr>
          <p:cNvSpPr>
            <a:spLocks noGrp="1"/>
          </p:cNvSpPr>
          <p:nvPr>
            <p:ph sz="half" idx="2"/>
          </p:nvPr>
        </p:nvSpPr>
        <p:spPr>
          <a:xfrm>
            <a:off x="839788" y="2505075"/>
            <a:ext cx="5157787" cy="368458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0B439F-E906-DF49-62D9-1081D9256E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A6CEE4-5B12-B011-FC54-2CF6DB07773D}"/>
              </a:ext>
            </a:extLst>
          </p:cNvPr>
          <p:cNvSpPr>
            <a:spLocks noGrp="1"/>
          </p:cNvSpPr>
          <p:nvPr>
            <p:ph sz="quarter" idx="4"/>
          </p:nvPr>
        </p:nvSpPr>
        <p:spPr>
          <a:xfrm>
            <a:off x="6172200" y="2505075"/>
            <a:ext cx="5183188" cy="368458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5DB3A8C-07B5-99D1-6552-923B02CF05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4548CF-35CC-345E-FBCE-C3A4A099AC7B}"/>
              </a:ext>
            </a:extLst>
          </p:cNvPr>
          <p:cNvSpPr>
            <a:spLocks noGrp="1"/>
          </p:cNvSpPr>
          <p:nvPr>
            <p:ph type="sldNum" sz="quarter" idx="12"/>
          </p:nvPr>
        </p:nvSpPr>
        <p:spPr/>
        <p:txBody>
          <a:bodyPr/>
          <a:lstStyle/>
          <a:p>
            <a:fld id="{D648CAF4-9E3F-4665-9F26-BF61543A0994}"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49C30971-1528-AD27-447D-9C80A431A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308893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1A74-ECF4-A092-28CB-E083A764A8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45D6B1-3AE0-0921-1A7A-172E4EDD7DD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84F07748-EA87-1738-8369-F4F1A70918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8C1A93-8550-0529-267C-F44B0EB77F37}"/>
              </a:ext>
            </a:extLst>
          </p:cNvPr>
          <p:cNvSpPr>
            <a:spLocks noGrp="1"/>
          </p:cNvSpPr>
          <p:nvPr>
            <p:ph type="sldNum" sz="quarter" idx="12"/>
          </p:nvPr>
        </p:nvSpPr>
        <p:spPr/>
        <p:txBody>
          <a:bodyPr/>
          <a:lstStyle/>
          <a:p>
            <a:fld id="{D648CAF4-9E3F-4665-9F26-BF61543A0994}"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37056D30-DFD7-FA7F-C5D5-281CB3674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1335734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415CB2-47E0-CADF-B43E-CD228108517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C597E479-90ED-0AF7-1EC4-A3343BBF86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CCED3-C684-32DB-B2E4-75FA118B842F}"/>
              </a:ext>
            </a:extLst>
          </p:cNvPr>
          <p:cNvSpPr>
            <a:spLocks noGrp="1"/>
          </p:cNvSpPr>
          <p:nvPr>
            <p:ph type="sldNum" sz="quarter" idx="12"/>
          </p:nvPr>
        </p:nvSpPr>
        <p:spPr/>
        <p:txBody>
          <a:bodyPr/>
          <a:lstStyle/>
          <a:p>
            <a:fld id="{D648CAF4-9E3F-4665-9F26-BF61543A0994}"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5639574C-226E-4CA0-F7F5-5373CD63F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4120678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EC296-4DCC-902B-B77B-E639294DC2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D467A3-AF31-55B2-2E08-4C1A2E2F14D3}"/>
              </a:ext>
            </a:extLst>
          </p:cNvPr>
          <p:cNvSpPr>
            <a:spLocks noGrp="1"/>
          </p:cNvSpPr>
          <p:nvPr>
            <p:ph idx="1"/>
          </p:nvPr>
        </p:nvSpPr>
        <p:spPr>
          <a:xfrm>
            <a:off x="5183188" y="987425"/>
            <a:ext cx="6172200" cy="4873625"/>
          </a:xfrm>
        </p:spPr>
        <p:txBody>
          <a:bodyPr/>
          <a:lstStyle>
            <a:lvl1pPr>
              <a:lnSpc>
                <a:spcPct val="100000"/>
              </a:lnSpc>
              <a:defRPr sz="3200"/>
            </a:lvl1pPr>
            <a:lvl2pPr>
              <a:lnSpc>
                <a:spcPct val="100000"/>
              </a:lnSpc>
              <a:defRPr sz="2800"/>
            </a:lvl2pPr>
            <a:lvl3pPr>
              <a:lnSpc>
                <a:spcPct val="100000"/>
              </a:lnSpc>
              <a:defRPr sz="2400"/>
            </a:lvl3pPr>
            <a:lvl4pPr>
              <a:lnSpc>
                <a:spcPct val="100000"/>
              </a:lnSpc>
              <a:defRPr sz="2000"/>
            </a:lvl4pPr>
            <a:lvl5pPr>
              <a:lnSpc>
                <a:spcPct val="100000"/>
              </a:lnSpc>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A350D4-147D-DB35-B327-C66870402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C5AFD-03C1-E7F6-E6E9-2285C0EBF05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14B51AF-9DBD-43E8-A5FE-F62AC54E28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2ADA2-9868-C3CF-0F86-FB1FBC5F71FB}"/>
              </a:ext>
            </a:extLst>
          </p:cNvPr>
          <p:cNvSpPr>
            <a:spLocks noGrp="1"/>
          </p:cNvSpPr>
          <p:nvPr>
            <p:ph type="sldNum" sz="quarter" idx="12"/>
          </p:nvPr>
        </p:nvSpPr>
        <p:spPr/>
        <p:txBody>
          <a:bodyPr/>
          <a:lstStyle/>
          <a:p>
            <a:fld id="{D648CAF4-9E3F-4665-9F26-BF61543A099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253019BF-62A1-40B7-EEF9-D48E99116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26426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31DEA-34E1-19BF-0A27-716497987F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D58666-ADF1-5E2C-9E53-DAB87FE7F8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87C0CAB-FF92-AA53-2B41-BCA93ED7F5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10683-C0E7-DFF7-8A73-B0948F30970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C706953-A0DB-0EE3-6CBD-103FC7D9E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514BC-932E-B152-0958-D6CA05270112}"/>
              </a:ext>
            </a:extLst>
          </p:cNvPr>
          <p:cNvSpPr>
            <a:spLocks noGrp="1"/>
          </p:cNvSpPr>
          <p:nvPr>
            <p:ph type="sldNum" sz="quarter" idx="12"/>
          </p:nvPr>
        </p:nvSpPr>
        <p:spPr/>
        <p:txBody>
          <a:bodyPr/>
          <a:lstStyle/>
          <a:p>
            <a:fld id="{D648CAF4-9E3F-4665-9F26-BF61543A099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B0E34D7B-4B32-7263-70D5-2C8FEFE9E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059" y="0"/>
            <a:ext cx="1042941" cy="914400"/>
          </a:xfrm>
          <a:prstGeom prst="rect">
            <a:avLst/>
          </a:prstGeom>
        </p:spPr>
      </p:pic>
    </p:spTree>
    <p:extLst>
      <p:ext uri="{BB962C8B-B14F-4D97-AF65-F5344CB8AC3E}">
        <p14:creationId xmlns:p14="http://schemas.microsoft.com/office/powerpoint/2010/main" val="3836850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A1FFBD8-4709-0931-05FC-F71A0B9E06DF}"/>
              </a:ext>
            </a:extLst>
          </p:cNvPr>
          <p:cNvGrpSpPr/>
          <p:nvPr/>
        </p:nvGrpSpPr>
        <p:grpSpPr>
          <a:xfrm>
            <a:off x="0" y="6177527"/>
            <a:ext cx="12192000" cy="722770"/>
            <a:chOff x="0" y="7049630"/>
            <a:chExt cx="13817600" cy="722770"/>
          </a:xfrm>
        </p:grpSpPr>
        <p:pic>
          <p:nvPicPr>
            <p:cNvPr id="9" name="Picture 8">
              <a:extLst>
                <a:ext uri="{FF2B5EF4-FFF2-40B4-BE49-F238E27FC236}">
                  <a16:creationId xmlns:a16="http://schemas.microsoft.com/office/drawing/2014/main" id="{709A9B03-A1A7-8C54-925A-29190A9F2CD3}"/>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0" y="7088717"/>
              <a:ext cx="13817600" cy="683683"/>
            </a:xfrm>
            <a:prstGeom prst="rect">
              <a:avLst/>
            </a:prstGeom>
          </p:spPr>
        </p:pic>
        <p:pic>
          <p:nvPicPr>
            <p:cNvPr id="10" name="Picture 9">
              <a:extLst>
                <a:ext uri="{FF2B5EF4-FFF2-40B4-BE49-F238E27FC236}">
                  <a16:creationId xmlns:a16="http://schemas.microsoft.com/office/drawing/2014/main" id="{3692F779-4FB3-BA2C-E827-5AFC8FA96638}"/>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76538" y="7049630"/>
              <a:ext cx="2536034" cy="722770"/>
            </a:xfrm>
            <a:prstGeom prst="rect">
              <a:avLst/>
            </a:prstGeom>
          </p:spPr>
        </p:pic>
      </p:grpSp>
      <p:sp>
        <p:nvSpPr>
          <p:cNvPr id="2" name="Title Placeholder 1">
            <a:extLst>
              <a:ext uri="{FF2B5EF4-FFF2-40B4-BE49-F238E27FC236}">
                <a16:creationId xmlns:a16="http://schemas.microsoft.com/office/drawing/2014/main" id="{EADD3406-2972-10A3-F8CB-BA1F4A6986DE}"/>
              </a:ext>
            </a:extLst>
          </p:cNvPr>
          <p:cNvSpPr>
            <a:spLocks noGrp="1"/>
          </p:cNvSpPr>
          <p:nvPr>
            <p:ph type="title"/>
          </p:nvPr>
        </p:nvSpPr>
        <p:spPr>
          <a:xfrm>
            <a:off x="633460" y="44449"/>
            <a:ext cx="10515600" cy="8699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833F9B-BDE5-9013-5A92-29D58C013DE5}"/>
              </a:ext>
            </a:extLst>
          </p:cNvPr>
          <p:cNvSpPr>
            <a:spLocks noGrp="1"/>
          </p:cNvSpPr>
          <p:nvPr>
            <p:ph type="body" idx="1"/>
          </p:nvPr>
        </p:nvSpPr>
        <p:spPr>
          <a:xfrm>
            <a:off x="633460" y="1087595"/>
            <a:ext cx="10720340" cy="50893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AAC2B09-A610-29EE-3C1B-4B484D3E5D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5C136ED-908D-3C4E-1240-8EDAE999CA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D648CAF4-9E3F-4665-9F26-BF61543A0994}" type="slidenum">
              <a:rPr lang="en-US" smtClean="0"/>
              <a:t>‹#›</a:t>
            </a:fld>
            <a:endParaRPr lang="en-US"/>
          </a:p>
        </p:txBody>
      </p:sp>
    </p:spTree>
    <p:extLst>
      <p:ext uri="{BB962C8B-B14F-4D97-AF65-F5344CB8AC3E}">
        <p14:creationId xmlns:p14="http://schemas.microsoft.com/office/powerpoint/2010/main" val="4188641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3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1pPr>
    </p:titleStyle>
    <p:bodyStyle>
      <a:lvl1pPr marL="228600" indent="-228600" algn="l" defTabSz="914400" rtl="0" eaLnBrk="1" latinLnBrk="0" hangingPunct="1">
        <a:lnSpc>
          <a:spcPct val="90000"/>
        </a:lnSpc>
        <a:spcBef>
          <a:spcPts val="1000"/>
        </a:spcBef>
        <a:buClr>
          <a:srgbClr val="1E4D2B"/>
        </a:buClr>
        <a:buFont typeface="Wingdings" panose="05000000000000000000" pitchFamily="2" charset="2"/>
        <a:buChar char="§"/>
        <a:defRPr sz="24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90000"/>
        </a:lnSpc>
        <a:spcBef>
          <a:spcPts val="500"/>
        </a:spcBef>
        <a:buClr>
          <a:srgbClr val="C8C372"/>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www.wired.it/attualita/ambiente/2019/09/07/leggende-uragan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veggierevolution.blogspot.com/2011/05/we-took-stand-against-duke-energys.html?m=0" TargetMode="External"/><Relationship Id="rId5" Type="http://schemas.openxmlformats.org/officeDocument/2006/relationships/image" Target="../media/image24.jpg"/><Relationship Id="rId4" Type="http://schemas.openxmlformats.org/officeDocument/2006/relationships/hyperlink" Target="https://commons.wikimedia.org/wiki/Category:Demonstrations_and_protests_against_nuclear_power"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mailto:Vincent.Paglioni@colostate.edu"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pngall.com/de/community-png/download/24444"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commons.wikimedia.org/wiki/File:Le_Forum_Romain_(Rome)_(5990686891).jpg" TargetMode="External"/><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pixabay.com/en/hearing-ear-sound-listen-deaf-41428/"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apicciano.commons.gc.cuny.edu/2020/07/13/white-house-attempts-to-discredit-anthony-fauci-to-hide-its-own-failings/" TargetMode="External"/><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hyperlink" Target="https://apicciano.commons.gc.cuny.edu/2021/01/28/anthony-fauci-interview-trump-white-house-was-a-surrealistic-experience-run-by-a-man-who-spouts-nonsense/" TargetMode="Externa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D61EB56-CFAE-6083-2D6B-267598B1D7C5}"/>
              </a:ext>
            </a:extLst>
          </p:cNvPr>
          <p:cNvSpPr>
            <a:spLocks noGrp="1"/>
          </p:cNvSpPr>
          <p:nvPr>
            <p:ph type="body" sz="quarter" idx="11"/>
          </p:nvPr>
        </p:nvSpPr>
        <p:spPr>
          <a:xfrm>
            <a:off x="439267" y="1007838"/>
            <a:ext cx="11313466" cy="2492990"/>
          </a:xfrm>
        </p:spPr>
        <p:txBody>
          <a:bodyPr/>
          <a:lstStyle/>
          <a:p>
            <a:r>
              <a:rPr lang="en-US" sz="6600" dirty="0">
                <a:latin typeface="Verdana" panose="020B0604030504040204" pitchFamily="34" charset="0"/>
                <a:ea typeface="Verdana" panose="020B0604030504040204" pitchFamily="34" charset="0"/>
              </a:rPr>
              <a:t>Risk</a:t>
            </a:r>
            <a:r>
              <a:rPr lang="en-US" sz="4400" dirty="0">
                <a:latin typeface="Verdana" panose="020B0604030504040204" pitchFamily="34" charset="0"/>
                <a:ea typeface="Verdana" panose="020B0604030504040204" pitchFamily="34" charset="0"/>
              </a:rPr>
              <a:t> </a:t>
            </a:r>
          </a:p>
          <a:p>
            <a:endParaRPr lang="en-US" sz="4400" dirty="0">
              <a:latin typeface="Verdana" panose="020B0604030504040204" pitchFamily="34" charset="0"/>
            </a:endParaRPr>
          </a:p>
          <a:p>
            <a:r>
              <a:rPr lang="en-US" sz="4000" i="1" dirty="0">
                <a:latin typeface="Verdana" panose="020B0604030504040204" pitchFamily="34" charset="0"/>
                <a:ea typeface="Verdana" panose="020B0604030504040204" pitchFamily="34" charset="0"/>
              </a:rPr>
              <a:t>Perception, Communication, &amp; Democracy</a:t>
            </a:r>
            <a:endParaRPr lang="en-US" sz="3200" i="1" dirty="0">
              <a:latin typeface="Verdana" panose="020B0604030504040204" pitchFamily="34" charset="0"/>
              <a:ea typeface="Verdana" panose="020B0604030504040204" pitchFamily="34" charset="0"/>
            </a:endParaRPr>
          </a:p>
        </p:txBody>
      </p:sp>
      <p:sp>
        <p:nvSpPr>
          <p:cNvPr id="6" name="Text Placeholder 5">
            <a:extLst>
              <a:ext uri="{FF2B5EF4-FFF2-40B4-BE49-F238E27FC236}">
                <a16:creationId xmlns:a16="http://schemas.microsoft.com/office/drawing/2014/main" id="{9E0A84AB-F3FE-AB46-F331-2BC5DE54D26A}"/>
              </a:ext>
            </a:extLst>
          </p:cNvPr>
          <p:cNvSpPr>
            <a:spLocks noGrp="1"/>
          </p:cNvSpPr>
          <p:nvPr>
            <p:ph type="body" sz="quarter" idx="12"/>
          </p:nvPr>
        </p:nvSpPr>
        <p:spPr>
          <a:xfrm>
            <a:off x="690275" y="5179880"/>
            <a:ext cx="11106726" cy="1713290"/>
          </a:xfrm>
        </p:spPr>
        <p:txBody>
          <a:bodyPr/>
          <a:lstStyle/>
          <a:p>
            <a:r>
              <a:rPr lang="en-US">
                <a:latin typeface="Verdana" panose="020B0604030504040204" pitchFamily="34" charset="0"/>
                <a:ea typeface="Verdana" panose="020B0604030504040204" pitchFamily="34" charset="0"/>
              </a:rPr>
              <a:t>Vincent Paglioni, Ph.D.</a:t>
            </a:r>
          </a:p>
          <a:p>
            <a:r>
              <a:rPr lang="en-US">
                <a:latin typeface="Verdana" panose="020B0604030504040204" pitchFamily="34" charset="0"/>
                <a:ea typeface="Verdana" panose="020B0604030504040204" pitchFamily="34" charset="0"/>
              </a:rPr>
              <a:t>Assistant Professor of Systems Engineering </a:t>
            </a:r>
          </a:p>
          <a:p>
            <a:r>
              <a:rPr lang="en-US">
                <a:latin typeface="Verdana" panose="020B0604030504040204" pitchFamily="34" charset="0"/>
                <a:ea typeface="Verdana" panose="020B0604030504040204" pitchFamily="34" charset="0"/>
              </a:rPr>
              <a:t>Vincent.Paglioni@colostate.edu </a:t>
            </a:r>
          </a:p>
          <a:p>
            <a:endParaRPr lang="en-US">
              <a:latin typeface="Verdana" panose="020B0604030504040204" pitchFamily="34" charset="0"/>
              <a:ea typeface="Verdana" panose="020B0604030504040204" pitchFamily="34" charset="0"/>
            </a:endParaRPr>
          </a:p>
          <a:p>
            <a:endParaRPr lang="en-US">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7154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02C2B4-A6FB-C11A-FEC1-229F83019D97}"/>
              </a:ext>
            </a:extLst>
          </p:cNvPr>
          <p:cNvSpPr>
            <a:spLocks noGrp="1"/>
          </p:cNvSpPr>
          <p:nvPr>
            <p:ph type="title"/>
          </p:nvPr>
        </p:nvSpPr>
        <p:spPr/>
        <p:txBody>
          <a:bodyPr/>
          <a:lstStyle/>
          <a:p>
            <a:r>
              <a:rPr lang="en-US"/>
              <a:t>Risk Communication</a:t>
            </a:r>
          </a:p>
        </p:txBody>
      </p:sp>
      <p:sp>
        <p:nvSpPr>
          <p:cNvPr id="6" name="Text Placeholder 5">
            <a:extLst>
              <a:ext uri="{FF2B5EF4-FFF2-40B4-BE49-F238E27FC236}">
                <a16:creationId xmlns:a16="http://schemas.microsoft.com/office/drawing/2014/main" id="{1C66A8AA-4776-B1C9-8399-E4185B2A3B28}"/>
              </a:ext>
            </a:extLst>
          </p:cNvPr>
          <p:cNvSpPr>
            <a:spLocks noGrp="1"/>
          </p:cNvSpPr>
          <p:nvPr>
            <p:ph type="body" idx="1"/>
          </p:nvPr>
        </p:nvSpPr>
        <p:spPr>
          <a:xfrm>
            <a:off x="2839452" y="4489807"/>
            <a:ext cx="8507997" cy="1599843"/>
          </a:xfrm>
        </p:spPr>
        <p:txBody>
          <a:bodyPr>
            <a:normAutofit/>
          </a:bodyPr>
          <a:lstStyle/>
          <a:p>
            <a:r>
              <a:rPr lang="en-US" dirty="0">
                <a:solidFill>
                  <a:schemeClr val="bg1"/>
                </a:solidFill>
              </a:rPr>
              <a:t>Much of this information comes from: </a:t>
            </a:r>
          </a:p>
          <a:p>
            <a:pPr algn="l"/>
            <a:r>
              <a:rPr lang="en-US" dirty="0">
                <a:solidFill>
                  <a:schemeClr val="bg1"/>
                </a:solidFill>
              </a:rPr>
              <a:t>Modarres, M. (2006). </a:t>
            </a:r>
            <a:r>
              <a:rPr lang="en-US" i="1" dirty="0">
                <a:solidFill>
                  <a:schemeClr val="bg1"/>
                </a:solidFill>
              </a:rPr>
              <a:t>Risk Analysis in Engineering: Techniques, Tools, and Trends</a:t>
            </a:r>
            <a:r>
              <a:rPr lang="en-US" dirty="0">
                <a:solidFill>
                  <a:schemeClr val="bg1"/>
                </a:solidFill>
              </a:rPr>
              <a:t>. Taylor &amp; Francis.</a:t>
            </a:r>
          </a:p>
        </p:txBody>
      </p:sp>
      <p:sp>
        <p:nvSpPr>
          <p:cNvPr id="4" name="Slide Number Placeholder 3">
            <a:extLst>
              <a:ext uri="{FF2B5EF4-FFF2-40B4-BE49-F238E27FC236}">
                <a16:creationId xmlns:a16="http://schemas.microsoft.com/office/drawing/2014/main" id="{5EB7CFF7-5F8A-3D0C-9998-C42CD841C34D}"/>
              </a:ext>
            </a:extLst>
          </p:cNvPr>
          <p:cNvSpPr>
            <a:spLocks noGrp="1"/>
          </p:cNvSpPr>
          <p:nvPr>
            <p:ph type="sldNum" sz="quarter" idx="12"/>
          </p:nvPr>
        </p:nvSpPr>
        <p:spPr/>
        <p:txBody>
          <a:bodyPr/>
          <a:lstStyle/>
          <a:p>
            <a:fld id="{D648CAF4-9E3F-4665-9F26-BF61543A0994}" type="slidenum">
              <a:rPr lang="en-US" smtClean="0"/>
              <a:t>10</a:t>
            </a:fld>
            <a:endParaRPr lang="en-US"/>
          </a:p>
        </p:txBody>
      </p:sp>
    </p:spTree>
    <p:extLst>
      <p:ext uri="{BB962C8B-B14F-4D97-AF65-F5344CB8AC3E}">
        <p14:creationId xmlns:p14="http://schemas.microsoft.com/office/powerpoint/2010/main" val="2860224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727DB-2D0A-D9E9-7E15-DBBB9FDA3861}"/>
              </a:ext>
            </a:extLst>
          </p:cNvPr>
          <p:cNvSpPr>
            <a:spLocks noGrp="1"/>
          </p:cNvSpPr>
          <p:nvPr>
            <p:ph type="title"/>
          </p:nvPr>
        </p:nvSpPr>
        <p:spPr/>
        <p:txBody>
          <a:bodyPr/>
          <a:lstStyle/>
          <a:p>
            <a:r>
              <a:rPr lang="en-US"/>
              <a:t>Why is risk communication important?</a:t>
            </a:r>
          </a:p>
        </p:txBody>
      </p:sp>
      <p:sp>
        <p:nvSpPr>
          <p:cNvPr id="3" name="Content Placeholder 2">
            <a:extLst>
              <a:ext uri="{FF2B5EF4-FFF2-40B4-BE49-F238E27FC236}">
                <a16:creationId xmlns:a16="http://schemas.microsoft.com/office/drawing/2014/main" id="{04C3E97E-0FA4-2531-8B2E-7E52B67C4CF3}"/>
              </a:ext>
            </a:extLst>
          </p:cNvPr>
          <p:cNvSpPr>
            <a:spLocks noGrp="1"/>
          </p:cNvSpPr>
          <p:nvPr>
            <p:ph idx="1"/>
          </p:nvPr>
        </p:nvSpPr>
        <p:spPr>
          <a:xfrm>
            <a:off x="633460" y="1087595"/>
            <a:ext cx="8503170" cy="5089368"/>
          </a:xfrm>
        </p:spPr>
        <p:txBody>
          <a:bodyPr>
            <a:normAutofit/>
          </a:bodyPr>
          <a:lstStyle/>
          <a:p>
            <a:r>
              <a:rPr lang="en-US" dirty="0"/>
              <a:t>Systems are: </a:t>
            </a:r>
          </a:p>
          <a:p>
            <a:pPr lvl="1"/>
            <a:r>
              <a:rPr lang="en-US" dirty="0"/>
              <a:t>Designed, built, operated by experts</a:t>
            </a:r>
          </a:p>
          <a:p>
            <a:pPr lvl="1"/>
            <a:r>
              <a:rPr lang="en-US" i="1" dirty="0">
                <a:solidFill>
                  <a:schemeClr val="accent4"/>
                </a:solidFill>
              </a:rPr>
              <a:t>Relied upon by everyone</a:t>
            </a:r>
          </a:p>
          <a:p>
            <a:r>
              <a:rPr lang="en-US" dirty="0"/>
              <a:t>The public is trusting engineers to act responsibly</a:t>
            </a:r>
          </a:p>
          <a:p>
            <a:pPr lvl="1"/>
            <a:r>
              <a:rPr lang="en-US" dirty="0"/>
              <a:t>People lack the expertise to assess complex risks</a:t>
            </a:r>
          </a:p>
          <a:p>
            <a:pPr lvl="1"/>
            <a:r>
              <a:rPr lang="en-US" dirty="0"/>
              <a:t>Trust informed by communication</a:t>
            </a:r>
          </a:p>
          <a:p>
            <a:r>
              <a:rPr lang="en-US" b="1" dirty="0"/>
              <a:t>Democracy</a:t>
            </a:r>
            <a:r>
              <a:rPr lang="en-US" dirty="0"/>
              <a:t>: governing power vested in people</a:t>
            </a:r>
          </a:p>
          <a:p>
            <a:pPr lvl="1"/>
            <a:r>
              <a:rPr lang="en-US" dirty="0"/>
              <a:t>People understand the needs of </a:t>
            </a:r>
            <a:r>
              <a:rPr lang="en-US" i="1" dirty="0"/>
              <a:t>their</a:t>
            </a:r>
            <a:r>
              <a:rPr lang="en-US" dirty="0"/>
              <a:t> community and deserve a voice in decisions that affect them</a:t>
            </a:r>
          </a:p>
        </p:txBody>
      </p:sp>
      <p:sp>
        <p:nvSpPr>
          <p:cNvPr id="4" name="Slide Number Placeholder 3">
            <a:extLst>
              <a:ext uri="{FF2B5EF4-FFF2-40B4-BE49-F238E27FC236}">
                <a16:creationId xmlns:a16="http://schemas.microsoft.com/office/drawing/2014/main" id="{7D7F0AD8-E4A1-D552-FC27-372573DD2943}"/>
              </a:ext>
            </a:extLst>
          </p:cNvPr>
          <p:cNvSpPr>
            <a:spLocks noGrp="1"/>
          </p:cNvSpPr>
          <p:nvPr>
            <p:ph type="sldNum" sz="quarter" idx="12"/>
          </p:nvPr>
        </p:nvSpPr>
        <p:spPr/>
        <p:txBody>
          <a:bodyPr/>
          <a:lstStyle/>
          <a:p>
            <a:fld id="{D648CAF4-9E3F-4665-9F26-BF61543A0994}" type="slidenum">
              <a:rPr lang="en-US" smtClean="0"/>
              <a:t>11</a:t>
            </a:fld>
            <a:endParaRPr lang="en-US"/>
          </a:p>
        </p:txBody>
      </p:sp>
      <p:pic>
        <p:nvPicPr>
          <p:cNvPr id="6" name="Picture 5" descr="A large building with a lot of cars parked in front of it&#10;&#10;Description automatically generated">
            <a:extLst>
              <a:ext uri="{FF2B5EF4-FFF2-40B4-BE49-F238E27FC236}">
                <a16:creationId xmlns:a16="http://schemas.microsoft.com/office/drawing/2014/main" id="{D7FB367E-5240-758B-F3A0-2FAE92D84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0826" y="965771"/>
            <a:ext cx="3481173" cy="2808872"/>
          </a:xfrm>
          <a:prstGeom prst="rect">
            <a:avLst/>
          </a:prstGeom>
        </p:spPr>
      </p:pic>
      <p:pic>
        <p:nvPicPr>
          <p:cNvPr id="8" name="Picture 7" descr="A white airplane flying in the sky&#10;&#10;Description automatically generated">
            <a:extLst>
              <a:ext uri="{FF2B5EF4-FFF2-40B4-BE49-F238E27FC236}">
                <a16:creationId xmlns:a16="http://schemas.microsoft.com/office/drawing/2014/main" id="{00FA50D2-8004-525A-EF32-DFD0E9CE8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5102" y="4871923"/>
            <a:ext cx="3484330" cy="1289511"/>
          </a:xfrm>
          <a:prstGeom prst="rect">
            <a:avLst/>
          </a:prstGeom>
        </p:spPr>
      </p:pic>
    </p:spTree>
    <p:extLst>
      <p:ext uri="{BB962C8B-B14F-4D97-AF65-F5344CB8AC3E}">
        <p14:creationId xmlns:p14="http://schemas.microsoft.com/office/powerpoint/2010/main" val="3803555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4BDAC-351F-89DE-2DBE-A7D92A4CF3B5}"/>
              </a:ext>
            </a:extLst>
          </p:cNvPr>
          <p:cNvSpPr>
            <a:spLocks noGrp="1"/>
          </p:cNvSpPr>
          <p:nvPr>
            <p:ph type="title"/>
          </p:nvPr>
        </p:nvSpPr>
        <p:spPr/>
        <p:txBody>
          <a:bodyPr/>
          <a:lstStyle/>
          <a:p>
            <a:r>
              <a:rPr lang="en-US" dirty="0"/>
              <a:t>Basic rules of risk communication</a:t>
            </a:r>
          </a:p>
        </p:txBody>
      </p:sp>
      <p:sp>
        <p:nvSpPr>
          <p:cNvPr id="3" name="Content Placeholder 2">
            <a:extLst>
              <a:ext uri="{FF2B5EF4-FFF2-40B4-BE49-F238E27FC236}">
                <a16:creationId xmlns:a16="http://schemas.microsoft.com/office/drawing/2014/main" id="{4A138CD3-1AD4-BD94-DA90-AB145306D3DA}"/>
              </a:ext>
            </a:extLst>
          </p:cNvPr>
          <p:cNvSpPr>
            <a:spLocks noGrp="1"/>
          </p:cNvSpPr>
          <p:nvPr>
            <p:ph idx="1"/>
          </p:nvPr>
        </p:nvSpPr>
        <p:spPr/>
        <p:txBody>
          <a:bodyPr>
            <a:normAutofit/>
          </a:bodyPr>
          <a:lstStyle/>
          <a:p>
            <a:pPr marL="457200" indent="-457200">
              <a:buFont typeface="+mj-lt"/>
              <a:buAutoNum type="arabicPeriod"/>
            </a:pPr>
            <a:r>
              <a:rPr lang="en-US" b="1" dirty="0"/>
              <a:t>Accept &amp; involve the public as a </a:t>
            </a:r>
            <a:r>
              <a:rPr lang="en-US" b="1" u="sng" dirty="0">
                <a:solidFill>
                  <a:schemeClr val="accent1"/>
                </a:solidFill>
              </a:rPr>
              <a:t>legitimate partner</a:t>
            </a:r>
          </a:p>
          <a:p>
            <a:pPr lvl="1"/>
            <a:r>
              <a:rPr lang="en-US" dirty="0"/>
              <a:t>People and communities have a right to participate in decisions that affect their lives, property, and things they value</a:t>
            </a:r>
          </a:p>
          <a:p>
            <a:pPr marL="457200" indent="-457200">
              <a:buFont typeface="+mj-lt"/>
              <a:buAutoNum type="arabicPeriod"/>
            </a:pPr>
            <a:r>
              <a:rPr lang="en-US" b="1" dirty="0"/>
              <a:t>Plan carefully and evaluate performance</a:t>
            </a:r>
          </a:p>
          <a:p>
            <a:pPr marL="457200" indent="-457200">
              <a:buFont typeface="+mj-lt"/>
              <a:buAutoNum type="arabicPeriod"/>
            </a:pPr>
            <a:r>
              <a:rPr lang="en-US" b="1" dirty="0"/>
              <a:t>Listen to specific concerns from the public </a:t>
            </a:r>
          </a:p>
          <a:p>
            <a:pPr marL="457200" indent="-457200">
              <a:buFont typeface="+mj-lt"/>
              <a:buAutoNum type="arabicPeriod"/>
            </a:pPr>
            <a:r>
              <a:rPr lang="en-US" b="1" dirty="0"/>
              <a:t>Be honest, frank, and open</a:t>
            </a:r>
          </a:p>
          <a:p>
            <a:pPr marL="457200" indent="-457200">
              <a:buFont typeface="+mj-lt"/>
              <a:buAutoNum type="arabicPeriod"/>
            </a:pPr>
            <a:r>
              <a:rPr lang="en-US" b="1" dirty="0"/>
              <a:t>Coordinate and collaborate with credible sources</a:t>
            </a:r>
          </a:p>
          <a:p>
            <a:pPr marL="457200" indent="-457200">
              <a:buFont typeface="+mj-lt"/>
              <a:buAutoNum type="arabicPeriod"/>
            </a:pPr>
            <a:r>
              <a:rPr lang="en-US" b="1" dirty="0"/>
              <a:t>Be clear and </a:t>
            </a:r>
            <a:r>
              <a:rPr lang="en-US" b="1" u="sng" dirty="0"/>
              <a:t>compassionate</a:t>
            </a:r>
          </a:p>
          <a:p>
            <a:pPr lvl="1"/>
            <a:r>
              <a:rPr lang="en-US" dirty="0"/>
              <a:t>Technical jargon is a barrier to successful communication with the public</a:t>
            </a:r>
          </a:p>
        </p:txBody>
      </p:sp>
      <p:sp>
        <p:nvSpPr>
          <p:cNvPr id="4" name="Slide Number Placeholder 3">
            <a:extLst>
              <a:ext uri="{FF2B5EF4-FFF2-40B4-BE49-F238E27FC236}">
                <a16:creationId xmlns:a16="http://schemas.microsoft.com/office/drawing/2014/main" id="{2CA5455D-3941-F0DF-19E9-D5F271527D76}"/>
              </a:ext>
            </a:extLst>
          </p:cNvPr>
          <p:cNvSpPr>
            <a:spLocks noGrp="1"/>
          </p:cNvSpPr>
          <p:nvPr>
            <p:ph type="sldNum" sz="quarter" idx="12"/>
          </p:nvPr>
        </p:nvSpPr>
        <p:spPr/>
        <p:txBody>
          <a:bodyPr/>
          <a:lstStyle/>
          <a:p>
            <a:fld id="{D648CAF4-9E3F-4665-9F26-BF61543A0994}" type="slidenum">
              <a:rPr lang="en-US" smtClean="0"/>
              <a:t>12</a:t>
            </a:fld>
            <a:endParaRPr lang="en-US"/>
          </a:p>
        </p:txBody>
      </p:sp>
      <p:sp>
        <p:nvSpPr>
          <p:cNvPr id="5" name="TextBox 4">
            <a:extLst>
              <a:ext uri="{FF2B5EF4-FFF2-40B4-BE49-F238E27FC236}">
                <a16:creationId xmlns:a16="http://schemas.microsoft.com/office/drawing/2014/main" id="{BD31A3CE-8EAD-ECEE-02F9-6D375443E607}"/>
              </a:ext>
            </a:extLst>
          </p:cNvPr>
          <p:cNvSpPr txBox="1"/>
          <p:nvPr/>
        </p:nvSpPr>
        <p:spPr>
          <a:xfrm>
            <a:off x="2469776" y="6415801"/>
            <a:ext cx="7252447" cy="246221"/>
          </a:xfrm>
          <a:prstGeom prst="rect">
            <a:avLst/>
          </a:prstGeom>
          <a:noFill/>
        </p:spPr>
        <p:txBody>
          <a:bodyPr wrap="square">
            <a:spAutoFit/>
          </a:bodyPr>
          <a:lstStyle/>
          <a:p>
            <a:pPr algn="l"/>
            <a:r>
              <a:rPr lang="en-US" sz="1000" dirty="0">
                <a:solidFill>
                  <a:schemeClr val="bg1"/>
                </a:solidFill>
              </a:rPr>
              <a:t>Modarres, M. (2006). </a:t>
            </a:r>
            <a:r>
              <a:rPr lang="en-US" sz="1000" i="1" dirty="0">
                <a:solidFill>
                  <a:schemeClr val="bg1"/>
                </a:solidFill>
              </a:rPr>
              <a:t>Risk Analysis in Engineering: Techniques, Tools, and Trends</a:t>
            </a:r>
            <a:r>
              <a:rPr lang="en-US" sz="1000" dirty="0">
                <a:solidFill>
                  <a:schemeClr val="bg1"/>
                </a:solidFill>
              </a:rPr>
              <a:t>. Taylor &amp; Francis.</a:t>
            </a:r>
          </a:p>
        </p:txBody>
      </p:sp>
    </p:spTree>
    <p:extLst>
      <p:ext uri="{BB962C8B-B14F-4D97-AF65-F5344CB8AC3E}">
        <p14:creationId xmlns:p14="http://schemas.microsoft.com/office/powerpoint/2010/main" val="428691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BAB1-211B-2CB7-D635-83622A1518A0}"/>
              </a:ext>
            </a:extLst>
          </p:cNvPr>
          <p:cNvSpPr>
            <a:spLocks noGrp="1"/>
          </p:cNvSpPr>
          <p:nvPr>
            <p:ph type="title"/>
          </p:nvPr>
        </p:nvSpPr>
        <p:spPr/>
        <p:txBody>
          <a:bodyPr/>
          <a:lstStyle/>
          <a:p>
            <a:r>
              <a:rPr lang="en-US"/>
              <a:t>Example: Hurricane Katrina (2005)</a:t>
            </a:r>
          </a:p>
        </p:txBody>
      </p:sp>
      <p:sp>
        <p:nvSpPr>
          <p:cNvPr id="3" name="Content Placeholder 2">
            <a:extLst>
              <a:ext uri="{FF2B5EF4-FFF2-40B4-BE49-F238E27FC236}">
                <a16:creationId xmlns:a16="http://schemas.microsoft.com/office/drawing/2014/main" id="{4F536D87-33CE-1F0B-5E75-4C317186D154}"/>
              </a:ext>
            </a:extLst>
          </p:cNvPr>
          <p:cNvSpPr>
            <a:spLocks noGrp="1"/>
          </p:cNvSpPr>
          <p:nvPr>
            <p:ph idx="1"/>
          </p:nvPr>
        </p:nvSpPr>
        <p:spPr/>
        <p:txBody>
          <a:bodyPr/>
          <a:lstStyle/>
          <a:p>
            <a:r>
              <a:rPr lang="en-US" dirty="0"/>
              <a:t>New Orleans, Louisiana</a:t>
            </a:r>
          </a:p>
          <a:p>
            <a:pPr lvl="1"/>
            <a:r>
              <a:rPr lang="en-US" dirty="0"/>
              <a:t>Population: 484,674 (at the time)</a:t>
            </a:r>
          </a:p>
          <a:p>
            <a:r>
              <a:rPr lang="en-US" dirty="0"/>
              <a:t>Hurricane Katrina</a:t>
            </a:r>
          </a:p>
          <a:p>
            <a:pPr lvl="1"/>
            <a:r>
              <a:rPr lang="en-US" dirty="0"/>
              <a:t>Category 3 at landfall on August 29, 2005</a:t>
            </a:r>
          </a:p>
          <a:p>
            <a:pPr lvl="1"/>
            <a:r>
              <a:rPr lang="en-US" dirty="0"/>
              <a:t>One of the costliest tropical cyclones </a:t>
            </a:r>
          </a:p>
          <a:p>
            <a:pPr lvl="1"/>
            <a:r>
              <a:rPr lang="en-US" dirty="0"/>
              <a:t>1200+ fatalities, $125 Billion in damage</a:t>
            </a:r>
          </a:p>
          <a:p>
            <a:r>
              <a:rPr lang="en-US" dirty="0"/>
              <a:t>New Orleans has </a:t>
            </a:r>
            <a:r>
              <a:rPr lang="en-US" i="1" dirty="0"/>
              <a:t>still </a:t>
            </a:r>
            <a:r>
              <a:rPr lang="en-US" dirty="0"/>
              <a:t>not fully recovered</a:t>
            </a:r>
          </a:p>
        </p:txBody>
      </p:sp>
      <p:sp>
        <p:nvSpPr>
          <p:cNvPr id="4" name="Slide Number Placeholder 3">
            <a:extLst>
              <a:ext uri="{FF2B5EF4-FFF2-40B4-BE49-F238E27FC236}">
                <a16:creationId xmlns:a16="http://schemas.microsoft.com/office/drawing/2014/main" id="{0D055806-540B-F2A2-6D88-B8994B186B36}"/>
              </a:ext>
            </a:extLst>
          </p:cNvPr>
          <p:cNvSpPr>
            <a:spLocks noGrp="1"/>
          </p:cNvSpPr>
          <p:nvPr>
            <p:ph type="sldNum" sz="quarter" idx="12"/>
          </p:nvPr>
        </p:nvSpPr>
        <p:spPr/>
        <p:txBody>
          <a:bodyPr/>
          <a:lstStyle/>
          <a:p>
            <a:fld id="{D648CAF4-9E3F-4665-9F26-BF61543A0994}" type="slidenum">
              <a:rPr lang="en-US" smtClean="0"/>
              <a:t>13</a:t>
            </a:fld>
            <a:endParaRPr lang="en-US"/>
          </a:p>
        </p:txBody>
      </p:sp>
      <p:pic>
        <p:nvPicPr>
          <p:cNvPr id="6" name="Picture 5">
            <a:extLst>
              <a:ext uri="{FF2B5EF4-FFF2-40B4-BE49-F238E27FC236}">
                <a16:creationId xmlns:a16="http://schemas.microsoft.com/office/drawing/2014/main" id="{F8419D67-FCED-4685-FC4C-54BF80A464FB}"/>
              </a:ext>
            </a:extLst>
          </p:cNvPr>
          <p:cNvPicPr>
            <a:picLocks noChangeAspect="1"/>
          </p:cNvPicPr>
          <p:nvPr/>
        </p:nvPicPr>
        <p:blipFill>
          <a:blip r:embed="rId2"/>
          <a:stretch>
            <a:fillRect/>
          </a:stretch>
        </p:blipFill>
        <p:spPr>
          <a:xfrm>
            <a:off x="7472412" y="3612776"/>
            <a:ext cx="4719588" cy="2564186"/>
          </a:xfrm>
          <a:prstGeom prst="rect">
            <a:avLst/>
          </a:prstGeom>
        </p:spPr>
      </p:pic>
      <p:pic>
        <p:nvPicPr>
          <p:cNvPr id="8" name="Picture 7" descr="High view of a flooded area&#10;&#10;Description automatically generated">
            <a:extLst>
              <a:ext uri="{FF2B5EF4-FFF2-40B4-BE49-F238E27FC236}">
                <a16:creationId xmlns:a16="http://schemas.microsoft.com/office/drawing/2014/main" id="{E1B60353-E837-018B-95E1-BA7BE1A9C3B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05692" y="966128"/>
            <a:ext cx="4686308" cy="2646648"/>
          </a:xfrm>
          <a:prstGeom prst="rect">
            <a:avLst/>
          </a:prstGeom>
        </p:spPr>
      </p:pic>
      <p:sp>
        <p:nvSpPr>
          <p:cNvPr id="7" name="TextBox 6">
            <a:extLst>
              <a:ext uri="{FF2B5EF4-FFF2-40B4-BE49-F238E27FC236}">
                <a16:creationId xmlns:a16="http://schemas.microsoft.com/office/drawing/2014/main" id="{B5AF6E95-CBBF-7533-7A97-0682728EDB20}"/>
              </a:ext>
            </a:extLst>
          </p:cNvPr>
          <p:cNvSpPr txBox="1"/>
          <p:nvPr/>
        </p:nvSpPr>
        <p:spPr>
          <a:xfrm>
            <a:off x="633460" y="4294704"/>
            <a:ext cx="6838952" cy="1200329"/>
          </a:xfrm>
          <a:prstGeom prst="rect">
            <a:avLst/>
          </a:prstGeom>
          <a:noFill/>
        </p:spPr>
        <p:txBody>
          <a:bodyPr wrap="square">
            <a:spAutoFit/>
          </a:bodyPr>
          <a:lstStyle/>
          <a:p>
            <a:r>
              <a:rPr lang="en-US" sz="1200" b="1" dirty="0"/>
              <a:t>Sources: </a:t>
            </a:r>
          </a:p>
          <a:p>
            <a:pPr lvl="1"/>
            <a:r>
              <a:rPr lang="en-US" sz="1000" dirty="0"/>
              <a:t>Cole, Terry W. and Fellows, Kelli L. (2008) Risk Communication Failure: A Case Study of New Orleans and Hurricane Katrina</a:t>
            </a:r>
            <a:r>
              <a:rPr lang="en-US" sz="1000" i="1" dirty="0"/>
              <a:t>, Southern Communication Journal, </a:t>
            </a:r>
            <a:r>
              <a:rPr lang="en-US" sz="1000" dirty="0"/>
              <a:t>73:3, 211-228.</a:t>
            </a:r>
          </a:p>
          <a:p>
            <a:pPr lvl="1"/>
            <a:r>
              <a:rPr lang="en-US" sz="1000" dirty="0"/>
              <a:t>Elder, K., et al. (2007): African Americans’ Decision Not to Evacuate New Orleans Before Hurricane Katrina: A Qualitative Study, </a:t>
            </a:r>
            <a:r>
              <a:rPr lang="en-US" sz="1000" i="1" dirty="0"/>
              <a:t>American Journal of Public Health, </a:t>
            </a:r>
            <a:r>
              <a:rPr lang="en-US" sz="1000" dirty="0"/>
              <a:t>97:S1, S124-S129</a:t>
            </a:r>
          </a:p>
          <a:p>
            <a:pPr lvl="1"/>
            <a:r>
              <a:rPr lang="en-US" sz="1000" dirty="0"/>
              <a:t>Seeger, Matthew W. (2006) Best Practices in Crisis Communication: An Expert Panel Process, </a:t>
            </a:r>
            <a:r>
              <a:rPr lang="en-US" sz="1000" i="1" dirty="0"/>
              <a:t>Journal of Applied Communication Research</a:t>
            </a:r>
            <a:r>
              <a:rPr lang="en-US" sz="1000" dirty="0"/>
              <a:t>, 34:3, 232-244. </a:t>
            </a:r>
          </a:p>
        </p:txBody>
      </p:sp>
    </p:spTree>
    <p:extLst>
      <p:ext uri="{BB962C8B-B14F-4D97-AF65-F5344CB8AC3E}">
        <p14:creationId xmlns:p14="http://schemas.microsoft.com/office/powerpoint/2010/main" val="2933803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F3CAA-C4C5-E343-6B36-63022017A37F}"/>
              </a:ext>
            </a:extLst>
          </p:cNvPr>
          <p:cNvSpPr>
            <a:spLocks noGrp="1"/>
          </p:cNvSpPr>
          <p:nvPr>
            <p:ph type="title"/>
          </p:nvPr>
        </p:nvSpPr>
        <p:spPr/>
        <p:txBody>
          <a:bodyPr>
            <a:normAutofit/>
          </a:bodyPr>
          <a:lstStyle/>
          <a:p>
            <a:r>
              <a:rPr lang="en-US"/>
              <a:t>Hurricane Katrina – 1) Involve</a:t>
            </a:r>
          </a:p>
        </p:txBody>
      </p:sp>
      <p:sp>
        <p:nvSpPr>
          <p:cNvPr id="3" name="Content Placeholder 2">
            <a:extLst>
              <a:ext uri="{FF2B5EF4-FFF2-40B4-BE49-F238E27FC236}">
                <a16:creationId xmlns:a16="http://schemas.microsoft.com/office/drawing/2014/main" id="{7AA475C6-2A16-BF67-2B30-0042E721B7E1}"/>
              </a:ext>
            </a:extLst>
          </p:cNvPr>
          <p:cNvSpPr>
            <a:spLocks noGrp="1"/>
          </p:cNvSpPr>
          <p:nvPr>
            <p:ph idx="1"/>
          </p:nvPr>
        </p:nvSpPr>
        <p:spPr>
          <a:xfrm>
            <a:off x="633460" y="1087595"/>
            <a:ext cx="7134318" cy="5089368"/>
          </a:xfrm>
        </p:spPr>
        <p:txBody>
          <a:bodyPr>
            <a:normAutofit/>
          </a:bodyPr>
          <a:lstStyle/>
          <a:p>
            <a:r>
              <a:rPr lang="en-US" dirty="0"/>
              <a:t>Emergency plans developed (seemingly) </a:t>
            </a:r>
            <a:r>
              <a:rPr lang="en-US" i="1" dirty="0"/>
              <a:t>without community input</a:t>
            </a:r>
            <a:endParaRPr lang="en-US" dirty="0"/>
          </a:p>
          <a:p>
            <a:pPr lvl="1"/>
            <a:r>
              <a:rPr lang="en-US" dirty="0"/>
              <a:t>Evacuation: 80% of city relied on public transit…</a:t>
            </a:r>
          </a:p>
          <a:p>
            <a:r>
              <a:rPr lang="en-US" dirty="0"/>
              <a:t>Little official discussion of actual risk with NOLA community</a:t>
            </a:r>
          </a:p>
          <a:p>
            <a:pPr lvl="1"/>
            <a:r>
              <a:rPr lang="en-US" dirty="0"/>
              <a:t>LSU found large storm could destroy NOLA</a:t>
            </a:r>
          </a:p>
          <a:p>
            <a:pPr lvl="1"/>
            <a:r>
              <a:rPr lang="en-US" i="1" dirty="0"/>
              <a:t>New Orleans Times-Picayune </a:t>
            </a:r>
            <a:r>
              <a:rPr lang="en-US" dirty="0"/>
              <a:t>series detailing the lack of storm defenses </a:t>
            </a:r>
          </a:p>
        </p:txBody>
      </p:sp>
      <p:sp>
        <p:nvSpPr>
          <p:cNvPr id="4" name="Slide Number Placeholder 3">
            <a:extLst>
              <a:ext uri="{FF2B5EF4-FFF2-40B4-BE49-F238E27FC236}">
                <a16:creationId xmlns:a16="http://schemas.microsoft.com/office/drawing/2014/main" id="{5EFF868A-03BE-1890-09AF-9356C0063593}"/>
              </a:ext>
            </a:extLst>
          </p:cNvPr>
          <p:cNvSpPr>
            <a:spLocks noGrp="1"/>
          </p:cNvSpPr>
          <p:nvPr>
            <p:ph type="sldNum" sz="quarter" idx="12"/>
          </p:nvPr>
        </p:nvSpPr>
        <p:spPr/>
        <p:txBody>
          <a:bodyPr/>
          <a:lstStyle/>
          <a:p>
            <a:fld id="{D648CAF4-9E3F-4665-9F26-BF61543A0994}" type="slidenum">
              <a:rPr lang="en-US" smtClean="0"/>
              <a:t>14</a:t>
            </a:fld>
            <a:endParaRPr lang="en-US"/>
          </a:p>
        </p:txBody>
      </p:sp>
      <p:pic>
        <p:nvPicPr>
          <p:cNvPr id="6" name="Picture 5">
            <a:extLst>
              <a:ext uri="{FF2B5EF4-FFF2-40B4-BE49-F238E27FC236}">
                <a16:creationId xmlns:a16="http://schemas.microsoft.com/office/drawing/2014/main" id="{4E96F28C-8B4E-0A95-CA12-B3284341CD1B}"/>
              </a:ext>
            </a:extLst>
          </p:cNvPr>
          <p:cNvPicPr>
            <a:picLocks noChangeAspect="1"/>
          </p:cNvPicPr>
          <p:nvPr/>
        </p:nvPicPr>
        <p:blipFill>
          <a:blip r:embed="rId3"/>
          <a:stretch>
            <a:fillRect/>
          </a:stretch>
        </p:blipFill>
        <p:spPr>
          <a:xfrm>
            <a:off x="7815943" y="3259591"/>
            <a:ext cx="4376056" cy="2917371"/>
          </a:xfrm>
          <a:prstGeom prst="rect">
            <a:avLst/>
          </a:prstGeom>
        </p:spPr>
      </p:pic>
      <p:pic>
        <p:nvPicPr>
          <p:cNvPr id="8" name="Picture 7" descr="A map of a city&#10;&#10;Description automatically generated">
            <a:extLst>
              <a:ext uri="{FF2B5EF4-FFF2-40B4-BE49-F238E27FC236}">
                <a16:creationId xmlns:a16="http://schemas.microsoft.com/office/drawing/2014/main" id="{95BF3C2B-56D4-0FC8-3916-E3A5D001D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089" y="91848"/>
            <a:ext cx="4424222" cy="3167743"/>
          </a:xfrm>
          <a:prstGeom prst="rect">
            <a:avLst/>
          </a:prstGeom>
        </p:spPr>
      </p:pic>
      <p:sp>
        <p:nvSpPr>
          <p:cNvPr id="9" name="Oval 8">
            <a:extLst>
              <a:ext uri="{FF2B5EF4-FFF2-40B4-BE49-F238E27FC236}">
                <a16:creationId xmlns:a16="http://schemas.microsoft.com/office/drawing/2014/main" id="{1D3126CE-A1E7-3BD9-0055-0CA27C3BCFEB}"/>
              </a:ext>
            </a:extLst>
          </p:cNvPr>
          <p:cNvSpPr/>
          <p:nvPr/>
        </p:nvSpPr>
        <p:spPr>
          <a:xfrm>
            <a:off x="9762565" y="961800"/>
            <a:ext cx="2339788" cy="1215344"/>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1FA6B3B-2F38-C298-B6AE-9F2A41FD3380}"/>
              </a:ext>
            </a:extLst>
          </p:cNvPr>
          <p:cNvSpPr/>
          <p:nvPr/>
        </p:nvSpPr>
        <p:spPr>
          <a:xfrm rot="1231745">
            <a:off x="8607031" y="4767110"/>
            <a:ext cx="2185837" cy="1318833"/>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AB1582-E0F9-C6D8-4801-27A6BC05093C}"/>
              </a:ext>
            </a:extLst>
          </p:cNvPr>
          <p:cNvSpPr txBox="1"/>
          <p:nvPr/>
        </p:nvSpPr>
        <p:spPr>
          <a:xfrm>
            <a:off x="9118136" y="3276616"/>
            <a:ext cx="2374617" cy="369332"/>
          </a:xfrm>
          <a:prstGeom prst="rect">
            <a:avLst/>
          </a:prstGeom>
          <a:solidFill>
            <a:schemeClr val="bg1"/>
          </a:solidFill>
          <a:ln w="28575">
            <a:solidFill>
              <a:srgbClr val="0070C0"/>
            </a:solidFill>
          </a:ln>
        </p:spPr>
        <p:txBody>
          <a:bodyPr wrap="square" rtlCol="0">
            <a:spAutoFit/>
          </a:bodyPr>
          <a:lstStyle/>
          <a:p>
            <a:pPr algn="ctr"/>
            <a:r>
              <a:rPr lang="en-US"/>
              <a:t>High poverty areas</a:t>
            </a:r>
          </a:p>
        </p:txBody>
      </p:sp>
      <p:cxnSp>
        <p:nvCxnSpPr>
          <p:cNvPr id="13" name="Straight Arrow Connector 12">
            <a:extLst>
              <a:ext uri="{FF2B5EF4-FFF2-40B4-BE49-F238E27FC236}">
                <a16:creationId xmlns:a16="http://schemas.microsoft.com/office/drawing/2014/main" id="{82B9FD36-2362-56AA-8506-09FAA7F7FCB2}"/>
              </a:ext>
            </a:extLst>
          </p:cNvPr>
          <p:cNvCxnSpPr>
            <a:endCxn id="9" idx="4"/>
          </p:cNvCxnSpPr>
          <p:nvPr/>
        </p:nvCxnSpPr>
        <p:spPr>
          <a:xfrm flipV="1">
            <a:off x="10479741" y="2177144"/>
            <a:ext cx="452718" cy="108244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129535D-37E0-72FA-C473-8730D0F57525}"/>
              </a:ext>
            </a:extLst>
          </p:cNvPr>
          <p:cNvCxnSpPr>
            <a:cxnSpLocks/>
            <a:stCxn id="11" idx="2"/>
            <a:endCxn id="10" idx="0"/>
          </p:cNvCxnSpPr>
          <p:nvPr/>
        </p:nvCxnSpPr>
        <p:spPr>
          <a:xfrm flipH="1">
            <a:off x="9931196" y="3645948"/>
            <a:ext cx="374249" cy="116303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ADDED87-486A-E4BC-DE90-D8B209415EDE}"/>
              </a:ext>
            </a:extLst>
          </p:cNvPr>
          <p:cNvSpPr txBox="1"/>
          <p:nvPr/>
        </p:nvSpPr>
        <p:spPr>
          <a:xfrm>
            <a:off x="8179083" y="313012"/>
            <a:ext cx="2374617" cy="338554"/>
          </a:xfrm>
          <a:prstGeom prst="rect">
            <a:avLst/>
          </a:prstGeom>
          <a:noFill/>
          <a:ln w="28575">
            <a:noFill/>
          </a:ln>
        </p:spPr>
        <p:txBody>
          <a:bodyPr wrap="square" rtlCol="0">
            <a:spAutoFit/>
          </a:bodyPr>
          <a:lstStyle/>
          <a:p>
            <a:pPr algn="ctr"/>
            <a:r>
              <a:rPr lang="en-US" sz="1600"/>
              <a:t>Lake Pontchartrain</a:t>
            </a:r>
          </a:p>
        </p:txBody>
      </p:sp>
      <p:sp>
        <p:nvSpPr>
          <p:cNvPr id="21" name="Rectangle: Rounded Corners 20">
            <a:extLst>
              <a:ext uri="{FF2B5EF4-FFF2-40B4-BE49-F238E27FC236}">
                <a16:creationId xmlns:a16="http://schemas.microsoft.com/office/drawing/2014/main" id="{A18139C7-F600-FB0F-8B88-F0B91F1791DA}"/>
              </a:ext>
            </a:extLst>
          </p:cNvPr>
          <p:cNvSpPr/>
          <p:nvPr/>
        </p:nvSpPr>
        <p:spPr>
          <a:xfrm>
            <a:off x="1612819" y="4835421"/>
            <a:ext cx="5175600" cy="1182209"/>
          </a:xfrm>
          <a:prstGeom prst="roundRect">
            <a:avLst/>
          </a:prstGeom>
          <a:solidFill>
            <a:schemeClr val="accent1">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Pre-storm risk communication did not feature government-community dialogue</a:t>
            </a:r>
            <a:endParaRPr lang="en-US" dirty="0">
              <a:solidFill>
                <a:schemeClr val="tx1"/>
              </a:solidFill>
            </a:endParaRPr>
          </a:p>
        </p:txBody>
      </p:sp>
      <p:sp>
        <p:nvSpPr>
          <p:cNvPr id="23" name="TextBox 22">
            <a:extLst>
              <a:ext uri="{FF2B5EF4-FFF2-40B4-BE49-F238E27FC236}">
                <a16:creationId xmlns:a16="http://schemas.microsoft.com/office/drawing/2014/main" id="{70949C59-3B40-03E4-6305-4E18FA5E3185}"/>
              </a:ext>
            </a:extLst>
          </p:cNvPr>
          <p:cNvSpPr txBox="1"/>
          <p:nvPr/>
        </p:nvSpPr>
        <p:spPr>
          <a:xfrm>
            <a:off x="2214282" y="6611779"/>
            <a:ext cx="7001435" cy="246221"/>
          </a:xfrm>
          <a:prstGeom prst="rect">
            <a:avLst/>
          </a:prstGeom>
          <a:noFill/>
        </p:spPr>
        <p:txBody>
          <a:bodyPr wrap="square">
            <a:spAutoFit/>
          </a:bodyPr>
          <a:lstStyle/>
          <a:p>
            <a:r>
              <a:rPr lang="en-US" sz="1000" b="1">
                <a:solidFill>
                  <a:schemeClr val="bg1"/>
                </a:solidFill>
              </a:rPr>
              <a:t>Bottom figure: </a:t>
            </a:r>
            <a:r>
              <a:rPr lang="en-US" sz="1000">
                <a:solidFill>
                  <a:schemeClr val="bg1"/>
                </a:solidFill>
              </a:rPr>
              <a:t>https://rideneworleans.org/state-of-transit-ten-years-after-katrina/</a:t>
            </a:r>
          </a:p>
        </p:txBody>
      </p:sp>
      <p:sp>
        <p:nvSpPr>
          <p:cNvPr id="25" name="TextBox 24">
            <a:extLst>
              <a:ext uri="{FF2B5EF4-FFF2-40B4-BE49-F238E27FC236}">
                <a16:creationId xmlns:a16="http://schemas.microsoft.com/office/drawing/2014/main" id="{453A355C-CF62-9183-AAF6-264974DE4781}"/>
              </a:ext>
            </a:extLst>
          </p:cNvPr>
          <p:cNvSpPr txBox="1"/>
          <p:nvPr/>
        </p:nvSpPr>
        <p:spPr>
          <a:xfrm>
            <a:off x="2214282" y="6224543"/>
            <a:ext cx="5553496" cy="400110"/>
          </a:xfrm>
          <a:prstGeom prst="rect">
            <a:avLst/>
          </a:prstGeom>
          <a:noFill/>
        </p:spPr>
        <p:txBody>
          <a:bodyPr wrap="square">
            <a:spAutoFit/>
          </a:bodyPr>
          <a:lstStyle/>
          <a:p>
            <a:r>
              <a:rPr lang="en-US" sz="1000" b="1">
                <a:solidFill>
                  <a:schemeClr val="bg1"/>
                </a:solidFill>
              </a:rPr>
              <a:t>Top figure: </a:t>
            </a:r>
            <a:r>
              <a:rPr lang="en-US" sz="1000">
                <a:solidFill>
                  <a:schemeClr val="bg1"/>
                </a:solidFill>
              </a:rPr>
              <a:t>https://www.datacenterresearch.org/reports_analysis/shifts-in-population-and-loss-of-children-across-the-new-orleans-metro-area/</a:t>
            </a:r>
          </a:p>
        </p:txBody>
      </p:sp>
    </p:spTree>
    <p:extLst>
      <p:ext uri="{BB962C8B-B14F-4D97-AF65-F5344CB8AC3E}">
        <p14:creationId xmlns:p14="http://schemas.microsoft.com/office/powerpoint/2010/main" val="4076998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0DA6-EBB4-1E44-FAE2-1FFF9D01EAAD}"/>
              </a:ext>
            </a:extLst>
          </p:cNvPr>
          <p:cNvSpPr>
            <a:spLocks noGrp="1"/>
          </p:cNvSpPr>
          <p:nvPr>
            <p:ph type="title"/>
          </p:nvPr>
        </p:nvSpPr>
        <p:spPr/>
        <p:txBody>
          <a:bodyPr/>
          <a:lstStyle/>
          <a:p>
            <a:r>
              <a:rPr lang="en-US" dirty="0"/>
              <a:t>Hurricane Katrina – 2) Plan &amp; 3) Listen</a:t>
            </a:r>
          </a:p>
        </p:txBody>
      </p:sp>
      <p:sp>
        <p:nvSpPr>
          <p:cNvPr id="3" name="Content Placeholder 2">
            <a:extLst>
              <a:ext uri="{FF2B5EF4-FFF2-40B4-BE49-F238E27FC236}">
                <a16:creationId xmlns:a16="http://schemas.microsoft.com/office/drawing/2014/main" id="{1D7868A2-7FD6-BE50-24E8-F02F438A8310}"/>
              </a:ext>
            </a:extLst>
          </p:cNvPr>
          <p:cNvSpPr>
            <a:spLocks noGrp="1"/>
          </p:cNvSpPr>
          <p:nvPr>
            <p:ph idx="1"/>
          </p:nvPr>
        </p:nvSpPr>
        <p:spPr>
          <a:xfrm>
            <a:off x="633459" y="1087595"/>
            <a:ext cx="8686106" cy="5089368"/>
          </a:xfrm>
        </p:spPr>
        <p:txBody>
          <a:bodyPr>
            <a:normAutofit/>
          </a:bodyPr>
          <a:lstStyle/>
          <a:p>
            <a:r>
              <a:rPr lang="en-US" dirty="0"/>
              <a:t>Communication with public before/during Katrina </a:t>
            </a:r>
            <a:br>
              <a:rPr lang="en-US" dirty="0"/>
            </a:br>
            <a:r>
              <a:rPr lang="en-US" dirty="0"/>
              <a:t>was </a:t>
            </a:r>
            <a:r>
              <a:rPr lang="en-US" b="1" dirty="0"/>
              <a:t>scattered and aimless</a:t>
            </a:r>
          </a:p>
          <a:p>
            <a:pPr lvl="1"/>
            <a:r>
              <a:rPr lang="en-US" dirty="0"/>
              <a:t>Mixed messages from state, city, parish governments</a:t>
            </a:r>
          </a:p>
          <a:p>
            <a:pPr lvl="1"/>
            <a:r>
              <a:rPr lang="en-US" dirty="0"/>
              <a:t>Evacuation </a:t>
            </a:r>
            <a:r>
              <a:rPr lang="en-US" i="1" dirty="0"/>
              <a:t>recommended</a:t>
            </a:r>
            <a:r>
              <a:rPr lang="en-US" dirty="0"/>
              <a:t> alongside with stockpiling supplies</a:t>
            </a:r>
          </a:p>
          <a:p>
            <a:r>
              <a:rPr lang="en-US" dirty="0"/>
              <a:t>Little effort to engage with reluctant, underserved African American community</a:t>
            </a:r>
          </a:p>
          <a:p>
            <a:pPr lvl="1"/>
            <a:r>
              <a:rPr lang="en-US" dirty="0"/>
              <a:t>State-run program to engage churches to help evacuation efforts was not utilized</a:t>
            </a:r>
          </a:p>
          <a:p>
            <a:pPr lvl="1"/>
            <a:r>
              <a:rPr lang="en-US" dirty="0"/>
              <a:t>Particularly, residents of the 9</a:t>
            </a:r>
            <a:r>
              <a:rPr lang="en-US" baseline="30000" dirty="0"/>
              <a:t>th</a:t>
            </a:r>
            <a:r>
              <a:rPr lang="en-US" dirty="0"/>
              <a:t> Ward were essentially abandoned with no feasible evacuation plans</a:t>
            </a:r>
          </a:p>
          <a:p>
            <a:pPr lvl="1"/>
            <a:endParaRPr lang="en-US" dirty="0"/>
          </a:p>
        </p:txBody>
      </p:sp>
      <p:sp>
        <p:nvSpPr>
          <p:cNvPr id="4" name="Slide Number Placeholder 3">
            <a:extLst>
              <a:ext uri="{FF2B5EF4-FFF2-40B4-BE49-F238E27FC236}">
                <a16:creationId xmlns:a16="http://schemas.microsoft.com/office/drawing/2014/main" id="{B58EFBF1-A855-2378-87D3-8AC27DCF3667}"/>
              </a:ext>
            </a:extLst>
          </p:cNvPr>
          <p:cNvSpPr>
            <a:spLocks noGrp="1"/>
          </p:cNvSpPr>
          <p:nvPr>
            <p:ph type="sldNum" sz="quarter" idx="12"/>
          </p:nvPr>
        </p:nvSpPr>
        <p:spPr/>
        <p:txBody>
          <a:bodyPr/>
          <a:lstStyle/>
          <a:p>
            <a:fld id="{D648CAF4-9E3F-4665-9F26-BF61543A0994}" type="slidenum">
              <a:rPr lang="en-US" smtClean="0"/>
              <a:t>15</a:t>
            </a:fld>
            <a:endParaRPr lang="en-US"/>
          </a:p>
        </p:txBody>
      </p:sp>
      <p:sp>
        <p:nvSpPr>
          <p:cNvPr id="5" name="Rectangle: Rounded Corners 4">
            <a:extLst>
              <a:ext uri="{FF2B5EF4-FFF2-40B4-BE49-F238E27FC236}">
                <a16:creationId xmlns:a16="http://schemas.microsoft.com/office/drawing/2014/main" id="{F7A23EE9-16A7-A69D-55BF-A3575A669560}"/>
              </a:ext>
            </a:extLst>
          </p:cNvPr>
          <p:cNvSpPr/>
          <p:nvPr/>
        </p:nvSpPr>
        <p:spPr>
          <a:xfrm>
            <a:off x="9261043" y="1087594"/>
            <a:ext cx="2877169" cy="2057942"/>
          </a:xfrm>
          <a:prstGeom prst="roundRect">
            <a:avLst>
              <a:gd name="adj" fmla="val 6109"/>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rPr>
              <a:t>Don’t wait for the city, don’t wait for the state, don’t wait for the Red Cross, LEAVE.</a:t>
            </a:r>
          </a:p>
          <a:p>
            <a:pPr algn="ctr"/>
            <a:r>
              <a:rPr lang="en-US" sz="1600" i="1" dirty="0">
                <a:solidFill>
                  <a:schemeClr val="tx1"/>
                </a:solidFill>
              </a:rPr>
              <a:t>-</a:t>
            </a:r>
            <a:r>
              <a:rPr lang="en-US" sz="1600" dirty="0">
                <a:solidFill>
                  <a:schemeClr val="tx1"/>
                </a:solidFill>
              </a:rPr>
              <a:t> Instructional video for low-income neighborhoods</a:t>
            </a:r>
          </a:p>
          <a:p>
            <a:pPr algn="ctr"/>
            <a:r>
              <a:rPr lang="en-US" sz="1600" dirty="0">
                <a:solidFill>
                  <a:schemeClr val="tx1"/>
                </a:solidFill>
              </a:rPr>
              <a:t>(never distributed)</a:t>
            </a:r>
          </a:p>
        </p:txBody>
      </p:sp>
      <p:sp>
        <p:nvSpPr>
          <p:cNvPr id="6" name="Rectangle: Rounded Corners 5">
            <a:extLst>
              <a:ext uri="{FF2B5EF4-FFF2-40B4-BE49-F238E27FC236}">
                <a16:creationId xmlns:a16="http://schemas.microsoft.com/office/drawing/2014/main" id="{79E67B6A-5E43-DD15-6A0D-C03E22FD278D}"/>
              </a:ext>
            </a:extLst>
          </p:cNvPr>
          <p:cNvSpPr/>
          <p:nvPr/>
        </p:nvSpPr>
        <p:spPr>
          <a:xfrm>
            <a:off x="9261043" y="3550023"/>
            <a:ext cx="2877169" cy="2626939"/>
          </a:xfrm>
          <a:prstGeom prst="roundRect">
            <a:avLst>
              <a:gd name="adj" fmla="val 5629"/>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1400" i="1" dirty="0">
                <a:solidFill>
                  <a:schemeClr val="tx1"/>
                </a:solidFill>
              </a:rPr>
              <a:t>We need to get as many people out as possible… There </a:t>
            </a:r>
            <a:r>
              <a:rPr lang="en-US" sz="1400" b="1" i="1" dirty="0">
                <a:solidFill>
                  <a:schemeClr val="tx1"/>
                </a:solidFill>
              </a:rPr>
              <a:t>may</a:t>
            </a:r>
            <a:r>
              <a:rPr lang="en-US" sz="1400" i="1" dirty="0">
                <a:solidFill>
                  <a:schemeClr val="tx1"/>
                </a:solidFill>
              </a:rPr>
              <a:t> be intense flooding…</a:t>
            </a:r>
          </a:p>
          <a:p>
            <a:r>
              <a:rPr lang="en-US" sz="1400" i="1" dirty="0">
                <a:solidFill>
                  <a:schemeClr val="tx1"/>
                </a:solidFill>
              </a:rPr>
              <a:t>Hopefully … [the hurricane] could move just a little bit in one direction or another and not keep New Orleans in its sights.</a:t>
            </a:r>
          </a:p>
          <a:p>
            <a:r>
              <a:rPr lang="en-US" sz="1400" i="1" dirty="0">
                <a:solidFill>
                  <a:schemeClr val="tx1"/>
                </a:solidFill>
              </a:rPr>
              <a:t>-</a:t>
            </a:r>
            <a:r>
              <a:rPr lang="en-US" sz="1400" dirty="0">
                <a:solidFill>
                  <a:schemeClr val="tx1"/>
                </a:solidFill>
              </a:rPr>
              <a:t>Evacuation announcement by New Orleans Mayor (Aug. 29, 2005)</a:t>
            </a:r>
          </a:p>
        </p:txBody>
      </p:sp>
    </p:spTree>
    <p:extLst>
      <p:ext uri="{BB962C8B-B14F-4D97-AF65-F5344CB8AC3E}">
        <p14:creationId xmlns:p14="http://schemas.microsoft.com/office/powerpoint/2010/main" val="3442353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5387E-D7AC-F5E5-12D5-24DC374C2EDB}"/>
              </a:ext>
            </a:extLst>
          </p:cNvPr>
          <p:cNvSpPr>
            <a:spLocks noGrp="1"/>
          </p:cNvSpPr>
          <p:nvPr>
            <p:ph type="title"/>
          </p:nvPr>
        </p:nvSpPr>
        <p:spPr/>
        <p:txBody>
          <a:bodyPr>
            <a:normAutofit fontScale="90000"/>
          </a:bodyPr>
          <a:lstStyle/>
          <a:p>
            <a:r>
              <a:rPr lang="en-US" dirty="0"/>
              <a:t>Hurricane Katrina – 4) Honest &amp; 5) Coordinate</a:t>
            </a:r>
          </a:p>
        </p:txBody>
      </p:sp>
      <p:sp>
        <p:nvSpPr>
          <p:cNvPr id="3" name="Content Placeholder 2">
            <a:extLst>
              <a:ext uri="{FF2B5EF4-FFF2-40B4-BE49-F238E27FC236}">
                <a16:creationId xmlns:a16="http://schemas.microsoft.com/office/drawing/2014/main" id="{C02A2BD7-91A7-B1B7-7E99-F1A45FA68154}"/>
              </a:ext>
            </a:extLst>
          </p:cNvPr>
          <p:cNvSpPr>
            <a:spLocks noGrp="1"/>
          </p:cNvSpPr>
          <p:nvPr>
            <p:ph idx="1"/>
          </p:nvPr>
        </p:nvSpPr>
        <p:spPr>
          <a:xfrm>
            <a:off x="633460" y="1087595"/>
            <a:ext cx="8385035" cy="5089368"/>
          </a:xfrm>
        </p:spPr>
        <p:txBody>
          <a:bodyPr>
            <a:normAutofit/>
          </a:bodyPr>
          <a:lstStyle/>
          <a:p>
            <a:r>
              <a:rPr lang="en-US" dirty="0"/>
              <a:t>Decades of eroded trust in communicators</a:t>
            </a:r>
          </a:p>
          <a:p>
            <a:pPr lvl="1"/>
            <a:r>
              <a:rPr lang="en-US" dirty="0"/>
              <a:t>Why should they listen to communicators </a:t>
            </a:r>
            <a:r>
              <a:rPr lang="en-US" i="1" dirty="0"/>
              <a:t>now</a:t>
            </a:r>
            <a:r>
              <a:rPr lang="en-US" dirty="0"/>
              <a:t>?</a:t>
            </a:r>
          </a:p>
          <a:p>
            <a:pPr lvl="1"/>
            <a:r>
              <a:rPr lang="en-US" dirty="0"/>
              <a:t>Led public to engage in </a:t>
            </a:r>
            <a:r>
              <a:rPr lang="en-US" i="1" dirty="0"/>
              <a:t>avoidance strategies</a:t>
            </a:r>
            <a:endParaRPr lang="en-US" dirty="0"/>
          </a:p>
          <a:p>
            <a:pPr lvl="1"/>
            <a:r>
              <a:rPr lang="en-US" dirty="0"/>
              <a:t>No effort to rebuild credibility in communities</a:t>
            </a:r>
          </a:p>
          <a:p>
            <a:r>
              <a:rPr lang="en-US" dirty="0"/>
              <a:t>Communications from agencies were not coordinated, resulting in confusion and inaction</a:t>
            </a:r>
          </a:p>
          <a:p>
            <a:pPr lvl="1"/>
            <a:r>
              <a:rPr lang="en-US" dirty="0"/>
              <a:t>Uncertainties were NOT communicated effectively</a:t>
            </a:r>
          </a:p>
          <a:p>
            <a:r>
              <a:rPr lang="en-US" dirty="0"/>
              <a:t>~70,000 residents did </a:t>
            </a:r>
            <a:r>
              <a:rPr lang="en-US" i="1" dirty="0"/>
              <a:t>not</a:t>
            </a:r>
            <a:r>
              <a:rPr lang="en-US" dirty="0"/>
              <a:t> evacuate, because:</a:t>
            </a:r>
          </a:p>
          <a:p>
            <a:pPr lvl="1"/>
            <a:r>
              <a:rPr lang="en-US" dirty="0"/>
              <a:t>Parishes received different advice at different times</a:t>
            </a:r>
          </a:p>
          <a:p>
            <a:pPr lvl="2"/>
            <a:r>
              <a:rPr lang="en-US" dirty="0"/>
              <a:t>Communicators avoided perception of mandatory evacuation</a:t>
            </a:r>
          </a:p>
        </p:txBody>
      </p:sp>
      <p:sp>
        <p:nvSpPr>
          <p:cNvPr id="4" name="Slide Number Placeholder 3">
            <a:extLst>
              <a:ext uri="{FF2B5EF4-FFF2-40B4-BE49-F238E27FC236}">
                <a16:creationId xmlns:a16="http://schemas.microsoft.com/office/drawing/2014/main" id="{3CA402A8-D2D8-7E91-7FE9-54BA83849CA6}"/>
              </a:ext>
            </a:extLst>
          </p:cNvPr>
          <p:cNvSpPr>
            <a:spLocks noGrp="1"/>
          </p:cNvSpPr>
          <p:nvPr>
            <p:ph type="sldNum" sz="quarter" idx="12"/>
          </p:nvPr>
        </p:nvSpPr>
        <p:spPr/>
        <p:txBody>
          <a:bodyPr/>
          <a:lstStyle/>
          <a:p>
            <a:fld id="{D648CAF4-9E3F-4665-9F26-BF61543A0994}" type="slidenum">
              <a:rPr lang="en-US" smtClean="0"/>
              <a:t>16</a:t>
            </a:fld>
            <a:endParaRPr lang="en-US"/>
          </a:p>
        </p:txBody>
      </p:sp>
      <p:sp>
        <p:nvSpPr>
          <p:cNvPr id="5" name="Rectangle: Rounded Corners 4">
            <a:extLst>
              <a:ext uri="{FF2B5EF4-FFF2-40B4-BE49-F238E27FC236}">
                <a16:creationId xmlns:a16="http://schemas.microsoft.com/office/drawing/2014/main" id="{4B07EAF8-64C1-A898-28E1-7DED1C9085B0}"/>
              </a:ext>
            </a:extLst>
          </p:cNvPr>
          <p:cNvSpPr/>
          <p:nvPr/>
        </p:nvSpPr>
        <p:spPr>
          <a:xfrm>
            <a:off x="9018495" y="1628667"/>
            <a:ext cx="3101788" cy="4007224"/>
          </a:xfrm>
          <a:prstGeom prst="roundRect">
            <a:avLst>
              <a:gd name="adj" fmla="val 9503"/>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a:solidFill>
                  <a:schemeClr val="tx1"/>
                </a:solidFill>
              </a:rPr>
              <a:t>If you get conflicting information from people you’re not sure of, then inaction may be, from your perspective, the most prudent form of action.</a:t>
            </a:r>
          </a:p>
          <a:p>
            <a:pPr algn="ctr"/>
            <a:endParaRPr lang="en-US" i="1">
              <a:solidFill>
                <a:schemeClr val="tx1"/>
              </a:solidFill>
            </a:endParaRPr>
          </a:p>
          <a:p>
            <a:pPr algn="ctr"/>
            <a:r>
              <a:rPr lang="en-US" i="1">
                <a:solidFill>
                  <a:schemeClr val="tx1"/>
                </a:solidFill>
              </a:rPr>
              <a:t>-</a:t>
            </a:r>
            <a:r>
              <a:rPr lang="en-US">
                <a:solidFill>
                  <a:schemeClr val="tx1"/>
                </a:solidFill>
              </a:rPr>
              <a:t> Margaret Sims, Vice President of Joint Center for Political and Economic Studies (2006)</a:t>
            </a:r>
          </a:p>
        </p:txBody>
      </p:sp>
    </p:spTree>
    <p:extLst>
      <p:ext uri="{BB962C8B-B14F-4D97-AF65-F5344CB8AC3E}">
        <p14:creationId xmlns:p14="http://schemas.microsoft.com/office/powerpoint/2010/main" val="1819343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6D66D-B0F9-5EA3-7784-891CEEE083C7}"/>
              </a:ext>
            </a:extLst>
          </p:cNvPr>
          <p:cNvSpPr>
            <a:spLocks noGrp="1"/>
          </p:cNvSpPr>
          <p:nvPr>
            <p:ph type="title"/>
          </p:nvPr>
        </p:nvSpPr>
        <p:spPr/>
        <p:txBody>
          <a:bodyPr/>
          <a:lstStyle/>
          <a:p>
            <a:r>
              <a:rPr lang="en-US"/>
              <a:t>Hurricane Katrina – 6) Clarity &amp; Compassion</a:t>
            </a:r>
          </a:p>
        </p:txBody>
      </p:sp>
      <p:sp>
        <p:nvSpPr>
          <p:cNvPr id="3" name="Content Placeholder 2">
            <a:extLst>
              <a:ext uri="{FF2B5EF4-FFF2-40B4-BE49-F238E27FC236}">
                <a16:creationId xmlns:a16="http://schemas.microsoft.com/office/drawing/2014/main" id="{754A52A0-E08F-62EF-3227-66803DD6192C}"/>
              </a:ext>
            </a:extLst>
          </p:cNvPr>
          <p:cNvSpPr>
            <a:spLocks noGrp="1"/>
          </p:cNvSpPr>
          <p:nvPr>
            <p:ph idx="1"/>
          </p:nvPr>
        </p:nvSpPr>
        <p:spPr>
          <a:xfrm>
            <a:off x="633460" y="1087595"/>
            <a:ext cx="8935354" cy="5089368"/>
          </a:xfrm>
        </p:spPr>
        <p:txBody>
          <a:bodyPr>
            <a:normAutofit/>
          </a:bodyPr>
          <a:lstStyle/>
          <a:p>
            <a:r>
              <a:rPr lang="en-US" dirty="0"/>
              <a:t>Evacuation messages </a:t>
            </a:r>
            <a:r>
              <a:rPr lang="en-US" b="1" dirty="0"/>
              <a:t>muddled by jargon</a:t>
            </a:r>
            <a:endParaRPr lang="en-US" dirty="0"/>
          </a:p>
          <a:p>
            <a:pPr lvl="1"/>
            <a:r>
              <a:rPr lang="en-US" dirty="0"/>
              <a:t>E.g., “overtop” vs “breach”: people just needed to know to leave</a:t>
            </a:r>
          </a:p>
          <a:p>
            <a:r>
              <a:rPr lang="en-US" dirty="0"/>
              <a:t>Evacuation messages </a:t>
            </a:r>
            <a:r>
              <a:rPr lang="en-US" b="1" dirty="0"/>
              <a:t>confusing and issued too late</a:t>
            </a:r>
          </a:p>
          <a:p>
            <a:pPr lvl="1"/>
            <a:r>
              <a:rPr lang="en-US" dirty="0"/>
              <a:t>Evacuation not characterized mandatory</a:t>
            </a:r>
          </a:p>
          <a:p>
            <a:pPr lvl="1"/>
            <a:r>
              <a:rPr lang="en-US" dirty="0"/>
              <a:t>24 hours before landfall and again </a:t>
            </a:r>
            <a:r>
              <a:rPr lang="en-US" i="1" dirty="0"/>
              <a:t>after the levees had failed</a:t>
            </a:r>
            <a:endParaRPr lang="en-US" dirty="0"/>
          </a:p>
          <a:p>
            <a:r>
              <a:rPr lang="en-US" dirty="0"/>
              <a:t>Actual response </a:t>
            </a:r>
            <a:r>
              <a:rPr lang="en-US" b="1" dirty="0"/>
              <a:t>lacked care and compassion</a:t>
            </a:r>
          </a:p>
          <a:p>
            <a:pPr lvl="1"/>
            <a:r>
              <a:rPr lang="en-US" dirty="0"/>
              <a:t>Evacuation buses did not go into many (poor) neighborhoods</a:t>
            </a:r>
          </a:p>
          <a:p>
            <a:pPr lvl="1"/>
            <a:r>
              <a:rPr lang="en-US" dirty="0"/>
              <a:t>Evacuation centers were still in the city – stranded anyway</a:t>
            </a:r>
          </a:p>
        </p:txBody>
      </p:sp>
      <p:sp>
        <p:nvSpPr>
          <p:cNvPr id="4" name="Slide Number Placeholder 3">
            <a:extLst>
              <a:ext uri="{FF2B5EF4-FFF2-40B4-BE49-F238E27FC236}">
                <a16:creationId xmlns:a16="http://schemas.microsoft.com/office/drawing/2014/main" id="{B2825368-9EA2-41CB-BEBA-C1F4FEB25CCC}"/>
              </a:ext>
            </a:extLst>
          </p:cNvPr>
          <p:cNvSpPr>
            <a:spLocks noGrp="1"/>
          </p:cNvSpPr>
          <p:nvPr>
            <p:ph type="sldNum" sz="quarter" idx="12"/>
          </p:nvPr>
        </p:nvSpPr>
        <p:spPr/>
        <p:txBody>
          <a:bodyPr/>
          <a:lstStyle/>
          <a:p>
            <a:fld id="{D648CAF4-9E3F-4665-9F26-BF61543A0994}" type="slidenum">
              <a:rPr lang="en-US" smtClean="0"/>
              <a:t>17</a:t>
            </a:fld>
            <a:endParaRPr lang="en-US"/>
          </a:p>
        </p:txBody>
      </p:sp>
      <p:pic>
        <p:nvPicPr>
          <p:cNvPr id="6" name="Picture 5">
            <a:extLst>
              <a:ext uri="{FF2B5EF4-FFF2-40B4-BE49-F238E27FC236}">
                <a16:creationId xmlns:a16="http://schemas.microsoft.com/office/drawing/2014/main" id="{E0024D1C-0354-4A50-5F74-4F9D141AF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046" y="914400"/>
            <a:ext cx="2620954" cy="1801906"/>
          </a:xfrm>
          <a:prstGeom prst="rect">
            <a:avLst/>
          </a:prstGeom>
        </p:spPr>
      </p:pic>
      <p:pic>
        <p:nvPicPr>
          <p:cNvPr id="8" name="Picture 7">
            <a:extLst>
              <a:ext uri="{FF2B5EF4-FFF2-40B4-BE49-F238E27FC236}">
                <a16:creationId xmlns:a16="http://schemas.microsoft.com/office/drawing/2014/main" id="{50F2972D-656F-A5D6-7217-5720B0599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930" y="2318888"/>
            <a:ext cx="2620954" cy="3929511"/>
          </a:xfrm>
          <a:prstGeom prst="rect">
            <a:avLst/>
          </a:prstGeom>
        </p:spPr>
      </p:pic>
      <p:pic>
        <p:nvPicPr>
          <p:cNvPr id="10" name="Picture 9" descr="A large round building with people in the front&#10;&#10;Description automatically generated">
            <a:extLst>
              <a:ext uri="{FF2B5EF4-FFF2-40B4-BE49-F238E27FC236}">
                <a16:creationId xmlns:a16="http://schemas.microsoft.com/office/drawing/2014/main" id="{35043383-EB9B-0B38-5EBF-11744BDACB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2163" y="2318888"/>
            <a:ext cx="2619837" cy="1747411"/>
          </a:xfrm>
          <a:prstGeom prst="rect">
            <a:avLst/>
          </a:prstGeom>
        </p:spPr>
      </p:pic>
    </p:spTree>
    <p:extLst>
      <p:ext uri="{BB962C8B-B14F-4D97-AF65-F5344CB8AC3E}">
        <p14:creationId xmlns:p14="http://schemas.microsoft.com/office/powerpoint/2010/main" val="4036275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EA936-98D8-1561-4489-103C972AC4DF}"/>
              </a:ext>
            </a:extLst>
          </p:cNvPr>
          <p:cNvSpPr>
            <a:spLocks noGrp="1"/>
          </p:cNvSpPr>
          <p:nvPr>
            <p:ph type="title"/>
          </p:nvPr>
        </p:nvSpPr>
        <p:spPr/>
        <p:txBody>
          <a:bodyPr>
            <a:normAutofit fontScale="90000"/>
          </a:bodyPr>
          <a:lstStyle/>
          <a:p>
            <a:r>
              <a:rPr lang="en-US" dirty="0"/>
              <a:t>Hurricane Katrina – Could it have gone better?</a:t>
            </a:r>
          </a:p>
        </p:txBody>
      </p:sp>
      <p:sp>
        <p:nvSpPr>
          <p:cNvPr id="3" name="Content Placeholder 2">
            <a:extLst>
              <a:ext uri="{FF2B5EF4-FFF2-40B4-BE49-F238E27FC236}">
                <a16:creationId xmlns:a16="http://schemas.microsoft.com/office/drawing/2014/main" id="{21B6F3B5-1567-915D-59E7-8A1E19156C11}"/>
              </a:ext>
            </a:extLst>
          </p:cNvPr>
          <p:cNvSpPr>
            <a:spLocks noGrp="1"/>
          </p:cNvSpPr>
          <p:nvPr>
            <p:ph idx="1"/>
          </p:nvPr>
        </p:nvSpPr>
        <p:spPr>
          <a:xfrm>
            <a:off x="633461" y="1087595"/>
            <a:ext cx="8552102" cy="5089368"/>
          </a:xfrm>
        </p:spPr>
        <p:txBody>
          <a:bodyPr>
            <a:normAutofit fontScale="92500" lnSpcReduction="10000"/>
          </a:bodyPr>
          <a:lstStyle/>
          <a:p>
            <a:pPr marL="0" indent="0" algn="ctr">
              <a:lnSpc>
                <a:spcPct val="120000"/>
              </a:lnSpc>
              <a:buNone/>
            </a:pPr>
            <a:r>
              <a:rPr lang="en-US" sz="3600" b="1" dirty="0"/>
              <a:t>YES</a:t>
            </a:r>
          </a:p>
          <a:p>
            <a:pPr>
              <a:lnSpc>
                <a:spcPct val="120000"/>
              </a:lnSpc>
              <a:spcBef>
                <a:spcPts val="600"/>
              </a:spcBef>
            </a:pPr>
            <a:r>
              <a:rPr lang="en-US" sz="2600" dirty="0"/>
              <a:t>One issue to overcome: </a:t>
            </a:r>
            <a:r>
              <a:rPr lang="en-US" sz="2600" b="1" dirty="0"/>
              <a:t>apathy</a:t>
            </a:r>
            <a:endParaRPr lang="en-US" sz="2600" dirty="0"/>
          </a:p>
          <a:p>
            <a:pPr lvl="1">
              <a:lnSpc>
                <a:spcPct val="120000"/>
              </a:lnSpc>
            </a:pPr>
            <a:r>
              <a:rPr lang="en-US" sz="2100" dirty="0"/>
              <a:t>Risks fail to materialize </a:t>
            </a:r>
            <a:r>
              <a:rPr lang="en-US" sz="2100" dirty="0">
                <a:sym typeface="Wingdings" panose="05000000000000000000" pitchFamily="2" charset="2"/>
              </a:rPr>
              <a:t></a:t>
            </a:r>
            <a:r>
              <a:rPr lang="en-US" sz="2100" dirty="0"/>
              <a:t> apathy </a:t>
            </a:r>
            <a:r>
              <a:rPr lang="en-US" sz="2100" dirty="0">
                <a:sym typeface="Wingdings" panose="05000000000000000000" pitchFamily="2" charset="2"/>
              </a:rPr>
              <a:t></a:t>
            </a:r>
            <a:r>
              <a:rPr lang="en-US" sz="2100" dirty="0"/>
              <a:t> 30 years of complacency</a:t>
            </a:r>
          </a:p>
          <a:p>
            <a:pPr>
              <a:lnSpc>
                <a:spcPct val="120000"/>
              </a:lnSpc>
            </a:pPr>
            <a:r>
              <a:rPr lang="en-US" sz="2600" dirty="0"/>
              <a:t>Bigger issue: </a:t>
            </a:r>
            <a:r>
              <a:rPr lang="en-US" sz="2600" b="1" dirty="0"/>
              <a:t>breakdown of local democracy</a:t>
            </a:r>
          </a:p>
          <a:p>
            <a:pPr>
              <a:lnSpc>
                <a:spcPct val="120000"/>
              </a:lnSpc>
            </a:pPr>
            <a:r>
              <a:rPr lang="en-US" sz="2600" dirty="0"/>
              <a:t>Community disaffected by local government</a:t>
            </a:r>
          </a:p>
          <a:p>
            <a:pPr lvl="1">
              <a:lnSpc>
                <a:spcPct val="120000"/>
              </a:lnSpc>
            </a:pPr>
            <a:r>
              <a:rPr lang="en-US" sz="2100" dirty="0"/>
              <a:t>Large minority/female population: </a:t>
            </a:r>
            <a:r>
              <a:rPr lang="en-US" sz="2100" i="1" dirty="0"/>
              <a:t>generally</a:t>
            </a:r>
            <a:r>
              <a:rPr lang="en-US" sz="2100" dirty="0"/>
              <a:t> lower trust in govt</a:t>
            </a:r>
          </a:p>
          <a:p>
            <a:pPr lvl="1">
              <a:lnSpc>
                <a:spcPct val="120000"/>
              </a:lnSpc>
            </a:pPr>
            <a:r>
              <a:rPr lang="en-US" sz="2100" dirty="0"/>
              <a:t>Segregation: low-income neighborhoods neglected by city</a:t>
            </a:r>
          </a:p>
          <a:p>
            <a:pPr lvl="1">
              <a:lnSpc>
                <a:spcPct val="120000"/>
              </a:lnSpc>
            </a:pPr>
            <a:r>
              <a:rPr lang="en-US" sz="2100" b="1" dirty="0"/>
              <a:t>Result: population largely did not trust the government</a:t>
            </a:r>
          </a:p>
          <a:p>
            <a:pPr>
              <a:lnSpc>
                <a:spcPct val="120000"/>
              </a:lnSpc>
            </a:pPr>
            <a:r>
              <a:rPr lang="en-US" sz="2600" dirty="0"/>
              <a:t>City not engaged with community</a:t>
            </a:r>
          </a:p>
          <a:p>
            <a:pPr lvl="1">
              <a:lnSpc>
                <a:spcPct val="120000"/>
              </a:lnSpc>
            </a:pPr>
            <a:r>
              <a:rPr lang="en-US" sz="2100" dirty="0"/>
              <a:t>No dialogue after earlier storms (Betsy ‘65, Georges ‘98) </a:t>
            </a:r>
          </a:p>
          <a:p>
            <a:pPr lvl="1">
              <a:lnSpc>
                <a:spcPct val="120000"/>
              </a:lnSpc>
            </a:pPr>
            <a:r>
              <a:rPr lang="en-US" sz="2100" b="1" dirty="0"/>
              <a:t>Evacuation plans </a:t>
            </a:r>
            <a:r>
              <a:rPr lang="en-US" sz="2100" b="1" i="1" dirty="0"/>
              <a:t>could have </a:t>
            </a:r>
            <a:r>
              <a:rPr lang="en-US" sz="2100" b="1" dirty="0"/>
              <a:t>met community needs </a:t>
            </a:r>
          </a:p>
        </p:txBody>
      </p:sp>
      <p:sp>
        <p:nvSpPr>
          <p:cNvPr id="4" name="Slide Number Placeholder 3">
            <a:extLst>
              <a:ext uri="{FF2B5EF4-FFF2-40B4-BE49-F238E27FC236}">
                <a16:creationId xmlns:a16="http://schemas.microsoft.com/office/drawing/2014/main" id="{CCF07971-03D7-146D-2289-E9183C63553A}"/>
              </a:ext>
            </a:extLst>
          </p:cNvPr>
          <p:cNvSpPr>
            <a:spLocks noGrp="1"/>
          </p:cNvSpPr>
          <p:nvPr>
            <p:ph type="sldNum" sz="quarter" idx="12"/>
          </p:nvPr>
        </p:nvSpPr>
        <p:spPr/>
        <p:txBody>
          <a:bodyPr/>
          <a:lstStyle/>
          <a:p>
            <a:fld id="{D648CAF4-9E3F-4665-9F26-BF61543A0994}" type="slidenum">
              <a:rPr lang="en-US" smtClean="0"/>
              <a:t>18</a:t>
            </a:fld>
            <a:endParaRPr lang="en-US"/>
          </a:p>
        </p:txBody>
      </p:sp>
      <p:sp>
        <p:nvSpPr>
          <p:cNvPr id="5" name="Rectangle: Rounded Corners 4">
            <a:extLst>
              <a:ext uri="{FF2B5EF4-FFF2-40B4-BE49-F238E27FC236}">
                <a16:creationId xmlns:a16="http://schemas.microsoft.com/office/drawing/2014/main" id="{921FB70B-6646-B0FB-D34C-B45E7DB615FF}"/>
              </a:ext>
            </a:extLst>
          </p:cNvPr>
          <p:cNvSpPr/>
          <p:nvPr/>
        </p:nvSpPr>
        <p:spPr>
          <a:xfrm>
            <a:off x="9185563" y="3579783"/>
            <a:ext cx="2898862" cy="2606144"/>
          </a:xfrm>
          <a:prstGeom prst="roundRect">
            <a:avLst>
              <a:gd name="adj" fmla="val 9503"/>
            </a:avLst>
          </a:prstGeom>
          <a:solidFill>
            <a:schemeClr val="accent2">
              <a:lumMod val="20000"/>
              <a:lumOff val="80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Because I mean I made it through Vietnam and I figured my Lord </a:t>
            </a:r>
            <a:r>
              <a:rPr lang="en-US" i="1" dirty="0" err="1">
                <a:solidFill>
                  <a:schemeClr val="tx1"/>
                </a:solidFill>
              </a:rPr>
              <a:t>ain’t</a:t>
            </a:r>
            <a:r>
              <a:rPr lang="en-US" i="1" dirty="0">
                <a:solidFill>
                  <a:schemeClr val="tx1"/>
                </a:solidFill>
              </a:rPr>
              <a:t> </a:t>
            </a:r>
            <a:r>
              <a:rPr lang="en-US" i="1" dirty="0" err="1">
                <a:solidFill>
                  <a:schemeClr val="tx1"/>
                </a:solidFill>
              </a:rPr>
              <a:t>gonna</a:t>
            </a:r>
            <a:r>
              <a:rPr lang="en-US" i="1" dirty="0">
                <a:solidFill>
                  <a:schemeClr val="tx1"/>
                </a:solidFill>
              </a:rPr>
              <a:t> let me die in nothing like this here.</a:t>
            </a:r>
          </a:p>
          <a:p>
            <a:pPr algn="ctr"/>
            <a:endParaRPr lang="en-US" i="1" dirty="0">
              <a:solidFill>
                <a:schemeClr val="tx1"/>
              </a:solidFill>
            </a:endParaRPr>
          </a:p>
          <a:p>
            <a:pPr algn="ctr"/>
            <a:r>
              <a:rPr lang="en-US" i="1" dirty="0">
                <a:solidFill>
                  <a:schemeClr val="tx1"/>
                </a:solidFill>
              </a:rPr>
              <a:t>- </a:t>
            </a:r>
            <a:r>
              <a:rPr lang="en-US" dirty="0">
                <a:solidFill>
                  <a:schemeClr val="tx1"/>
                </a:solidFill>
              </a:rPr>
              <a:t>Katrina survivor </a:t>
            </a:r>
          </a:p>
          <a:p>
            <a:pPr algn="ctr"/>
            <a:r>
              <a:rPr lang="en-US" dirty="0">
                <a:solidFill>
                  <a:schemeClr val="tx1"/>
                </a:solidFill>
              </a:rPr>
              <a:t>(Elder, et al., 2007)</a:t>
            </a:r>
          </a:p>
        </p:txBody>
      </p:sp>
      <p:sp>
        <p:nvSpPr>
          <p:cNvPr id="6" name="Rectangle: Rounded Corners 5">
            <a:extLst>
              <a:ext uri="{FF2B5EF4-FFF2-40B4-BE49-F238E27FC236}">
                <a16:creationId xmlns:a16="http://schemas.microsoft.com/office/drawing/2014/main" id="{8DE8744A-D158-B0FA-16EB-2FA0899BD32E}"/>
              </a:ext>
            </a:extLst>
          </p:cNvPr>
          <p:cNvSpPr/>
          <p:nvPr/>
        </p:nvSpPr>
        <p:spPr>
          <a:xfrm>
            <a:off x="9185563" y="930572"/>
            <a:ext cx="2898861" cy="2606144"/>
          </a:xfrm>
          <a:prstGeom prst="roundRect">
            <a:avLst>
              <a:gd name="adj" fmla="val 9503"/>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“Risk learners gather appropriate feedback from their environment… If that environment diminishes the risk (i.e., provides poor feedback), the tendency is to withhold.”</a:t>
            </a:r>
          </a:p>
          <a:p>
            <a:pPr algn="ctr"/>
            <a:endParaRPr lang="en-US" sz="1400" dirty="0">
              <a:solidFill>
                <a:schemeClr val="tx1"/>
              </a:solidFill>
            </a:endParaRPr>
          </a:p>
          <a:p>
            <a:pPr algn="ctr"/>
            <a:r>
              <a:rPr lang="en-US" sz="1400" dirty="0">
                <a:solidFill>
                  <a:schemeClr val="tx1"/>
                </a:solidFill>
              </a:rPr>
              <a:t>(Cole and Fellows, 2008)</a:t>
            </a:r>
          </a:p>
        </p:txBody>
      </p:sp>
    </p:spTree>
    <p:extLst>
      <p:ext uri="{BB962C8B-B14F-4D97-AF65-F5344CB8AC3E}">
        <p14:creationId xmlns:p14="http://schemas.microsoft.com/office/powerpoint/2010/main" val="250797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1A5DA6-E12C-CA17-132F-C9FED9FD260B}"/>
              </a:ext>
            </a:extLst>
          </p:cNvPr>
          <p:cNvSpPr>
            <a:spLocks noGrp="1"/>
          </p:cNvSpPr>
          <p:nvPr>
            <p:ph type="title"/>
          </p:nvPr>
        </p:nvSpPr>
        <p:spPr/>
        <p:txBody>
          <a:bodyPr/>
          <a:lstStyle/>
          <a:p>
            <a:r>
              <a:rPr lang="en-US"/>
              <a:t>Democracy and Risk</a:t>
            </a:r>
          </a:p>
        </p:txBody>
      </p:sp>
      <p:sp>
        <p:nvSpPr>
          <p:cNvPr id="6" name="Text Placeholder 5">
            <a:extLst>
              <a:ext uri="{FF2B5EF4-FFF2-40B4-BE49-F238E27FC236}">
                <a16:creationId xmlns:a16="http://schemas.microsoft.com/office/drawing/2014/main" id="{71B1FFF5-0095-FAC7-D1B1-F98091D628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E017A6-74B9-FE5B-BAA6-6B273F1F9AD9}"/>
              </a:ext>
            </a:extLst>
          </p:cNvPr>
          <p:cNvSpPr>
            <a:spLocks noGrp="1"/>
          </p:cNvSpPr>
          <p:nvPr>
            <p:ph type="sldNum" sz="quarter" idx="12"/>
          </p:nvPr>
        </p:nvSpPr>
        <p:spPr/>
        <p:txBody>
          <a:bodyPr/>
          <a:lstStyle/>
          <a:p>
            <a:fld id="{D648CAF4-9E3F-4665-9F26-BF61543A0994}" type="slidenum">
              <a:rPr lang="en-US" smtClean="0"/>
              <a:t>19</a:t>
            </a:fld>
            <a:endParaRPr lang="en-US"/>
          </a:p>
        </p:txBody>
      </p:sp>
    </p:spTree>
    <p:extLst>
      <p:ext uri="{BB962C8B-B14F-4D97-AF65-F5344CB8AC3E}">
        <p14:creationId xmlns:p14="http://schemas.microsoft.com/office/powerpoint/2010/main" val="2890643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A5008-F977-D3A8-6897-DABE205E6217}"/>
              </a:ext>
            </a:extLst>
          </p:cNvPr>
          <p:cNvSpPr>
            <a:spLocks noGrp="1"/>
          </p:cNvSpPr>
          <p:nvPr>
            <p:ph type="title"/>
          </p:nvPr>
        </p:nvSpPr>
        <p:spPr/>
        <p:txBody>
          <a:bodyPr/>
          <a:lstStyle/>
          <a:p>
            <a:r>
              <a:rPr lang="en-US" dirty="0"/>
              <a:t>Opening Gambit</a:t>
            </a:r>
          </a:p>
        </p:txBody>
      </p:sp>
      <p:sp>
        <p:nvSpPr>
          <p:cNvPr id="3" name="Content Placeholder 2">
            <a:extLst>
              <a:ext uri="{FF2B5EF4-FFF2-40B4-BE49-F238E27FC236}">
                <a16:creationId xmlns:a16="http://schemas.microsoft.com/office/drawing/2014/main" id="{6316CF5D-A8AB-9240-9D71-EDC80A0B9FB7}"/>
              </a:ext>
            </a:extLst>
          </p:cNvPr>
          <p:cNvSpPr>
            <a:spLocks noGrp="1"/>
          </p:cNvSpPr>
          <p:nvPr>
            <p:ph idx="1"/>
          </p:nvPr>
        </p:nvSpPr>
        <p:spPr/>
        <p:txBody>
          <a:bodyPr/>
          <a:lstStyle/>
          <a:p>
            <a:r>
              <a:rPr lang="en-US" b="1" dirty="0">
                <a:solidFill>
                  <a:schemeClr val="accent5"/>
                </a:solidFill>
              </a:rPr>
              <a:t>Exercise: </a:t>
            </a:r>
            <a:r>
              <a:rPr lang="en-US" dirty="0"/>
              <a:t>Which do </a:t>
            </a:r>
            <a:r>
              <a:rPr lang="en-US" u="sng" dirty="0"/>
              <a:t>you</a:t>
            </a:r>
            <a:r>
              <a:rPr lang="en-US" dirty="0"/>
              <a:t> think is riskier regarding </a:t>
            </a:r>
            <a:r>
              <a:rPr lang="en-US" i="1" dirty="0"/>
              <a:t>only </a:t>
            </a:r>
            <a:r>
              <a:rPr lang="en-US" dirty="0"/>
              <a:t>radiation?</a:t>
            </a:r>
          </a:p>
          <a:p>
            <a:pPr lvl="1"/>
            <a:r>
              <a:rPr lang="en-US" dirty="0"/>
              <a:t>Living within 50 miles of an operating nuclear power plant</a:t>
            </a:r>
          </a:p>
          <a:p>
            <a:pPr lvl="1"/>
            <a:r>
              <a:rPr lang="en-US" dirty="0"/>
              <a:t>Living along Colorado’s Front Range</a:t>
            </a:r>
          </a:p>
          <a:p>
            <a:r>
              <a:rPr lang="en-US" dirty="0"/>
              <a:t>Why did you make your choice?</a:t>
            </a:r>
          </a:p>
        </p:txBody>
      </p:sp>
      <p:sp>
        <p:nvSpPr>
          <p:cNvPr id="4" name="Slide Number Placeholder 3">
            <a:extLst>
              <a:ext uri="{FF2B5EF4-FFF2-40B4-BE49-F238E27FC236}">
                <a16:creationId xmlns:a16="http://schemas.microsoft.com/office/drawing/2014/main" id="{40A5B335-CF14-6987-AD63-57D43B329F47}"/>
              </a:ext>
            </a:extLst>
          </p:cNvPr>
          <p:cNvSpPr>
            <a:spLocks noGrp="1"/>
          </p:cNvSpPr>
          <p:nvPr>
            <p:ph type="sldNum" sz="quarter" idx="12"/>
          </p:nvPr>
        </p:nvSpPr>
        <p:spPr/>
        <p:txBody>
          <a:bodyPr/>
          <a:lstStyle/>
          <a:p>
            <a:fld id="{D648CAF4-9E3F-4665-9F26-BF61543A0994}" type="slidenum">
              <a:rPr lang="en-US" smtClean="0"/>
              <a:t>2</a:t>
            </a:fld>
            <a:endParaRPr lang="en-US"/>
          </a:p>
        </p:txBody>
      </p:sp>
      <p:graphicFrame>
        <p:nvGraphicFramePr>
          <p:cNvPr id="5" name="Table 5">
            <a:extLst>
              <a:ext uri="{FF2B5EF4-FFF2-40B4-BE49-F238E27FC236}">
                <a16:creationId xmlns:a16="http://schemas.microsoft.com/office/drawing/2014/main" id="{87D69556-E39F-4EFA-3D4B-5606F42E6E6E}"/>
              </a:ext>
            </a:extLst>
          </p:cNvPr>
          <p:cNvGraphicFramePr>
            <a:graphicFrameLocks noGrp="1"/>
          </p:cNvGraphicFramePr>
          <p:nvPr>
            <p:extLst>
              <p:ext uri="{D42A27DB-BD31-4B8C-83A1-F6EECF244321}">
                <p14:modId xmlns:p14="http://schemas.microsoft.com/office/powerpoint/2010/main" val="1262947297"/>
              </p:ext>
            </p:extLst>
          </p:nvPr>
        </p:nvGraphicFramePr>
        <p:xfrm>
          <a:off x="780778" y="2926052"/>
          <a:ext cx="10630444" cy="31089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981515373"/>
                    </a:ext>
                  </a:extLst>
                </a:gridCol>
                <a:gridCol w="3010444">
                  <a:extLst>
                    <a:ext uri="{9D8B030D-6E8A-4147-A177-3AD203B41FA5}">
                      <a16:colId xmlns:a16="http://schemas.microsoft.com/office/drawing/2014/main" val="1704636617"/>
                    </a:ext>
                  </a:extLst>
                </a:gridCol>
                <a:gridCol w="3505200">
                  <a:extLst>
                    <a:ext uri="{9D8B030D-6E8A-4147-A177-3AD203B41FA5}">
                      <a16:colId xmlns:a16="http://schemas.microsoft.com/office/drawing/2014/main" val="3936744400"/>
                    </a:ext>
                  </a:extLst>
                </a:gridCol>
              </a:tblGrid>
              <a:tr h="457200">
                <a:tc>
                  <a:txBody>
                    <a:bodyPr/>
                    <a:lstStyle/>
                    <a:p>
                      <a:r>
                        <a:rPr lang="en-US" dirty="0">
                          <a:solidFill>
                            <a:schemeClr val="tx1"/>
                          </a:solidFill>
                        </a:rPr>
                        <a:t>Activity</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dirty="0">
                          <a:solidFill>
                            <a:schemeClr val="tx1"/>
                          </a:solidFill>
                        </a:rPr>
                        <a:t>Yearly Effective Dose</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a:solidFill>
                            <a:schemeClr val="tx1"/>
                          </a:solidFill>
                        </a:rPr>
                        <a:t>Total Dose after 50 years</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8783500"/>
                  </a:ext>
                </a:extLst>
              </a:tr>
              <a:tr h="457200">
                <a:tc>
                  <a:txBody>
                    <a:bodyPr/>
                    <a:lstStyle/>
                    <a:p>
                      <a:r>
                        <a:rPr lang="en-US" dirty="0"/>
                        <a:t>Living in U.S. (avg. background)*</a:t>
                      </a: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dirty="0"/>
                        <a:t>56 mrem</a:t>
                      </a: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a:t>2,800 mrem</a:t>
                      </a: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5087027"/>
                  </a:ext>
                </a:extLst>
              </a:tr>
              <a:tr h="370840">
                <a:tc>
                  <a:txBody>
                    <a:bodyPr/>
                    <a:lstStyle/>
                    <a:p>
                      <a:r>
                        <a:rPr lang="en-US" dirty="0"/>
                        <a:t>Living in Ft. Collins (avg. background)*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r"/>
                      <a:r>
                        <a:rPr lang="en-US" dirty="0"/>
                        <a:t>+64 mrem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r"/>
                      <a:r>
                        <a:rPr lang="en-US" dirty="0"/>
                        <a:t>+3,200 mrem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6883870"/>
                  </a:ext>
                </a:extLst>
              </a:tr>
              <a:tr h="457200">
                <a:tc>
                  <a:txBody>
                    <a:bodyPr/>
                    <a:lstStyle/>
                    <a:p>
                      <a:r>
                        <a:rPr lang="en-US" dirty="0"/>
                        <a:t>Living near NPP</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dirty="0"/>
                        <a:t>+0.01 mrem</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dirty="0"/>
                        <a:t>+0.5 mrem</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0363894"/>
                  </a:ext>
                </a:extLst>
              </a:tr>
              <a:tr h="457200">
                <a:tc>
                  <a:txBody>
                    <a:bodyPr/>
                    <a:lstStyle/>
                    <a:p>
                      <a:r>
                        <a:rPr lang="en-US" dirty="0"/>
                        <a:t>Chest x-ray once per year</a:t>
                      </a:r>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en-US" dirty="0"/>
                        <a:t>+2 mrem</a:t>
                      </a:r>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en-US" dirty="0"/>
                        <a:t>+100 mrem</a:t>
                      </a:r>
                    </a:p>
                  </a:txBody>
                  <a:tcPr anchor="ctr">
                    <a:lnL w="12700" cmpd="sng">
                      <a:noFill/>
                    </a:lnL>
                    <a:lnR w="12700" cmpd="sng">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97818704"/>
                  </a:ext>
                </a:extLst>
              </a:tr>
              <a:tr h="370840">
                <a:tc gridSpan="3">
                  <a:txBody>
                    <a:bodyPr/>
                    <a:lstStyle/>
                    <a:p>
                      <a:r>
                        <a:rPr lang="en-US" dirty="0"/>
                        <a:t>*From all terrestrial and cosmic sources </a:t>
                      </a:r>
                      <a:r>
                        <a:rPr lang="en-US" i="1" dirty="0"/>
                        <a:t>excluding</a:t>
                      </a:r>
                      <a:r>
                        <a:rPr lang="en-US" dirty="0"/>
                        <a:t> radon exposure. </a:t>
                      </a:r>
                      <a:r>
                        <a:rPr lang="en-US" b="1" dirty="0"/>
                        <a:t>~50% of homes in CO have radon levels higher than U.S. EPA recommended action level (4pCi/L). </a:t>
                      </a:r>
                      <a:endParaRPr lang="en-US" dirty="0"/>
                    </a:p>
                  </a:txBody>
                  <a:tcPr anchor="ctr">
                    <a:lnT w="28575" cap="flat" cmpd="sng" algn="ctr">
                      <a:solidFill>
                        <a:schemeClr val="tx1"/>
                      </a:solidFill>
                      <a:prstDash val="solid"/>
                      <a:round/>
                      <a:headEnd type="none" w="med" len="med"/>
                      <a:tailEnd type="none" w="med" len="med"/>
                    </a:lnT>
                    <a:noFill/>
                  </a:tcPr>
                </a:tc>
                <a:tc hMerge="1">
                  <a:txBody>
                    <a:bodyPr/>
                    <a:lstStyle/>
                    <a:p>
                      <a:pPr algn="r"/>
                      <a:endParaRPr lang="en-US"/>
                    </a:p>
                  </a:txBody>
                  <a:tcPr anchor="ctr">
                    <a:lnT w="28575" cap="flat" cmpd="sng" algn="ctr">
                      <a:solidFill>
                        <a:schemeClr val="tx1"/>
                      </a:solidFill>
                      <a:prstDash val="solid"/>
                      <a:round/>
                      <a:headEnd type="none" w="med" len="med"/>
                      <a:tailEnd type="none" w="med" len="med"/>
                    </a:lnT>
                    <a:noFill/>
                  </a:tcPr>
                </a:tc>
                <a:tc hMerge="1">
                  <a:txBody>
                    <a:bodyPr/>
                    <a:lstStyle/>
                    <a:p>
                      <a:pPr algn="r"/>
                      <a:endParaRPr lang="en-US"/>
                    </a:p>
                  </a:txBody>
                  <a:tcPr anchor="ctr">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051405736"/>
                  </a:ext>
                </a:extLst>
              </a:tr>
            </a:tbl>
          </a:graphicData>
        </a:graphic>
      </p:graphicFrame>
    </p:spTree>
    <p:extLst>
      <p:ext uri="{BB962C8B-B14F-4D97-AF65-F5344CB8AC3E}">
        <p14:creationId xmlns:p14="http://schemas.microsoft.com/office/powerpoint/2010/main" val="39304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69BE25F8-97F3-1932-4FFE-67A2A3E67D74}"/>
              </a:ext>
            </a:extLst>
          </p:cNvPr>
          <p:cNvCxnSpPr>
            <a:cxnSpLocks/>
            <a:endCxn id="6" idx="1"/>
          </p:cNvCxnSpPr>
          <p:nvPr/>
        </p:nvCxnSpPr>
        <p:spPr>
          <a:xfrm>
            <a:off x="8610599" y="2956928"/>
            <a:ext cx="828715" cy="156696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4693AA9-BFAA-1B47-081F-2160BFCD941E}"/>
              </a:ext>
            </a:extLst>
          </p:cNvPr>
          <p:cNvCxnSpPr>
            <a:cxnSpLocks/>
            <a:endCxn id="6" idx="7"/>
          </p:cNvCxnSpPr>
          <p:nvPr/>
        </p:nvCxnSpPr>
        <p:spPr>
          <a:xfrm flipH="1">
            <a:off x="10345791" y="2956928"/>
            <a:ext cx="828714" cy="156696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FD9FF94-30A7-2FB4-6B9F-3BBBD9E66540}"/>
              </a:ext>
            </a:extLst>
          </p:cNvPr>
          <p:cNvSpPr>
            <a:spLocks noGrp="1"/>
          </p:cNvSpPr>
          <p:nvPr>
            <p:ph type="title"/>
          </p:nvPr>
        </p:nvSpPr>
        <p:spPr/>
        <p:txBody>
          <a:bodyPr/>
          <a:lstStyle/>
          <a:p>
            <a:r>
              <a:rPr lang="en-US" dirty="0"/>
              <a:t>Risk Perception and Trust</a:t>
            </a:r>
          </a:p>
        </p:txBody>
      </p:sp>
      <p:sp>
        <p:nvSpPr>
          <p:cNvPr id="3" name="Content Placeholder 2">
            <a:extLst>
              <a:ext uri="{FF2B5EF4-FFF2-40B4-BE49-F238E27FC236}">
                <a16:creationId xmlns:a16="http://schemas.microsoft.com/office/drawing/2014/main" id="{00FF2D65-1CF6-932B-6BE3-2FDFD86F3D50}"/>
              </a:ext>
            </a:extLst>
          </p:cNvPr>
          <p:cNvSpPr>
            <a:spLocks noGrp="1"/>
          </p:cNvSpPr>
          <p:nvPr>
            <p:ph idx="1"/>
          </p:nvPr>
        </p:nvSpPr>
        <p:spPr>
          <a:xfrm>
            <a:off x="633460" y="1087595"/>
            <a:ext cx="7336162" cy="5089368"/>
          </a:xfrm>
        </p:spPr>
        <p:txBody>
          <a:bodyPr/>
          <a:lstStyle/>
          <a:p>
            <a:r>
              <a:rPr lang="en-US" b="1" dirty="0"/>
              <a:t>Trust </a:t>
            </a:r>
            <a:r>
              <a:rPr lang="en-US" dirty="0"/>
              <a:t>in the system/technology caretakers is </a:t>
            </a:r>
            <a:r>
              <a:rPr lang="en-US" b="1" u="sng" dirty="0"/>
              <a:t>critical</a:t>
            </a:r>
            <a:r>
              <a:rPr lang="en-US" dirty="0"/>
              <a:t> to how we perceive risk</a:t>
            </a:r>
          </a:p>
          <a:p>
            <a:r>
              <a:rPr lang="en-US" dirty="0"/>
              <a:t>Trust is necessary in both risk &amp; democracy</a:t>
            </a:r>
          </a:p>
        </p:txBody>
      </p:sp>
      <p:sp>
        <p:nvSpPr>
          <p:cNvPr id="4" name="Slide Number Placeholder 3">
            <a:extLst>
              <a:ext uri="{FF2B5EF4-FFF2-40B4-BE49-F238E27FC236}">
                <a16:creationId xmlns:a16="http://schemas.microsoft.com/office/drawing/2014/main" id="{F6445E92-0D7E-84E0-B178-BF65958A1B72}"/>
              </a:ext>
            </a:extLst>
          </p:cNvPr>
          <p:cNvSpPr>
            <a:spLocks noGrp="1"/>
          </p:cNvSpPr>
          <p:nvPr>
            <p:ph type="sldNum" sz="quarter" idx="12"/>
          </p:nvPr>
        </p:nvSpPr>
        <p:spPr/>
        <p:txBody>
          <a:bodyPr/>
          <a:lstStyle/>
          <a:p>
            <a:fld id="{D648CAF4-9E3F-4665-9F26-BF61543A0994}" type="slidenum">
              <a:rPr lang="en-US" smtClean="0"/>
              <a:t>20</a:t>
            </a:fld>
            <a:endParaRPr lang="en-US"/>
          </a:p>
        </p:txBody>
      </p:sp>
      <p:sp>
        <p:nvSpPr>
          <p:cNvPr id="5" name="Oval 4">
            <a:extLst>
              <a:ext uri="{FF2B5EF4-FFF2-40B4-BE49-F238E27FC236}">
                <a16:creationId xmlns:a16="http://schemas.microsoft.com/office/drawing/2014/main" id="{1AA61D3B-B053-EF6B-1783-2649210D245A}"/>
              </a:ext>
            </a:extLst>
          </p:cNvPr>
          <p:cNvSpPr/>
          <p:nvPr/>
        </p:nvSpPr>
        <p:spPr>
          <a:xfrm>
            <a:off x="10533529" y="2315952"/>
            <a:ext cx="1281953" cy="1281953"/>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Democracy</a:t>
            </a:r>
          </a:p>
        </p:txBody>
      </p:sp>
      <p:sp>
        <p:nvSpPr>
          <p:cNvPr id="6" name="Oval 5">
            <a:extLst>
              <a:ext uri="{FF2B5EF4-FFF2-40B4-BE49-F238E27FC236}">
                <a16:creationId xmlns:a16="http://schemas.microsoft.com/office/drawing/2014/main" id="{240138E3-61C7-2324-A1CD-C00EECE0D56B}"/>
              </a:ext>
            </a:extLst>
          </p:cNvPr>
          <p:cNvSpPr/>
          <p:nvPr/>
        </p:nvSpPr>
        <p:spPr>
          <a:xfrm>
            <a:off x="9251576" y="4336150"/>
            <a:ext cx="1281953" cy="1281953"/>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Risk</a:t>
            </a:r>
          </a:p>
        </p:txBody>
      </p:sp>
      <p:sp>
        <p:nvSpPr>
          <p:cNvPr id="7" name="Oval 6">
            <a:extLst>
              <a:ext uri="{FF2B5EF4-FFF2-40B4-BE49-F238E27FC236}">
                <a16:creationId xmlns:a16="http://schemas.microsoft.com/office/drawing/2014/main" id="{033D46FD-C867-585F-AC41-E0370B4F505F}"/>
              </a:ext>
            </a:extLst>
          </p:cNvPr>
          <p:cNvSpPr/>
          <p:nvPr/>
        </p:nvSpPr>
        <p:spPr>
          <a:xfrm>
            <a:off x="7969623" y="2315954"/>
            <a:ext cx="1281953" cy="1281953"/>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Trust</a:t>
            </a:r>
          </a:p>
        </p:txBody>
      </p:sp>
      <p:cxnSp>
        <p:nvCxnSpPr>
          <p:cNvPr id="10" name="Straight Arrow Connector 9">
            <a:extLst>
              <a:ext uri="{FF2B5EF4-FFF2-40B4-BE49-F238E27FC236}">
                <a16:creationId xmlns:a16="http://schemas.microsoft.com/office/drawing/2014/main" id="{AFAD35F2-8231-DD87-B5D7-0046C7002D8D}"/>
              </a:ext>
            </a:extLst>
          </p:cNvPr>
          <p:cNvCxnSpPr>
            <a:cxnSpLocks/>
            <a:stCxn id="7" idx="6"/>
            <a:endCxn id="5" idx="2"/>
          </p:cNvCxnSpPr>
          <p:nvPr/>
        </p:nvCxnSpPr>
        <p:spPr>
          <a:xfrm flipV="1">
            <a:off x="9251576" y="2956929"/>
            <a:ext cx="1281953" cy="2"/>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BE9D48DB-162E-4FF8-BB7C-8E29EAE8B134}"/>
              </a:ext>
            </a:extLst>
          </p:cNvPr>
          <p:cNvSpPr/>
          <p:nvPr/>
        </p:nvSpPr>
        <p:spPr>
          <a:xfrm>
            <a:off x="633459" y="3863789"/>
            <a:ext cx="7336162" cy="2099886"/>
          </a:xfrm>
          <a:prstGeom prst="roundRect">
            <a:avLst/>
          </a:prstGeom>
          <a:solidFill>
            <a:schemeClr val="accent1">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Breakdown of democratic process in New Orleans </a:t>
            </a:r>
            <a:r>
              <a:rPr lang="en-US" sz="2000" i="1" dirty="0">
                <a:solidFill>
                  <a:schemeClr val="tx1"/>
                </a:solidFill>
              </a:rPr>
              <a:t>exacerbated the risk</a:t>
            </a:r>
            <a:r>
              <a:rPr lang="en-US" sz="2000" dirty="0">
                <a:solidFill>
                  <a:schemeClr val="tx1"/>
                </a:solidFill>
              </a:rPr>
              <a:t>. </a:t>
            </a:r>
          </a:p>
          <a:p>
            <a:pPr algn="ctr"/>
            <a:endParaRPr lang="en-US" sz="2000" dirty="0">
              <a:solidFill>
                <a:schemeClr val="tx1"/>
              </a:solidFill>
            </a:endParaRPr>
          </a:p>
          <a:p>
            <a:pPr algn="ctr"/>
            <a:r>
              <a:rPr lang="en-US" sz="2000" dirty="0">
                <a:solidFill>
                  <a:schemeClr val="tx1"/>
                </a:solidFill>
              </a:rPr>
              <a:t>Continuous exposure to risk without mitigation can erode democracy.</a:t>
            </a:r>
            <a:endParaRPr lang="en-US" dirty="0">
              <a:solidFill>
                <a:schemeClr val="tx1"/>
              </a:solidFill>
            </a:endParaRPr>
          </a:p>
        </p:txBody>
      </p:sp>
    </p:spTree>
    <p:extLst>
      <p:ext uri="{BB962C8B-B14F-4D97-AF65-F5344CB8AC3E}">
        <p14:creationId xmlns:p14="http://schemas.microsoft.com/office/powerpoint/2010/main" val="3412252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037B-B43A-8714-D156-E331C3664F7A}"/>
              </a:ext>
            </a:extLst>
          </p:cNvPr>
          <p:cNvSpPr>
            <a:spLocks noGrp="1"/>
          </p:cNvSpPr>
          <p:nvPr>
            <p:ph type="title"/>
          </p:nvPr>
        </p:nvSpPr>
        <p:spPr/>
        <p:txBody>
          <a:bodyPr/>
          <a:lstStyle/>
          <a:p>
            <a:r>
              <a:rPr lang="en-US"/>
              <a:t>Democracy and Risk</a:t>
            </a:r>
          </a:p>
        </p:txBody>
      </p:sp>
      <p:sp>
        <p:nvSpPr>
          <p:cNvPr id="3" name="Content Placeholder 2">
            <a:extLst>
              <a:ext uri="{FF2B5EF4-FFF2-40B4-BE49-F238E27FC236}">
                <a16:creationId xmlns:a16="http://schemas.microsoft.com/office/drawing/2014/main" id="{EC25D516-1242-7496-97BB-D07A33BB2E83}"/>
              </a:ext>
            </a:extLst>
          </p:cNvPr>
          <p:cNvSpPr>
            <a:spLocks noGrp="1"/>
          </p:cNvSpPr>
          <p:nvPr>
            <p:ph idx="1"/>
          </p:nvPr>
        </p:nvSpPr>
        <p:spPr/>
        <p:txBody>
          <a:bodyPr>
            <a:normAutofit/>
          </a:bodyPr>
          <a:lstStyle/>
          <a:p>
            <a:pPr marL="0" indent="0" algn="ctr">
              <a:buNone/>
            </a:pPr>
            <a:r>
              <a:rPr lang="en-US" i="1" dirty="0"/>
              <a:t>The conflicts and controversies surrounding risk management are […] a side effect of our remarkable form of participatory democracy</a:t>
            </a:r>
          </a:p>
          <a:p>
            <a:pPr marL="0" indent="0" algn="ctr">
              <a:buNone/>
            </a:pPr>
            <a:r>
              <a:rPr lang="en-US" i="1" dirty="0"/>
              <a:t>-</a:t>
            </a:r>
            <a:r>
              <a:rPr lang="en-US" dirty="0"/>
              <a:t> Paul </a:t>
            </a:r>
            <a:r>
              <a:rPr lang="en-US" dirty="0" err="1"/>
              <a:t>Slovic</a:t>
            </a:r>
            <a:endParaRPr lang="en-US" dirty="0"/>
          </a:p>
          <a:p>
            <a:r>
              <a:rPr lang="en-US" dirty="0"/>
              <a:t>Public input on (infrastructure) risk is somewhat unique to U.S.</a:t>
            </a:r>
          </a:p>
          <a:p>
            <a:pPr lvl="1"/>
            <a:r>
              <a:rPr lang="en-US" dirty="0"/>
              <a:t>Respects the autonomy of communities, despite complications</a:t>
            </a:r>
          </a:p>
          <a:p>
            <a:pPr lvl="1"/>
            <a:r>
              <a:rPr lang="en-US" dirty="0"/>
              <a:t>E.g., French vs. American nuclear industries…</a:t>
            </a:r>
          </a:p>
          <a:p>
            <a:r>
              <a:rPr lang="en-US" b="1" dirty="0"/>
              <a:t>Experiences with risk tend to erode trust (and democracy):</a:t>
            </a:r>
          </a:p>
          <a:p>
            <a:pPr lvl="1"/>
            <a:r>
              <a:rPr lang="en-US" dirty="0"/>
              <a:t>Great Recession, COVID-19 eroded public trust in government</a:t>
            </a:r>
          </a:p>
          <a:p>
            <a:pPr lvl="1"/>
            <a:r>
              <a:rPr lang="en-US" dirty="0"/>
              <a:t>Three Mile Island, Boeing 737MAX eroded trust in industry</a:t>
            </a:r>
          </a:p>
          <a:p>
            <a:r>
              <a:rPr lang="en-US" b="1" dirty="0"/>
              <a:t>Trust is asymmetric: </a:t>
            </a:r>
            <a:r>
              <a:rPr lang="en-US" dirty="0"/>
              <a:t>Trust-destroying events more visible and carry more weight</a:t>
            </a:r>
            <a:r>
              <a:rPr lang="en-US" b="1" dirty="0"/>
              <a:t> </a:t>
            </a:r>
            <a:r>
              <a:rPr lang="en-US" dirty="0"/>
              <a:t>than trust-building events</a:t>
            </a:r>
          </a:p>
        </p:txBody>
      </p:sp>
      <p:sp>
        <p:nvSpPr>
          <p:cNvPr id="4" name="Slide Number Placeholder 3">
            <a:extLst>
              <a:ext uri="{FF2B5EF4-FFF2-40B4-BE49-F238E27FC236}">
                <a16:creationId xmlns:a16="http://schemas.microsoft.com/office/drawing/2014/main" id="{142B9CA9-55EF-2629-ECDF-A737A8D71260}"/>
              </a:ext>
            </a:extLst>
          </p:cNvPr>
          <p:cNvSpPr>
            <a:spLocks noGrp="1"/>
          </p:cNvSpPr>
          <p:nvPr>
            <p:ph type="sldNum" sz="quarter" idx="12"/>
          </p:nvPr>
        </p:nvSpPr>
        <p:spPr/>
        <p:txBody>
          <a:bodyPr/>
          <a:lstStyle/>
          <a:p>
            <a:fld id="{D648CAF4-9E3F-4665-9F26-BF61543A0994}" type="slidenum">
              <a:rPr lang="en-US" smtClean="0"/>
              <a:t>21</a:t>
            </a:fld>
            <a:endParaRPr lang="en-US"/>
          </a:p>
        </p:txBody>
      </p:sp>
    </p:spTree>
    <p:extLst>
      <p:ext uri="{BB962C8B-B14F-4D97-AF65-F5344CB8AC3E}">
        <p14:creationId xmlns:p14="http://schemas.microsoft.com/office/powerpoint/2010/main" val="1452215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938B6-9E2A-0E01-19F4-A9DC7B09EF9C}"/>
              </a:ext>
            </a:extLst>
          </p:cNvPr>
          <p:cNvSpPr>
            <a:spLocks noGrp="1"/>
          </p:cNvSpPr>
          <p:nvPr>
            <p:ph type="title"/>
          </p:nvPr>
        </p:nvSpPr>
        <p:spPr/>
        <p:txBody>
          <a:bodyPr>
            <a:normAutofit fontScale="90000"/>
          </a:bodyPr>
          <a:lstStyle/>
          <a:p>
            <a:r>
              <a:rPr lang="en-US" dirty="0"/>
              <a:t>Democracy &amp; Risk: Should risk </a:t>
            </a:r>
            <a:r>
              <a:rPr lang="en-US" i="1" dirty="0"/>
              <a:t>perception</a:t>
            </a:r>
            <a:r>
              <a:rPr lang="en-US" dirty="0"/>
              <a:t> affect risk </a:t>
            </a:r>
            <a:r>
              <a:rPr lang="en-US" i="1" dirty="0"/>
              <a:t>management</a:t>
            </a:r>
            <a:r>
              <a:rPr lang="en-US" dirty="0"/>
              <a:t>?</a:t>
            </a:r>
          </a:p>
        </p:txBody>
      </p:sp>
      <p:sp>
        <p:nvSpPr>
          <p:cNvPr id="3" name="Content Placeholder 2">
            <a:extLst>
              <a:ext uri="{FF2B5EF4-FFF2-40B4-BE49-F238E27FC236}">
                <a16:creationId xmlns:a16="http://schemas.microsoft.com/office/drawing/2014/main" id="{3971BEDF-A476-8A59-E2B5-978227EBAF87}"/>
              </a:ext>
            </a:extLst>
          </p:cNvPr>
          <p:cNvSpPr>
            <a:spLocks noGrp="1"/>
          </p:cNvSpPr>
          <p:nvPr>
            <p:ph idx="1"/>
          </p:nvPr>
        </p:nvSpPr>
        <p:spPr>
          <a:xfrm>
            <a:off x="633459" y="1087595"/>
            <a:ext cx="8642064" cy="5089368"/>
          </a:xfrm>
        </p:spPr>
        <p:txBody>
          <a:bodyPr>
            <a:normAutofit/>
          </a:bodyPr>
          <a:lstStyle/>
          <a:p>
            <a:r>
              <a:rPr lang="en-US" dirty="0"/>
              <a:t>Two views on </a:t>
            </a:r>
            <a:r>
              <a:rPr lang="en-US" i="1" dirty="0"/>
              <a:t>risk perception </a:t>
            </a:r>
            <a:r>
              <a:rPr lang="en-US" dirty="0"/>
              <a:t>in risk management: </a:t>
            </a:r>
          </a:p>
          <a:p>
            <a:pPr lvl="1"/>
            <a:r>
              <a:rPr lang="en-US" b="1" dirty="0"/>
              <a:t>Paternalistic: </a:t>
            </a:r>
            <a:r>
              <a:rPr lang="en-US" dirty="0"/>
              <a:t>Decisions based on risk assessment alone</a:t>
            </a:r>
          </a:p>
          <a:p>
            <a:pPr lvl="2"/>
            <a:r>
              <a:rPr lang="en-US" dirty="0"/>
              <a:t>E.g., Cass Sunstein – separation of </a:t>
            </a:r>
            <a:r>
              <a:rPr lang="en-US" i="1" dirty="0"/>
              <a:t>fact</a:t>
            </a:r>
            <a:r>
              <a:rPr lang="en-US" dirty="0"/>
              <a:t> and </a:t>
            </a:r>
            <a:r>
              <a:rPr lang="en-US" i="1" dirty="0"/>
              <a:t>value</a:t>
            </a:r>
            <a:endParaRPr lang="en-US" dirty="0"/>
          </a:p>
          <a:p>
            <a:pPr lvl="1"/>
            <a:r>
              <a:rPr lang="en-US" b="1" dirty="0"/>
              <a:t>Participatory: </a:t>
            </a:r>
            <a:r>
              <a:rPr lang="en-US" dirty="0"/>
              <a:t>Decisions based on assessment &amp; perception</a:t>
            </a:r>
          </a:p>
          <a:p>
            <a:pPr lvl="2"/>
            <a:r>
              <a:rPr lang="en-US" dirty="0"/>
              <a:t>E.g., Sheila </a:t>
            </a:r>
            <a:r>
              <a:rPr lang="en-US" dirty="0" err="1"/>
              <a:t>Jasanoff</a:t>
            </a:r>
            <a:r>
              <a:rPr lang="en-US" dirty="0"/>
              <a:t> &amp; Brian Wynne – risks as social constructs</a:t>
            </a:r>
          </a:p>
          <a:p>
            <a:endParaRPr lang="en-US" dirty="0"/>
          </a:p>
          <a:p>
            <a:r>
              <a:rPr lang="en-US" dirty="0"/>
              <a:t>Related to different approaches to risk perception: </a:t>
            </a:r>
          </a:p>
          <a:p>
            <a:pPr lvl="1"/>
            <a:r>
              <a:rPr lang="en-US" b="1" dirty="0"/>
              <a:t>Psychometric: </a:t>
            </a:r>
            <a:r>
              <a:rPr lang="en-US" dirty="0"/>
              <a:t> Predict risk perception based on characteristics of the risk object and population</a:t>
            </a:r>
          </a:p>
          <a:p>
            <a:pPr lvl="1"/>
            <a:r>
              <a:rPr lang="en-US" b="1" dirty="0"/>
              <a:t>Social-cultural: </a:t>
            </a:r>
            <a:r>
              <a:rPr lang="en-US" dirty="0"/>
              <a:t>Understand perception as a social/cultural construction and our adherence to archetypical worldviews</a:t>
            </a:r>
            <a:endParaRPr lang="en-US" b="1" dirty="0"/>
          </a:p>
        </p:txBody>
      </p:sp>
      <p:sp>
        <p:nvSpPr>
          <p:cNvPr id="4" name="Slide Number Placeholder 3">
            <a:extLst>
              <a:ext uri="{FF2B5EF4-FFF2-40B4-BE49-F238E27FC236}">
                <a16:creationId xmlns:a16="http://schemas.microsoft.com/office/drawing/2014/main" id="{932428A4-2C32-CF76-C0DA-8AA2BF78364E}"/>
              </a:ext>
            </a:extLst>
          </p:cNvPr>
          <p:cNvSpPr>
            <a:spLocks noGrp="1"/>
          </p:cNvSpPr>
          <p:nvPr>
            <p:ph type="sldNum" sz="quarter" idx="12"/>
          </p:nvPr>
        </p:nvSpPr>
        <p:spPr/>
        <p:txBody>
          <a:bodyPr/>
          <a:lstStyle/>
          <a:p>
            <a:fld id="{D648CAF4-9E3F-4665-9F26-BF61543A0994}" type="slidenum">
              <a:rPr lang="en-US" smtClean="0"/>
              <a:t>22</a:t>
            </a:fld>
            <a:endParaRPr lang="en-US"/>
          </a:p>
        </p:txBody>
      </p:sp>
      <p:pic>
        <p:nvPicPr>
          <p:cNvPr id="7" name="Picture 6" descr="A group of people holding signs&#10;&#10;Description automatically generated">
            <a:extLst>
              <a:ext uri="{FF2B5EF4-FFF2-40B4-BE49-F238E27FC236}">
                <a16:creationId xmlns:a16="http://schemas.microsoft.com/office/drawing/2014/main" id="{C2D203BE-2FD3-1124-C0D3-3A225159598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275523" y="1087596"/>
            <a:ext cx="2916477" cy="2430398"/>
          </a:xfrm>
          <a:prstGeom prst="rect">
            <a:avLst/>
          </a:prstGeom>
        </p:spPr>
      </p:pic>
      <p:pic>
        <p:nvPicPr>
          <p:cNvPr id="10" name="Picture 9" descr="A group of people holding a banner&#10;&#10;Description automatically generated">
            <a:extLst>
              <a:ext uri="{FF2B5EF4-FFF2-40B4-BE49-F238E27FC236}">
                <a16:creationId xmlns:a16="http://schemas.microsoft.com/office/drawing/2014/main" id="{F6E92028-43D3-FC1C-99B8-3AEA5E332CA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275523" y="4160082"/>
            <a:ext cx="2916477" cy="1686088"/>
          </a:xfrm>
          <a:prstGeom prst="rect">
            <a:avLst/>
          </a:prstGeom>
        </p:spPr>
      </p:pic>
      <p:sp>
        <p:nvSpPr>
          <p:cNvPr id="12" name="TextBox 11">
            <a:extLst>
              <a:ext uri="{FF2B5EF4-FFF2-40B4-BE49-F238E27FC236}">
                <a16:creationId xmlns:a16="http://schemas.microsoft.com/office/drawing/2014/main" id="{04898268-DD6E-B020-CFAD-74E3774A6295}"/>
              </a:ext>
            </a:extLst>
          </p:cNvPr>
          <p:cNvSpPr txBox="1"/>
          <p:nvPr/>
        </p:nvSpPr>
        <p:spPr>
          <a:xfrm>
            <a:off x="2291930" y="6204231"/>
            <a:ext cx="7198659" cy="369332"/>
          </a:xfrm>
          <a:prstGeom prst="rect">
            <a:avLst/>
          </a:prstGeom>
          <a:noFill/>
        </p:spPr>
        <p:txBody>
          <a:bodyPr wrap="square">
            <a:spAutoFit/>
          </a:bodyPr>
          <a:lstStyle/>
          <a:p>
            <a:r>
              <a:rPr lang="en-US" sz="900" dirty="0">
                <a:solidFill>
                  <a:schemeClr val="bg1"/>
                </a:solidFill>
                <a:effectLst/>
              </a:rPr>
              <a:t>Kusch, M. (2007). Towards a Political Philosophy of Risk. In T. </a:t>
            </a:r>
            <a:r>
              <a:rPr lang="en-US" sz="900" dirty="0" err="1">
                <a:solidFill>
                  <a:schemeClr val="bg1"/>
                </a:solidFill>
                <a:effectLst/>
              </a:rPr>
              <a:t>Lewens</a:t>
            </a:r>
            <a:r>
              <a:rPr lang="en-US" sz="900" dirty="0">
                <a:solidFill>
                  <a:schemeClr val="bg1"/>
                </a:solidFill>
                <a:effectLst/>
              </a:rPr>
              <a:t> (Ed.), </a:t>
            </a:r>
            <a:r>
              <a:rPr lang="en-US" sz="900" i="1" dirty="0">
                <a:solidFill>
                  <a:schemeClr val="bg1"/>
                </a:solidFill>
                <a:effectLst/>
              </a:rPr>
              <a:t>Risk: Philosophical Perspectives</a:t>
            </a:r>
            <a:r>
              <a:rPr lang="en-US" sz="900" dirty="0">
                <a:solidFill>
                  <a:schemeClr val="bg1"/>
                </a:solidFill>
                <a:effectLst/>
              </a:rPr>
              <a:t> (1st ed., pp. 131–155). Taylor &amp; Francis Group: Routledge.</a:t>
            </a:r>
          </a:p>
        </p:txBody>
      </p:sp>
      <p:sp>
        <p:nvSpPr>
          <p:cNvPr id="14" name="TextBox 13">
            <a:extLst>
              <a:ext uri="{FF2B5EF4-FFF2-40B4-BE49-F238E27FC236}">
                <a16:creationId xmlns:a16="http://schemas.microsoft.com/office/drawing/2014/main" id="{425F4972-5904-B554-39C0-776584CF4D53}"/>
              </a:ext>
            </a:extLst>
          </p:cNvPr>
          <p:cNvSpPr txBox="1"/>
          <p:nvPr/>
        </p:nvSpPr>
        <p:spPr>
          <a:xfrm>
            <a:off x="2291930" y="6526059"/>
            <a:ext cx="7198658" cy="369332"/>
          </a:xfrm>
          <a:prstGeom prst="rect">
            <a:avLst/>
          </a:prstGeom>
          <a:noFill/>
        </p:spPr>
        <p:txBody>
          <a:bodyPr wrap="square">
            <a:spAutoFit/>
          </a:bodyPr>
          <a:lstStyle/>
          <a:p>
            <a:r>
              <a:rPr lang="en-US" sz="900" dirty="0" err="1">
                <a:solidFill>
                  <a:schemeClr val="bg1"/>
                </a:solidFill>
                <a:effectLst/>
              </a:rPr>
              <a:t>Peschard</a:t>
            </a:r>
            <a:r>
              <a:rPr lang="en-US" sz="900" dirty="0">
                <a:solidFill>
                  <a:schemeClr val="bg1"/>
                </a:solidFill>
                <a:effectLst/>
              </a:rPr>
              <a:t>, I., </a:t>
            </a:r>
            <a:r>
              <a:rPr lang="en-US" sz="900" dirty="0" err="1">
                <a:solidFill>
                  <a:schemeClr val="bg1"/>
                </a:solidFill>
                <a:effectLst/>
              </a:rPr>
              <a:t>Benetreau-Dupin</a:t>
            </a:r>
            <a:r>
              <a:rPr lang="en-US" sz="900" dirty="0">
                <a:solidFill>
                  <a:schemeClr val="bg1"/>
                </a:solidFill>
                <a:effectLst/>
              </a:rPr>
              <a:t>, Y., &amp; Wessels, C. (2023). </a:t>
            </a:r>
            <a:r>
              <a:rPr lang="en-US" sz="900" i="1" dirty="0">
                <a:solidFill>
                  <a:schemeClr val="bg1"/>
                </a:solidFill>
                <a:effectLst/>
              </a:rPr>
              <a:t>Philosophy and Science of Risk: An Introduction</a:t>
            </a:r>
            <a:r>
              <a:rPr lang="en-US" sz="900" dirty="0">
                <a:solidFill>
                  <a:schemeClr val="bg1"/>
                </a:solidFill>
                <a:effectLst/>
              </a:rPr>
              <a:t> (1st ed.). Taylor &amp; Francis Group: Routledge.</a:t>
            </a:r>
          </a:p>
        </p:txBody>
      </p:sp>
    </p:spTree>
    <p:extLst>
      <p:ext uri="{BB962C8B-B14F-4D97-AF65-F5344CB8AC3E}">
        <p14:creationId xmlns:p14="http://schemas.microsoft.com/office/powerpoint/2010/main" val="1834752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3544-090E-9A84-A328-30EF6396FD83}"/>
              </a:ext>
            </a:extLst>
          </p:cNvPr>
          <p:cNvSpPr>
            <a:spLocks noGrp="1"/>
          </p:cNvSpPr>
          <p:nvPr>
            <p:ph type="title"/>
          </p:nvPr>
        </p:nvSpPr>
        <p:spPr/>
        <p:txBody>
          <a:bodyPr>
            <a:normAutofit/>
          </a:bodyPr>
          <a:lstStyle/>
          <a:p>
            <a:r>
              <a:rPr lang="en-US" dirty="0"/>
              <a:t>Democracy and Risk: The paternalistic view</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20DB335-2E0B-E0D9-34AA-6F5D2334F43E}"/>
                  </a:ext>
                </a:extLst>
              </p:cNvPr>
              <p:cNvSpPr>
                <a:spLocks noGrp="1"/>
              </p:cNvSpPr>
              <p:nvPr>
                <p:ph idx="1"/>
              </p:nvPr>
            </p:nvSpPr>
            <p:spPr/>
            <p:txBody>
              <a:bodyPr>
                <a:normAutofit/>
              </a:bodyPr>
              <a:lstStyle/>
              <a:p>
                <a:r>
                  <a:rPr lang="en-US" dirty="0"/>
                  <a:t>Outsized role for experts &amp; cost-benefit analysis for risk decisions</a:t>
                </a:r>
              </a:p>
              <a:p>
                <a:pPr lvl="1"/>
                <a:r>
                  <a:rPr lang="en-US" dirty="0"/>
                  <a:t>Public reliant on “rapid, intuitive, and error-prone” cognitive processes</a:t>
                </a:r>
              </a:p>
              <a:p>
                <a:pPr lvl="1"/>
                <a:r>
                  <a:rPr lang="en-US" dirty="0"/>
                  <a:t>Experts “more deliberative, calculative, slower, and likely to be error free”</a:t>
                </a:r>
              </a:p>
              <a:p>
                <a:r>
                  <a:rPr lang="en-US" dirty="0"/>
                  <a:t>Experts should be insulated from the public fears </a:t>
                </a:r>
              </a:p>
              <a:p>
                <a:r>
                  <a:rPr lang="en-US" dirty="0"/>
                  <a:t>Cost-benefit analysis corrects for the public’s cognitive biases</a:t>
                </a:r>
              </a:p>
              <a:p>
                <a:pPr lvl="1"/>
                <a:r>
                  <a:rPr lang="en-US" dirty="0"/>
                  <a:t>Cost-benefit analysis assesses risks unbiased by divisive social/moral issues</a:t>
                </a:r>
              </a:p>
              <a:p>
                <a:pPr lvl="1"/>
                <a:r>
                  <a:rPr lang="en-US" dirty="0"/>
                  <a:t>E.g., assess risks of stem cell research without public fight over meaning or value of human life</a:t>
                </a:r>
              </a:p>
              <a:p>
                <a:r>
                  <a:rPr lang="en-US" b="1" dirty="0"/>
                  <a:t>Problems with the paternalistic view: </a:t>
                </a:r>
                <a:endParaRPr lang="en-US" dirty="0"/>
              </a:p>
              <a:p>
                <a:pPr lvl="1"/>
                <a:r>
                  <a:rPr lang="en-US" dirty="0"/>
                  <a:t>Ecological/population fallacy: average conclusion </a:t>
                </a:r>
                <a14:m>
                  <m:oMath xmlns:m="http://schemas.openxmlformats.org/officeDocument/2006/math">
                    <m:r>
                      <a:rPr lang="en-US" b="0" i="1" smtClean="0">
                        <a:latin typeface="Cambria Math" panose="02040503050406030204" pitchFamily="18" charset="0"/>
                      </a:rPr>
                      <m:t>≠</m:t>
                    </m:r>
                  </m:oMath>
                </a14:m>
                <a:r>
                  <a:rPr lang="en-US" dirty="0"/>
                  <a:t> individual conclusion</a:t>
                </a:r>
              </a:p>
              <a:p>
                <a:pPr lvl="1"/>
                <a:r>
                  <a:rPr lang="en-US" dirty="0"/>
                  <a:t>Experts are prone to the same biases as the public</a:t>
                </a:r>
              </a:p>
              <a:p>
                <a:pPr lvl="1"/>
                <a:r>
                  <a:rPr lang="en-US" b="1" dirty="0">
                    <a:solidFill>
                      <a:schemeClr val="accent4"/>
                    </a:solidFill>
                  </a:rPr>
                  <a:t>Is it ethical to remove agency in this type of decision?</a:t>
                </a:r>
              </a:p>
              <a:p>
                <a:pPr marL="0" indent="0">
                  <a:buNone/>
                </a:pPr>
                <a:endParaRPr lang="en-US" b="1" dirty="0"/>
              </a:p>
            </p:txBody>
          </p:sp>
        </mc:Choice>
        <mc:Fallback>
          <p:sp>
            <p:nvSpPr>
              <p:cNvPr id="3" name="Content Placeholder 2">
                <a:extLst>
                  <a:ext uri="{FF2B5EF4-FFF2-40B4-BE49-F238E27FC236}">
                    <a16:creationId xmlns:a16="http://schemas.microsoft.com/office/drawing/2014/main" id="{720DB335-2E0B-E0D9-34AA-6F5D2334F43E}"/>
                  </a:ext>
                </a:extLst>
              </p:cNvPr>
              <p:cNvSpPr>
                <a:spLocks noGrp="1" noRot="1" noChangeAspect="1" noMove="1" noResize="1" noEditPoints="1" noAdjustHandles="1" noChangeArrowheads="1" noChangeShapeType="1" noTextEdit="1"/>
              </p:cNvSpPr>
              <p:nvPr>
                <p:ph idx="1"/>
              </p:nvPr>
            </p:nvSpPr>
            <p:spPr>
              <a:blipFill>
                <a:blip r:embed="rId2"/>
                <a:stretch>
                  <a:fillRect l="-796" t="-95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4F47531-4D62-EC1C-5156-5E24849E1FE7}"/>
              </a:ext>
            </a:extLst>
          </p:cNvPr>
          <p:cNvSpPr>
            <a:spLocks noGrp="1"/>
          </p:cNvSpPr>
          <p:nvPr>
            <p:ph type="sldNum" sz="quarter" idx="12"/>
          </p:nvPr>
        </p:nvSpPr>
        <p:spPr/>
        <p:txBody>
          <a:bodyPr/>
          <a:lstStyle/>
          <a:p>
            <a:fld id="{D648CAF4-9E3F-4665-9F26-BF61543A0994}" type="slidenum">
              <a:rPr lang="en-US" smtClean="0"/>
              <a:t>23</a:t>
            </a:fld>
            <a:endParaRPr lang="en-US"/>
          </a:p>
        </p:txBody>
      </p:sp>
      <p:sp>
        <p:nvSpPr>
          <p:cNvPr id="6" name="TextBox 5">
            <a:extLst>
              <a:ext uri="{FF2B5EF4-FFF2-40B4-BE49-F238E27FC236}">
                <a16:creationId xmlns:a16="http://schemas.microsoft.com/office/drawing/2014/main" id="{2A9B2EC2-373B-E470-9D42-3B918638FFC7}"/>
              </a:ext>
            </a:extLst>
          </p:cNvPr>
          <p:cNvSpPr txBox="1"/>
          <p:nvPr/>
        </p:nvSpPr>
        <p:spPr>
          <a:xfrm>
            <a:off x="2303929" y="6350158"/>
            <a:ext cx="7198659" cy="400110"/>
          </a:xfrm>
          <a:prstGeom prst="rect">
            <a:avLst/>
          </a:prstGeom>
          <a:noFill/>
        </p:spPr>
        <p:txBody>
          <a:bodyPr wrap="square">
            <a:spAutoFit/>
          </a:bodyPr>
          <a:lstStyle/>
          <a:p>
            <a:r>
              <a:rPr lang="en-US" sz="1000" dirty="0">
                <a:solidFill>
                  <a:schemeClr val="bg1"/>
                </a:solidFill>
                <a:effectLst/>
              </a:rPr>
              <a:t>Kusch, M. (2007). Towards a Political Philosophy of Risk. In T. </a:t>
            </a:r>
            <a:r>
              <a:rPr lang="en-US" sz="1000" dirty="0" err="1">
                <a:solidFill>
                  <a:schemeClr val="bg1"/>
                </a:solidFill>
                <a:effectLst/>
              </a:rPr>
              <a:t>Lewens</a:t>
            </a:r>
            <a:r>
              <a:rPr lang="en-US" sz="1000" dirty="0">
                <a:solidFill>
                  <a:schemeClr val="bg1"/>
                </a:solidFill>
                <a:effectLst/>
              </a:rPr>
              <a:t> (Ed.), </a:t>
            </a:r>
            <a:r>
              <a:rPr lang="en-US" sz="1000" i="1" dirty="0">
                <a:solidFill>
                  <a:schemeClr val="bg1"/>
                </a:solidFill>
                <a:effectLst/>
              </a:rPr>
              <a:t>Risk: Philosophical Perspectives</a:t>
            </a:r>
            <a:r>
              <a:rPr lang="en-US" sz="1000" dirty="0">
                <a:solidFill>
                  <a:schemeClr val="bg1"/>
                </a:solidFill>
                <a:effectLst/>
              </a:rPr>
              <a:t> (1st ed., pp. 131–155). Taylor &amp; Francis Group: Routledge.</a:t>
            </a:r>
          </a:p>
        </p:txBody>
      </p:sp>
    </p:spTree>
    <p:extLst>
      <p:ext uri="{BB962C8B-B14F-4D97-AF65-F5344CB8AC3E}">
        <p14:creationId xmlns:p14="http://schemas.microsoft.com/office/powerpoint/2010/main" val="1825925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7B97-2644-9779-0F20-454DF9076C08}"/>
              </a:ext>
            </a:extLst>
          </p:cNvPr>
          <p:cNvSpPr>
            <a:spLocks noGrp="1"/>
          </p:cNvSpPr>
          <p:nvPr>
            <p:ph type="title"/>
          </p:nvPr>
        </p:nvSpPr>
        <p:spPr/>
        <p:txBody>
          <a:bodyPr/>
          <a:lstStyle/>
          <a:p>
            <a:r>
              <a:rPr lang="en-US" dirty="0"/>
              <a:t>Democracy and Risk: The participatory view</a:t>
            </a:r>
          </a:p>
        </p:txBody>
      </p:sp>
      <p:sp>
        <p:nvSpPr>
          <p:cNvPr id="3" name="Content Placeholder 2">
            <a:extLst>
              <a:ext uri="{FF2B5EF4-FFF2-40B4-BE49-F238E27FC236}">
                <a16:creationId xmlns:a16="http://schemas.microsoft.com/office/drawing/2014/main" id="{B5A84FA4-3E34-0132-C426-6F0CD9496083}"/>
              </a:ext>
            </a:extLst>
          </p:cNvPr>
          <p:cNvSpPr>
            <a:spLocks noGrp="1"/>
          </p:cNvSpPr>
          <p:nvPr>
            <p:ph idx="1"/>
          </p:nvPr>
        </p:nvSpPr>
        <p:spPr/>
        <p:txBody>
          <a:bodyPr>
            <a:normAutofit/>
          </a:bodyPr>
          <a:lstStyle/>
          <a:p>
            <a:r>
              <a:rPr lang="en-US" dirty="0"/>
              <a:t>Public: more reflective, questioning, engaged than scientists think</a:t>
            </a:r>
          </a:p>
          <a:p>
            <a:pPr lvl="1"/>
            <a:r>
              <a:rPr lang="en-US" dirty="0"/>
              <a:t>Science (as institution) lacks self-critical reflection (i.e., finding their limits)</a:t>
            </a:r>
          </a:p>
          <a:p>
            <a:pPr lvl="1"/>
            <a:r>
              <a:rPr lang="en-US" dirty="0"/>
              <a:t>Scientists tend to frame risks more narrowly than the public</a:t>
            </a:r>
          </a:p>
          <a:p>
            <a:r>
              <a:rPr lang="en-US" dirty="0"/>
              <a:t>Public motivated by more than just risk assessment </a:t>
            </a:r>
          </a:p>
          <a:p>
            <a:pPr lvl="1"/>
            <a:r>
              <a:rPr lang="en-US" dirty="0"/>
              <a:t>Trust, institutions, morality, distribution, etc. </a:t>
            </a:r>
          </a:p>
          <a:p>
            <a:r>
              <a:rPr lang="en-US" dirty="0"/>
              <a:t>“Upstream engagement” between experts and public</a:t>
            </a:r>
          </a:p>
          <a:p>
            <a:pPr lvl="1"/>
            <a:r>
              <a:rPr lang="en-US" dirty="0"/>
              <a:t>Address aspects of risk that are important to public </a:t>
            </a:r>
            <a:r>
              <a:rPr lang="en-US" i="1" dirty="0"/>
              <a:t>prior</a:t>
            </a:r>
            <a:r>
              <a:rPr lang="en-US" dirty="0"/>
              <a:t> to deployment</a:t>
            </a:r>
          </a:p>
          <a:p>
            <a:pPr lvl="1"/>
            <a:r>
              <a:rPr lang="en-US" dirty="0"/>
              <a:t>Scrutinize the practice of the risk assessment (normative consensus)</a:t>
            </a:r>
          </a:p>
          <a:p>
            <a:r>
              <a:rPr lang="en-US" b="1" dirty="0"/>
              <a:t>Problems with the participatory view: </a:t>
            </a:r>
            <a:endParaRPr lang="en-US" dirty="0"/>
          </a:p>
          <a:p>
            <a:pPr lvl="1"/>
            <a:r>
              <a:rPr lang="en-US" dirty="0"/>
              <a:t>Would this actually account for the </a:t>
            </a:r>
            <a:r>
              <a:rPr lang="en-US" i="1" dirty="0"/>
              <a:t>public</a:t>
            </a:r>
            <a:r>
              <a:rPr lang="en-US" dirty="0"/>
              <a:t> opinion, or the </a:t>
            </a:r>
            <a:r>
              <a:rPr lang="en-US" i="1" dirty="0"/>
              <a:t>loudest </a:t>
            </a:r>
            <a:r>
              <a:rPr lang="en-US" dirty="0"/>
              <a:t>opinion?</a:t>
            </a:r>
          </a:p>
          <a:p>
            <a:pPr lvl="1"/>
            <a:r>
              <a:rPr lang="en-US" dirty="0"/>
              <a:t>Social-cultural theory of risk perception is weakly supported in experiment</a:t>
            </a:r>
          </a:p>
          <a:p>
            <a:pPr lvl="1"/>
            <a:r>
              <a:rPr lang="en-US" b="1" dirty="0">
                <a:solidFill>
                  <a:schemeClr val="accent4"/>
                </a:solidFill>
              </a:rPr>
              <a:t>How to account for differing social/cultural values in a large public?</a:t>
            </a:r>
          </a:p>
        </p:txBody>
      </p:sp>
      <p:sp>
        <p:nvSpPr>
          <p:cNvPr id="4" name="Slide Number Placeholder 3">
            <a:extLst>
              <a:ext uri="{FF2B5EF4-FFF2-40B4-BE49-F238E27FC236}">
                <a16:creationId xmlns:a16="http://schemas.microsoft.com/office/drawing/2014/main" id="{826D80B5-E06D-0D8C-75D1-37E1DEA03945}"/>
              </a:ext>
            </a:extLst>
          </p:cNvPr>
          <p:cNvSpPr>
            <a:spLocks noGrp="1"/>
          </p:cNvSpPr>
          <p:nvPr>
            <p:ph type="sldNum" sz="quarter" idx="12"/>
          </p:nvPr>
        </p:nvSpPr>
        <p:spPr/>
        <p:txBody>
          <a:bodyPr/>
          <a:lstStyle/>
          <a:p>
            <a:fld id="{D648CAF4-9E3F-4665-9F26-BF61543A0994}" type="slidenum">
              <a:rPr lang="en-US" smtClean="0"/>
              <a:t>24</a:t>
            </a:fld>
            <a:endParaRPr lang="en-US"/>
          </a:p>
        </p:txBody>
      </p:sp>
      <p:sp>
        <p:nvSpPr>
          <p:cNvPr id="5" name="TextBox 4">
            <a:extLst>
              <a:ext uri="{FF2B5EF4-FFF2-40B4-BE49-F238E27FC236}">
                <a16:creationId xmlns:a16="http://schemas.microsoft.com/office/drawing/2014/main" id="{89CD9B0B-C6F4-E130-8814-9C40BB8A3EB7}"/>
              </a:ext>
            </a:extLst>
          </p:cNvPr>
          <p:cNvSpPr txBox="1"/>
          <p:nvPr/>
        </p:nvSpPr>
        <p:spPr>
          <a:xfrm>
            <a:off x="2303929" y="6350158"/>
            <a:ext cx="7198659" cy="400110"/>
          </a:xfrm>
          <a:prstGeom prst="rect">
            <a:avLst/>
          </a:prstGeom>
          <a:noFill/>
        </p:spPr>
        <p:txBody>
          <a:bodyPr wrap="square">
            <a:spAutoFit/>
          </a:bodyPr>
          <a:lstStyle/>
          <a:p>
            <a:r>
              <a:rPr lang="en-US" sz="1000" dirty="0">
                <a:solidFill>
                  <a:schemeClr val="bg1"/>
                </a:solidFill>
                <a:effectLst/>
              </a:rPr>
              <a:t>Kusch, M. (2007). Towards a Political Philosophy of Risk. In T. </a:t>
            </a:r>
            <a:r>
              <a:rPr lang="en-US" sz="1000" dirty="0" err="1">
                <a:solidFill>
                  <a:schemeClr val="bg1"/>
                </a:solidFill>
                <a:effectLst/>
              </a:rPr>
              <a:t>Lewens</a:t>
            </a:r>
            <a:r>
              <a:rPr lang="en-US" sz="1000" dirty="0">
                <a:solidFill>
                  <a:schemeClr val="bg1"/>
                </a:solidFill>
                <a:effectLst/>
              </a:rPr>
              <a:t> (Ed.), </a:t>
            </a:r>
            <a:r>
              <a:rPr lang="en-US" sz="1000" i="1" dirty="0">
                <a:solidFill>
                  <a:schemeClr val="bg1"/>
                </a:solidFill>
                <a:effectLst/>
              </a:rPr>
              <a:t>Risk: Philosophical Perspectives</a:t>
            </a:r>
            <a:r>
              <a:rPr lang="en-US" sz="1000" dirty="0">
                <a:solidFill>
                  <a:schemeClr val="bg1"/>
                </a:solidFill>
                <a:effectLst/>
              </a:rPr>
              <a:t> (1st ed., pp. 131–155). Taylor &amp; Francis Group: Routledge.</a:t>
            </a:r>
          </a:p>
        </p:txBody>
      </p:sp>
    </p:spTree>
    <p:extLst>
      <p:ext uri="{BB962C8B-B14F-4D97-AF65-F5344CB8AC3E}">
        <p14:creationId xmlns:p14="http://schemas.microsoft.com/office/powerpoint/2010/main" val="2705744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35199-693C-641B-04EC-C3A6CBDE1134}"/>
              </a:ext>
            </a:extLst>
          </p:cNvPr>
          <p:cNvSpPr>
            <a:spLocks noGrp="1"/>
          </p:cNvSpPr>
          <p:nvPr>
            <p:ph type="title"/>
          </p:nvPr>
        </p:nvSpPr>
        <p:spPr/>
        <p:txBody>
          <a:bodyPr>
            <a:normAutofit/>
          </a:bodyPr>
          <a:lstStyle/>
          <a:p>
            <a:r>
              <a:rPr lang="en-US" dirty="0"/>
              <a:t>Democracy and Risk: Where do we go?</a:t>
            </a:r>
          </a:p>
        </p:txBody>
      </p:sp>
      <p:sp>
        <p:nvSpPr>
          <p:cNvPr id="3" name="Content Placeholder 2">
            <a:extLst>
              <a:ext uri="{FF2B5EF4-FFF2-40B4-BE49-F238E27FC236}">
                <a16:creationId xmlns:a16="http://schemas.microsoft.com/office/drawing/2014/main" id="{EE2B7512-3980-3D4F-B975-74859E342E62}"/>
              </a:ext>
            </a:extLst>
          </p:cNvPr>
          <p:cNvSpPr>
            <a:spLocks noGrp="1"/>
          </p:cNvSpPr>
          <p:nvPr>
            <p:ph idx="1"/>
          </p:nvPr>
        </p:nvSpPr>
        <p:spPr>
          <a:xfrm>
            <a:off x="633459" y="1087595"/>
            <a:ext cx="6735529" cy="5089368"/>
          </a:xfrm>
        </p:spPr>
        <p:txBody>
          <a:bodyPr>
            <a:normAutofit fontScale="92500"/>
          </a:bodyPr>
          <a:lstStyle/>
          <a:p>
            <a:r>
              <a:rPr lang="en-US" dirty="0"/>
              <a:t>Proposal: </a:t>
            </a:r>
            <a:r>
              <a:rPr lang="en-US" i="1" dirty="0"/>
              <a:t>normative</a:t>
            </a:r>
            <a:r>
              <a:rPr lang="en-US" dirty="0"/>
              <a:t> framework for risk management</a:t>
            </a:r>
          </a:p>
          <a:p>
            <a:r>
              <a:rPr lang="en-US" dirty="0"/>
              <a:t>Blend paternalistic and participatory views</a:t>
            </a:r>
          </a:p>
          <a:p>
            <a:pPr lvl="1"/>
            <a:r>
              <a:rPr lang="en-US" sz="1800" dirty="0"/>
              <a:t>Risk analysis with public buy-in and discussion</a:t>
            </a:r>
          </a:p>
          <a:p>
            <a:pPr lvl="1"/>
            <a:r>
              <a:rPr lang="en-US" sz="1800" dirty="0"/>
              <a:t>Allow the experts to handle the actual analysis </a:t>
            </a:r>
          </a:p>
          <a:p>
            <a:r>
              <a:rPr lang="en-US" dirty="0"/>
              <a:t>What </a:t>
            </a:r>
            <a:r>
              <a:rPr lang="en-US" i="1" dirty="0"/>
              <a:t>ought</a:t>
            </a:r>
            <a:r>
              <a:rPr lang="en-US" dirty="0"/>
              <a:t> to be done</a:t>
            </a:r>
          </a:p>
          <a:p>
            <a:pPr lvl="1"/>
            <a:r>
              <a:rPr lang="en-US" sz="1800" b="1" dirty="0"/>
              <a:t>Guidelines, not specific courses of action</a:t>
            </a:r>
          </a:p>
          <a:p>
            <a:pPr lvl="1"/>
            <a:r>
              <a:rPr lang="en-US" sz="1800" dirty="0"/>
              <a:t>“Perfect world” framework – no resource constraints</a:t>
            </a:r>
          </a:p>
          <a:p>
            <a:pPr lvl="1"/>
            <a:r>
              <a:rPr lang="en-US" sz="1800" dirty="0"/>
              <a:t>Allows for flexibility of implementation</a:t>
            </a:r>
          </a:p>
          <a:p>
            <a:r>
              <a:rPr lang="en-US" dirty="0"/>
              <a:t>Goal: </a:t>
            </a:r>
            <a:r>
              <a:rPr lang="en-US" b="1" dirty="0"/>
              <a:t>improve trust</a:t>
            </a:r>
            <a:r>
              <a:rPr lang="en-US" dirty="0"/>
              <a:t>, not persuade public</a:t>
            </a:r>
          </a:p>
          <a:p>
            <a:pPr lvl="1"/>
            <a:r>
              <a:rPr lang="en-US" sz="1800" dirty="0"/>
              <a:t>Organization: willing to consider public input</a:t>
            </a:r>
          </a:p>
          <a:p>
            <a:pPr lvl="1"/>
            <a:r>
              <a:rPr lang="en-US" sz="1800" dirty="0"/>
              <a:t>Public: willing to consider organizational needs</a:t>
            </a:r>
          </a:p>
        </p:txBody>
      </p:sp>
      <p:sp>
        <p:nvSpPr>
          <p:cNvPr id="4" name="Slide Number Placeholder 3">
            <a:extLst>
              <a:ext uri="{FF2B5EF4-FFF2-40B4-BE49-F238E27FC236}">
                <a16:creationId xmlns:a16="http://schemas.microsoft.com/office/drawing/2014/main" id="{2B0CE2AF-64B5-126B-AF61-7A075A695D8C}"/>
              </a:ext>
            </a:extLst>
          </p:cNvPr>
          <p:cNvSpPr>
            <a:spLocks noGrp="1"/>
          </p:cNvSpPr>
          <p:nvPr>
            <p:ph type="sldNum" sz="quarter" idx="12"/>
          </p:nvPr>
        </p:nvSpPr>
        <p:spPr/>
        <p:txBody>
          <a:bodyPr/>
          <a:lstStyle/>
          <a:p>
            <a:fld id="{D648CAF4-9E3F-4665-9F26-BF61543A0994}" type="slidenum">
              <a:rPr lang="en-US" smtClean="0"/>
              <a:t>25</a:t>
            </a:fld>
            <a:endParaRPr lang="en-US"/>
          </a:p>
        </p:txBody>
      </p:sp>
      <p:pic>
        <p:nvPicPr>
          <p:cNvPr id="6" name="Picture 5" descr="A diagram of a graph&#10;&#10;Description automatically generated">
            <a:extLst>
              <a:ext uri="{FF2B5EF4-FFF2-40B4-BE49-F238E27FC236}">
                <a16:creationId xmlns:a16="http://schemas.microsoft.com/office/drawing/2014/main" id="{2E886D33-A908-3402-64B4-F5E19A428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470" y="1721224"/>
            <a:ext cx="5040530" cy="3744015"/>
          </a:xfrm>
          <a:prstGeom prst="rect">
            <a:avLst/>
          </a:prstGeom>
        </p:spPr>
      </p:pic>
    </p:spTree>
    <p:extLst>
      <p:ext uri="{BB962C8B-B14F-4D97-AF65-F5344CB8AC3E}">
        <p14:creationId xmlns:p14="http://schemas.microsoft.com/office/powerpoint/2010/main" val="1556280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34A9-BA47-5489-904A-888E98ADE3EB}"/>
              </a:ext>
            </a:extLst>
          </p:cNvPr>
          <p:cNvSpPr>
            <a:spLocks noGrp="1"/>
          </p:cNvSpPr>
          <p:nvPr>
            <p:ph type="title"/>
          </p:nvPr>
        </p:nvSpPr>
        <p:spPr/>
        <p:txBody>
          <a:bodyPr>
            <a:normAutofit fontScale="90000"/>
          </a:bodyPr>
          <a:lstStyle/>
          <a:p>
            <a:r>
              <a:rPr lang="en-US" dirty="0"/>
              <a:t>Inspiration: Colorado Chemical Demilitarization Citizens’ Advisory Commission (CAC) in Pueblo </a:t>
            </a:r>
          </a:p>
        </p:txBody>
      </p:sp>
      <p:sp>
        <p:nvSpPr>
          <p:cNvPr id="3" name="Content Placeholder 2">
            <a:extLst>
              <a:ext uri="{FF2B5EF4-FFF2-40B4-BE49-F238E27FC236}">
                <a16:creationId xmlns:a16="http://schemas.microsoft.com/office/drawing/2014/main" id="{C40A1331-27FF-459E-1076-3271DDD7094E}"/>
              </a:ext>
            </a:extLst>
          </p:cNvPr>
          <p:cNvSpPr>
            <a:spLocks noGrp="1"/>
          </p:cNvSpPr>
          <p:nvPr>
            <p:ph idx="1"/>
          </p:nvPr>
        </p:nvSpPr>
        <p:spPr>
          <a:xfrm>
            <a:off x="633460" y="1087595"/>
            <a:ext cx="10720340" cy="5089368"/>
          </a:xfrm>
        </p:spPr>
        <p:txBody>
          <a:bodyPr>
            <a:normAutofit/>
          </a:bodyPr>
          <a:lstStyle/>
          <a:p>
            <a:r>
              <a:rPr lang="en-US" dirty="0"/>
              <a:t>CACs implemented in states with chemical weapons stockpiles</a:t>
            </a:r>
          </a:p>
          <a:p>
            <a:pPr lvl="1"/>
            <a:r>
              <a:rPr lang="en-US" dirty="0"/>
              <a:t>Pueblo: Team of </a:t>
            </a:r>
            <a:r>
              <a:rPr lang="en-US" b="1" dirty="0"/>
              <a:t>7 community members </a:t>
            </a:r>
            <a:r>
              <a:rPr lang="en-US" dirty="0"/>
              <a:t>&amp; </a:t>
            </a:r>
            <a:r>
              <a:rPr lang="en-US" b="1" dirty="0"/>
              <a:t>2 state officials</a:t>
            </a:r>
            <a:endParaRPr lang="en-US" dirty="0"/>
          </a:p>
          <a:p>
            <a:pPr lvl="1"/>
            <a:r>
              <a:rPr lang="en-US" dirty="0"/>
              <a:t>Monthly public meetings with U.S. Army representatives</a:t>
            </a:r>
          </a:p>
          <a:p>
            <a:r>
              <a:rPr lang="en-US" dirty="0"/>
              <a:t>Good: </a:t>
            </a:r>
          </a:p>
          <a:p>
            <a:pPr lvl="1"/>
            <a:r>
              <a:rPr lang="en-US" dirty="0"/>
              <a:t>Public engagement with community risk</a:t>
            </a:r>
          </a:p>
          <a:p>
            <a:pPr lvl="1"/>
            <a:r>
              <a:rPr lang="en-US" dirty="0"/>
              <a:t>Organization willing to hear community</a:t>
            </a:r>
          </a:p>
          <a:p>
            <a:pPr lvl="1"/>
            <a:r>
              <a:rPr lang="en-US" dirty="0"/>
              <a:t>Locally-appointed members</a:t>
            </a:r>
          </a:p>
          <a:p>
            <a:r>
              <a:rPr lang="en-US" dirty="0"/>
              <a:t>Not so Good: </a:t>
            </a:r>
          </a:p>
          <a:p>
            <a:pPr lvl="1"/>
            <a:r>
              <a:rPr lang="en-US" dirty="0"/>
              <a:t>Limited expertise in risk psychology</a:t>
            </a:r>
          </a:p>
          <a:p>
            <a:pPr lvl="1"/>
            <a:r>
              <a:rPr lang="en-US" dirty="0"/>
              <a:t>Unclear authority (but seems good!)</a:t>
            </a:r>
          </a:p>
        </p:txBody>
      </p:sp>
      <p:sp>
        <p:nvSpPr>
          <p:cNvPr id="4" name="Slide Number Placeholder 3">
            <a:extLst>
              <a:ext uri="{FF2B5EF4-FFF2-40B4-BE49-F238E27FC236}">
                <a16:creationId xmlns:a16="http://schemas.microsoft.com/office/drawing/2014/main" id="{4484A1B6-8D1E-8648-2E3D-4E662A2B4A0E}"/>
              </a:ext>
            </a:extLst>
          </p:cNvPr>
          <p:cNvSpPr>
            <a:spLocks noGrp="1"/>
          </p:cNvSpPr>
          <p:nvPr>
            <p:ph type="sldNum" sz="quarter" idx="12"/>
          </p:nvPr>
        </p:nvSpPr>
        <p:spPr/>
        <p:txBody>
          <a:bodyPr/>
          <a:lstStyle/>
          <a:p>
            <a:fld id="{D648CAF4-9E3F-4665-9F26-BF61543A0994}" type="slidenum">
              <a:rPr lang="en-US" smtClean="0"/>
              <a:t>26</a:t>
            </a:fld>
            <a:endParaRPr lang="en-US"/>
          </a:p>
        </p:txBody>
      </p:sp>
      <p:pic>
        <p:nvPicPr>
          <p:cNvPr id="7" name="Picture 6" descr="A concrete structure in a field&#10;&#10;Description automatically generated">
            <a:extLst>
              <a:ext uri="{FF2B5EF4-FFF2-40B4-BE49-F238E27FC236}">
                <a16:creationId xmlns:a16="http://schemas.microsoft.com/office/drawing/2014/main" id="{E827847B-F95B-7911-1BF9-47A9B56FA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810" y="4301836"/>
            <a:ext cx="5220771" cy="1875127"/>
          </a:xfrm>
          <a:prstGeom prst="rect">
            <a:avLst/>
          </a:prstGeom>
        </p:spPr>
      </p:pic>
      <p:pic>
        <p:nvPicPr>
          <p:cNvPr id="12" name="Picture 11" descr="A high angle view of a factory&#10;&#10;Description automatically generated">
            <a:extLst>
              <a:ext uri="{FF2B5EF4-FFF2-40B4-BE49-F238E27FC236}">
                <a16:creationId xmlns:a16="http://schemas.microsoft.com/office/drawing/2014/main" id="{2A9BA149-F580-300F-D998-9DAA2F3C0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6290" y="2280300"/>
            <a:ext cx="3020291" cy="2021536"/>
          </a:xfrm>
          <a:prstGeom prst="rect">
            <a:avLst/>
          </a:prstGeom>
        </p:spPr>
      </p:pic>
      <p:sp>
        <p:nvSpPr>
          <p:cNvPr id="9" name="Speech Bubble: Rectangle with Corners Rounded 8">
            <a:extLst>
              <a:ext uri="{FF2B5EF4-FFF2-40B4-BE49-F238E27FC236}">
                <a16:creationId xmlns:a16="http://schemas.microsoft.com/office/drawing/2014/main" id="{70F43099-5346-6426-ABDE-1EE351E9DD57}"/>
              </a:ext>
            </a:extLst>
          </p:cNvPr>
          <p:cNvSpPr/>
          <p:nvPr/>
        </p:nvSpPr>
        <p:spPr>
          <a:xfrm>
            <a:off x="6990389" y="3684935"/>
            <a:ext cx="2437629" cy="790096"/>
          </a:xfrm>
          <a:prstGeom prst="wedgeRoundRectCallout">
            <a:avLst>
              <a:gd name="adj1" fmla="val -16119"/>
              <a:gd name="adj2" fmla="val -32249"/>
              <a:gd name="adj3" fmla="val 16667"/>
            </a:avLst>
          </a:prstGeom>
          <a:solidFill>
            <a:schemeClr val="accent5">
              <a:lumMod val="40000"/>
              <a:lumOff val="6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Pueblo Chemical Depot</a:t>
            </a:r>
            <a:endParaRPr lang="en-US" dirty="0">
              <a:solidFill>
                <a:schemeClr val="tx1"/>
              </a:solidFill>
            </a:endParaRPr>
          </a:p>
        </p:txBody>
      </p:sp>
    </p:spTree>
    <p:extLst>
      <p:ext uri="{BB962C8B-B14F-4D97-AF65-F5344CB8AC3E}">
        <p14:creationId xmlns:p14="http://schemas.microsoft.com/office/powerpoint/2010/main" val="3138404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712A-1C01-4684-E8BB-4B4D1C06967F}"/>
              </a:ext>
            </a:extLst>
          </p:cNvPr>
          <p:cNvSpPr>
            <a:spLocks noGrp="1"/>
          </p:cNvSpPr>
          <p:nvPr>
            <p:ph type="title"/>
          </p:nvPr>
        </p:nvSpPr>
        <p:spPr/>
        <p:txBody>
          <a:bodyPr>
            <a:normAutofit fontScale="90000"/>
          </a:bodyPr>
          <a:lstStyle/>
          <a:p>
            <a:r>
              <a:rPr lang="en-US" dirty="0"/>
              <a:t>Normative framework for democratic risk management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8061A6-831A-01F8-DF6A-3FBA5001F850}"/>
                  </a:ext>
                </a:extLst>
              </p:cNvPr>
              <p:cNvSpPr>
                <a:spLocks noGrp="1"/>
              </p:cNvSpPr>
              <p:nvPr>
                <p:ph idx="1"/>
              </p:nvPr>
            </p:nvSpPr>
            <p:spPr>
              <a:xfrm>
                <a:off x="633460" y="1087595"/>
                <a:ext cx="9573410" cy="5089368"/>
              </a:xfrm>
            </p:spPr>
            <p:txBody>
              <a:bodyPr>
                <a:normAutofit fontScale="92500" lnSpcReduction="10000"/>
              </a:bodyPr>
              <a:lstStyle/>
              <a:p>
                <a:r>
                  <a:rPr lang="en-US" b="1" dirty="0"/>
                  <a:t>Goal: </a:t>
                </a:r>
              </a:p>
              <a:p>
                <a:pPr lvl="1"/>
                <a:r>
                  <a:rPr lang="en-US" dirty="0"/>
                  <a:t>Allow for public engagement with the risk-relevant decisions on infrastructure projects that will impact their community</a:t>
                </a:r>
              </a:p>
              <a:p>
                <a:r>
                  <a:rPr lang="en-US" b="1" dirty="0"/>
                  <a:t>Start Rule: </a:t>
                </a:r>
              </a:p>
              <a:p>
                <a:pPr lvl="1"/>
                <a:r>
                  <a:rPr lang="en-US" dirty="0"/>
                  <a:t>Identified consequence that will affect the health of surrounding population with frequency </a:t>
                </a:r>
                <a14:m>
                  <m:oMath xmlns:m="http://schemas.openxmlformats.org/officeDocument/2006/math">
                    <m:r>
                      <a:rPr lang="en-US" b="0" i="1" smtClean="0">
                        <a:latin typeface="Cambria Math" panose="02040503050406030204" pitchFamily="18" charset="0"/>
                      </a:rPr>
                      <m:t>≥</m:t>
                    </m:r>
                  </m:oMath>
                </a14:m>
                <a:r>
                  <a:rPr lang="en-US" b="1" dirty="0"/>
                  <a:t> </a:t>
                </a:r>
                <a:r>
                  <a:rPr lang="en-US" dirty="0"/>
                  <a:t>[</a:t>
                </a:r>
                <a:r>
                  <a:rPr lang="en-US" i="1" dirty="0"/>
                  <a:t>value</a:t>
                </a:r>
                <a:r>
                  <a:rPr lang="en-US" dirty="0"/>
                  <a:t>] per year</a:t>
                </a:r>
                <a:endParaRPr lang="en-US" b="1" dirty="0"/>
              </a:p>
              <a:p>
                <a:pPr lvl="2"/>
                <a:r>
                  <a:rPr lang="en-US" dirty="0"/>
                  <a:t>Below this level, risks are essentially invisible to the public</a:t>
                </a:r>
              </a:p>
              <a:p>
                <a:r>
                  <a:rPr lang="en-US" b="1" dirty="0"/>
                  <a:t>Process: </a:t>
                </a:r>
              </a:p>
              <a:p>
                <a:pPr marL="914400" lvl="1" indent="-457200">
                  <a:buFont typeface="+mj-lt"/>
                  <a:buAutoNum type="arabicPeriod"/>
                </a:pPr>
                <a:r>
                  <a:rPr lang="en-US" b="1" dirty="0"/>
                  <a:t>Public fora addressing: </a:t>
                </a:r>
              </a:p>
              <a:p>
                <a:pPr lvl="2"/>
                <a:r>
                  <a:rPr lang="en-US" dirty="0"/>
                  <a:t>Identified risks to the public</a:t>
                </a:r>
              </a:p>
              <a:p>
                <a:pPr lvl="2"/>
                <a:r>
                  <a:rPr lang="en-US" dirty="0"/>
                  <a:t>Mitigating and contingency actions</a:t>
                </a:r>
              </a:p>
              <a:p>
                <a:pPr lvl="2"/>
                <a:r>
                  <a:rPr lang="en-US" dirty="0"/>
                  <a:t>Uncertainties remaining</a:t>
                </a:r>
              </a:p>
              <a:p>
                <a:pPr marL="914400" lvl="1" indent="-457200">
                  <a:buFont typeface="+mj-lt"/>
                  <a:buAutoNum type="arabicPeriod"/>
                </a:pPr>
                <a:r>
                  <a:rPr lang="en-US" b="1" dirty="0"/>
                  <a:t>Citizen Advisory Committee established</a:t>
                </a:r>
              </a:p>
              <a:p>
                <a:pPr lvl="2"/>
                <a:r>
                  <a:rPr lang="en-US" dirty="0"/>
                  <a:t>Intermediary between experts and public</a:t>
                </a:r>
              </a:p>
              <a:p>
                <a:pPr lvl="2"/>
                <a:r>
                  <a:rPr lang="en-US" dirty="0"/>
                  <a:t>Active role in risk analysis</a:t>
                </a:r>
              </a:p>
            </p:txBody>
          </p:sp>
        </mc:Choice>
        <mc:Fallback xmlns="">
          <p:sp>
            <p:nvSpPr>
              <p:cNvPr id="3" name="Content Placeholder 2">
                <a:extLst>
                  <a:ext uri="{FF2B5EF4-FFF2-40B4-BE49-F238E27FC236}">
                    <a16:creationId xmlns:a16="http://schemas.microsoft.com/office/drawing/2014/main" id="{238061A6-831A-01F8-DF6A-3FBA5001F850}"/>
                  </a:ext>
                </a:extLst>
              </p:cNvPr>
              <p:cNvSpPr>
                <a:spLocks noGrp="1" noRot="1" noChangeAspect="1" noMove="1" noResize="1" noEditPoints="1" noAdjustHandles="1" noChangeArrowheads="1" noChangeShapeType="1" noTextEdit="1"/>
              </p:cNvSpPr>
              <p:nvPr>
                <p:ph idx="1"/>
              </p:nvPr>
            </p:nvSpPr>
            <p:spPr>
              <a:xfrm>
                <a:off x="633460" y="1087595"/>
                <a:ext cx="9573410" cy="5089368"/>
              </a:xfrm>
              <a:blipFill>
                <a:blip r:embed="rId3"/>
                <a:stretch>
                  <a:fillRect l="-701" t="-131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115D5EE-B3F9-31AB-7082-59F2F4A31963}"/>
              </a:ext>
            </a:extLst>
          </p:cNvPr>
          <p:cNvSpPr>
            <a:spLocks noGrp="1"/>
          </p:cNvSpPr>
          <p:nvPr>
            <p:ph type="sldNum" sz="quarter" idx="12"/>
          </p:nvPr>
        </p:nvSpPr>
        <p:spPr/>
        <p:txBody>
          <a:bodyPr/>
          <a:lstStyle/>
          <a:p>
            <a:fld id="{D648CAF4-9E3F-4665-9F26-BF61543A0994}" type="slidenum">
              <a:rPr lang="en-US" smtClean="0"/>
              <a:t>27</a:t>
            </a:fld>
            <a:endParaRPr lang="en-US"/>
          </a:p>
        </p:txBody>
      </p:sp>
      <p:sp>
        <p:nvSpPr>
          <p:cNvPr id="5" name="Oval 4">
            <a:extLst>
              <a:ext uri="{FF2B5EF4-FFF2-40B4-BE49-F238E27FC236}">
                <a16:creationId xmlns:a16="http://schemas.microsoft.com/office/drawing/2014/main" id="{EAB97137-B015-57BE-6A02-1B4F20289585}"/>
              </a:ext>
            </a:extLst>
          </p:cNvPr>
          <p:cNvSpPr/>
          <p:nvPr/>
        </p:nvSpPr>
        <p:spPr>
          <a:xfrm>
            <a:off x="8078312" y="3429000"/>
            <a:ext cx="1645920" cy="1188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Diverse Team of Experts</a:t>
            </a:r>
          </a:p>
        </p:txBody>
      </p:sp>
      <p:sp>
        <p:nvSpPr>
          <p:cNvPr id="6" name="Oval 5">
            <a:extLst>
              <a:ext uri="{FF2B5EF4-FFF2-40B4-BE49-F238E27FC236}">
                <a16:creationId xmlns:a16="http://schemas.microsoft.com/office/drawing/2014/main" id="{51CAB008-DEBC-4A2B-EC09-F75C02335B76}"/>
              </a:ext>
            </a:extLst>
          </p:cNvPr>
          <p:cNvSpPr/>
          <p:nvPr/>
        </p:nvSpPr>
        <p:spPr>
          <a:xfrm>
            <a:off x="10105738" y="3429000"/>
            <a:ext cx="2047371" cy="1188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Citizen Advisory Committee</a:t>
            </a:r>
          </a:p>
        </p:txBody>
      </p:sp>
      <p:sp>
        <p:nvSpPr>
          <p:cNvPr id="7" name="Oval 6">
            <a:extLst>
              <a:ext uri="{FF2B5EF4-FFF2-40B4-BE49-F238E27FC236}">
                <a16:creationId xmlns:a16="http://schemas.microsoft.com/office/drawing/2014/main" id="{F8DAA360-AE07-5340-60AA-CA8BEE420913}"/>
              </a:ext>
            </a:extLst>
          </p:cNvPr>
          <p:cNvSpPr/>
          <p:nvPr/>
        </p:nvSpPr>
        <p:spPr>
          <a:xfrm>
            <a:off x="9086561" y="4968960"/>
            <a:ext cx="1645920" cy="118872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Risk Mgmt.</a:t>
            </a:r>
          </a:p>
        </p:txBody>
      </p:sp>
      <p:sp>
        <p:nvSpPr>
          <p:cNvPr id="8" name="Oval 7">
            <a:extLst>
              <a:ext uri="{FF2B5EF4-FFF2-40B4-BE49-F238E27FC236}">
                <a16:creationId xmlns:a16="http://schemas.microsoft.com/office/drawing/2014/main" id="{03B7576D-5F4D-CA9F-38FD-C0E7E58FD195}"/>
              </a:ext>
            </a:extLst>
          </p:cNvPr>
          <p:cNvSpPr/>
          <p:nvPr/>
        </p:nvSpPr>
        <p:spPr>
          <a:xfrm>
            <a:off x="10306463" y="1697393"/>
            <a:ext cx="1645920" cy="1188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Affected Public</a:t>
            </a:r>
          </a:p>
        </p:txBody>
      </p:sp>
      <p:cxnSp>
        <p:nvCxnSpPr>
          <p:cNvPr id="10" name="Straight Arrow Connector 9">
            <a:extLst>
              <a:ext uri="{FF2B5EF4-FFF2-40B4-BE49-F238E27FC236}">
                <a16:creationId xmlns:a16="http://schemas.microsoft.com/office/drawing/2014/main" id="{62EE8FCB-9C06-D032-7B77-3F356AE1D3E8}"/>
              </a:ext>
            </a:extLst>
          </p:cNvPr>
          <p:cNvCxnSpPr>
            <a:stCxn id="5" idx="4"/>
            <a:endCxn id="7" idx="1"/>
          </p:cNvCxnSpPr>
          <p:nvPr/>
        </p:nvCxnSpPr>
        <p:spPr>
          <a:xfrm>
            <a:off x="8901272" y="4617720"/>
            <a:ext cx="426328" cy="5253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AA29B3-BA53-D033-FD60-39F240249D88}"/>
              </a:ext>
            </a:extLst>
          </p:cNvPr>
          <p:cNvCxnSpPr>
            <a:cxnSpLocks/>
            <a:stCxn id="6" idx="4"/>
            <a:endCxn id="7" idx="7"/>
          </p:cNvCxnSpPr>
          <p:nvPr/>
        </p:nvCxnSpPr>
        <p:spPr>
          <a:xfrm flipH="1">
            <a:off x="10491442" y="4617720"/>
            <a:ext cx="637982" cy="5253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CF2ADA6-8790-2B0F-BF40-CD00D74DB142}"/>
              </a:ext>
            </a:extLst>
          </p:cNvPr>
          <p:cNvCxnSpPr>
            <a:cxnSpLocks/>
            <a:stCxn id="5" idx="6"/>
            <a:endCxn id="6" idx="2"/>
          </p:cNvCxnSpPr>
          <p:nvPr/>
        </p:nvCxnSpPr>
        <p:spPr>
          <a:xfrm>
            <a:off x="9724232" y="4023360"/>
            <a:ext cx="381506"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F058916-60CF-A255-0C4E-02C95C947864}"/>
              </a:ext>
            </a:extLst>
          </p:cNvPr>
          <p:cNvCxnSpPr>
            <a:cxnSpLocks/>
            <a:stCxn id="6" idx="0"/>
            <a:endCxn id="8" idx="4"/>
          </p:cNvCxnSpPr>
          <p:nvPr/>
        </p:nvCxnSpPr>
        <p:spPr>
          <a:xfrm flipH="1" flipV="1">
            <a:off x="11129423" y="2886113"/>
            <a:ext cx="1" cy="542887"/>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442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D62D8-0BAB-E6E5-7E8E-8F63A29D6294}"/>
              </a:ext>
            </a:extLst>
          </p:cNvPr>
          <p:cNvSpPr>
            <a:spLocks noGrp="1"/>
          </p:cNvSpPr>
          <p:nvPr>
            <p:ph type="title"/>
          </p:nvPr>
        </p:nvSpPr>
        <p:spPr/>
        <p:txBody>
          <a:bodyPr>
            <a:normAutofit fontScale="90000"/>
          </a:bodyPr>
          <a:lstStyle/>
          <a:p>
            <a:r>
              <a:rPr lang="en-US" dirty="0"/>
              <a:t>Anticipated outcomes with public risk engagement</a:t>
            </a:r>
          </a:p>
        </p:txBody>
      </p:sp>
      <p:sp>
        <p:nvSpPr>
          <p:cNvPr id="3" name="Content Placeholder 2">
            <a:extLst>
              <a:ext uri="{FF2B5EF4-FFF2-40B4-BE49-F238E27FC236}">
                <a16:creationId xmlns:a16="http://schemas.microsoft.com/office/drawing/2014/main" id="{BFC637EC-25C1-9116-CEE8-E6D737A01E7B}"/>
              </a:ext>
            </a:extLst>
          </p:cNvPr>
          <p:cNvSpPr>
            <a:spLocks noGrp="1"/>
          </p:cNvSpPr>
          <p:nvPr>
            <p:ph idx="1"/>
          </p:nvPr>
        </p:nvSpPr>
        <p:spPr/>
        <p:txBody>
          <a:bodyPr/>
          <a:lstStyle/>
          <a:p>
            <a:r>
              <a:rPr lang="en-US" dirty="0"/>
              <a:t>Immediate benefits of normative approach:</a:t>
            </a:r>
          </a:p>
          <a:p>
            <a:pPr lvl="1"/>
            <a:r>
              <a:rPr lang="en-US" dirty="0"/>
              <a:t>Pathway for communities to raise and address </a:t>
            </a:r>
            <a:r>
              <a:rPr lang="en-US" i="1" dirty="0"/>
              <a:t>their </a:t>
            </a:r>
            <a:r>
              <a:rPr lang="en-US" dirty="0"/>
              <a:t>concerns</a:t>
            </a:r>
          </a:p>
          <a:p>
            <a:pPr lvl="1"/>
            <a:r>
              <a:rPr lang="en-US" dirty="0"/>
              <a:t>Allow communities to understand risk and mitigation actions</a:t>
            </a:r>
          </a:p>
          <a:p>
            <a:pPr lvl="1"/>
            <a:r>
              <a:rPr lang="en-US" dirty="0"/>
              <a:t>Improve community agency</a:t>
            </a:r>
          </a:p>
          <a:p>
            <a:r>
              <a:rPr lang="en-US" dirty="0"/>
              <a:t>Long-term benefits of normative approach: </a:t>
            </a:r>
          </a:p>
          <a:p>
            <a:pPr lvl="1"/>
            <a:r>
              <a:rPr lang="en-US" dirty="0"/>
              <a:t>Develop effective incentive mechanisms for assuming risks</a:t>
            </a:r>
          </a:p>
          <a:p>
            <a:pPr lvl="2"/>
            <a:r>
              <a:rPr lang="en-US" dirty="0"/>
              <a:t>DOE Consent-based Siting, </a:t>
            </a:r>
            <a:r>
              <a:rPr lang="en-US"/>
              <a:t>Coal2Nuclear programs</a:t>
            </a:r>
            <a:endParaRPr lang="en-US" dirty="0"/>
          </a:p>
          <a:p>
            <a:pPr lvl="1"/>
            <a:r>
              <a:rPr lang="en-US" dirty="0"/>
              <a:t>Reverse cycle of underserved communities shouldering</a:t>
            </a:r>
            <a:br>
              <a:rPr lang="en-US" dirty="0"/>
            </a:br>
            <a:r>
              <a:rPr lang="en-US" dirty="0"/>
              <a:t>more and more risk (</a:t>
            </a:r>
            <a:r>
              <a:rPr lang="en-US" b="1" dirty="0"/>
              <a:t>consequence localization</a:t>
            </a:r>
            <a:r>
              <a:rPr lang="en-US" dirty="0"/>
              <a:t>)</a:t>
            </a:r>
          </a:p>
          <a:p>
            <a:pPr lvl="2"/>
            <a:r>
              <a:rPr lang="en-US" dirty="0"/>
              <a:t>Inequitable distribution of (negative) consequences and benefits</a:t>
            </a:r>
          </a:p>
        </p:txBody>
      </p:sp>
      <p:sp>
        <p:nvSpPr>
          <p:cNvPr id="4" name="Slide Number Placeholder 3">
            <a:extLst>
              <a:ext uri="{FF2B5EF4-FFF2-40B4-BE49-F238E27FC236}">
                <a16:creationId xmlns:a16="http://schemas.microsoft.com/office/drawing/2014/main" id="{79B7B84F-24C9-4DB7-0BFD-ED0F67071CAE}"/>
              </a:ext>
            </a:extLst>
          </p:cNvPr>
          <p:cNvSpPr>
            <a:spLocks noGrp="1"/>
          </p:cNvSpPr>
          <p:nvPr>
            <p:ph type="sldNum" sz="quarter" idx="12"/>
          </p:nvPr>
        </p:nvSpPr>
        <p:spPr/>
        <p:txBody>
          <a:bodyPr/>
          <a:lstStyle/>
          <a:p>
            <a:fld id="{D648CAF4-9E3F-4665-9F26-BF61543A0994}" type="slidenum">
              <a:rPr lang="en-US" smtClean="0"/>
              <a:t>28</a:t>
            </a:fld>
            <a:endParaRPr lang="en-US"/>
          </a:p>
        </p:txBody>
      </p:sp>
      <p:pic>
        <p:nvPicPr>
          <p:cNvPr id="6" name="Picture 5" descr="A group of circles with black dots&#10;&#10;Description automatically generated">
            <a:extLst>
              <a:ext uri="{FF2B5EF4-FFF2-40B4-BE49-F238E27FC236}">
                <a16:creationId xmlns:a16="http://schemas.microsoft.com/office/drawing/2014/main" id="{9839E25E-7CC6-A26B-7597-BD1F2B87E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8506" y="1087595"/>
            <a:ext cx="2902236" cy="3467974"/>
          </a:xfrm>
          <a:prstGeom prst="rect">
            <a:avLst/>
          </a:prstGeom>
        </p:spPr>
      </p:pic>
      <p:sp>
        <p:nvSpPr>
          <p:cNvPr id="5" name="TextBox 4">
            <a:extLst>
              <a:ext uri="{FF2B5EF4-FFF2-40B4-BE49-F238E27FC236}">
                <a16:creationId xmlns:a16="http://schemas.microsoft.com/office/drawing/2014/main" id="{B95AA74F-7595-228B-07C2-18D4BE0898C6}"/>
              </a:ext>
            </a:extLst>
          </p:cNvPr>
          <p:cNvSpPr txBox="1"/>
          <p:nvPr/>
        </p:nvSpPr>
        <p:spPr>
          <a:xfrm>
            <a:off x="9178507" y="4555569"/>
            <a:ext cx="2902236" cy="1169551"/>
          </a:xfrm>
          <a:prstGeom prst="rect">
            <a:avLst/>
          </a:prstGeom>
          <a:noFill/>
        </p:spPr>
        <p:txBody>
          <a:bodyPr wrap="square" rtlCol="0">
            <a:spAutoFit/>
          </a:bodyPr>
          <a:lstStyle/>
          <a:p>
            <a:pPr algn="ctr"/>
            <a:r>
              <a:rPr lang="en-US" sz="1400" i="1" dirty="0"/>
              <a:t>Theoretical overlay of infrastructure (black), consequences (red), benefits (green). Consequences are more localized than benefits.</a:t>
            </a:r>
          </a:p>
        </p:txBody>
      </p:sp>
    </p:spTree>
    <p:extLst>
      <p:ext uri="{BB962C8B-B14F-4D97-AF65-F5344CB8AC3E}">
        <p14:creationId xmlns:p14="http://schemas.microsoft.com/office/powerpoint/2010/main" val="640668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76B4-6D6E-92E7-0E8F-1DEEF3AD7172}"/>
              </a:ext>
            </a:extLst>
          </p:cNvPr>
          <p:cNvSpPr>
            <a:spLocks noGrp="1"/>
          </p:cNvSpPr>
          <p:nvPr>
            <p:ph type="title"/>
          </p:nvPr>
        </p:nvSpPr>
        <p:spPr/>
        <p:txBody>
          <a:bodyPr>
            <a:normAutofit/>
          </a:bodyPr>
          <a:lstStyle/>
          <a:p>
            <a:r>
              <a:rPr lang="en-US" dirty="0"/>
              <a:t>Summary: Risk and Democracy</a:t>
            </a:r>
          </a:p>
        </p:txBody>
      </p:sp>
      <p:sp>
        <p:nvSpPr>
          <p:cNvPr id="3" name="Content Placeholder 2">
            <a:extLst>
              <a:ext uri="{FF2B5EF4-FFF2-40B4-BE49-F238E27FC236}">
                <a16:creationId xmlns:a16="http://schemas.microsoft.com/office/drawing/2014/main" id="{AD0FB62C-42C6-8AE8-2FD1-25B91E57A3B8}"/>
              </a:ext>
            </a:extLst>
          </p:cNvPr>
          <p:cNvSpPr>
            <a:spLocks noGrp="1"/>
          </p:cNvSpPr>
          <p:nvPr>
            <p:ph idx="1"/>
          </p:nvPr>
        </p:nvSpPr>
        <p:spPr/>
        <p:txBody>
          <a:bodyPr/>
          <a:lstStyle/>
          <a:p>
            <a:r>
              <a:rPr lang="en-US" dirty="0"/>
              <a:t>The public deserves a voice in decisions that will affect their lives</a:t>
            </a:r>
          </a:p>
          <a:p>
            <a:pPr lvl="1"/>
            <a:r>
              <a:rPr lang="en-US" dirty="0"/>
              <a:t>The only way to accomplish this is with </a:t>
            </a:r>
            <a:r>
              <a:rPr lang="en-US" b="1" dirty="0"/>
              <a:t>risk</a:t>
            </a:r>
            <a:r>
              <a:rPr lang="en-US" dirty="0"/>
              <a:t> </a:t>
            </a:r>
            <a:r>
              <a:rPr lang="en-US" b="1" dirty="0"/>
              <a:t>communication</a:t>
            </a:r>
          </a:p>
          <a:p>
            <a:r>
              <a:rPr lang="en-US" dirty="0"/>
              <a:t>Two distinct frameworks for incorporating democracy and risk</a:t>
            </a:r>
          </a:p>
          <a:p>
            <a:pPr lvl="1"/>
            <a:r>
              <a:rPr lang="en-US" dirty="0"/>
              <a:t>Paternalistic – experts need to make decisions independently of public</a:t>
            </a:r>
          </a:p>
          <a:p>
            <a:pPr lvl="1"/>
            <a:r>
              <a:rPr lang="en-US" dirty="0"/>
              <a:t>Participatory – public deserves to have a voice</a:t>
            </a:r>
          </a:p>
          <a:p>
            <a:r>
              <a:rPr lang="en-US" dirty="0"/>
              <a:t>We should pursue a </a:t>
            </a:r>
            <a:r>
              <a:rPr lang="en-US" b="1" dirty="0"/>
              <a:t>blended normative framework</a:t>
            </a:r>
            <a:r>
              <a:rPr lang="en-US" dirty="0"/>
              <a:t> to risk assessment – to give the public </a:t>
            </a:r>
            <a:r>
              <a:rPr lang="en-US" i="1" dirty="0"/>
              <a:t>appropriate</a:t>
            </a:r>
            <a:r>
              <a:rPr lang="en-US" dirty="0"/>
              <a:t> agency</a:t>
            </a:r>
          </a:p>
          <a:p>
            <a:pPr lvl="1"/>
            <a:r>
              <a:rPr lang="en-US" dirty="0"/>
              <a:t>Requires </a:t>
            </a:r>
            <a:r>
              <a:rPr lang="en-US" b="1" dirty="0"/>
              <a:t>us to get involved</a:t>
            </a:r>
            <a:endParaRPr lang="en-US" dirty="0"/>
          </a:p>
        </p:txBody>
      </p:sp>
      <p:sp>
        <p:nvSpPr>
          <p:cNvPr id="4" name="Slide Number Placeholder 3">
            <a:extLst>
              <a:ext uri="{FF2B5EF4-FFF2-40B4-BE49-F238E27FC236}">
                <a16:creationId xmlns:a16="http://schemas.microsoft.com/office/drawing/2014/main" id="{347E0B42-3F1A-7073-6B79-2CB0F2FDBD8D}"/>
              </a:ext>
            </a:extLst>
          </p:cNvPr>
          <p:cNvSpPr>
            <a:spLocks noGrp="1"/>
          </p:cNvSpPr>
          <p:nvPr>
            <p:ph type="sldNum" sz="quarter" idx="12"/>
          </p:nvPr>
        </p:nvSpPr>
        <p:spPr/>
        <p:txBody>
          <a:bodyPr/>
          <a:lstStyle/>
          <a:p>
            <a:fld id="{D648CAF4-9E3F-4665-9F26-BF61543A0994}" type="slidenum">
              <a:rPr lang="en-US" smtClean="0"/>
              <a:t>29</a:t>
            </a:fld>
            <a:endParaRPr lang="en-US"/>
          </a:p>
        </p:txBody>
      </p:sp>
    </p:spTree>
    <p:extLst>
      <p:ext uri="{BB962C8B-B14F-4D97-AF65-F5344CB8AC3E}">
        <p14:creationId xmlns:p14="http://schemas.microsoft.com/office/powerpoint/2010/main" val="3551018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F2BA-C811-8494-9B28-36A9BB5B6DE2}"/>
              </a:ext>
            </a:extLst>
          </p:cNvPr>
          <p:cNvSpPr>
            <a:spLocks noGrp="1"/>
          </p:cNvSpPr>
          <p:nvPr>
            <p:ph type="title"/>
          </p:nvPr>
        </p:nvSpPr>
        <p:spPr/>
        <p:txBody>
          <a:bodyPr/>
          <a:lstStyle/>
          <a:p>
            <a:r>
              <a:rPr lang="en-US" dirty="0"/>
              <a:t>What is risk really?</a:t>
            </a:r>
          </a:p>
        </p:txBody>
      </p:sp>
      <p:sp>
        <p:nvSpPr>
          <p:cNvPr id="3" name="Content Placeholder 2">
            <a:extLst>
              <a:ext uri="{FF2B5EF4-FFF2-40B4-BE49-F238E27FC236}">
                <a16:creationId xmlns:a16="http://schemas.microsoft.com/office/drawing/2014/main" id="{F33B27DE-5935-AEF1-5348-FD236941F259}"/>
              </a:ext>
            </a:extLst>
          </p:cNvPr>
          <p:cNvSpPr>
            <a:spLocks noGrp="1"/>
          </p:cNvSpPr>
          <p:nvPr>
            <p:ph idx="1"/>
          </p:nvPr>
        </p:nvSpPr>
        <p:spPr/>
        <p:txBody>
          <a:bodyPr/>
          <a:lstStyle/>
          <a:p>
            <a:r>
              <a:rPr lang="en-US" dirty="0"/>
              <a:t>How do </a:t>
            </a:r>
            <a:r>
              <a:rPr lang="en-US" i="1" dirty="0"/>
              <a:t>you </a:t>
            </a:r>
            <a:r>
              <a:rPr lang="en-US" dirty="0"/>
              <a:t>define risk?</a:t>
            </a:r>
          </a:p>
          <a:p>
            <a:endParaRPr lang="en-US" dirty="0"/>
          </a:p>
          <a:p>
            <a:r>
              <a:rPr lang="en-US" dirty="0"/>
              <a:t>Kaplan &amp; Garrick (1981) use three questions to define </a:t>
            </a:r>
            <a:r>
              <a:rPr lang="en-US" b="1" dirty="0"/>
              <a:t>risk</a:t>
            </a:r>
            <a:r>
              <a:rPr lang="en-US" dirty="0"/>
              <a:t>: </a:t>
            </a:r>
          </a:p>
          <a:p>
            <a:pPr marL="914400" lvl="1" indent="-457200">
              <a:buFont typeface="+mj-lt"/>
              <a:buAutoNum type="arabicPeriod"/>
            </a:pPr>
            <a:r>
              <a:rPr lang="en-US" b="1" dirty="0"/>
              <a:t>Scenario: </a:t>
            </a:r>
            <a:r>
              <a:rPr lang="en-US" dirty="0"/>
              <a:t>What can go wrong?</a:t>
            </a:r>
          </a:p>
          <a:p>
            <a:pPr marL="914400" lvl="1" indent="-457200">
              <a:buFont typeface="+mj-lt"/>
              <a:buAutoNum type="arabicPeriod"/>
            </a:pPr>
            <a:r>
              <a:rPr lang="en-US" b="1" dirty="0"/>
              <a:t>Probability: </a:t>
            </a:r>
            <a:r>
              <a:rPr lang="en-US" dirty="0"/>
              <a:t>What is the likelihood of the occurrence?</a:t>
            </a:r>
          </a:p>
          <a:p>
            <a:pPr marL="914400" lvl="1" indent="-457200">
              <a:buFont typeface="+mj-lt"/>
              <a:buAutoNum type="arabicPeriod"/>
            </a:pPr>
            <a:r>
              <a:rPr lang="en-US" b="1" dirty="0"/>
              <a:t>Consequence: </a:t>
            </a:r>
            <a:r>
              <a:rPr lang="en-US" dirty="0"/>
              <a:t>What are the consequences?</a:t>
            </a:r>
          </a:p>
          <a:p>
            <a:r>
              <a:rPr lang="en-US" dirty="0"/>
              <a:t>Why should </a:t>
            </a:r>
            <a:r>
              <a:rPr lang="en-US" i="1" dirty="0"/>
              <a:t>we </a:t>
            </a:r>
            <a:r>
              <a:rPr lang="en-US" dirty="0"/>
              <a:t>care about risks?</a:t>
            </a:r>
          </a:p>
          <a:p>
            <a:pPr lvl="1"/>
            <a:r>
              <a:rPr lang="en-US" dirty="0"/>
              <a:t>We all engage in risky activities </a:t>
            </a:r>
            <a:r>
              <a:rPr lang="en-US" b="1" dirty="0"/>
              <a:t>every day</a:t>
            </a:r>
            <a:endParaRPr lang="en-US" dirty="0"/>
          </a:p>
          <a:p>
            <a:pPr lvl="1"/>
            <a:r>
              <a:rPr lang="en-US" dirty="0"/>
              <a:t>We all rely on </a:t>
            </a:r>
            <a:r>
              <a:rPr lang="en-US" b="1" dirty="0"/>
              <a:t>critical infrastructure</a:t>
            </a:r>
            <a:r>
              <a:rPr lang="en-US" dirty="0"/>
              <a:t>, which comes with risks</a:t>
            </a:r>
          </a:p>
          <a:p>
            <a:pPr marL="457200" lvl="1" indent="0">
              <a:buNone/>
            </a:pPr>
            <a:endParaRPr lang="en-US" dirty="0"/>
          </a:p>
        </p:txBody>
      </p:sp>
      <p:sp>
        <p:nvSpPr>
          <p:cNvPr id="5" name="Slide Number Placeholder 4">
            <a:extLst>
              <a:ext uri="{FF2B5EF4-FFF2-40B4-BE49-F238E27FC236}">
                <a16:creationId xmlns:a16="http://schemas.microsoft.com/office/drawing/2014/main" id="{20099F7B-3199-5156-48A3-514E7C226AFC}"/>
              </a:ext>
            </a:extLst>
          </p:cNvPr>
          <p:cNvSpPr>
            <a:spLocks noGrp="1"/>
          </p:cNvSpPr>
          <p:nvPr>
            <p:ph type="sldNum" sz="quarter" idx="12"/>
          </p:nvPr>
        </p:nvSpPr>
        <p:spPr/>
        <p:txBody>
          <a:bodyPr/>
          <a:lstStyle/>
          <a:p>
            <a:fld id="{30512B6C-C995-47EA-BC9E-3B57C11666F9}" type="slidenum">
              <a:rPr lang="en-US" smtClean="0"/>
              <a:t>3</a:t>
            </a:fld>
            <a:endParaRPr lang="en-US"/>
          </a:p>
        </p:txBody>
      </p:sp>
    </p:spTree>
    <p:extLst>
      <p:ext uri="{BB962C8B-B14F-4D97-AF65-F5344CB8AC3E}">
        <p14:creationId xmlns:p14="http://schemas.microsoft.com/office/powerpoint/2010/main" val="16020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61E6D-DFB0-DD7D-B706-8EAC1AC52B2F}"/>
              </a:ext>
            </a:extLst>
          </p:cNvPr>
          <p:cNvSpPr>
            <a:spLocks noGrp="1"/>
          </p:cNvSpPr>
          <p:nvPr>
            <p:ph type="title"/>
          </p:nvPr>
        </p:nvSpPr>
        <p:spPr/>
        <p:txBody>
          <a:bodyPr>
            <a:normAutofit/>
          </a:bodyPr>
          <a:lstStyle/>
          <a:p>
            <a:r>
              <a:rPr lang="en-US" dirty="0"/>
              <a:t>Get involved with democracy </a:t>
            </a:r>
            <a:r>
              <a:rPr lang="en-US" i="1" dirty="0"/>
              <a:t>and </a:t>
            </a:r>
            <a:r>
              <a:rPr lang="en-US" dirty="0"/>
              <a:t>risk</a:t>
            </a:r>
          </a:p>
        </p:txBody>
      </p:sp>
      <p:sp>
        <p:nvSpPr>
          <p:cNvPr id="3" name="Content Placeholder 2">
            <a:extLst>
              <a:ext uri="{FF2B5EF4-FFF2-40B4-BE49-F238E27FC236}">
                <a16:creationId xmlns:a16="http://schemas.microsoft.com/office/drawing/2014/main" id="{1518BF26-8E57-E714-CF9A-CAA11394FD5A}"/>
              </a:ext>
            </a:extLst>
          </p:cNvPr>
          <p:cNvSpPr>
            <a:spLocks noGrp="1"/>
          </p:cNvSpPr>
          <p:nvPr>
            <p:ph idx="1"/>
          </p:nvPr>
        </p:nvSpPr>
        <p:spPr/>
        <p:txBody>
          <a:bodyPr>
            <a:normAutofit/>
          </a:bodyPr>
          <a:lstStyle/>
          <a:p>
            <a:r>
              <a:rPr lang="en-US" dirty="0"/>
              <a:t>Functioning democracy and appropriate risk decisions </a:t>
            </a:r>
            <a:r>
              <a:rPr lang="en-US" i="1" dirty="0"/>
              <a:t>both</a:t>
            </a:r>
            <a:r>
              <a:rPr lang="en-US" dirty="0"/>
              <a:t> rely on an </a:t>
            </a:r>
            <a:r>
              <a:rPr lang="en-US" b="1" dirty="0"/>
              <a:t>informed public</a:t>
            </a:r>
            <a:endParaRPr lang="en-US" dirty="0"/>
          </a:p>
          <a:p>
            <a:r>
              <a:rPr lang="en-US" dirty="0"/>
              <a:t>How can </a:t>
            </a:r>
            <a:r>
              <a:rPr lang="en-US" b="1" dirty="0"/>
              <a:t>you</a:t>
            </a:r>
            <a:r>
              <a:rPr lang="en-US" dirty="0"/>
              <a:t> get involved with democracy?</a:t>
            </a:r>
          </a:p>
          <a:p>
            <a:pPr marL="914400" lvl="1" indent="-457200">
              <a:buFont typeface="+mj-lt"/>
              <a:buAutoNum type="arabicPeriod"/>
            </a:pPr>
            <a:r>
              <a:rPr lang="en-US" b="1" dirty="0"/>
              <a:t>Educate </a:t>
            </a:r>
            <a:r>
              <a:rPr lang="en-US" dirty="0"/>
              <a:t>yourself on the issues, processes, and candidates</a:t>
            </a:r>
          </a:p>
          <a:p>
            <a:pPr marL="914400" lvl="1" indent="-457200">
              <a:buFont typeface="+mj-lt"/>
              <a:buAutoNum type="arabicPeriod"/>
            </a:pPr>
            <a:r>
              <a:rPr lang="en-US" b="1" dirty="0"/>
              <a:t>Involve</a:t>
            </a:r>
            <a:r>
              <a:rPr lang="en-US" dirty="0"/>
              <a:t> yourself in local, state, and national political scenes </a:t>
            </a:r>
            <a:endParaRPr lang="en-US" b="1" dirty="0"/>
          </a:p>
          <a:p>
            <a:pPr marL="914400" lvl="1" indent="-457200">
              <a:buFont typeface="+mj-lt"/>
              <a:buAutoNum type="arabicPeriod"/>
            </a:pPr>
            <a:r>
              <a:rPr lang="en-US" b="1" dirty="0"/>
              <a:t>Communicate</a:t>
            </a:r>
            <a:r>
              <a:rPr lang="en-US" dirty="0"/>
              <a:t> your concerns and interests to lawmakers</a:t>
            </a:r>
            <a:endParaRPr lang="en-US" b="1" dirty="0"/>
          </a:p>
          <a:p>
            <a:r>
              <a:rPr lang="en-US" dirty="0"/>
              <a:t>How can </a:t>
            </a:r>
            <a:r>
              <a:rPr lang="en-US" b="1" dirty="0"/>
              <a:t>you </a:t>
            </a:r>
            <a:r>
              <a:rPr lang="en-US" dirty="0"/>
              <a:t>get involved with risk?</a:t>
            </a:r>
          </a:p>
          <a:p>
            <a:pPr marL="914400" lvl="1" indent="-457200">
              <a:buFont typeface="+mj-lt"/>
              <a:buAutoNum type="arabicPeriod"/>
            </a:pPr>
            <a:r>
              <a:rPr lang="en-US" b="1" dirty="0"/>
              <a:t>Educate</a:t>
            </a:r>
            <a:r>
              <a:rPr lang="en-US" dirty="0"/>
              <a:t> yourself on risk, risk perception, and risk management </a:t>
            </a:r>
          </a:p>
          <a:p>
            <a:pPr lvl="2"/>
            <a:r>
              <a:rPr lang="en-US" dirty="0"/>
              <a:t>Learn how to spot your (and others’) biases and risk sensitivity</a:t>
            </a:r>
          </a:p>
          <a:p>
            <a:pPr marL="914400" lvl="1" indent="-457200">
              <a:buFont typeface="+mj-lt"/>
              <a:buAutoNum type="arabicPeriod"/>
            </a:pPr>
            <a:r>
              <a:rPr lang="en-US" b="1" dirty="0"/>
              <a:t>Involve</a:t>
            </a:r>
            <a:r>
              <a:rPr lang="en-US" dirty="0"/>
              <a:t> yourself: pay attention to what’s happening in your area</a:t>
            </a:r>
          </a:p>
          <a:p>
            <a:pPr lvl="2"/>
            <a:r>
              <a:rPr lang="en-US" dirty="0"/>
              <a:t>New infrastructure projects?</a:t>
            </a:r>
          </a:p>
          <a:p>
            <a:pPr marL="914400" lvl="1" indent="-457200">
              <a:buFont typeface="+mj-lt"/>
              <a:buAutoNum type="arabicPeriod"/>
            </a:pPr>
            <a:r>
              <a:rPr lang="en-US" b="1" dirty="0"/>
              <a:t>Communicate </a:t>
            </a:r>
            <a:r>
              <a:rPr lang="en-US" dirty="0"/>
              <a:t>your concerns/interests – lawmakers and experts rely on public to accept their project</a:t>
            </a:r>
            <a:endParaRPr lang="en-US" b="1" dirty="0"/>
          </a:p>
          <a:p>
            <a:endParaRPr lang="en-US" dirty="0"/>
          </a:p>
        </p:txBody>
      </p:sp>
      <p:sp>
        <p:nvSpPr>
          <p:cNvPr id="4" name="Slide Number Placeholder 3">
            <a:extLst>
              <a:ext uri="{FF2B5EF4-FFF2-40B4-BE49-F238E27FC236}">
                <a16:creationId xmlns:a16="http://schemas.microsoft.com/office/drawing/2014/main" id="{E29575C0-DE62-1E08-55CB-D3DCBF222D98}"/>
              </a:ext>
            </a:extLst>
          </p:cNvPr>
          <p:cNvSpPr>
            <a:spLocks noGrp="1"/>
          </p:cNvSpPr>
          <p:nvPr>
            <p:ph type="sldNum" sz="quarter" idx="12"/>
          </p:nvPr>
        </p:nvSpPr>
        <p:spPr/>
        <p:txBody>
          <a:bodyPr/>
          <a:lstStyle/>
          <a:p>
            <a:fld id="{D648CAF4-9E3F-4665-9F26-BF61543A0994}" type="slidenum">
              <a:rPr lang="en-US" smtClean="0"/>
              <a:t>30</a:t>
            </a:fld>
            <a:endParaRPr lang="en-US"/>
          </a:p>
        </p:txBody>
      </p:sp>
      <p:sp>
        <p:nvSpPr>
          <p:cNvPr id="5" name="Rectangle: Rounded Corners 4">
            <a:extLst>
              <a:ext uri="{FF2B5EF4-FFF2-40B4-BE49-F238E27FC236}">
                <a16:creationId xmlns:a16="http://schemas.microsoft.com/office/drawing/2014/main" id="{F28AE9DC-C03F-1E11-1F53-3DA3927ED730}"/>
              </a:ext>
            </a:extLst>
          </p:cNvPr>
          <p:cNvSpPr/>
          <p:nvPr/>
        </p:nvSpPr>
        <p:spPr>
          <a:xfrm>
            <a:off x="9982200" y="1898249"/>
            <a:ext cx="2123003" cy="2133247"/>
          </a:xfrm>
          <a:prstGeom prst="roundRect">
            <a:avLst/>
          </a:prstGeom>
          <a:solidFill>
            <a:schemeClr val="accent1">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VOTE, VOTE, VOTE!</a:t>
            </a:r>
            <a:endParaRPr lang="en-US" sz="3200" b="1" dirty="0">
              <a:solidFill>
                <a:schemeClr val="tx1"/>
              </a:solidFill>
            </a:endParaRPr>
          </a:p>
        </p:txBody>
      </p:sp>
    </p:spTree>
    <p:extLst>
      <p:ext uri="{BB962C8B-B14F-4D97-AF65-F5344CB8AC3E}">
        <p14:creationId xmlns:p14="http://schemas.microsoft.com/office/powerpoint/2010/main" val="2199164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D5541-29FF-EFE7-4F46-BF6F8B264BDA}"/>
              </a:ext>
            </a:extLst>
          </p:cNvPr>
          <p:cNvSpPr>
            <a:spLocks noGrp="1"/>
          </p:cNvSpPr>
          <p:nvPr>
            <p:ph type="title"/>
          </p:nvPr>
        </p:nvSpPr>
        <p:spPr>
          <a:xfrm>
            <a:off x="2608729" y="1709738"/>
            <a:ext cx="6981584" cy="2852737"/>
          </a:xfrm>
        </p:spPr>
        <p:txBody>
          <a:bodyPr/>
          <a:lstStyle/>
          <a:p>
            <a:r>
              <a:rPr lang="en-US" dirty="0"/>
              <a:t>Thank you!</a:t>
            </a:r>
            <a:br>
              <a:rPr lang="en-US" dirty="0"/>
            </a:br>
            <a:r>
              <a:rPr lang="en-US" dirty="0"/>
              <a:t>Questions?</a:t>
            </a:r>
          </a:p>
        </p:txBody>
      </p:sp>
      <p:sp>
        <p:nvSpPr>
          <p:cNvPr id="3" name="Text Placeholder 2">
            <a:extLst>
              <a:ext uri="{FF2B5EF4-FFF2-40B4-BE49-F238E27FC236}">
                <a16:creationId xmlns:a16="http://schemas.microsoft.com/office/drawing/2014/main" id="{6FFD02B8-5BE6-E5CB-C4F1-106B0F64AD08}"/>
              </a:ext>
            </a:extLst>
          </p:cNvPr>
          <p:cNvSpPr>
            <a:spLocks noGrp="1"/>
          </p:cNvSpPr>
          <p:nvPr>
            <p:ph type="body" idx="1"/>
          </p:nvPr>
        </p:nvSpPr>
        <p:spPr>
          <a:xfrm>
            <a:off x="2608730" y="4589463"/>
            <a:ext cx="6981583" cy="1500187"/>
          </a:xfrm>
        </p:spPr>
        <p:txBody>
          <a:bodyPr/>
          <a:lstStyle/>
          <a:p>
            <a:r>
              <a:rPr lang="en-US" dirty="0">
                <a:hlinkClick r:id="rId2"/>
              </a:rPr>
              <a:t>Vincent.Paglioni@colostate.edu</a:t>
            </a:r>
            <a:r>
              <a:rPr lang="en-US" dirty="0"/>
              <a:t> </a:t>
            </a:r>
          </a:p>
        </p:txBody>
      </p:sp>
      <p:sp>
        <p:nvSpPr>
          <p:cNvPr id="4" name="Slide Number Placeholder 3">
            <a:extLst>
              <a:ext uri="{FF2B5EF4-FFF2-40B4-BE49-F238E27FC236}">
                <a16:creationId xmlns:a16="http://schemas.microsoft.com/office/drawing/2014/main" id="{66152AC7-09E3-C530-2B49-DC418D513AC4}"/>
              </a:ext>
            </a:extLst>
          </p:cNvPr>
          <p:cNvSpPr>
            <a:spLocks noGrp="1"/>
          </p:cNvSpPr>
          <p:nvPr>
            <p:ph type="sldNum" sz="quarter" idx="12"/>
          </p:nvPr>
        </p:nvSpPr>
        <p:spPr/>
        <p:txBody>
          <a:bodyPr/>
          <a:lstStyle/>
          <a:p>
            <a:fld id="{D648CAF4-9E3F-4665-9F26-BF61543A0994}" type="slidenum">
              <a:rPr lang="en-US" smtClean="0"/>
              <a:t>31</a:t>
            </a:fld>
            <a:endParaRPr lang="en-US"/>
          </a:p>
        </p:txBody>
      </p:sp>
      <p:pic>
        <p:nvPicPr>
          <p:cNvPr id="5" name="Picture 4" descr="A person standing in a grassy area&#10;&#10;Description automatically generated">
            <a:extLst>
              <a:ext uri="{FF2B5EF4-FFF2-40B4-BE49-F238E27FC236}">
                <a16:creationId xmlns:a16="http://schemas.microsoft.com/office/drawing/2014/main" id="{4D814812-FF4C-F408-3E07-4556A210619D}"/>
              </a:ext>
            </a:extLst>
          </p:cNvPr>
          <p:cNvPicPr>
            <a:picLocks noChangeAspect="1"/>
          </p:cNvPicPr>
          <p:nvPr/>
        </p:nvPicPr>
        <p:blipFill rotWithShape="1">
          <a:blip r:embed="rId3">
            <a:extLst>
              <a:ext uri="{28A0092B-C50C-407E-A947-70E740481C1C}">
                <a14:useLocalDpi xmlns:a14="http://schemas.microsoft.com/office/drawing/2010/main" val="0"/>
              </a:ext>
            </a:extLst>
          </a:blip>
          <a:srcRect l="22277" t="7590" r="21287" b="50495"/>
          <a:stretch/>
        </p:blipFill>
        <p:spPr>
          <a:xfrm>
            <a:off x="9590314" y="0"/>
            <a:ext cx="2601686" cy="2898369"/>
          </a:xfrm>
          <a:prstGeom prst="rect">
            <a:avLst/>
          </a:prstGeom>
        </p:spPr>
      </p:pic>
      <p:sp>
        <p:nvSpPr>
          <p:cNvPr id="6" name="Rectangle 5">
            <a:extLst>
              <a:ext uri="{FF2B5EF4-FFF2-40B4-BE49-F238E27FC236}">
                <a16:creationId xmlns:a16="http://schemas.microsoft.com/office/drawing/2014/main" id="{C9B13BD7-A219-DD72-8FC3-279D7D4A8D65}"/>
              </a:ext>
            </a:extLst>
          </p:cNvPr>
          <p:cNvSpPr/>
          <p:nvPr/>
        </p:nvSpPr>
        <p:spPr>
          <a:xfrm>
            <a:off x="9590315" y="2898369"/>
            <a:ext cx="2601686" cy="33593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Dr. Vincent (Vinnie) Paglioni</a:t>
            </a:r>
          </a:p>
          <a:p>
            <a:pPr algn="ctr"/>
            <a:endParaRPr lang="en-US" b="1" dirty="0"/>
          </a:p>
          <a:p>
            <a:pPr algn="ctr"/>
            <a:r>
              <a:rPr lang="en-US" dirty="0"/>
              <a:t>Assistant Professor,</a:t>
            </a:r>
          </a:p>
          <a:p>
            <a:pPr algn="ctr"/>
            <a:r>
              <a:rPr lang="en-US" dirty="0"/>
              <a:t>Department of Systems Engineering</a:t>
            </a:r>
          </a:p>
          <a:p>
            <a:pPr algn="ctr"/>
            <a:endParaRPr lang="en-US" dirty="0"/>
          </a:p>
          <a:p>
            <a:pPr algn="ctr"/>
            <a:r>
              <a:rPr lang="en-US" i="1" dirty="0"/>
              <a:t>Risk, Reliability, and Resiliency Characterization (R3C) Lab</a:t>
            </a:r>
          </a:p>
        </p:txBody>
      </p:sp>
    </p:spTree>
    <p:extLst>
      <p:ext uri="{BB962C8B-B14F-4D97-AF65-F5344CB8AC3E}">
        <p14:creationId xmlns:p14="http://schemas.microsoft.com/office/powerpoint/2010/main" val="828847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504BF-A373-2C4F-3F30-DFAB4170B42C}"/>
              </a:ext>
            </a:extLst>
          </p:cNvPr>
          <p:cNvSpPr>
            <a:spLocks noGrp="1"/>
          </p:cNvSpPr>
          <p:nvPr>
            <p:ph type="title"/>
          </p:nvPr>
        </p:nvSpPr>
        <p:spPr/>
        <p:txBody>
          <a:bodyPr>
            <a:normAutofit fontScale="90000"/>
          </a:bodyPr>
          <a:lstStyle/>
          <a:p>
            <a:r>
              <a:rPr lang="en-US" dirty="0"/>
              <a:t>Risk Perception: how do we think about risks?</a:t>
            </a:r>
          </a:p>
        </p:txBody>
      </p:sp>
      <p:sp>
        <p:nvSpPr>
          <p:cNvPr id="3" name="Content Placeholder 2">
            <a:extLst>
              <a:ext uri="{FF2B5EF4-FFF2-40B4-BE49-F238E27FC236}">
                <a16:creationId xmlns:a16="http://schemas.microsoft.com/office/drawing/2014/main" id="{B421FAE8-B9F5-B7FB-2B2C-51BF269B3A58}"/>
              </a:ext>
            </a:extLst>
          </p:cNvPr>
          <p:cNvSpPr>
            <a:spLocks noGrp="1"/>
          </p:cNvSpPr>
          <p:nvPr>
            <p:ph idx="1"/>
          </p:nvPr>
        </p:nvSpPr>
        <p:spPr/>
        <p:txBody>
          <a:bodyPr/>
          <a:lstStyle/>
          <a:p>
            <a:r>
              <a:rPr lang="en-US" dirty="0"/>
              <a:t>People (and organizations) can be tricky</a:t>
            </a:r>
          </a:p>
          <a:p>
            <a:pPr lvl="1"/>
            <a:r>
              <a:rPr lang="en-US" dirty="0"/>
              <a:t>Risk preferences: </a:t>
            </a:r>
            <a:r>
              <a:rPr lang="en-US" i="1" dirty="0"/>
              <a:t>averse, neutral, seeking</a:t>
            </a:r>
            <a:endParaRPr lang="en-US" dirty="0"/>
          </a:p>
          <a:p>
            <a:r>
              <a:rPr lang="en-US" dirty="0"/>
              <a:t>We don’t usually think about probabilities…</a:t>
            </a:r>
          </a:p>
          <a:p>
            <a:r>
              <a:rPr lang="en-US" dirty="0"/>
              <a:t>Many </a:t>
            </a:r>
            <a:r>
              <a:rPr lang="en-US" i="1" dirty="0"/>
              <a:t>other </a:t>
            </a:r>
            <a:r>
              <a:rPr lang="en-US" dirty="0"/>
              <a:t>factors affect our perception of risk</a:t>
            </a:r>
          </a:p>
        </p:txBody>
      </p:sp>
      <p:sp>
        <p:nvSpPr>
          <p:cNvPr id="4" name="Slide Number Placeholder 3">
            <a:extLst>
              <a:ext uri="{FF2B5EF4-FFF2-40B4-BE49-F238E27FC236}">
                <a16:creationId xmlns:a16="http://schemas.microsoft.com/office/drawing/2014/main" id="{E77465CC-EC8B-7FD6-5AC7-C8DB6D7B3F39}"/>
              </a:ext>
            </a:extLst>
          </p:cNvPr>
          <p:cNvSpPr>
            <a:spLocks noGrp="1"/>
          </p:cNvSpPr>
          <p:nvPr>
            <p:ph type="sldNum" sz="quarter" idx="12"/>
          </p:nvPr>
        </p:nvSpPr>
        <p:spPr/>
        <p:txBody>
          <a:bodyPr/>
          <a:lstStyle/>
          <a:p>
            <a:fld id="{D648CAF4-9E3F-4665-9F26-BF61543A0994}" type="slidenum">
              <a:rPr lang="en-US" smtClean="0"/>
              <a:t>32</a:t>
            </a:fld>
            <a:endParaRPr lang="en-US"/>
          </a:p>
        </p:txBody>
      </p:sp>
      <p:pic>
        <p:nvPicPr>
          <p:cNvPr id="6" name="Picture 5" descr="A diagram of factors and factors&#10;&#10;Description automatically generated">
            <a:extLst>
              <a:ext uri="{FF2B5EF4-FFF2-40B4-BE49-F238E27FC236}">
                <a16:creationId xmlns:a16="http://schemas.microsoft.com/office/drawing/2014/main" id="{D855F0DB-5ACF-CEF1-3821-5886FD52A044}"/>
              </a:ext>
            </a:extLst>
          </p:cNvPr>
          <p:cNvPicPr>
            <a:picLocks noChangeAspect="1"/>
          </p:cNvPicPr>
          <p:nvPr/>
        </p:nvPicPr>
        <p:blipFill rotWithShape="1">
          <a:blip r:embed="rId2">
            <a:extLst>
              <a:ext uri="{28A0092B-C50C-407E-A947-70E740481C1C}">
                <a14:useLocalDpi xmlns:a14="http://schemas.microsoft.com/office/drawing/2010/main" val="0"/>
              </a:ext>
            </a:extLst>
          </a:blip>
          <a:srcRect t="3752" b="2610"/>
          <a:stretch/>
        </p:blipFill>
        <p:spPr>
          <a:xfrm>
            <a:off x="2166391" y="3593992"/>
            <a:ext cx="7132354" cy="2573152"/>
          </a:xfrm>
          <a:prstGeom prst="rect">
            <a:avLst/>
          </a:prstGeom>
        </p:spPr>
      </p:pic>
      <p:sp>
        <p:nvSpPr>
          <p:cNvPr id="5" name="Speech Bubble: Rectangle with Corners Rounded 4">
            <a:extLst>
              <a:ext uri="{FF2B5EF4-FFF2-40B4-BE49-F238E27FC236}">
                <a16:creationId xmlns:a16="http://schemas.microsoft.com/office/drawing/2014/main" id="{32464F07-AD3D-3AC6-F231-E00852B2EFB9}"/>
              </a:ext>
            </a:extLst>
          </p:cNvPr>
          <p:cNvSpPr/>
          <p:nvPr/>
        </p:nvSpPr>
        <p:spPr>
          <a:xfrm>
            <a:off x="188258" y="3810000"/>
            <a:ext cx="2268071" cy="1165412"/>
          </a:xfrm>
          <a:prstGeom prst="wedgeRoundRectCallout">
            <a:avLst>
              <a:gd name="adj1" fmla="val 167304"/>
              <a:gd name="adj2" fmla="val -33654"/>
              <a:gd name="adj3" fmla="val 16667"/>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40+ factors thought to affect risk perception…</a:t>
            </a:r>
          </a:p>
        </p:txBody>
      </p:sp>
      <p:pic>
        <p:nvPicPr>
          <p:cNvPr id="7" name="Picture 6">
            <a:extLst>
              <a:ext uri="{FF2B5EF4-FFF2-40B4-BE49-F238E27FC236}">
                <a16:creationId xmlns:a16="http://schemas.microsoft.com/office/drawing/2014/main" id="{BE525C48-F573-0B9A-1A3E-562049C23F2A}"/>
              </a:ext>
            </a:extLst>
          </p:cNvPr>
          <p:cNvPicPr>
            <a:picLocks noChangeAspect="1"/>
          </p:cNvPicPr>
          <p:nvPr/>
        </p:nvPicPr>
        <p:blipFill>
          <a:blip r:embed="rId3"/>
          <a:stretch>
            <a:fillRect/>
          </a:stretch>
        </p:blipFill>
        <p:spPr>
          <a:xfrm>
            <a:off x="9298745" y="1577787"/>
            <a:ext cx="2753246" cy="4612917"/>
          </a:xfrm>
          <a:prstGeom prst="rect">
            <a:avLst/>
          </a:prstGeom>
        </p:spPr>
      </p:pic>
    </p:spTree>
    <p:extLst>
      <p:ext uri="{BB962C8B-B14F-4D97-AF65-F5344CB8AC3E}">
        <p14:creationId xmlns:p14="http://schemas.microsoft.com/office/powerpoint/2010/main" val="393488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risk management&#10;&#10;Description automatically generated">
            <a:extLst>
              <a:ext uri="{FF2B5EF4-FFF2-40B4-BE49-F238E27FC236}">
                <a16:creationId xmlns:a16="http://schemas.microsoft.com/office/drawing/2014/main" id="{5613B6B5-5B87-5018-4ECB-5562FC0F2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000" y="1735400"/>
            <a:ext cx="6884800" cy="4441563"/>
          </a:xfrm>
          <a:prstGeom prst="rect">
            <a:avLst/>
          </a:prstGeom>
        </p:spPr>
      </p:pic>
      <p:sp>
        <p:nvSpPr>
          <p:cNvPr id="2" name="Title 1">
            <a:extLst>
              <a:ext uri="{FF2B5EF4-FFF2-40B4-BE49-F238E27FC236}">
                <a16:creationId xmlns:a16="http://schemas.microsoft.com/office/drawing/2014/main" id="{131ADF85-79CB-1E86-267E-42C4D982B51E}"/>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25E32BCE-4B0F-CCAB-2368-E4811A9B7A8A}"/>
              </a:ext>
            </a:extLst>
          </p:cNvPr>
          <p:cNvSpPr>
            <a:spLocks noGrp="1"/>
          </p:cNvSpPr>
          <p:nvPr>
            <p:ph idx="1"/>
          </p:nvPr>
        </p:nvSpPr>
        <p:spPr/>
        <p:txBody>
          <a:bodyPr/>
          <a:lstStyle/>
          <a:p>
            <a:r>
              <a:rPr lang="en-US" dirty="0"/>
              <a:t>Risk perception</a:t>
            </a:r>
          </a:p>
          <a:p>
            <a:r>
              <a:rPr lang="en-US" dirty="0"/>
              <a:t>Risk communication</a:t>
            </a:r>
          </a:p>
          <a:p>
            <a:r>
              <a:rPr lang="en-US" dirty="0"/>
              <a:t>Risk and democracy</a:t>
            </a:r>
          </a:p>
        </p:txBody>
      </p:sp>
      <p:sp>
        <p:nvSpPr>
          <p:cNvPr id="7" name="TextBox 6">
            <a:extLst>
              <a:ext uri="{FF2B5EF4-FFF2-40B4-BE49-F238E27FC236}">
                <a16:creationId xmlns:a16="http://schemas.microsoft.com/office/drawing/2014/main" id="{7C639B3E-A88A-0847-9567-1294D0BD3B48}"/>
              </a:ext>
            </a:extLst>
          </p:cNvPr>
          <p:cNvSpPr txBox="1"/>
          <p:nvPr/>
        </p:nvSpPr>
        <p:spPr>
          <a:xfrm>
            <a:off x="2339788" y="6350158"/>
            <a:ext cx="6096000" cy="400110"/>
          </a:xfrm>
          <a:prstGeom prst="rect">
            <a:avLst/>
          </a:prstGeom>
          <a:noFill/>
        </p:spPr>
        <p:txBody>
          <a:bodyPr wrap="square">
            <a:spAutoFit/>
          </a:bodyPr>
          <a:lstStyle/>
          <a:p>
            <a:r>
              <a:rPr lang="en-US" sz="1000">
                <a:solidFill>
                  <a:schemeClr val="bg1"/>
                </a:solidFill>
              </a:rPr>
              <a:t>https://www.foodstandards.gov.au/science/riskanalysis/riskcommunication/pages/risk-communication.aspx</a:t>
            </a:r>
          </a:p>
        </p:txBody>
      </p:sp>
      <p:sp>
        <p:nvSpPr>
          <p:cNvPr id="8" name="Slide Number Placeholder 7">
            <a:extLst>
              <a:ext uri="{FF2B5EF4-FFF2-40B4-BE49-F238E27FC236}">
                <a16:creationId xmlns:a16="http://schemas.microsoft.com/office/drawing/2014/main" id="{1B1B3018-7AC3-0757-A2CF-1F9C1199A2CD}"/>
              </a:ext>
            </a:extLst>
          </p:cNvPr>
          <p:cNvSpPr>
            <a:spLocks noGrp="1"/>
          </p:cNvSpPr>
          <p:nvPr>
            <p:ph type="sldNum" sz="quarter" idx="12"/>
          </p:nvPr>
        </p:nvSpPr>
        <p:spPr/>
        <p:txBody>
          <a:bodyPr/>
          <a:lstStyle/>
          <a:p>
            <a:fld id="{D648CAF4-9E3F-4665-9F26-BF61543A0994}" type="slidenum">
              <a:rPr lang="en-US" smtClean="0"/>
              <a:t>33</a:t>
            </a:fld>
            <a:endParaRPr lang="en-US"/>
          </a:p>
        </p:txBody>
      </p:sp>
    </p:spTree>
    <p:extLst>
      <p:ext uri="{BB962C8B-B14F-4D97-AF65-F5344CB8AC3E}">
        <p14:creationId xmlns:p14="http://schemas.microsoft.com/office/powerpoint/2010/main" val="4233016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BA14C-EAB4-11DA-D014-52F99A644827}"/>
              </a:ext>
            </a:extLst>
          </p:cNvPr>
          <p:cNvSpPr>
            <a:spLocks noGrp="1"/>
          </p:cNvSpPr>
          <p:nvPr>
            <p:ph type="title"/>
          </p:nvPr>
        </p:nvSpPr>
        <p:spPr/>
        <p:txBody>
          <a:bodyPr/>
          <a:lstStyle/>
          <a:p>
            <a:r>
              <a:rPr lang="en-US"/>
              <a:t>What is risk?</a:t>
            </a:r>
          </a:p>
        </p:txBody>
      </p:sp>
      <p:sp>
        <p:nvSpPr>
          <p:cNvPr id="3" name="Content Placeholder 2">
            <a:extLst>
              <a:ext uri="{FF2B5EF4-FFF2-40B4-BE49-F238E27FC236}">
                <a16:creationId xmlns:a16="http://schemas.microsoft.com/office/drawing/2014/main" id="{35CFCD86-B1A2-BEA2-4C32-4EF152620EA7}"/>
              </a:ext>
            </a:extLst>
          </p:cNvPr>
          <p:cNvSpPr>
            <a:spLocks noGrp="1"/>
          </p:cNvSpPr>
          <p:nvPr>
            <p:ph idx="1"/>
          </p:nvPr>
        </p:nvSpPr>
        <p:spPr/>
        <p:txBody>
          <a:bodyPr/>
          <a:lstStyle/>
          <a:p>
            <a:r>
              <a:rPr lang="en-US"/>
              <a:t>How do </a:t>
            </a:r>
            <a:r>
              <a:rPr lang="en-US" i="1"/>
              <a:t>you</a:t>
            </a:r>
            <a:r>
              <a:rPr lang="en-US"/>
              <a:t> define risk? What are some examples of common risks in your life?</a:t>
            </a:r>
          </a:p>
          <a:p>
            <a:pPr lvl="1"/>
            <a:r>
              <a:rPr lang="en-US"/>
              <a:t>Undesired outcome, or absence of desired outcome, that can possibly occur and disrupt the project</a:t>
            </a:r>
          </a:p>
          <a:p>
            <a:pPr lvl="1"/>
            <a:r>
              <a:rPr lang="en-US"/>
              <a:t>Uncertainty in achieving a goal, objective, or requirement</a:t>
            </a:r>
          </a:p>
          <a:p>
            <a:pPr lvl="1"/>
            <a:r>
              <a:rPr lang="en-US"/>
              <a:t>Possibility of loss or injury</a:t>
            </a:r>
          </a:p>
          <a:p>
            <a:r>
              <a:rPr lang="en-US"/>
              <a:t>Understanding </a:t>
            </a:r>
            <a:r>
              <a:rPr lang="en-US" b="1"/>
              <a:t>risk</a:t>
            </a:r>
            <a:r>
              <a:rPr lang="en-US"/>
              <a:t> involves </a:t>
            </a:r>
            <a:br>
              <a:rPr lang="en-US"/>
            </a:br>
            <a:r>
              <a:rPr lang="en-US"/>
              <a:t>understanding potential problems that </a:t>
            </a:r>
            <a:br>
              <a:rPr lang="en-US"/>
            </a:br>
            <a:r>
              <a:rPr lang="en-US"/>
              <a:t>might occur </a:t>
            </a:r>
          </a:p>
          <a:p>
            <a:endParaRPr lang="en-US"/>
          </a:p>
        </p:txBody>
      </p:sp>
      <p:pic>
        <p:nvPicPr>
          <p:cNvPr id="4" name="Image" descr="Image">
            <a:extLst>
              <a:ext uri="{FF2B5EF4-FFF2-40B4-BE49-F238E27FC236}">
                <a16:creationId xmlns:a16="http://schemas.microsoft.com/office/drawing/2014/main" id="{12AFC451-A382-869D-01DF-B139881A726E}"/>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7529384" y="3125694"/>
            <a:ext cx="4593833" cy="3051269"/>
          </a:xfrm>
          <a:prstGeom prst="rect">
            <a:avLst/>
          </a:prstGeom>
          <a:ln w="12700">
            <a:miter lim="400000"/>
          </a:ln>
        </p:spPr>
      </p:pic>
      <p:sp>
        <p:nvSpPr>
          <p:cNvPr id="6" name="Slide Number Placeholder 5">
            <a:extLst>
              <a:ext uri="{FF2B5EF4-FFF2-40B4-BE49-F238E27FC236}">
                <a16:creationId xmlns:a16="http://schemas.microsoft.com/office/drawing/2014/main" id="{69F6A916-4ECA-597A-B6EB-0852394443B7}"/>
              </a:ext>
            </a:extLst>
          </p:cNvPr>
          <p:cNvSpPr>
            <a:spLocks noGrp="1"/>
          </p:cNvSpPr>
          <p:nvPr>
            <p:ph type="sldNum" sz="quarter" idx="12"/>
          </p:nvPr>
        </p:nvSpPr>
        <p:spPr/>
        <p:txBody>
          <a:bodyPr/>
          <a:lstStyle/>
          <a:p>
            <a:fld id="{30512B6C-C995-47EA-BC9E-3B57C11666F9}" type="slidenum">
              <a:rPr lang="en-US" smtClean="0"/>
              <a:t>34</a:t>
            </a:fld>
            <a:endParaRPr lang="en-US"/>
          </a:p>
        </p:txBody>
      </p:sp>
    </p:spTree>
    <p:extLst>
      <p:ext uri="{BB962C8B-B14F-4D97-AF65-F5344CB8AC3E}">
        <p14:creationId xmlns:p14="http://schemas.microsoft.com/office/powerpoint/2010/main" val="4221659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DDC301-7F09-A8CE-0D9A-BCC37D0525AB}"/>
              </a:ext>
            </a:extLst>
          </p:cNvPr>
          <p:cNvSpPr>
            <a:spLocks noGrp="1"/>
          </p:cNvSpPr>
          <p:nvPr>
            <p:ph type="title"/>
          </p:nvPr>
        </p:nvSpPr>
        <p:spPr/>
        <p:txBody>
          <a:bodyPr/>
          <a:lstStyle/>
          <a:p>
            <a:r>
              <a:rPr lang="en-US" dirty="0"/>
              <a:t>How do experts assess risks?</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1621690-1B55-D19F-A0D1-711849AF07A2}"/>
                  </a:ext>
                </a:extLst>
              </p:cNvPr>
              <p:cNvSpPr/>
              <p:nvPr/>
            </p:nvSpPr>
            <p:spPr>
              <a:xfrm>
                <a:off x="81599" y="4641739"/>
                <a:ext cx="8273507" cy="1128666"/>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Verdana" panose="020B0604030504040204" pitchFamily="34" charset="0"/>
                    <a:ea typeface="Verdana" panose="020B0604030504040204" pitchFamily="34" charset="0"/>
                  </a:rPr>
                  <a:t>Practically, risk viewed as a function of likelihood and impact:</a:t>
                </a:r>
              </a:p>
              <a:p>
                <a:pPr algn="ctr"/>
                <a:endParaRPr lang="en-US" sz="1100" dirty="0">
                  <a:solidFill>
                    <a:schemeClr val="tx1"/>
                  </a:solidFill>
                  <a:latin typeface="Verdana" panose="020B0604030504040204" pitchFamily="34" charset="0"/>
                  <a:ea typeface="Verdana" panose="020B0604030504040204" pitchFamily="34" charset="0"/>
                </a:endParaRPr>
              </a:p>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ea typeface="Verdana" panose="020B0604030504040204" pitchFamily="34" charset="0"/>
                        </a:rPr>
                        <m:t>𝑅𝑖𝑠𝑘</m:t>
                      </m:r>
                      <m:r>
                        <a:rPr lang="en-US" sz="2000" b="0" i="1" smtClean="0">
                          <a:solidFill>
                            <a:schemeClr val="tx1"/>
                          </a:solidFill>
                          <a:latin typeface="Cambria Math" panose="02040503050406030204" pitchFamily="18" charset="0"/>
                          <a:ea typeface="Verdana" panose="020B0604030504040204" pitchFamily="34" charset="0"/>
                        </a:rPr>
                        <m:t>=</m:t>
                      </m:r>
                      <m:r>
                        <a:rPr lang="en-US" sz="2000" b="0" i="1" smtClean="0">
                          <a:solidFill>
                            <a:schemeClr val="tx1"/>
                          </a:solidFill>
                          <a:latin typeface="Cambria Math" panose="02040503050406030204" pitchFamily="18" charset="0"/>
                          <a:ea typeface="Verdana" panose="020B0604030504040204" pitchFamily="34" charset="0"/>
                        </a:rPr>
                        <m:t>𝑓</m:t>
                      </m:r>
                      <m:d>
                        <m:dPr>
                          <m:ctrlPr>
                            <a:rPr lang="en-US" sz="2000" b="0" i="1" smtClean="0">
                              <a:solidFill>
                                <a:schemeClr val="tx1"/>
                              </a:solidFill>
                              <a:latin typeface="Cambria Math" panose="02040503050406030204" pitchFamily="18" charset="0"/>
                              <a:ea typeface="Verdana" panose="020B0604030504040204" pitchFamily="34" charset="0"/>
                            </a:rPr>
                          </m:ctrlPr>
                        </m:dPr>
                        <m:e>
                          <m:r>
                            <a:rPr lang="en-US" sz="2000" b="0" i="1" smtClean="0">
                              <a:solidFill>
                                <a:schemeClr val="tx1"/>
                              </a:solidFill>
                              <a:latin typeface="Cambria Math" panose="02040503050406030204" pitchFamily="18" charset="0"/>
                              <a:ea typeface="Verdana" panose="020B0604030504040204" pitchFamily="34" charset="0"/>
                            </a:rPr>
                            <m:t>𝑙𝑖𝑘𝑒𝑙𝑖h𝑜𝑜𝑑</m:t>
                          </m:r>
                          <m:r>
                            <a:rPr lang="en-US" sz="2000" b="0" i="1" smtClean="0">
                              <a:solidFill>
                                <a:schemeClr val="tx1"/>
                              </a:solidFill>
                              <a:latin typeface="Cambria Math" panose="02040503050406030204" pitchFamily="18" charset="0"/>
                              <a:ea typeface="Verdana" panose="020B0604030504040204" pitchFamily="34" charset="0"/>
                            </a:rPr>
                            <m:t>, </m:t>
                          </m:r>
                          <m:r>
                            <a:rPr lang="en-US" sz="2000" b="0" i="1" smtClean="0">
                              <a:solidFill>
                                <a:schemeClr val="tx1"/>
                              </a:solidFill>
                              <a:latin typeface="Cambria Math" panose="02040503050406030204" pitchFamily="18" charset="0"/>
                              <a:ea typeface="Verdana" panose="020B0604030504040204" pitchFamily="34" charset="0"/>
                            </a:rPr>
                            <m:t>𝑖𝑚𝑝𝑎𝑐𝑡</m:t>
                          </m:r>
                        </m:e>
                      </m:d>
                    </m:oMath>
                  </m:oMathPara>
                </a14:m>
                <a:endParaRPr lang="en-US" sz="2000" dirty="0">
                  <a:solidFill>
                    <a:schemeClr val="tx1"/>
                  </a:solidFill>
                  <a:latin typeface="Verdana" panose="020B0604030504040204" pitchFamily="34" charset="0"/>
                  <a:ea typeface="Verdana" panose="020B0604030504040204" pitchFamily="34" charset="0"/>
                </a:endParaRPr>
              </a:p>
            </p:txBody>
          </p:sp>
        </mc:Choice>
        <mc:Fallback xmlns="">
          <p:sp>
            <p:nvSpPr>
              <p:cNvPr id="6" name="Rectangle 5">
                <a:extLst>
                  <a:ext uri="{FF2B5EF4-FFF2-40B4-BE49-F238E27FC236}">
                    <a16:creationId xmlns:a16="http://schemas.microsoft.com/office/drawing/2014/main" id="{51621690-1B55-D19F-A0D1-711849AF07A2}"/>
                  </a:ext>
                </a:extLst>
              </p:cNvPr>
              <p:cNvSpPr>
                <a:spLocks noRot="1" noChangeAspect="1" noMove="1" noResize="1" noEditPoints="1" noAdjustHandles="1" noChangeArrowheads="1" noChangeShapeType="1" noTextEdit="1"/>
              </p:cNvSpPr>
              <p:nvPr/>
            </p:nvSpPr>
            <p:spPr>
              <a:xfrm>
                <a:off x="81599" y="4641739"/>
                <a:ext cx="8273507" cy="1128666"/>
              </a:xfrm>
              <a:prstGeom prst="rect">
                <a:avLst/>
              </a:prstGeom>
              <a:blipFill>
                <a:blip r:embed="rId2"/>
                <a:stretch>
                  <a:fillRect/>
                </a:stretch>
              </a:blipFill>
              <a:ln w="28575">
                <a:solidFill>
                  <a:schemeClr val="accent1"/>
                </a:solidFill>
              </a:ln>
            </p:spPr>
            <p:txBody>
              <a:bodyPr/>
              <a:lstStyle/>
              <a:p>
                <a:r>
                  <a:rPr lang="en-US">
                    <a:noFill/>
                  </a:rPr>
                  <a:t> </a:t>
                </a:r>
              </a:p>
            </p:txBody>
          </p:sp>
        </mc:Fallback>
      </mc:AlternateContent>
      <p:pic>
        <p:nvPicPr>
          <p:cNvPr id="18" name="Picture 17">
            <a:extLst>
              <a:ext uri="{FF2B5EF4-FFF2-40B4-BE49-F238E27FC236}">
                <a16:creationId xmlns:a16="http://schemas.microsoft.com/office/drawing/2014/main" id="{96257657-036F-65EF-D071-CA22151842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5188" l="3516" r="96328">
                        <a14:foregroundMark x1="5938" y1="24361" x2="5938" y2="24361"/>
                        <a14:foregroundMark x1="3516" y1="24812" x2="3516" y2="24812"/>
                        <a14:foregroundMark x1="91797" y1="26015" x2="91797" y2="26015"/>
                        <a14:foregroundMark x1="96484" y1="20301" x2="96484" y2="20301"/>
                        <a14:foregroundMark x1="33516" y1="95038" x2="33516" y2="95038"/>
                        <a14:foregroundMark x1="32656" y1="95188" x2="32656" y2="95188"/>
                      </a14:backgroundRemoval>
                    </a14:imgEffect>
                  </a14:imgLayer>
                </a14:imgProps>
              </a:ext>
            </a:extLst>
          </a:blip>
          <a:stretch>
            <a:fillRect/>
          </a:stretch>
        </p:blipFill>
        <p:spPr>
          <a:xfrm>
            <a:off x="8425898" y="4221954"/>
            <a:ext cx="3684503" cy="1914215"/>
          </a:xfrm>
          <a:prstGeom prst="rect">
            <a:avLst/>
          </a:prstGeom>
        </p:spPr>
      </p:pic>
      <p:pic>
        <p:nvPicPr>
          <p:cNvPr id="20" name="Picture 19">
            <a:extLst>
              <a:ext uri="{FF2B5EF4-FFF2-40B4-BE49-F238E27FC236}">
                <a16:creationId xmlns:a16="http://schemas.microsoft.com/office/drawing/2014/main" id="{4603F335-20C8-3693-F285-CED197E15B51}"/>
              </a:ext>
            </a:extLst>
          </p:cNvPr>
          <p:cNvPicPr>
            <a:picLocks noChangeAspect="1"/>
          </p:cNvPicPr>
          <p:nvPr/>
        </p:nvPicPr>
        <p:blipFill>
          <a:blip r:embed="rId5"/>
          <a:stretch>
            <a:fillRect/>
          </a:stretch>
        </p:blipFill>
        <p:spPr>
          <a:xfrm>
            <a:off x="0" y="1087595"/>
            <a:ext cx="2074217" cy="3414870"/>
          </a:xfrm>
          <a:prstGeom prst="rect">
            <a:avLst/>
          </a:prstGeom>
        </p:spPr>
      </p:pic>
      <p:graphicFrame>
        <p:nvGraphicFramePr>
          <p:cNvPr id="24" name="Table 6">
            <a:extLst>
              <a:ext uri="{FF2B5EF4-FFF2-40B4-BE49-F238E27FC236}">
                <a16:creationId xmlns:a16="http://schemas.microsoft.com/office/drawing/2014/main" id="{30F1554D-F56B-723D-54DA-634E8CB47E2A}"/>
              </a:ext>
            </a:extLst>
          </p:cNvPr>
          <p:cNvGraphicFramePr>
            <a:graphicFrameLocks noGrp="1"/>
          </p:cNvGraphicFramePr>
          <p:nvPr>
            <p:extLst>
              <p:ext uri="{D42A27DB-BD31-4B8C-83A1-F6EECF244321}">
                <p14:modId xmlns:p14="http://schemas.microsoft.com/office/powerpoint/2010/main" val="3712064367"/>
              </p:ext>
            </p:extLst>
          </p:nvPr>
        </p:nvGraphicFramePr>
        <p:xfrm>
          <a:off x="2209800" y="1087595"/>
          <a:ext cx="7772400" cy="3220720"/>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784525681"/>
                    </a:ext>
                  </a:extLst>
                </a:gridCol>
                <a:gridCol w="3886200">
                  <a:extLst>
                    <a:ext uri="{9D8B030D-6E8A-4147-A177-3AD203B41FA5}">
                      <a16:colId xmlns:a16="http://schemas.microsoft.com/office/drawing/2014/main" val="4241945234"/>
                    </a:ext>
                  </a:extLst>
                </a:gridCol>
              </a:tblGrid>
              <a:tr h="457200">
                <a:tc>
                  <a:txBody>
                    <a:bodyPr/>
                    <a:lstStyle/>
                    <a:p>
                      <a:pPr algn="ctr"/>
                      <a:r>
                        <a:rPr lang="en-US" dirty="0">
                          <a:latin typeface="Verdana" panose="020B0604030504040204" pitchFamily="34" charset="0"/>
                          <a:ea typeface="Verdana" panose="020B0604030504040204" pitchFamily="34" charset="0"/>
                        </a:rPr>
                        <a:t>Qualitative (early stage)</a:t>
                      </a:r>
                    </a:p>
                  </a:txBody>
                  <a:tcPr anchor="ctr"/>
                </a:tc>
                <a:tc>
                  <a:txBody>
                    <a:bodyPr/>
                    <a:lstStyle/>
                    <a:p>
                      <a:pPr algn="ctr"/>
                      <a:r>
                        <a:rPr lang="en-US" dirty="0">
                          <a:latin typeface="Verdana" panose="020B0604030504040204" pitchFamily="34" charset="0"/>
                          <a:ea typeface="Verdana" panose="020B0604030504040204" pitchFamily="34" charset="0"/>
                        </a:rPr>
                        <a:t>Quantitative (late stage)</a:t>
                      </a:r>
                    </a:p>
                  </a:txBody>
                  <a:tcPr anchor="ctr"/>
                </a:tc>
                <a:extLst>
                  <a:ext uri="{0D108BD9-81ED-4DB2-BD59-A6C34878D82A}">
                    <a16:rowId xmlns:a16="http://schemas.microsoft.com/office/drawing/2014/main" val="2700732349"/>
                  </a:ext>
                </a:extLst>
              </a:tr>
              <a:tr h="370840">
                <a:tc>
                  <a:txBody>
                    <a:bodyPr/>
                    <a:lstStyle/>
                    <a:p>
                      <a:r>
                        <a:rPr lang="en-US" dirty="0">
                          <a:latin typeface="Verdana" panose="020B0604030504040204" pitchFamily="34" charset="0"/>
                          <a:ea typeface="Verdana" panose="020B0604030504040204" pitchFamily="34" charset="0"/>
                        </a:rPr>
                        <a:t>Probability Impact Matrix</a:t>
                      </a:r>
                    </a:p>
                  </a:txBody>
                  <a:tcPr anchor="ctr"/>
                </a:tc>
                <a:tc>
                  <a:txBody>
                    <a:bodyPr/>
                    <a:lstStyle/>
                    <a:p>
                      <a:r>
                        <a:rPr lang="en-US" dirty="0">
                          <a:latin typeface="Verdana" panose="020B0604030504040204" pitchFamily="34" charset="0"/>
                          <a:ea typeface="Verdana" panose="020B0604030504040204" pitchFamily="34" charset="0"/>
                        </a:rPr>
                        <a:t>Expected Monetary Value Analysis</a:t>
                      </a:r>
                    </a:p>
                  </a:txBody>
                  <a:tcPr anchor="ctr"/>
                </a:tc>
                <a:extLst>
                  <a:ext uri="{0D108BD9-81ED-4DB2-BD59-A6C34878D82A}">
                    <a16:rowId xmlns:a16="http://schemas.microsoft.com/office/drawing/2014/main" val="2924800423"/>
                  </a:ext>
                </a:extLst>
              </a:tr>
              <a:tr h="370840">
                <a:tc>
                  <a:txBody>
                    <a:bodyPr/>
                    <a:lstStyle/>
                    <a:p>
                      <a:r>
                        <a:rPr lang="en-US" dirty="0">
                          <a:latin typeface="Verdana" panose="020B0604030504040204" pitchFamily="34" charset="0"/>
                          <a:ea typeface="Verdana" panose="020B0604030504040204" pitchFamily="34" charset="0"/>
                        </a:rPr>
                        <a:t>Risk Categorization</a:t>
                      </a:r>
                    </a:p>
                  </a:txBody>
                  <a:tcPr anchor="ctr"/>
                </a:tc>
                <a:tc>
                  <a:txBody>
                    <a:bodyPr/>
                    <a:lstStyle/>
                    <a:p>
                      <a:r>
                        <a:rPr lang="en-US" dirty="0">
                          <a:latin typeface="Verdana" panose="020B0604030504040204" pitchFamily="34" charset="0"/>
                          <a:ea typeface="Verdana" panose="020B0604030504040204" pitchFamily="34" charset="0"/>
                        </a:rPr>
                        <a:t>Monte Carlo Analysis</a:t>
                      </a:r>
                    </a:p>
                  </a:txBody>
                  <a:tcPr anchor="ctr"/>
                </a:tc>
                <a:extLst>
                  <a:ext uri="{0D108BD9-81ED-4DB2-BD59-A6C34878D82A}">
                    <a16:rowId xmlns:a16="http://schemas.microsoft.com/office/drawing/2014/main" val="352591607"/>
                  </a:ext>
                </a:extLst>
              </a:tr>
              <a:tr h="370840">
                <a:tc>
                  <a:txBody>
                    <a:bodyPr/>
                    <a:lstStyle/>
                    <a:p>
                      <a:r>
                        <a:rPr lang="en-US" dirty="0">
                          <a:latin typeface="Verdana" panose="020B0604030504040204" pitchFamily="34" charset="0"/>
                          <a:ea typeface="Verdana" panose="020B0604030504040204" pitchFamily="34" charset="0"/>
                        </a:rPr>
                        <a:t>Expert Judgment/Elicitation</a:t>
                      </a:r>
                    </a:p>
                  </a:txBody>
                  <a:tcPr anchor="ctr"/>
                </a:tc>
                <a:tc>
                  <a:txBody>
                    <a:bodyPr/>
                    <a:lstStyle/>
                    <a:p>
                      <a:r>
                        <a:rPr lang="en-US" dirty="0">
                          <a:latin typeface="Verdana" panose="020B0604030504040204" pitchFamily="34" charset="0"/>
                          <a:ea typeface="Verdana" panose="020B0604030504040204" pitchFamily="34" charset="0"/>
                        </a:rPr>
                        <a:t>Decision Trees</a:t>
                      </a:r>
                    </a:p>
                  </a:txBody>
                  <a:tcPr anchor="ctr"/>
                </a:tc>
                <a:extLst>
                  <a:ext uri="{0D108BD9-81ED-4DB2-BD59-A6C34878D82A}">
                    <a16:rowId xmlns:a16="http://schemas.microsoft.com/office/drawing/2014/main" val="1994767152"/>
                  </a:ext>
                </a:extLst>
              </a:tr>
              <a:tr h="370840">
                <a:tc>
                  <a:txBody>
                    <a:bodyPr/>
                    <a:lstStyle/>
                    <a:p>
                      <a:r>
                        <a:rPr lang="en-US" dirty="0">
                          <a:latin typeface="Verdana" panose="020B0604030504040204" pitchFamily="34" charset="0"/>
                          <a:ea typeface="Verdana" panose="020B0604030504040204" pitchFamily="34" charset="0"/>
                        </a:rPr>
                        <a:t>FMEA (Failure Modes &amp; Effects)</a:t>
                      </a:r>
                    </a:p>
                  </a:txBody>
                  <a:tcPr anchor="ctr">
                    <a:solidFill>
                      <a:srgbClr val="E7E9E8"/>
                    </a:solidFill>
                  </a:tcPr>
                </a:tc>
                <a:tc>
                  <a:txBody>
                    <a:bodyPr/>
                    <a:lstStyle/>
                    <a:p>
                      <a:r>
                        <a:rPr lang="en-US" dirty="0">
                          <a:latin typeface="Verdana" panose="020B0604030504040204" pitchFamily="34" charset="0"/>
                          <a:ea typeface="Verdana" panose="020B0604030504040204" pitchFamily="34" charset="0"/>
                        </a:rPr>
                        <a:t>FMECA (Failure Modes, Effects, &amp; Criticality)</a:t>
                      </a:r>
                    </a:p>
                  </a:txBody>
                  <a:tcPr anchor="ctr"/>
                </a:tc>
                <a:extLst>
                  <a:ext uri="{0D108BD9-81ED-4DB2-BD59-A6C34878D82A}">
                    <a16:rowId xmlns:a16="http://schemas.microsoft.com/office/drawing/2014/main" val="3196253391"/>
                  </a:ext>
                </a:extLst>
              </a:tr>
              <a:tr h="370840">
                <a:tc>
                  <a:txBody>
                    <a:bodyPr/>
                    <a:lstStyle/>
                    <a:p>
                      <a:r>
                        <a:rPr lang="en-US" dirty="0">
                          <a:latin typeface="Verdana" panose="020B0604030504040204" pitchFamily="34" charset="0"/>
                          <a:ea typeface="Verdana" panose="020B0604030504040204" pitchFamily="34" charset="0"/>
                        </a:rPr>
                        <a:t>PHA (Process Hazard Analysis)</a:t>
                      </a:r>
                    </a:p>
                  </a:txBody>
                  <a:tcPr anchor="ctr"/>
                </a:tc>
                <a:tc>
                  <a:txBody>
                    <a:bodyPr/>
                    <a:lstStyle/>
                    <a:p>
                      <a:r>
                        <a:rPr lang="en-US" dirty="0">
                          <a:latin typeface="Verdana" panose="020B0604030504040204" pitchFamily="34" charset="0"/>
                          <a:ea typeface="Verdana" panose="020B0604030504040204" pitchFamily="34" charset="0"/>
                        </a:rPr>
                        <a:t>Probabilistic Risk Assessment</a:t>
                      </a:r>
                    </a:p>
                  </a:txBody>
                  <a:tcPr anchor="ctr">
                    <a:solidFill>
                      <a:srgbClr val="CCD0CD"/>
                    </a:solidFill>
                  </a:tcPr>
                </a:tc>
                <a:extLst>
                  <a:ext uri="{0D108BD9-81ED-4DB2-BD59-A6C34878D82A}">
                    <a16:rowId xmlns:a16="http://schemas.microsoft.com/office/drawing/2014/main" val="1219426741"/>
                  </a:ext>
                </a:extLst>
              </a:tr>
              <a:tr h="370840">
                <a:tc>
                  <a:txBody>
                    <a:bodyPr/>
                    <a:lstStyle/>
                    <a:p>
                      <a:r>
                        <a:rPr lang="en-US" dirty="0">
                          <a:latin typeface="Verdana" panose="020B0604030504040204" pitchFamily="34" charset="0"/>
                          <a:ea typeface="Verdana" panose="020B0604030504040204" pitchFamily="34" charset="0"/>
                        </a:rPr>
                        <a:t>HAZOP (Hazard &amp; Operability)</a:t>
                      </a:r>
                    </a:p>
                  </a:txBody>
                  <a:tcPr anchor="ctr"/>
                </a:tc>
                <a:tc>
                  <a:txBody>
                    <a:bodyPr/>
                    <a:lstStyle/>
                    <a:p>
                      <a:r>
                        <a:rPr lang="en-US" dirty="0">
                          <a:latin typeface="Verdana" panose="020B0604030504040204" pitchFamily="34" charset="0"/>
                          <a:ea typeface="Verdana" panose="020B0604030504040204" pitchFamily="34" charset="0"/>
                        </a:rPr>
                        <a:t>Bayesian Networks</a:t>
                      </a:r>
                    </a:p>
                  </a:txBody>
                  <a:tcPr anchor="ctr"/>
                </a:tc>
                <a:extLst>
                  <a:ext uri="{0D108BD9-81ED-4DB2-BD59-A6C34878D82A}">
                    <a16:rowId xmlns:a16="http://schemas.microsoft.com/office/drawing/2014/main" val="775241046"/>
                  </a:ext>
                </a:extLst>
              </a:tr>
            </a:tbl>
          </a:graphicData>
        </a:graphic>
      </p:graphicFrame>
    </p:spTree>
    <p:extLst>
      <p:ext uri="{BB962C8B-B14F-4D97-AF65-F5344CB8AC3E}">
        <p14:creationId xmlns:p14="http://schemas.microsoft.com/office/powerpoint/2010/main" val="2894055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2498F-EFCA-2C53-E3E5-564B4A1BF14F}"/>
              </a:ext>
            </a:extLst>
          </p:cNvPr>
          <p:cNvSpPr>
            <a:spLocks noGrp="1"/>
          </p:cNvSpPr>
          <p:nvPr>
            <p:ph type="title"/>
          </p:nvPr>
        </p:nvSpPr>
        <p:spPr/>
        <p:txBody>
          <a:bodyPr/>
          <a:lstStyle/>
          <a:p>
            <a:r>
              <a:rPr lang="en-US" dirty="0"/>
              <a:t>Attitudes towards risk: Acceptance criteria</a:t>
            </a:r>
          </a:p>
        </p:txBody>
      </p:sp>
      <p:sp>
        <p:nvSpPr>
          <p:cNvPr id="3" name="Content Placeholder 2">
            <a:extLst>
              <a:ext uri="{FF2B5EF4-FFF2-40B4-BE49-F238E27FC236}">
                <a16:creationId xmlns:a16="http://schemas.microsoft.com/office/drawing/2014/main" id="{4A9D4B76-9294-CEF5-8A2A-49DDB6B02FF4}"/>
              </a:ext>
            </a:extLst>
          </p:cNvPr>
          <p:cNvSpPr>
            <a:spLocks noGrp="1"/>
          </p:cNvSpPr>
          <p:nvPr>
            <p:ph idx="1"/>
          </p:nvPr>
        </p:nvSpPr>
        <p:spPr/>
        <p:txBody>
          <a:bodyPr/>
          <a:lstStyle/>
          <a:p>
            <a:r>
              <a:rPr lang="en-US" b="1" dirty="0"/>
              <a:t>Absolute risk acceptance criteria</a:t>
            </a:r>
            <a:r>
              <a:rPr lang="en-US" dirty="0"/>
              <a:t> establish maximum or minimum values to different characteristics of risk:</a:t>
            </a:r>
          </a:p>
          <a:p>
            <a:pPr lvl="1"/>
            <a:r>
              <a:rPr lang="en-US" dirty="0"/>
              <a:t>Frequency/probability of occurrence of risk event or significant precursor</a:t>
            </a:r>
          </a:p>
          <a:p>
            <a:pPr lvl="1"/>
            <a:r>
              <a:rPr lang="en-US" dirty="0"/>
              <a:t>Rate/duration/frequency of exposure</a:t>
            </a:r>
          </a:p>
          <a:p>
            <a:pPr lvl="1"/>
            <a:r>
              <a:rPr lang="en-US" dirty="0"/>
              <a:t>Individual risk of early death</a:t>
            </a:r>
          </a:p>
          <a:p>
            <a:pPr lvl="1"/>
            <a:r>
              <a:rPr lang="en-US" dirty="0"/>
              <a:t>Societal risk of early death</a:t>
            </a:r>
          </a:p>
          <a:p>
            <a:r>
              <a:rPr lang="en-US" dirty="0"/>
              <a:t>Absolute risk acceptance criteria difficult to establish </a:t>
            </a:r>
          </a:p>
          <a:p>
            <a:pPr lvl="1"/>
            <a:r>
              <a:rPr lang="en-US" dirty="0"/>
              <a:t>Personal nature of many risks</a:t>
            </a:r>
          </a:p>
          <a:p>
            <a:pPr lvl="1"/>
            <a:r>
              <a:rPr lang="en-US" dirty="0"/>
              <a:t>Variance in risk aversion</a:t>
            </a:r>
          </a:p>
          <a:p>
            <a:r>
              <a:rPr lang="en-US" dirty="0"/>
              <a:t>We can derive </a:t>
            </a:r>
            <a:r>
              <a:rPr lang="en-US" b="1" dirty="0"/>
              <a:t>relative risk acceptance criteria</a:t>
            </a:r>
          </a:p>
          <a:p>
            <a:pPr lvl="1"/>
            <a:r>
              <a:rPr lang="en-US" dirty="0"/>
              <a:t>Acceptability relative to other common risks</a:t>
            </a:r>
          </a:p>
        </p:txBody>
      </p:sp>
      <p:sp>
        <p:nvSpPr>
          <p:cNvPr id="4" name="Slide Number Placeholder 3">
            <a:extLst>
              <a:ext uri="{FF2B5EF4-FFF2-40B4-BE49-F238E27FC236}">
                <a16:creationId xmlns:a16="http://schemas.microsoft.com/office/drawing/2014/main" id="{CE41A2F9-0D58-71FB-496B-AE0639B04C32}"/>
              </a:ext>
            </a:extLst>
          </p:cNvPr>
          <p:cNvSpPr>
            <a:spLocks noGrp="1"/>
          </p:cNvSpPr>
          <p:nvPr>
            <p:ph type="sldNum" sz="quarter" idx="12"/>
          </p:nvPr>
        </p:nvSpPr>
        <p:spPr/>
        <p:txBody>
          <a:bodyPr/>
          <a:lstStyle/>
          <a:p>
            <a:fld id="{BCCA1F71-96F0-45BA-9773-B36CB37DC193}" type="slidenum">
              <a:rPr lang="en-US" smtClean="0"/>
              <a:t>36</a:t>
            </a:fld>
            <a:endParaRPr lang="en-US"/>
          </a:p>
        </p:txBody>
      </p:sp>
    </p:spTree>
    <p:extLst>
      <p:ext uri="{BB962C8B-B14F-4D97-AF65-F5344CB8AC3E}">
        <p14:creationId xmlns:p14="http://schemas.microsoft.com/office/powerpoint/2010/main" val="68649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75AB6-E02C-FBD7-18DA-5DA09088439A}"/>
              </a:ext>
            </a:extLst>
          </p:cNvPr>
          <p:cNvSpPr>
            <a:spLocks noGrp="1"/>
          </p:cNvSpPr>
          <p:nvPr>
            <p:ph type="title"/>
          </p:nvPr>
        </p:nvSpPr>
        <p:spPr/>
        <p:txBody>
          <a:bodyPr/>
          <a:lstStyle/>
          <a:p>
            <a:r>
              <a:rPr lang="en-US" dirty="0"/>
              <a:t>Social-cultural theory of risk perception</a:t>
            </a:r>
          </a:p>
        </p:txBody>
      </p:sp>
      <p:sp>
        <p:nvSpPr>
          <p:cNvPr id="3" name="Content Placeholder 2">
            <a:extLst>
              <a:ext uri="{FF2B5EF4-FFF2-40B4-BE49-F238E27FC236}">
                <a16:creationId xmlns:a16="http://schemas.microsoft.com/office/drawing/2014/main" id="{80A9FF36-6954-A258-BB84-708890701CF6}"/>
              </a:ext>
            </a:extLst>
          </p:cNvPr>
          <p:cNvSpPr>
            <a:spLocks noGrp="1"/>
          </p:cNvSpPr>
          <p:nvPr>
            <p:ph idx="1"/>
          </p:nvPr>
        </p:nvSpPr>
        <p:spPr/>
        <p:txBody>
          <a:bodyPr/>
          <a:lstStyle/>
          <a:p>
            <a:r>
              <a:rPr lang="en-US" b="1" dirty="0"/>
              <a:t>Theory</a:t>
            </a:r>
            <a:r>
              <a:rPr lang="en-US" dirty="0"/>
              <a:t>: Risk perception is socially or culturally constructed</a:t>
            </a:r>
          </a:p>
          <a:p>
            <a:pPr lvl="1"/>
            <a:r>
              <a:rPr lang="en-US" dirty="0"/>
              <a:t>Not rooted in aspects of risk object or personality</a:t>
            </a:r>
          </a:p>
          <a:p>
            <a:r>
              <a:rPr lang="en-US" b="1" dirty="0"/>
              <a:t>Goal</a:t>
            </a:r>
            <a:r>
              <a:rPr lang="en-US" dirty="0"/>
              <a:t>: Risk perception predicted by adherence to social-cultural archetypes (worldviews)</a:t>
            </a:r>
          </a:p>
          <a:p>
            <a:r>
              <a:rPr lang="en-US" dirty="0"/>
              <a:t>Organization of social relations influences perception &amp; response</a:t>
            </a:r>
          </a:p>
          <a:p>
            <a:pPr lvl="1"/>
            <a:r>
              <a:rPr lang="en-US" i="1" dirty="0" err="1"/>
              <a:t>Hierarchist</a:t>
            </a:r>
            <a:r>
              <a:rPr lang="en-US" i="1" dirty="0"/>
              <a:t>: </a:t>
            </a:r>
            <a:r>
              <a:rPr lang="en-US" dirty="0"/>
              <a:t>strong group boundaries and role prescriptions</a:t>
            </a:r>
          </a:p>
          <a:p>
            <a:pPr lvl="2"/>
            <a:r>
              <a:rPr lang="en-US" dirty="0"/>
              <a:t>(Anthropogenic) risks can and should be controlled</a:t>
            </a:r>
          </a:p>
          <a:p>
            <a:pPr lvl="1"/>
            <a:r>
              <a:rPr lang="en-US" i="1" dirty="0"/>
              <a:t>Egalitarian: </a:t>
            </a:r>
            <a:r>
              <a:rPr lang="en-US" dirty="0"/>
              <a:t>strong group boundaries with few prescriptions on roles</a:t>
            </a:r>
          </a:p>
          <a:p>
            <a:pPr lvl="2"/>
            <a:r>
              <a:rPr lang="en-US" dirty="0"/>
              <a:t>(Societal) risks correlated with actions viewed as inequitable or selfish </a:t>
            </a:r>
          </a:p>
          <a:p>
            <a:pPr lvl="1"/>
            <a:r>
              <a:rPr lang="en-US" i="1" dirty="0"/>
              <a:t>Individualist: </a:t>
            </a:r>
            <a:r>
              <a:rPr lang="en-US" dirty="0"/>
              <a:t>weak group boundaries and few prescriptions on roles</a:t>
            </a:r>
          </a:p>
          <a:p>
            <a:pPr lvl="2"/>
            <a:r>
              <a:rPr lang="en-US" dirty="0"/>
              <a:t>(Economic) risks are opportunities and threatened by societal ordering</a:t>
            </a:r>
          </a:p>
          <a:p>
            <a:pPr lvl="1"/>
            <a:r>
              <a:rPr lang="en-US" i="1" dirty="0"/>
              <a:t>Fatalist: </a:t>
            </a:r>
            <a:r>
              <a:rPr lang="en-US" dirty="0"/>
              <a:t>weak group boundaries but strong role prescriptions</a:t>
            </a:r>
            <a:endParaRPr lang="en-US" i="1" dirty="0"/>
          </a:p>
          <a:p>
            <a:pPr lvl="2"/>
            <a:r>
              <a:rPr lang="en-US" dirty="0"/>
              <a:t>(General) risks are part of external social change with little bearing on them</a:t>
            </a:r>
          </a:p>
        </p:txBody>
      </p:sp>
      <p:sp>
        <p:nvSpPr>
          <p:cNvPr id="4" name="Slide Number Placeholder 3">
            <a:extLst>
              <a:ext uri="{FF2B5EF4-FFF2-40B4-BE49-F238E27FC236}">
                <a16:creationId xmlns:a16="http://schemas.microsoft.com/office/drawing/2014/main" id="{4F711883-922A-DDAF-41A0-7377A602E64D}"/>
              </a:ext>
            </a:extLst>
          </p:cNvPr>
          <p:cNvSpPr>
            <a:spLocks noGrp="1"/>
          </p:cNvSpPr>
          <p:nvPr>
            <p:ph type="sldNum" sz="quarter" idx="12"/>
          </p:nvPr>
        </p:nvSpPr>
        <p:spPr/>
        <p:txBody>
          <a:bodyPr/>
          <a:lstStyle/>
          <a:p>
            <a:fld id="{D648CAF4-9E3F-4665-9F26-BF61543A0994}" type="slidenum">
              <a:rPr lang="en-US" smtClean="0"/>
              <a:t>37</a:t>
            </a:fld>
            <a:endParaRPr lang="en-US"/>
          </a:p>
        </p:txBody>
      </p:sp>
    </p:spTree>
    <p:extLst>
      <p:ext uri="{BB962C8B-B14F-4D97-AF65-F5344CB8AC3E}">
        <p14:creationId xmlns:p14="http://schemas.microsoft.com/office/powerpoint/2010/main" val="3889737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DAD9C-473A-7658-993F-888704C2F37F}"/>
              </a:ext>
            </a:extLst>
          </p:cNvPr>
          <p:cNvSpPr>
            <a:spLocks noGrp="1"/>
          </p:cNvSpPr>
          <p:nvPr>
            <p:ph type="title"/>
          </p:nvPr>
        </p:nvSpPr>
        <p:spPr/>
        <p:txBody>
          <a:bodyPr>
            <a:normAutofit fontScale="90000"/>
          </a:bodyPr>
          <a:lstStyle/>
          <a:p>
            <a:r>
              <a:rPr lang="en-US" dirty="0"/>
              <a:t>Public Risk Perception vs Expert Risk Analysis</a:t>
            </a:r>
          </a:p>
        </p:txBody>
      </p:sp>
      <p:sp>
        <p:nvSpPr>
          <p:cNvPr id="3" name="Content Placeholder 2">
            <a:extLst>
              <a:ext uri="{FF2B5EF4-FFF2-40B4-BE49-F238E27FC236}">
                <a16:creationId xmlns:a16="http://schemas.microsoft.com/office/drawing/2014/main" id="{E139626E-8398-3423-400F-EF14342FD202}"/>
              </a:ext>
            </a:extLst>
          </p:cNvPr>
          <p:cNvSpPr>
            <a:spLocks noGrp="1"/>
          </p:cNvSpPr>
          <p:nvPr>
            <p:ph idx="1"/>
          </p:nvPr>
        </p:nvSpPr>
        <p:spPr/>
        <p:txBody>
          <a:bodyPr/>
          <a:lstStyle/>
          <a:p>
            <a:r>
              <a:rPr lang="en-US" b="1">
                <a:solidFill>
                  <a:schemeClr val="accent5"/>
                </a:solidFill>
              </a:rPr>
              <a:t>Exercise: </a:t>
            </a:r>
            <a:r>
              <a:rPr lang="en-US"/>
              <a:t>How do you think the public ranking of risk differs from that of experts?</a:t>
            </a:r>
          </a:p>
          <a:p>
            <a:pPr lvl="1"/>
            <a:r>
              <a:rPr lang="en-US"/>
              <a:t>This is a selection from 20 activities, but rank 1-8</a:t>
            </a:r>
          </a:p>
          <a:p>
            <a:pPr lvl="2"/>
            <a:r>
              <a:rPr lang="en-US"/>
              <a:t>1 = highest risk</a:t>
            </a:r>
          </a:p>
        </p:txBody>
      </p:sp>
      <p:sp>
        <p:nvSpPr>
          <p:cNvPr id="4" name="Slide Number Placeholder 3">
            <a:extLst>
              <a:ext uri="{FF2B5EF4-FFF2-40B4-BE49-F238E27FC236}">
                <a16:creationId xmlns:a16="http://schemas.microsoft.com/office/drawing/2014/main" id="{EF724BE8-9C3D-9C6A-C9F8-9AD582A26EE4}"/>
              </a:ext>
            </a:extLst>
          </p:cNvPr>
          <p:cNvSpPr>
            <a:spLocks noGrp="1"/>
          </p:cNvSpPr>
          <p:nvPr>
            <p:ph type="sldNum" sz="quarter" idx="12"/>
          </p:nvPr>
        </p:nvSpPr>
        <p:spPr/>
        <p:txBody>
          <a:bodyPr/>
          <a:lstStyle/>
          <a:p>
            <a:fld id="{D648CAF4-9E3F-4665-9F26-BF61543A0994}" type="slidenum">
              <a:rPr lang="en-US" smtClean="0"/>
              <a:t>38</a:t>
            </a:fld>
            <a:endParaRPr lang="en-US"/>
          </a:p>
        </p:txBody>
      </p:sp>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6B29EE49-26A3-B0FD-3486-0FA60F75DD47}"/>
                  </a:ext>
                </a:extLst>
              </p:cNvPr>
              <p:cNvGraphicFramePr>
                <a:graphicFrameLocks noGrp="1"/>
              </p:cNvGraphicFramePr>
              <p:nvPr>
                <p:extLst>
                  <p:ext uri="{D42A27DB-BD31-4B8C-83A1-F6EECF244321}">
                    <p14:modId xmlns:p14="http://schemas.microsoft.com/office/powerpoint/2010/main" val="2846955402"/>
                  </p:ext>
                </p:extLst>
              </p:nvPr>
            </p:nvGraphicFramePr>
            <p:xfrm>
              <a:off x="1990165" y="2803685"/>
              <a:ext cx="8232488" cy="3337560"/>
            </p:xfrm>
            <a:graphic>
              <a:graphicData uri="http://schemas.openxmlformats.org/drawingml/2006/table">
                <a:tbl>
                  <a:tblPr firstRow="1" bandRow="1">
                    <a:tableStyleId>{5C22544A-7EE6-4342-B048-85BDC9FD1C3A}</a:tableStyleId>
                  </a:tblPr>
                  <a:tblGrid>
                    <a:gridCol w="2702499">
                      <a:extLst>
                        <a:ext uri="{9D8B030D-6E8A-4147-A177-3AD203B41FA5}">
                          <a16:colId xmlns:a16="http://schemas.microsoft.com/office/drawing/2014/main" val="171084408"/>
                        </a:ext>
                      </a:extLst>
                    </a:gridCol>
                    <a:gridCol w="2827490">
                      <a:extLst>
                        <a:ext uri="{9D8B030D-6E8A-4147-A177-3AD203B41FA5}">
                          <a16:colId xmlns:a16="http://schemas.microsoft.com/office/drawing/2014/main" val="3408404308"/>
                        </a:ext>
                      </a:extLst>
                    </a:gridCol>
                    <a:gridCol w="2702499">
                      <a:extLst>
                        <a:ext uri="{9D8B030D-6E8A-4147-A177-3AD203B41FA5}">
                          <a16:colId xmlns:a16="http://schemas.microsoft.com/office/drawing/2014/main" val="1390338855"/>
                        </a:ext>
                      </a:extLst>
                    </a:gridCol>
                  </a:tblGrid>
                  <a:tr h="370840">
                    <a:tc>
                      <a:txBody>
                        <a:bodyPr/>
                        <a:lstStyle/>
                        <a:p>
                          <a:pPr algn="ctr"/>
                          <a:r>
                            <a:rPr lang="en-US"/>
                            <a:t>Public Ranking</a:t>
                          </a:r>
                        </a:p>
                      </a:txBody>
                      <a:tcPr/>
                    </a:tc>
                    <a:tc>
                      <a:txBody>
                        <a:bodyPr/>
                        <a:lstStyle/>
                        <a:p>
                          <a:pPr algn="ctr"/>
                          <a:r>
                            <a:rPr lang="en-US"/>
                            <a:t>Activity/Technology</a:t>
                          </a:r>
                        </a:p>
                      </a:txBody>
                      <a:tcPr/>
                    </a:tc>
                    <a:tc>
                      <a:txBody>
                        <a:bodyPr/>
                        <a:lstStyle/>
                        <a:p>
                          <a:pPr algn="ctr"/>
                          <a:r>
                            <a:rPr lang="en-US"/>
                            <a:t>Expert Ranking</a:t>
                          </a:r>
                        </a:p>
                      </a:txBody>
                      <a:tcPr/>
                    </a:tc>
                    <a:extLst>
                      <a:ext uri="{0D108BD9-81ED-4DB2-BD59-A6C34878D82A}">
                        <a16:rowId xmlns:a16="http://schemas.microsoft.com/office/drawing/2014/main" val="782991819"/>
                      </a:ext>
                    </a:extLst>
                  </a:tr>
                  <a:tr h="370840">
                    <a:tc>
                      <a:txBody>
                        <a:bodyPr/>
                        <a:lstStyle/>
                        <a:p>
                          <a:pPr algn="ctr"/>
                          <a:r>
                            <a:rPr lang="en-US"/>
                            <a:t>6</a:t>
                          </a:r>
                        </a:p>
                      </a:txBody>
                      <a:tcPr/>
                    </a:tc>
                    <a:tc>
                      <a:txBody>
                        <a:bodyPr/>
                        <a:lstStyle/>
                        <a:p>
                          <a:r>
                            <a:rPr lang="en-US"/>
                            <a:t>Alcohol</a:t>
                          </a:r>
                        </a:p>
                      </a:txBody>
                      <a:tcPr/>
                    </a:tc>
                    <a:tc>
                      <a:txBody>
                        <a:bodyPr/>
                        <a:lstStyle/>
                        <a:p>
                          <a:pPr algn="ctr"/>
                          <a:r>
                            <a:rPr lang="en-US" dirty="0"/>
                            <a:t>3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↑3</m:t>
                                  </m:r>
                                </m:e>
                              </m:d>
                            </m:oMath>
                          </a14:m>
                          <a:endParaRPr lang="en-US" dirty="0"/>
                        </a:p>
                      </a:txBody>
                      <a:tcPr/>
                    </a:tc>
                    <a:extLst>
                      <a:ext uri="{0D108BD9-81ED-4DB2-BD59-A6C34878D82A}">
                        <a16:rowId xmlns:a16="http://schemas.microsoft.com/office/drawing/2014/main" val="64580456"/>
                      </a:ext>
                    </a:extLst>
                  </a:tr>
                  <a:tr h="370840">
                    <a:tc>
                      <a:txBody>
                        <a:bodyPr/>
                        <a:lstStyle/>
                        <a:p>
                          <a:pPr algn="ctr"/>
                          <a:r>
                            <a:rPr lang="en-US"/>
                            <a:t>3</a:t>
                          </a:r>
                        </a:p>
                      </a:txBody>
                      <a:tcPr/>
                    </a:tc>
                    <a:tc>
                      <a:txBody>
                        <a:bodyPr/>
                        <a:lstStyle/>
                        <a:p>
                          <a:r>
                            <a:rPr lang="en-US"/>
                            <a:t>Hand guns</a:t>
                          </a:r>
                        </a:p>
                      </a:txBody>
                      <a:tcPr/>
                    </a:tc>
                    <a:tc>
                      <a:txBody>
                        <a:bodyPr/>
                        <a:lstStyle/>
                        <a:p>
                          <a:pPr algn="ctr"/>
                          <a:r>
                            <a:rPr lang="en-US"/>
                            <a:t>4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↓1</m:t>
                                  </m:r>
                                </m:e>
                              </m:d>
                            </m:oMath>
                          </a14:m>
                          <a:endParaRPr lang="en-US"/>
                        </a:p>
                      </a:txBody>
                      <a:tcPr/>
                    </a:tc>
                    <a:extLst>
                      <a:ext uri="{0D108BD9-81ED-4DB2-BD59-A6C34878D82A}">
                        <a16:rowId xmlns:a16="http://schemas.microsoft.com/office/drawing/2014/main" val="2681318583"/>
                      </a:ext>
                    </a:extLst>
                  </a:tr>
                  <a:tr h="370840">
                    <a:tc>
                      <a:txBody>
                        <a:bodyPr/>
                        <a:lstStyle/>
                        <a:p>
                          <a:pPr algn="ctr"/>
                          <a:r>
                            <a:rPr lang="en-US"/>
                            <a:t>5</a:t>
                          </a:r>
                        </a:p>
                      </a:txBody>
                      <a:tcPr/>
                    </a:tc>
                    <a:tc>
                      <a:txBody>
                        <a:bodyPr/>
                        <a:lstStyle/>
                        <a:p>
                          <a:r>
                            <a:rPr lang="en-US"/>
                            <a:t>Motorcycles</a:t>
                          </a:r>
                        </a:p>
                      </a:txBody>
                      <a:tcPr/>
                    </a:tc>
                    <a:tc>
                      <a:txBody>
                        <a:bodyPr/>
                        <a:lstStyle/>
                        <a:p>
                          <a:pPr algn="ctr"/>
                          <a:r>
                            <a:rPr lang="en-US"/>
                            <a:t>6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↓1</m:t>
                                  </m:r>
                                </m:e>
                              </m:d>
                            </m:oMath>
                          </a14:m>
                          <a:endParaRPr lang="en-US"/>
                        </a:p>
                      </a:txBody>
                      <a:tcPr/>
                    </a:tc>
                    <a:extLst>
                      <a:ext uri="{0D108BD9-81ED-4DB2-BD59-A6C34878D82A}">
                        <a16:rowId xmlns:a16="http://schemas.microsoft.com/office/drawing/2014/main" val="4145393490"/>
                      </a:ext>
                    </a:extLst>
                  </a:tr>
                  <a:tr h="370840">
                    <a:tc>
                      <a:txBody>
                        <a:bodyPr/>
                        <a:lstStyle/>
                        <a:p>
                          <a:pPr algn="ctr"/>
                          <a:r>
                            <a:rPr lang="en-US"/>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Motor vehicles</a:t>
                          </a:r>
                        </a:p>
                      </a:txBody>
                      <a:tcPr/>
                    </a:tc>
                    <a:tc>
                      <a:txBody>
                        <a:bodyPr/>
                        <a:lstStyle/>
                        <a:p>
                          <a:pPr algn="ctr"/>
                          <a:r>
                            <a:rPr lang="en-US"/>
                            <a:t>1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↑1</m:t>
                                  </m:r>
                                </m:e>
                              </m:d>
                            </m:oMath>
                          </a14:m>
                          <a:endParaRPr lang="en-US"/>
                        </a:p>
                      </a:txBody>
                      <a:tcPr/>
                    </a:tc>
                    <a:extLst>
                      <a:ext uri="{0D108BD9-81ED-4DB2-BD59-A6C34878D82A}">
                        <a16:rowId xmlns:a16="http://schemas.microsoft.com/office/drawing/2014/main" val="3894737375"/>
                      </a:ext>
                    </a:extLst>
                  </a:tr>
                  <a:tr h="370840">
                    <a:tc>
                      <a:txBody>
                        <a:bodyPr/>
                        <a:lstStyle/>
                        <a:p>
                          <a:pPr algn="ctr"/>
                          <a:r>
                            <a:rPr lang="en-US"/>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Nuclear power</a:t>
                          </a:r>
                        </a:p>
                      </a:txBody>
                      <a:tcPr/>
                    </a:tc>
                    <a:tc>
                      <a:txBody>
                        <a:bodyPr/>
                        <a:lstStyle/>
                        <a:p>
                          <a:pPr algn="ctr"/>
                          <a:r>
                            <a:rPr lang="en-US"/>
                            <a:t>20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↓↓↓19</m:t>
                                  </m:r>
                                </m:e>
                              </m:d>
                            </m:oMath>
                          </a14:m>
                          <a:endParaRPr lang="en-US"/>
                        </a:p>
                      </a:txBody>
                      <a:tcPr/>
                    </a:tc>
                    <a:extLst>
                      <a:ext uri="{0D108BD9-81ED-4DB2-BD59-A6C34878D82A}">
                        <a16:rowId xmlns:a16="http://schemas.microsoft.com/office/drawing/2014/main" val="283300020"/>
                      </a:ext>
                    </a:extLst>
                  </a:tr>
                  <a:tr h="370840">
                    <a:tc>
                      <a:txBody>
                        <a:bodyPr/>
                        <a:lstStyle/>
                        <a:p>
                          <a:pPr algn="ctr"/>
                          <a:r>
                            <a:rPr lang="en-US"/>
                            <a:t>8</a:t>
                          </a:r>
                        </a:p>
                      </a:txBody>
                      <a:tcPr/>
                    </a:tc>
                    <a:tc>
                      <a:txBody>
                        <a:bodyPr/>
                        <a:lstStyle/>
                        <a:p>
                          <a:r>
                            <a:rPr lang="en-US"/>
                            <a:t>Police work</a:t>
                          </a:r>
                        </a:p>
                      </a:txBody>
                      <a:tcPr/>
                    </a:tc>
                    <a:tc>
                      <a:txBody>
                        <a:bodyPr/>
                        <a:lstStyle/>
                        <a:p>
                          <a:pPr algn="ctr"/>
                          <a:r>
                            <a:rPr lang="en-US"/>
                            <a:t>17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↓↓9</m:t>
                                  </m:r>
                                </m:e>
                              </m:d>
                            </m:oMath>
                          </a14:m>
                          <a:endParaRPr lang="en-US"/>
                        </a:p>
                      </a:txBody>
                      <a:tcPr/>
                    </a:tc>
                    <a:extLst>
                      <a:ext uri="{0D108BD9-81ED-4DB2-BD59-A6C34878D82A}">
                        <a16:rowId xmlns:a16="http://schemas.microsoft.com/office/drawing/2014/main" val="1755745579"/>
                      </a:ext>
                    </a:extLst>
                  </a:tr>
                  <a:tr h="370840">
                    <a:tc>
                      <a:txBody>
                        <a:bodyPr/>
                        <a:lstStyle/>
                        <a:p>
                          <a:pPr algn="ctr"/>
                          <a:r>
                            <a:rPr lang="en-US"/>
                            <a:t>7</a:t>
                          </a:r>
                        </a:p>
                      </a:txBody>
                      <a:tcPr/>
                    </a:tc>
                    <a:tc>
                      <a:txBody>
                        <a:bodyPr/>
                        <a:lstStyle/>
                        <a:p>
                          <a:r>
                            <a:rPr lang="en-US"/>
                            <a:t>Private aviation</a:t>
                          </a:r>
                        </a:p>
                      </a:txBody>
                      <a:tcPr/>
                    </a:tc>
                    <a:tc>
                      <a:txBody>
                        <a:bodyPr/>
                        <a:lstStyle/>
                        <a:p>
                          <a:pPr algn="ctr"/>
                          <a:r>
                            <a:rPr lang="en-US"/>
                            <a:t>12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0" smtClean="0">
                                      <a:latin typeface="Cambria Math" panose="02040503050406030204" pitchFamily="18" charset="0"/>
                                    </a:rPr>
                                    <m:t>5</m:t>
                                  </m:r>
                                </m:e>
                              </m:d>
                            </m:oMath>
                          </a14:m>
                          <a:r>
                            <a:rPr lang="en-US"/>
                            <a:t> </a:t>
                          </a:r>
                        </a:p>
                      </a:txBody>
                      <a:tcPr/>
                    </a:tc>
                    <a:extLst>
                      <a:ext uri="{0D108BD9-81ED-4DB2-BD59-A6C34878D82A}">
                        <a16:rowId xmlns:a16="http://schemas.microsoft.com/office/drawing/2014/main" val="2681433351"/>
                      </a:ext>
                    </a:extLst>
                  </a:tr>
                  <a:tr h="370840">
                    <a:tc>
                      <a:txBody>
                        <a:bodyPr/>
                        <a:lstStyle/>
                        <a:p>
                          <a:pPr algn="ctr"/>
                          <a:r>
                            <a:rPr lang="en-US"/>
                            <a:t>4</a:t>
                          </a:r>
                        </a:p>
                      </a:txBody>
                      <a:tcPr/>
                    </a:tc>
                    <a:tc>
                      <a:txBody>
                        <a:bodyPr/>
                        <a:lstStyle/>
                        <a:p>
                          <a:r>
                            <a:rPr lang="en-US"/>
                            <a:t>Smoking</a:t>
                          </a:r>
                        </a:p>
                      </a:txBody>
                      <a:tcPr/>
                    </a:tc>
                    <a:tc>
                      <a:txBody>
                        <a:bodyPr/>
                        <a:lstStyle/>
                        <a:p>
                          <a:pPr algn="ctr"/>
                          <a:r>
                            <a:rPr lang="en-US" dirty="0"/>
                            <a:t>2 </a:t>
                          </a:r>
                          <a14:m>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↑2)</m:t>
                              </m:r>
                            </m:oMath>
                          </a14:m>
                          <a:endParaRPr lang="en-US" dirty="0"/>
                        </a:p>
                      </a:txBody>
                      <a:tcPr/>
                    </a:tc>
                    <a:extLst>
                      <a:ext uri="{0D108BD9-81ED-4DB2-BD59-A6C34878D82A}">
                        <a16:rowId xmlns:a16="http://schemas.microsoft.com/office/drawing/2014/main" val="3893808696"/>
                      </a:ext>
                    </a:extLst>
                  </a:tr>
                </a:tbl>
              </a:graphicData>
            </a:graphic>
          </p:graphicFrame>
        </mc:Choice>
        <mc:Fallback xmlns="">
          <p:graphicFrame>
            <p:nvGraphicFramePr>
              <p:cNvPr id="5" name="Table 5">
                <a:extLst>
                  <a:ext uri="{FF2B5EF4-FFF2-40B4-BE49-F238E27FC236}">
                    <a16:creationId xmlns:a16="http://schemas.microsoft.com/office/drawing/2014/main" id="{6B29EE49-26A3-B0FD-3486-0FA60F75DD47}"/>
                  </a:ext>
                </a:extLst>
              </p:cNvPr>
              <p:cNvGraphicFramePr>
                <a:graphicFrameLocks noGrp="1"/>
              </p:cNvGraphicFramePr>
              <p:nvPr>
                <p:extLst>
                  <p:ext uri="{D42A27DB-BD31-4B8C-83A1-F6EECF244321}">
                    <p14:modId xmlns:p14="http://schemas.microsoft.com/office/powerpoint/2010/main" val="2846955402"/>
                  </p:ext>
                </p:extLst>
              </p:nvPr>
            </p:nvGraphicFramePr>
            <p:xfrm>
              <a:off x="1990165" y="2803685"/>
              <a:ext cx="8232488" cy="3337560"/>
            </p:xfrm>
            <a:graphic>
              <a:graphicData uri="http://schemas.openxmlformats.org/drawingml/2006/table">
                <a:tbl>
                  <a:tblPr firstRow="1" bandRow="1">
                    <a:tableStyleId>{5C22544A-7EE6-4342-B048-85BDC9FD1C3A}</a:tableStyleId>
                  </a:tblPr>
                  <a:tblGrid>
                    <a:gridCol w="2702499">
                      <a:extLst>
                        <a:ext uri="{9D8B030D-6E8A-4147-A177-3AD203B41FA5}">
                          <a16:colId xmlns:a16="http://schemas.microsoft.com/office/drawing/2014/main" val="171084408"/>
                        </a:ext>
                      </a:extLst>
                    </a:gridCol>
                    <a:gridCol w="2827490">
                      <a:extLst>
                        <a:ext uri="{9D8B030D-6E8A-4147-A177-3AD203B41FA5}">
                          <a16:colId xmlns:a16="http://schemas.microsoft.com/office/drawing/2014/main" val="3408404308"/>
                        </a:ext>
                      </a:extLst>
                    </a:gridCol>
                    <a:gridCol w="2702499">
                      <a:extLst>
                        <a:ext uri="{9D8B030D-6E8A-4147-A177-3AD203B41FA5}">
                          <a16:colId xmlns:a16="http://schemas.microsoft.com/office/drawing/2014/main" val="1390338855"/>
                        </a:ext>
                      </a:extLst>
                    </a:gridCol>
                  </a:tblGrid>
                  <a:tr h="370840">
                    <a:tc>
                      <a:txBody>
                        <a:bodyPr/>
                        <a:lstStyle/>
                        <a:p>
                          <a:pPr algn="ctr"/>
                          <a:r>
                            <a:rPr lang="en-US"/>
                            <a:t>Public Ranking</a:t>
                          </a:r>
                        </a:p>
                      </a:txBody>
                      <a:tcPr/>
                    </a:tc>
                    <a:tc>
                      <a:txBody>
                        <a:bodyPr/>
                        <a:lstStyle/>
                        <a:p>
                          <a:pPr algn="ctr"/>
                          <a:r>
                            <a:rPr lang="en-US"/>
                            <a:t>Activity/Technology</a:t>
                          </a:r>
                        </a:p>
                      </a:txBody>
                      <a:tcPr/>
                    </a:tc>
                    <a:tc>
                      <a:txBody>
                        <a:bodyPr/>
                        <a:lstStyle/>
                        <a:p>
                          <a:pPr algn="ctr"/>
                          <a:r>
                            <a:rPr lang="en-US"/>
                            <a:t>Expert Ranking</a:t>
                          </a:r>
                        </a:p>
                      </a:txBody>
                      <a:tcPr/>
                    </a:tc>
                    <a:extLst>
                      <a:ext uri="{0D108BD9-81ED-4DB2-BD59-A6C34878D82A}">
                        <a16:rowId xmlns:a16="http://schemas.microsoft.com/office/drawing/2014/main" val="782991819"/>
                      </a:ext>
                    </a:extLst>
                  </a:tr>
                  <a:tr h="370840">
                    <a:tc>
                      <a:txBody>
                        <a:bodyPr/>
                        <a:lstStyle/>
                        <a:p>
                          <a:pPr algn="ctr"/>
                          <a:r>
                            <a:rPr lang="en-US"/>
                            <a:t>6</a:t>
                          </a:r>
                        </a:p>
                      </a:txBody>
                      <a:tcPr/>
                    </a:tc>
                    <a:tc>
                      <a:txBody>
                        <a:bodyPr/>
                        <a:lstStyle/>
                        <a:p>
                          <a:r>
                            <a:rPr lang="en-US"/>
                            <a:t>Alcohol</a:t>
                          </a:r>
                        </a:p>
                      </a:txBody>
                      <a:tcPr/>
                    </a:tc>
                    <a:tc>
                      <a:txBody>
                        <a:bodyPr/>
                        <a:lstStyle/>
                        <a:p>
                          <a:endParaRPr lang="en-US"/>
                        </a:p>
                      </a:txBody>
                      <a:tcPr>
                        <a:blipFill>
                          <a:blip r:embed="rId2"/>
                          <a:stretch>
                            <a:fillRect l="-205192" t="-108197" r="-1129" b="-724590"/>
                          </a:stretch>
                        </a:blipFill>
                      </a:tcPr>
                    </a:tc>
                    <a:extLst>
                      <a:ext uri="{0D108BD9-81ED-4DB2-BD59-A6C34878D82A}">
                        <a16:rowId xmlns:a16="http://schemas.microsoft.com/office/drawing/2014/main" val="64580456"/>
                      </a:ext>
                    </a:extLst>
                  </a:tr>
                  <a:tr h="370840">
                    <a:tc>
                      <a:txBody>
                        <a:bodyPr/>
                        <a:lstStyle/>
                        <a:p>
                          <a:pPr algn="ctr"/>
                          <a:r>
                            <a:rPr lang="en-US"/>
                            <a:t>3</a:t>
                          </a:r>
                        </a:p>
                      </a:txBody>
                      <a:tcPr/>
                    </a:tc>
                    <a:tc>
                      <a:txBody>
                        <a:bodyPr/>
                        <a:lstStyle/>
                        <a:p>
                          <a:r>
                            <a:rPr lang="en-US"/>
                            <a:t>Hand guns</a:t>
                          </a:r>
                        </a:p>
                      </a:txBody>
                      <a:tcPr/>
                    </a:tc>
                    <a:tc>
                      <a:txBody>
                        <a:bodyPr/>
                        <a:lstStyle/>
                        <a:p>
                          <a:endParaRPr lang="en-US"/>
                        </a:p>
                      </a:txBody>
                      <a:tcPr>
                        <a:blipFill>
                          <a:blip r:embed="rId2"/>
                          <a:stretch>
                            <a:fillRect l="-205192" t="-208197" r="-1129" b="-624590"/>
                          </a:stretch>
                        </a:blipFill>
                      </a:tcPr>
                    </a:tc>
                    <a:extLst>
                      <a:ext uri="{0D108BD9-81ED-4DB2-BD59-A6C34878D82A}">
                        <a16:rowId xmlns:a16="http://schemas.microsoft.com/office/drawing/2014/main" val="2681318583"/>
                      </a:ext>
                    </a:extLst>
                  </a:tr>
                  <a:tr h="370840">
                    <a:tc>
                      <a:txBody>
                        <a:bodyPr/>
                        <a:lstStyle/>
                        <a:p>
                          <a:pPr algn="ctr"/>
                          <a:r>
                            <a:rPr lang="en-US"/>
                            <a:t>5</a:t>
                          </a:r>
                        </a:p>
                      </a:txBody>
                      <a:tcPr/>
                    </a:tc>
                    <a:tc>
                      <a:txBody>
                        <a:bodyPr/>
                        <a:lstStyle/>
                        <a:p>
                          <a:r>
                            <a:rPr lang="en-US"/>
                            <a:t>Motorcycles</a:t>
                          </a:r>
                        </a:p>
                      </a:txBody>
                      <a:tcPr/>
                    </a:tc>
                    <a:tc>
                      <a:txBody>
                        <a:bodyPr/>
                        <a:lstStyle/>
                        <a:p>
                          <a:endParaRPr lang="en-US"/>
                        </a:p>
                      </a:txBody>
                      <a:tcPr>
                        <a:blipFill>
                          <a:blip r:embed="rId2"/>
                          <a:stretch>
                            <a:fillRect l="-205192" t="-308197" r="-1129" b="-524590"/>
                          </a:stretch>
                        </a:blipFill>
                      </a:tcPr>
                    </a:tc>
                    <a:extLst>
                      <a:ext uri="{0D108BD9-81ED-4DB2-BD59-A6C34878D82A}">
                        <a16:rowId xmlns:a16="http://schemas.microsoft.com/office/drawing/2014/main" val="4145393490"/>
                      </a:ext>
                    </a:extLst>
                  </a:tr>
                  <a:tr h="370840">
                    <a:tc>
                      <a:txBody>
                        <a:bodyPr/>
                        <a:lstStyle/>
                        <a:p>
                          <a:pPr algn="ctr"/>
                          <a:r>
                            <a:rPr lang="en-US"/>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Motor vehicles</a:t>
                          </a:r>
                        </a:p>
                      </a:txBody>
                      <a:tcPr/>
                    </a:tc>
                    <a:tc>
                      <a:txBody>
                        <a:bodyPr/>
                        <a:lstStyle/>
                        <a:p>
                          <a:endParaRPr lang="en-US"/>
                        </a:p>
                      </a:txBody>
                      <a:tcPr>
                        <a:blipFill>
                          <a:blip r:embed="rId2"/>
                          <a:stretch>
                            <a:fillRect l="-205192" t="-408197" r="-1129" b="-424590"/>
                          </a:stretch>
                        </a:blipFill>
                      </a:tcPr>
                    </a:tc>
                    <a:extLst>
                      <a:ext uri="{0D108BD9-81ED-4DB2-BD59-A6C34878D82A}">
                        <a16:rowId xmlns:a16="http://schemas.microsoft.com/office/drawing/2014/main" val="3894737375"/>
                      </a:ext>
                    </a:extLst>
                  </a:tr>
                  <a:tr h="370840">
                    <a:tc>
                      <a:txBody>
                        <a:bodyPr/>
                        <a:lstStyle/>
                        <a:p>
                          <a:pPr algn="ctr"/>
                          <a:r>
                            <a:rPr lang="en-US"/>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Nuclear power</a:t>
                          </a:r>
                        </a:p>
                      </a:txBody>
                      <a:tcPr/>
                    </a:tc>
                    <a:tc>
                      <a:txBody>
                        <a:bodyPr/>
                        <a:lstStyle/>
                        <a:p>
                          <a:endParaRPr lang="en-US"/>
                        </a:p>
                      </a:txBody>
                      <a:tcPr>
                        <a:blipFill>
                          <a:blip r:embed="rId2"/>
                          <a:stretch>
                            <a:fillRect l="-205192" t="-508197" r="-1129" b="-324590"/>
                          </a:stretch>
                        </a:blipFill>
                      </a:tcPr>
                    </a:tc>
                    <a:extLst>
                      <a:ext uri="{0D108BD9-81ED-4DB2-BD59-A6C34878D82A}">
                        <a16:rowId xmlns:a16="http://schemas.microsoft.com/office/drawing/2014/main" val="283300020"/>
                      </a:ext>
                    </a:extLst>
                  </a:tr>
                  <a:tr h="370840">
                    <a:tc>
                      <a:txBody>
                        <a:bodyPr/>
                        <a:lstStyle/>
                        <a:p>
                          <a:pPr algn="ctr"/>
                          <a:r>
                            <a:rPr lang="en-US"/>
                            <a:t>8</a:t>
                          </a:r>
                        </a:p>
                      </a:txBody>
                      <a:tcPr/>
                    </a:tc>
                    <a:tc>
                      <a:txBody>
                        <a:bodyPr/>
                        <a:lstStyle/>
                        <a:p>
                          <a:r>
                            <a:rPr lang="en-US"/>
                            <a:t>Police work</a:t>
                          </a:r>
                        </a:p>
                      </a:txBody>
                      <a:tcPr/>
                    </a:tc>
                    <a:tc>
                      <a:txBody>
                        <a:bodyPr/>
                        <a:lstStyle/>
                        <a:p>
                          <a:endParaRPr lang="en-US"/>
                        </a:p>
                      </a:txBody>
                      <a:tcPr>
                        <a:blipFill>
                          <a:blip r:embed="rId2"/>
                          <a:stretch>
                            <a:fillRect l="-205192" t="-608197" r="-1129" b="-224590"/>
                          </a:stretch>
                        </a:blipFill>
                      </a:tcPr>
                    </a:tc>
                    <a:extLst>
                      <a:ext uri="{0D108BD9-81ED-4DB2-BD59-A6C34878D82A}">
                        <a16:rowId xmlns:a16="http://schemas.microsoft.com/office/drawing/2014/main" val="1755745579"/>
                      </a:ext>
                    </a:extLst>
                  </a:tr>
                  <a:tr h="370840">
                    <a:tc>
                      <a:txBody>
                        <a:bodyPr/>
                        <a:lstStyle/>
                        <a:p>
                          <a:pPr algn="ctr"/>
                          <a:r>
                            <a:rPr lang="en-US"/>
                            <a:t>7</a:t>
                          </a:r>
                        </a:p>
                      </a:txBody>
                      <a:tcPr/>
                    </a:tc>
                    <a:tc>
                      <a:txBody>
                        <a:bodyPr/>
                        <a:lstStyle/>
                        <a:p>
                          <a:r>
                            <a:rPr lang="en-US"/>
                            <a:t>Private aviation</a:t>
                          </a:r>
                        </a:p>
                      </a:txBody>
                      <a:tcPr/>
                    </a:tc>
                    <a:tc>
                      <a:txBody>
                        <a:bodyPr/>
                        <a:lstStyle/>
                        <a:p>
                          <a:endParaRPr lang="en-US"/>
                        </a:p>
                      </a:txBody>
                      <a:tcPr>
                        <a:blipFill>
                          <a:blip r:embed="rId2"/>
                          <a:stretch>
                            <a:fillRect l="-205192" t="-708197" r="-1129" b="-124590"/>
                          </a:stretch>
                        </a:blipFill>
                      </a:tcPr>
                    </a:tc>
                    <a:extLst>
                      <a:ext uri="{0D108BD9-81ED-4DB2-BD59-A6C34878D82A}">
                        <a16:rowId xmlns:a16="http://schemas.microsoft.com/office/drawing/2014/main" val="2681433351"/>
                      </a:ext>
                    </a:extLst>
                  </a:tr>
                  <a:tr h="370840">
                    <a:tc>
                      <a:txBody>
                        <a:bodyPr/>
                        <a:lstStyle/>
                        <a:p>
                          <a:pPr algn="ctr"/>
                          <a:r>
                            <a:rPr lang="en-US"/>
                            <a:t>4</a:t>
                          </a:r>
                        </a:p>
                      </a:txBody>
                      <a:tcPr/>
                    </a:tc>
                    <a:tc>
                      <a:txBody>
                        <a:bodyPr/>
                        <a:lstStyle/>
                        <a:p>
                          <a:r>
                            <a:rPr lang="en-US"/>
                            <a:t>Smoking</a:t>
                          </a:r>
                        </a:p>
                      </a:txBody>
                      <a:tcPr/>
                    </a:tc>
                    <a:tc>
                      <a:txBody>
                        <a:bodyPr/>
                        <a:lstStyle/>
                        <a:p>
                          <a:endParaRPr lang="en-US"/>
                        </a:p>
                      </a:txBody>
                      <a:tcPr>
                        <a:blipFill>
                          <a:blip r:embed="rId2"/>
                          <a:stretch>
                            <a:fillRect l="-205192" t="-808197" r="-1129" b="-24590"/>
                          </a:stretch>
                        </a:blipFill>
                      </a:tcPr>
                    </a:tc>
                    <a:extLst>
                      <a:ext uri="{0D108BD9-81ED-4DB2-BD59-A6C34878D82A}">
                        <a16:rowId xmlns:a16="http://schemas.microsoft.com/office/drawing/2014/main" val="3893808696"/>
                      </a:ext>
                    </a:extLst>
                  </a:tr>
                </a:tbl>
              </a:graphicData>
            </a:graphic>
          </p:graphicFrame>
        </mc:Fallback>
      </mc:AlternateContent>
      <p:sp>
        <p:nvSpPr>
          <p:cNvPr id="6" name="Rectangle 5">
            <a:extLst>
              <a:ext uri="{FF2B5EF4-FFF2-40B4-BE49-F238E27FC236}">
                <a16:creationId xmlns:a16="http://schemas.microsoft.com/office/drawing/2014/main" id="{2BF86831-0C2F-2693-117A-219F1E61B19D}"/>
              </a:ext>
            </a:extLst>
          </p:cNvPr>
          <p:cNvSpPr/>
          <p:nvPr/>
        </p:nvSpPr>
        <p:spPr>
          <a:xfrm>
            <a:off x="2280861" y="3215811"/>
            <a:ext cx="2208944" cy="292543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CC27C39-D423-15D5-46F5-1C260A291B35}"/>
              </a:ext>
            </a:extLst>
          </p:cNvPr>
          <p:cNvSpPr/>
          <p:nvPr/>
        </p:nvSpPr>
        <p:spPr>
          <a:xfrm>
            <a:off x="7702195" y="3215811"/>
            <a:ext cx="2208944" cy="292543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rrmann, J. W. (2015). Engineering Decision Making and Risk Management. Hoboken, NJ: Wiley.">
            <a:extLst>
              <a:ext uri="{FF2B5EF4-FFF2-40B4-BE49-F238E27FC236}">
                <a16:creationId xmlns:a16="http://schemas.microsoft.com/office/drawing/2014/main" id="{E19671F1-9428-DD7D-1174-3A44AE3A8DCB}"/>
              </a:ext>
            </a:extLst>
          </p:cNvPr>
          <p:cNvSpPr txBox="1"/>
          <p:nvPr/>
        </p:nvSpPr>
        <p:spPr>
          <a:xfrm>
            <a:off x="2440361" y="6410672"/>
            <a:ext cx="7660752" cy="2564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defRPr sz="2600"/>
            </a:pPr>
            <a:r>
              <a:rPr lang="en-US" sz="1000">
                <a:solidFill>
                  <a:schemeClr val="bg1"/>
                </a:solidFill>
                <a:latin typeface="+mj-lt"/>
              </a:rPr>
              <a:t>Modarres, M. (2006). </a:t>
            </a:r>
            <a:r>
              <a:rPr lang="en-US" sz="1000" i="1">
                <a:solidFill>
                  <a:schemeClr val="bg1"/>
                </a:solidFill>
                <a:latin typeface="+mj-lt"/>
              </a:rPr>
              <a:t>Risk Analysis in Engineering: Techniques, Tools, and Trends</a:t>
            </a:r>
            <a:r>
              <a:rPr sz="1000" i="1">
                <a:solidFill>
                  <a:schemeClr val="bg1"/>
                </a:solidFill>
                <a:latin typeface="+mj-lt"/>
                <a:ea typeface="Gill Sans"/>
                <a:cs typeface="Gill Sans"/>
                <a:sym typeface="Gill Sans"/>
              </a:rPr>
              <a:t>. </a:t>
            </a:r>
            <a:r>
              <a:rPr lang="en-US" sz="1000">
                <a:solidFill>
                  <a:schemeClr val="bg1"/>
                </a:solidFill>
                <a:latin typeface="+mj-lt"/>
              </a:rPr>
              <a:t>Boca Raton, FL</a:t>
            </a:r>
            <a:r>
              <a:rPr sz="1000">
                <a:solidFill>
                  <a:schemeClr val="bg1"/>
                </a:solidFill>
                <a:latin typeface="+mj-lt"/>
              </a:rPr>
              <a:t>: </a:t>
            </a:r>
            <a:r>
              <a:rPr lang="en-US" sz="1000">
                <a:solidFill>
                  <a:schemeClr val="bg1"/>
                </a:solidFill>
                <a:latin typeface="+mj-lt"/>
              </a:rPr>
              <a:t>Taylor &amp; Francis</a:t>
            </a:r>
            <a:r>
              <a:rPr sz="1000">
                <a:solidFill>
                  <a:schemeClr val="bg1"/>
                </a:solidFill>
                <a:latin typeface="+mj-lt"/>
              </a:rPr>
              <a:t>.</a:t>
            </a:r>
          </a:p>
        </p:txBody>
      </p:sp>
    </p:spTree>
    <p:extLst>
      <p:ext uri="{BB962C8B-B14F-4D97-AF65-F5344CB8AC3E}">
        <p14:creationId xmlns:p14="http://schemas.microsoft.com/office/powerpoint/2010/main" val="36578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B030B-AE7D-4A08-00C5-C170CB22B780}"/>
              </a:ext>
            </a:extLst>
          </p:cNvPr>
          <p:cNvSpPr>
            <a:spLocks noGrp="1"/>
          </p:cNvSpPr>
          <p:nvPr>
            <p:ph type="title"/>
          </p:nvPr>
        </p:nvSpPr>
        <p:spPr/>
        <p:txBody>
          <a:bodyPr/>
          <a:lstStyle/>
          <a:p>
            <a:r>
              <a:rPr lang="en-US"/>
              <a:t>Risk Perception – Public vs. Experts</a:t>
            </a:r>
          </a:p>
        </p:txBody>
      </p:sp>
      <p:sp>
        <p:nvSpPr>
          <p:cNvPr id="4" name="Slide Number Placeholder 3">
            <a:extLst>
              <a:ext uri="{FF2B5EF4-FFF2-40B4-BE49-F238E27FC236}">
                <a16:creationId xmlns:a16="http://schemas.microsoft.com/office/drawing/2014/main" id="{8ED0617B-2950-D65B-9BA6-17513D271D9E}"/>
              </a:ext>
            </a:extLst>
          </p:cNvPr>
          <p:cNvSpPr>
            <a:spLocks noGrp="1"/>
          </p:cNvSpPr>
          <p:nvPr>
            <p:ph type="sldNum" sz="quarter" idx="12"/>
          </p:nvPr>
        </p:nvSpPr>
        <p:spPr/>
        <p:txBody>
          <a:bodyPr/>
          <a:lstStyle/>
          <a:p>
            <a:fld id="{D648CAF4-9E3F-4665-9F26-BF61543A0994}" type="slidenum">
              <a:rPr lang="en-US" smtClean="0"/>
              <a:t>39</a:t>
            </a:fld>
            <a:endParaRPr lang="en-US"/>
          </a:p>
        </p:txBody>
      </p:sp>
      <p:graphicFrame>
        <p:nvGraphicFramePr>
          <p:cNvPr id="9" name="Content Placeholder 8">
            <a:extLst>
              <a:ext uri="{FF2B5EF4-FFF2-40B4-BE49-F238E27FC236}">
                <a16:creationId xmlns:a16="http://schemas.microsoft.com/office/drawing/2014/main" id="{28CEC2DB-816D-8A5C-8AA2-B206B55C4EC4}"/>
              </a:ext>
            </a:extLst>
          </p:cNvPr>
          <p:cNvGraphicFramePr>
            <a:graphicFrameLocks noGrp="1"/>
          </p:cNvGraphicFramePr>
          <p:nvPr>
            <p:ph idx="1"/>
            <p:extLst>
              <p:ext uri="{D42A27DB-BD31-4B8C-83A1-F6EECF244321}">
                <p14:modId xmlns:p14="http://schemas.microsoft.com/office/powerpoint/2010/main" val="2327923266"/>
              </p:ext>
            </p:extLst>
          </p:nvPr>
        </p:nvGraphicFramePr>
        <p:xfrm>
          <a:off x="4267200" y="692878"/>
          <a:ext cx="3657600" cy="5492792"/>
        </p:xfrm>
        <a:graphic>
          <a:graphicData uri="http://schemas.openxmlformats.org/drawingml/2006/table">
            <a:tbl>
              <a:tblPr/>
              <a:tblGrid>
                <a:gridCol w="914400">
                  <a:extLst>
                    <a:ext uri="{9D8B030D-6E8A-4147-A177-3AD203B41FA5}">
                      <a16:colId xmlns:a16="http://schemas.microsoft.com/office/drawing/2014/main" val="532338509"/>
                    </a:ext>
                  </a:extLst>
                </a:gridCol>
                <a:gridCol w="1828800">
                  <a:extLst>
                    <a:ext uri="{9D8B030D-6E8A-4147-A177-3AD203B41FA5}">
                      <a16:colId xmlns:a16="http://schemas.microsoft.com/office/drawing/2014/main" val="3314401682"/>
                    </a:ext>
                  </a:extLst>
                </a:gridCol>
                <a:gridCol w="914400">
                  <a:extLst>
                    <a:ext uri="{9D8B030D-6E8A-4147-A177-3AD203B41FA5}">
                      <a16:colId xmlns:a16="http://schemas.microsoft.com/office/drawing/2014/main" val="199677461"/>
                    </a:ext>
                  </a:extLst>
                </a:gridCol>
              </a:tblGrid>
              <a:tr h="144150">
                <a:tc>
                  <a:txBody>
                    <a:bodyPr/>
                    <a:lstStyle/>
                    <a:p>
                      <a:pPr algn="ctr" fontAlgn="ctr"/>
                      <a:r>
                        <a:rPr lang="en-US" sz="1100" b="1" i="0" u="none" strike="noStrike">
                          <a:solidFill>
                            <a:srgbClr val="000000"/>
                          </a:solidFill>
                          <a:effectLst/>
                          <a:latin typeface="Calibri" panose="020F0502020204030204" pitchFamily="34" charset="0"/>
                        </a:rPr>
                        <a:t>Public Ranking</a:t>
                      </a:r>
                    </a:p>
                  </a:txBody>
                  <a:tcPr marL="7952" marR="7952" marT="7952" marB="0" anchor="ctr">
                    <a:lnL>
                      <a:noFill/>
                    </a:lnL>
                    <a:lnR>
                      <a:noFill/>
                    </a:lnR>
                    <a:lnT>
                      <a:noFill/>
                    </a:lnT>
                    <a:lnB>
                      <a:noFill/>
                    </a:lnB>
                  </a:tcPr>
                </a:tc>
                <a:tc>
                  <a:txBody>
                    <a:bodyPr/>
                    <a:lstStyle/>
                    <a:p>
                      <a:pPr algn="ctr" fontAlgn="ctr"/>
                      <a:r>
                        <a:rPr lang="en-US" sz="1100" b="1" i="0" u="none" strike="noStrike">
                          <a:solidFill>
                            <a:srgbClr val="000000"/>
                          </a:solidFill>
                          <a:effectLst/>
                          <a:latin typeface="Calibri" panose="020F0502020204030204" pitchFamily="34" charset="0"/>
                        </a:rPr>
                        <a:t>Activity/Technology</a:t>
                      </a:r>
                    </a:p>
                  </a:txBody>
                  <a:tcPr marL="7952" marR="7952" marT="7952" marB="0" anchor="ctr">
                    <a:lnL>
                      <a:noFill/>
                    </a:lnL>
                    <a:lnR>
                      <a:noFill/>
                    </a:lnR>
                    <a:lnT>
                      <a:noFill/>
                    </a:lnT>
                    <a:lnB>
                      <a:noFill/>
                    </a:lnB>
                  </a:tcPr>
                </a:tc>
                <a:tc>
                  <a:txBody>
                    <a:bodyPr/>
                    <a:lstStyle/>
                    <a:p>
                      <a:pPr algn="ctr" fontAlgn="ctr"/>
                      <a:r>
                        <a:rPr lang="en-US" sz="1100" b="1" i="0" u="none" strike="noStrike">
                          <a:solidFill>
                            <a:srgbClr val="000000"/>
                          </a:solidFill>
                          <a:effectLst/>
                          <a:latin typeface="Calibri" panose="020F0502020204030204" pitchFamily="34" charset="0"/>
                        </a:rPr>
                        <a:t>Expert Ranking </a:t>
                      </a:r>
                    </a:p>
                  </a:txBody>
                  <a:tcPr marL="7952" marR="7952" marT="7952" marB="0" anchor="ctr">
                    <a:lnL>
                      <a:noFill/>
                    </a:lnL>
                    <a:lnR>
                      <a:noFill/>
                    </a:lnR>
                    <a:lnT>
                      <a:noFill/>
                    </a:lnT>
                    <a:lnB>
                      <a:noFill/>
                    </a:lnB>
                  </a:tcPr>
                </a:tc>
                <a:extLst>
                  <a:ext uri="{0D108BD9-81ED-4DB2-BD59-A6C34878D82A}">
                    <a16:rowId xmlns:a16="http://schemas.microsoft.com/office/drawing/2014/main" val="2799942704"/>
                  </a:ext>
                </a:extLst>
              </a:tr>
              <a:tr h="144150">
                <a:tc>
                  <a:txBody>
                    <a:bodyPr/>
                    <a:lstStyle/>
                    <a:p>
                      <a:pPr algn="ctr" fontAlgn="b"/>
                      <a:r>
                        <a:rPr lang="en-US" sz="1100" b="0" i="0" u="none" strike="noStrike">
                          <a:solidFill>
                            <a:srgbClr val="000000"/>
                          </a:solidFill>
                          <a:effectLst/>
                          <a:latin typeface="Calibri" panose="020F0502020204030204" pitchFamily="34" charset="0"/>
                        </a:rPr>
                        <a:t>1</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Nuclear power</a:t>
                      </a:r>
                    </a:p>
                  </a:txBody>
                  <a:tcPr marL="7952" marR="7952" marT="7952" marB="0" anchor="b">
                    <a:lnL>
                      <a:noFill/>
                    </a:lnL>
                    <a:lnR>
                      <a:noFill/>
                    </a:lnR>
                    <a:lnT>
                      <a:noFill/>
                    </a:lnT>
                    <a:lnB>
                      <a:noFill/>
                    </a:lnB>
                    <a:solidFill>
                      <a:srgbClr val="ED7D31"/>
                    </a:solidFill>
                  </a:tcPr>
                </a:tc>
                <a:tc>
                  <a:txBody>
                    <a:bodyPr/>
                    <a:lstStyle/>
                    <a:p>
                      <a:pPr algn="ctr" fontAlgn="b"/>
                      <a:r>
                        <a:rPr lang="en-US" sz="1100" b="0" i="0" u="none" strike="noStrike">
                          <a:solidFill>
                            <a:srgbClr val="000000"/>
                          </a:solidFill>
                          <a:effectLst/>
                          <a:latin typeface="Calibri" panose="020F0502020204030204" pitchFamily="34" charset="0"/>
                        </a:rPr>
                        <a:t>20</a:t>
                      </a:r>
                    </a:p>
                  </a:txBody>
                  <a:tcPr marL="7952" marR="7952" marT="7952" marB="0" anchor="b">
                    <a:lnL>
                      <a:noFill/>
                    </a:lnL>
                    <a:lnR>
                      <a:noFill/>
                    </a:lnR>
                    <a:lnT>
                      <a:noFill/>
                    </a:lnT>
                    <a:lnB>
                      <a:noFill/>
                    </a:lnB>
                  </a:tcPr>
                </a:tc>
                <a:extLst>
                  <a:ext uri="{0D108BD9-81ED-4DB2-BD59-A6C34878D82A}">
                    <a16:rowId xmlns:a16="http://schemas.microsoft.com/office/drawing/2014/main" val="1419222638"/>
                  </a:ext>
                </a:extLst>
              </a:tr>
              <a:tr h="144150">
                <a:tc>
                  <a:txBody>
                    <a:bodyPr/>
                    <a:lstStyle/>
                    <a:p>
                      <a:pPr algn="ctr" fontAlgn="b"/>
                      <a:r>
                        <a:rPr lang="en-US" sz="1100" b="0" i="0" u="none" strike="noStrike">
                          <a:solidFill>
                            <a:srgbClr val="000000"/>
                          </a:solidFill>
                          <a:effectLst/>
                          <a:latin typeface="Calibri" panose="020F0502020204030204" pitchFamily="34" charset="0"/>
                        </a:rPr>
                        <a:t>2</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motor vehicles</a:t>
                      </a:r>
                    </a:p>
                  </a:txBody>
                  <a:tcPr marL="7952" marR="7952" marT="7952" marB="0" anchor="b">
                    <a:lnL>
                      <a:noFill/>
                    </a:lnL>
                    <a:lnR>
                      <a:noFill/>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952" marR="7952" marT="7952" marB="0" anchor="b">
                    <a:lnL>
                      <a:noFill/>
                    </a:lnL>
                    <a:lnR>
                      <a:noFill/>
                    </a:lnR>
                    <a:lnT>
                      <a:noFill/>
                    </a:lnT>
                    <a:lnB>
                      <a:noFill/>
                    </a:lnB>
                  </a:tcPr>
                </a:tc>
                <a:extLst>
                  <a:ext uri="{0D108BD9-81ED-4DB2-BD59-A6C34878D82A}">
                    <a16:rowId xmlns:a16="http://schemas.microsoft.com/office/drawing/2014/main" val="575695185"/>
                  </a:ext>
                </a:extLst>
              </a:tr>
              <a:tr h="144150">
                <a:tc>
                  <a:txBody>
                    <a:bodyPr/>
                    <a:lstStyle/>
                    <a:p>
                      <a:pPr algn="ctr" fontAlgn="b"/>
                      <a:r>
                        <a:rPr lang="en-US" sz="1100" b="0" i="0" u="none" strike="noStrike">
                          <a:solidFill>
                            <a:srgbClr val="000000"/>
                          </a:solidFill>
                          <a:effectLst/>
                          <a:latin typeface="Calibri" panose="020F0502020204030204" pitchFamily="34" charset="0"/>
                        </a:rPr>
                        <a:t>3</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handguns</a:t>
                      </a:r>
                    </a:p>
                  </a:txBody>
                  <a:tcPr marL="7952" marR="7952" marT="7952" marB="0" anchor="b">
                    <a:lnL>
                      <a:noFill/>
                    </a:lnL>
                    <a:lnR>
                      <a:noFill/>
                    </a:lnR>
                    <a:lnT>
                      <a:noFill/>
                    </a:lnT>
                    <a:lnB>
                      <a:noFill/>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7952" marR="7952" marT="7952" marB="0" anchor="b">
                    <a:lnL>
                      <a:noFill/>
                    </a:lnL>
                    <a:lnR>
                      <a:noFill/>
                    </a:lnR>
                    <a:lnT>
                      <a:noFill/>
                    </a:lnT>
                    <a:lnB>
                      <a:noFill/>
                    </a:lnB>
                  </a:tcPr>
                </a:tc>
                <a:extLst>
                  <a:ext uri="{0D108BD9-81ED-4DB2-BD59-A6C34878D82A}">
                    <a16:rowId xmlns:a16="http://schemas.microsoft.com/office/drawing/2014/main" val="86155623"/>
                  </a:ext>
                </a:extLst>
              </a:tr>
              <a:tr h="144150">
                <a:tc>
                  <a:txBody>
                    <a:bodyPr/>
                    <a:lstStyle/>
                    <a:p>
                      <a:pPr algn="ctr" fontAlgn="b"/>
                      <a:r>
                        <a:rPr lang="en-US" sz="1100" b="0" i="0" u="none" strike="noStrike">
                          <a:solidFill>
                            <a:srgbClr val="000000"/>
                          </a:solidFill>
                          <a:effectLst/>
                          <a:latin typeface="Calibri" panose="020F0502020204030204" pitchFamily="34" charset="0"/>
                        </a:rPr>
                        <a:t>4</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smoking</a:t>
                      </a:r>
                    </a:p>
                  </a:txBody>
                  <a:tcPr marL="7952" marR="7952" marT="7952" marB="0" anchor="b">
                    <a:lnL>
                      <a:noFill/>
                    </a:lnL>
                    <a:lnR>
                      <a:noFill/>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7952" marR="7952" marT="7952" marB="0" anchor="b">
                    <a:lnL>
                      <a:noFill/>
                    </a:lnL>
                    <a:lnR>
                      <a:noFill/>
                    </a:lnR>
                    <a:lnT>
                      <a:noFill/>
                    </a:lnT>
                    <a:lnB>
                      <a:noFill/>
                    </a:lnB>
                  </a:tcPr>
                </a:tc>
                <a:extLst>
                  <a:ext uri="{0D108BD9-81ED-4DB2-BD59-A6C34878D82A}">
                    <a16:rowId xmlns:a16="http://schemas.microsoft.com/office/drawing/2014/main" val="1776361820"/>
                  </a:ext>
                </a:extLst>
              </a:tr>
              <a:tr h="144150">
                <a:tc>
                  <a:txBody>
                    <a:bodyPr/>
                    <a:lstStyle/>
                    <a:p>
                      <a:pPr algn="ctr" fontAlgn="b"/>
                      <a:r>
                        <a:rPr lang="en-US" sz="1100" b="0" i="0" u="none" strike="noStrike">
                          <a:solidFill>
                            <a:srgbClr val="000000"/>
                          </a:solidFill>
                          <a:effectLst/>
                          <a:latin typeface="Calibri" panose="020F0502020204030204" pitchFamily="34" charset="0"/>
                        </a:rPr>
                        <a:t>5</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motorcycles</a:t>
                      </a:r>
                    </a:p>
                  </a:txBody>
                  <a:tcPr marL="7952" marR="7952" marT="7952" marB="0" anchor="b">
                    <a:lnL>
                      <a:noFill/>
                    </a:lnL>
                    <a:lnR>
                      <a:noFill/>
                    </a:lnR>
                    <a:lnT>
                      <a:noFill/>
                    </a:lnT>
                    <a:lnB>
                      <a:noFill/>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7952" marR="7952" marT="7952" marB="0" anchor="b">
                    <a:lnL>
                      <a:noFill/>
                    </a:lnL>
                    <a:lnR>
                      <a:noFill/>
                    </a:lnR>
                    <a:lnT>
                      <a:noFill/>
                    </a:lnT>
                    <a:lnB>
                      <a:noFill/>
                    </a:lnB>
                  </a:tcPr>
                </a:tc>
                <a:extLst>
                  <a:ext uri="{0D108BD9-81ED-4DB2-BD59-A6C34878D82A}">
                    <a16:rowId xmlns:a16="http://schemas.microsoft.com/office/drawing/2014/main" val="1356189961"/>
                  </a:ext>
                </a:extLst>
              </a:tr>
              <a:tr h="144150">
                <a:tc>
                  <a:txBody>
                    <a:bodyPr/>
                    <a:lstStyle/>
                    <a:p>
                      <a:pPr algn="ctr" fontAlgn="b"/>
                      <a:r>
                        <a:rPr lang="en-US" sz="1100" b="0" i="0" u="none" strike="noStrike">
                          <a:solidFill>
                            <a:srgbClr val="000000"/>
                          </a:solidFill>
                          <a:effectLst/>
                          <a:latin typeface="Calibri" panose="020F0502020204030204" pitchFamily="34" charset="0"/>
                        </a:rPr>
                        <a:t>6</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alcohol</a:t>
                      </a:r>
                    </a:p>
                  </a:txBody>
                  <a:tcPr marL="7952" marR="7952" marT="7952" marB="0" anchor="b">
                    <a:lnL>
                      <a:noFill/>
                    </a:lnL>
                    <a:lnR>
                      <a:noFill/>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7952" marR="7952" marT="7952" marB="0" anchor="b">
                    <a:lnL>
                      <a:noFill/>
                    </a:lnL>
                    <a:lnR>
                      <a:noFill/>
                    </a:lnR>
                    <a:lnT>
                      <a:noFill/>
                    </a:lnT>
                    <a:lnB>
                      <a:noFill/>
                    </a:lnB>
                  </a:tcPr>
                </a:tc>
                <a:extLst>
                  <a:ext uri="{0D108BD9-81ED-4DB2-BD59-A6C34878D82A}">
                    <a16:rowId xmlns:a16="http://schemas.microsoft.com/office/drawing/2014/main" val="466499346"/>
                  </a:ext>
                </a:extLst>
              </a:tr>
              <a:tr h="144150">
                <a:tc>
                  <a:txBody>
                    <a:bodyPr/>
                    <a:lstStyle/>
                    <a:p>
                      <a:pPr algn="ctr" fontAlgn="b"/>
                      <a:r>
                        <a:rPr lang="en-US" sz="1100" b="0" i="0" u="none" strike="noStrike">
                          <a:solidFill>
                            <a:srgbClr val="000000"/>
                          </a:solidFill>
                          <a:effectLst/>
                          <a:latin typeface="Calibri" panose="020F0502020204030204" pitchFamily="34" charset="0"/>
                        </a:rPr>
                        <a:t>7</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private aviation</a:t>
                      </a:r>
                    </a:p>
                  </a:txBody>
                  <a:tcPr marL="7952" marR="7952" marT="7952" marB="0" anchor="b">
                    <a:lnL>
                      <a:noFill/>
                    </a:lnL>
                    <a:lnR>
                      <a:noFill/>
                    </a:lnR>
                    <a:lnT>
                      <a:noFill/>
                    </a:lnT>
                    <a:lnB>
                      <a:noFill/>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12</a:t>
                      </a:r>
                    </a:p>
                  </a:txBody>
                  <a:tcPr marL="7952" marR="7952" marT="7952" marB="0" anchor="b">
                    <a:lnL>
                      <a:noFill/>
                    </a:lnL>
                    <a:lnR>
                      <a:noFill/>
                    </a:lnR>
                    <a:lnT>
                      <a:noFill/>
                    </a:lnT>
                    <a:lnB>
                      <a:noFill/>
                    </a:lnB>
                  </a:tcPr>
                </a:tc>
                <a:extLst>
                  <a:ext uri="{0D108BD9-81ED-4DB2-BD59-A6C34878D82A}">
                    <a16:rowId xmlns:a16="http://schemas.microsoft.com/office/drawing/2014/main" val="3381411949"/>
                  </a:ext>
                </a:extLst>
              </a:tr>
              <a:tr h="144150">
                <a:tc>
                  <a:txBody>
                    <a:bodyPr/>
                    <a:lstStyle/>
                    <a:p>
                      <a:pPr algn="ctr" fontAlgn="b"/>
                      <a:r>
                        <a:rPr lang="en-US" sz="1100" b="0" i="0" u="none" strike="noStrike">
                          <a:solidFill>
                            <a:srgbClr val="000000"/>
                          </a:solidFill>
                          <a:effectLst/>
                          <a:latin typeface="Calibri" panose="020F0502020204030204" pitchFamily="34" charset="0"/>
                        </a:rPr>
                        <a:t>8</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police work</a:t>
                      </a:r>
                    </a:p>
                  </a:txBody>
                  <a:tcPr marL="7952" marR="7952" marT="7952" marB="0" anchor="b">
                    <a:lnL>
                      <a:noFill/>
                    </a:lnL>
                    <a:lnR>
                      <a:noFill/>
                    </a:lnR>
                    <a:lnT>
                      <a:noFill/>
                    </a:lnT>
                    <a:lnB>
                      <a:noFill/>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17</a:t>
                      </a:r>
                    </a:p>
                  </a:txBody>
                  <a:tcPr marL="7952" marR="7952" marT="7952" marB="0" anchor="b">
                    <a:lnL>
                      <a:noFill/>
                    </a:lnL>
                    <a:lnR>
                      <a:noFill/>
                    </a:lnR>
                    <a:lnT>
                      <a:noFill/>
                    </a:lnT>
                    <a:lnB>
                      <a:noFill/>
                    </a:lnB>
                  </a:tcPr>
                </a:tc>
                <a:extLst>
                  <a:ext uri="{0D108BD9-81ED-4DB2-BD59-A6C34878D82A}">
                    <a16:rowId xmlns:a16="http://schemas.microsoft.com/office/drawing/2014/main" val="1702951790"/>
                  </a:ext>
                </a:extLst>
              </a:tr>
              <a:tr h="144150">
                <a:tc>
                  <a:txBody>
                    <a:bodyPr/>
                    <a:lstStyle/>
                    <a:p>
                      <a:pPr algn="ctr" fontAlgn="b"/>
                      <a:r>
                        <a:rPr lang="en-US" sz="1100" b="0" i="0" u="none" strike="noStrike">
                          <a:solidFill>
                            <a:srgbClr val="000000"/>
                          </a:solidFill>
                          <a:effectLst/>
                          <a:latin typeface="Calibri" panose="020F0502020204030204" pitchFamily="34" charset="0"/>
                        </a:rPr>
                        <a:t>9</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pesticides</a:t>
                      </a:r>
                    </a:p>
                  </a:txBody>
                  <a:tcPr marL="7952" marR="7952" marT="7952" marB="0" anchor="b">
                    <a:lnL>
                      <a:noFill/>
                    </a:lnL>
                    <a:lnR>
                      <a:noFill/>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7952" marR="7952" marT="7952" marB="0" anchor="b">
                    <a:lnL>
                      <a:noFill/>
                    </a:lnL>
                    <a:lnR>
                      <a:noFill/>
                    </a:lnR>
                    <a:lnT>
                      <a:noFill/>
                    </a:lnT>
                    <a:lnB>
                      <a:noFill/>
                    </a:lnB>
                  </a:tcPr>
                </a:tc>
                <a:extLst>
                  <a:ext uri="{0D108BD9-81ED-4DB2-BD59-A6C34878D82A}">
                    <a16:rowId xmlns:a16="http://schemas.microsoft.com/office/drawing/2014/main" val="2969779539"/>
                  </a:ext>
                </a:extLst>
              </a:tr>
              <a:tr h="144150">
                <a:tc>
                  <a:txBody>
                    <a:bodyPr/>
                    <a:lstStyle/>
                    <a:p>
                      <a:pPr algn="ctr" fontAlgn="b"/>
                      <a:r>
                        <a:rPr lang="en-US" sz="1100" b="0" i="0" u="none" strike="noStrike">
                          <a:solidFill>
                            <a:srgbClr val="000000"/>
                          </a:solidFill>
                          <a:effectLst/>
                          <a:latin typeface="Calibri" panose="020F0502020204030204" pitchFamily="34" charset="0"/>
                        </a:rPr>
                        <a:t>10</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surgery</a:t>
                      </a:r>
                    </a:p>
                  </a:txBody>
                  <a:tcPr marL="7952" marR="7952" marT="7952" marB="0" anchor="b">
                    <a:lnL>
                      <a:noFill/>
                    </a:lnL>
                    <a:lnR>
                      <a:noFill/>
                    </a:lnR>
                    <a:lnT>
                      <a:noFill/>
                    </a:lnT>
                    <a:lnB>
                      <a:noFill/>
                    </a:lnB>
                    <a:solidFill>
                      <a:srgbClr val="B4C6E7"/>
                    </a:solid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7952" marR="7952" marT="7952" marB="0" anchor="b">
                    <a:lnL>
                      <a:noFill/>
                    </a:lnL>
                    <a:lnR>
                      <a:noFill/>
                    </a:lnR>
                    <a:lnT>
                      <a:noFill/>
                    </a:lnT>
                    <a:lnB>
                      <a:noFill/>
                    </a:lnB>
                  </a:tcPr>
                </a:tc>
                <a:extLst>
                  <a:ext uri="{0D108BD9-81ED-4DB2-BD59-A6C34878D82A}">
                    <a16:rowId xmlns:a16="http://schemas.microsoft.com/office/drawing/2014/main" val="2047569476"/>
                  </a:ext>
                </a:extLst>
              </a:tr>
              <a:tr h="144150">
                <a:tc>
                  <a:txBody>
                    <a:bodyPr/>
                    <a:lstStyle/>
                    <a:p>
                      <a:pPr algn="ctr" fontAlgn="b"/>
                      <a:r>
                        <a:rPr lang="en-US" sz="1100" b="0" i="0" u="none" strike="noStrike">
                          <a:solidFill>
                            <a:srgbClr val="000000"/>
                          </a:solidFill>
                          <a:effectLst/>
                          <a:latin typeface="Calibri" panose="020F0502020204030204" pitchFamily="34" charset="0"/>
                        </a:rPr>
                        <a:t>11</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firefighting</a:t>
                      </a:r>
                    </a:p>
                  </a:txBody>
                  <a:tcPr marL="7952" marR="7952" marT="7952" marB="0" anchor="b">
                    <a:lnL>
                      <a:noFill/>
                    </a:lnL>
                    <a:lnR>
                      <a:noFill/>
                    </a:lnR>
                    <a:lnT>
                      <a:noFill/>
                    </a:lnT>
                    <a:lnB>
                      <a:noFill/>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18</a:t>
                      </a:r>
                    </a:p>
                  </a:txBody>
                  <a:tcPr marL="7952" marR="7952" marT="7952" marB="0" anchor="b">
                    <a:lnL>
                      <a:noFill/>
                    </a:lnL>
                    <a:lnR>
                      <a:noFill/>
                    </a:lnR>
                    <a:lnT>
                      <a:noFill/>
                    </a:lnT>
                    <a:lnB>
                      <a:noFill/>
                    </a:lnB>
                  </a:tcPr>
                </a:tc>
                <a:extLst>
                  <a:ext uri="{0D108BD9-81ED-4DB2-BD59-A6C34878D82A}">
                    <a16:rowId xmlns:a16="http://schemas.microsoft.com/office/drawing/2014/main" val="1237537994"/>
                  </a:ext>
                </a:extLst>
              </a:tr>
              <a:tr h="144150">
                <a:tc>
                  <a:txBody>
                    <a:bodyPr/>
                    <a:lstStyle/>
                    <a:p>
                      <a:pPr algn="ctr" fontAlgn="b"/>
                      <a:r>
                        <a:rPr lang="en-US" sz="1100" b="0" i="0" u="none" strike="noStrike">
                          <a:solidFill>
                            <a:srgbClr val="000000"/>
                          </a:solidFill>
                          <a:effectLst/>
                          <a:latin typeface="Calibri" panose="020F0502020204030204" pitchFamily="34" charset="0"/>
                        </a:rPr>
                        <a:t>12</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large construction</a:t>
                      </a:r>
                    </a:p>
                  </a:txBody>
                  <a:tcPr marL="7952" marR="7952" marT="7952" marB="0" anchor="b">
                    <a:lnL>
                      <a:noFill/>
                    </a:lnL>
                    <a:lnR>
                      <a:noFill/>
                    </a:lnR>
                    <a:lnT>
                      <a:noFill/>
                    </a:lnT>
                    <a:lnB>
                      <a:noFill/>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13</a:t>
                      </a:r>
                    </a:p>
                  </a:txBody>
                  <a:tcPr marL="7952" marR="7952" marT="7952" marB="0" anchor="b">
                    <a:lnL>
                      <a:noFill/>
                    </a:lnL>
                    <a:lnR>
                      <a:noFill/>
                    </a:lnR>
                    <a:lnT>
                      <a:noFill/>
                    </a:lnT>
                    <a:lnB>
                      <a:noFill/>
                    </a:lnB>
                  </a:tcPr>
                </a:tc>
                <a:extLst>
                  <a:ext uri="{0D108BD9-81ED-4DB2-BD59-A6C34878D82A}">
                    <a16:rowId xmlns:a16="http://schemas.microsoft.com/office/drawing/2014/main" val="1362882412"/>
                  </a:ext>
                </a:extLst>
              </a:tr>
              <a:tr h="144150">
                <a:tc>
                  <a:txBody>
                    <a:bodyPr/>
                    <a:lstStyle/>
                    <a:p>
                      <a:pPr algn="ctr" fontAlgn="b"/>
                      <a:r>
                        <a:rPr lang="en-US" sz="1100" b="0" i="0" u="none" strike="noStrike">
                          <a:solidFill>
                            <a:srgbClr val="000000"/>
                          </a:solidFill>
                          <a:effectLst/>
                          <a:latin typeface="Calibri" panose="020F0502020204030204" pitchFamily="34" charset="0"/>
                        </a:rPr>
                        <a:t>13</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hunting</a:t>
                      </a:r>
                    </a:p>
                  </a:txBody>
                  <a:tcPr marL="7952" marR="7952" marT="7952" marB="0" anchor="b">
                    <a:lnL>
                      <a:noFill/>
                    </a:lnL>
                    <a:lnR>
                      <a:noFill/>
                    </a:lnR>
                    <a:lnT>
                      <a:noFill/>
                    </a:lnT>
                    <a:lnB>
                      <a:noFill/>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23</a:t>
                      </a:r>
                    </a:p>
                  </a:txBody>
                  <a:tcPr marL="7952" marR="7952" marT="7952" marB="0" anchor="b">
                    <a:lnL>
                      <a:noFill/>
                    </a:lnL>
                    <a:lnR>
                      <a:noFill/>
                    </a:lnR>
                    <a:lnT>
                      <a:noFill/>
                    </a:lnT>
                    <a:lnB>
                      <a:noFill/>
                    </a:lnB>
                  </a:tcPr>
                </a:tc>
                <a:extLst>
                  <a:ext uri="{0D108BD9-81ED-4DB2-BD59-A6C34878D82A}">
                    <a16:rowId xmlns:a16="http://schemas.microsoft.com/office/drawing/2014/main" val="72426623"/>
                  </a:ext>
                </a:extLst>
              </a:tr>
              <a:tr h="144150">
                <a:tc>
                  <a:txBody>
                    <a:bodyPr/>
                    <a:lstStyle/>
                    <a:p>
                      <a:pPr algn="ctr" fontAlgn="b"/>
                      <a:r>
                        <a:rPr lang="en-US" sz="1100" b="0" i="0" u="none" strike="noStrike">
                          <a:solidFill>
                            <a:srgbClr val="000000"/>
                          </a:solidFill>
                          <a:effectLst/>
                          <a:latin typeface="Calibri" panose="020F0502020204030204" pitchFamily="34" charset="0"/>
                        </a:rPr>
                        <a:t>14</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spray cans</a:t>
                      </a:r>
                    </a:p>
                  </a:txBody>
                  <a:tcPr marL="7952" marR="7952" marT="7952" marB="0" anchor="b">
                    <a:lnL>
                      <a:noFill/>
                    </a:lnL>
                    <a:lnR>
                      <a:noFill/>
                    </a:lnR>
                    <a:lnT>
                      <a:noFill/>
                    </a:lnT>
                    <a:lnB>
                      <a:noFill/>
                    </a:lnB>
                    <a:solidFill>
                      <a:srgbClr val="F4B084"/>
                    </a:solidFill>
                  </a:tcPr>
                </a:tc>
                <a:tc>
                  <a:txBody>
                    <a:bodyPr/>
                    <a:lstStyle/>
                    <a:p>
                      <a:pPr algn="ctr" fontAlgn="b"/>
                      <a:r>
                        <a:rPr lang="en-US" sz="1100" b="0" i="0" u="none" strike="noStrike">
                          <a:solidFill>
                            <a:srgbClr val="000000"/>
                          </a:solidFill>
                          <a:effectLst/>
                          <a:latin typeface="Calibri" panose="020F0502020204030204" pitchFamily="34" charset="0"/>
                        </a:rPr>
                        <a:t>26</a:t>
                      </a:r>
                    </a:p>
                  </a:txBody>
                  <a:tcPr marL="7952" marR="7952" marT="7952" marB="0" anchor="b">
                    <a:lnL>
                      <a:noFill/>
                    </a:lnL>
                    <a:lnR>
                      <a:noFill/>
                    </a:lnR>
                    <a:lnT>
                      <a:noFill/>
                    </a:lnT>
                    <a:lnB>
                      <a:noFill/>
                    </a:lnB>
                  </a:tcPr>
                </a:tc>
                <a:extLst>
                  <a:ext uri="{0D108BD9-81ED-4DB2-BD59-A6C34878D82A}">
                    <a16:rowId xmlns:a16="http://schemas.microsoft.com/office/drawing/2014/main" val="1293533147"/>
                  </a:ext>
                </a:extLst>
              </a:tr>
              <a:tr h="144150">
                <a:tc>
                  <a:txBody>
                    <a:bodyPr/>
                    <a:lstStyle/>
                    <a:p>
                      <a:pPr algn="ctr" fontAlgn="b"/>
                      <a:r>
                        <a:rPr lang="en-US" sz="1100" b="0" i="0" u="none" strike="noStrike">
                          <a:solidFill>
                            <a:srgbClr val="000000"/>
                          </a:solidFill>
                          <a:effectLst/>
                          <a:latin typeface="Calibri" panose="020F0502020204030204" pitchFamily="34" charset="0"/>
                        </a:rPr>
                        <a:t>15</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mountain climbing</a:t>
                      </a:r>
                    </a:p>
                  </a:txBody>
                  <a:tcPr marL="7952" marR="7952" marT="7952" marB="0" anchor="b">
                    <a:lnL>
                      <a:noFill/>
                    </a:lnL>
                    <a:lnR>
                      <a:noFill/>
                    </a:lnR>
                    <a:lnT>
                      <a:noFill/>
                    </a:lnT>
                    <a:lnB>
                      <a:noFill/>
                    </a:lnB>
                    <a:solidFill>
                      <a:srgbClr val="F4B084"/>
                    </a:solidFill>
                  </a:tcPr>
                </a:tc>
                <a:tc>
                  <a:txBody>
                    <a:bodyPr/>
                    <a:lstStyle/>
                    <a:p>
                      <a:pPr algn="ctr" fontAlgn="b"/>
                      <a:r>
                        <a:rPr lang="en-US" sz="1100" b="0" i="0" u="none" strike="noStrike">
                          <a:solidFill>
                            <a:srgbClr val="000000"/>
                          </a:solidFill>
                          <a:effectLst/>
                          <a:latin typeface="Calibri" panose="020F0502020204030204" pitchFamily="34" charset="0"/>
                        </a:rPr>
                        <a:t>29</a:t>
                      </a:r>
                    </a:p>
                  </a:txBody>
                  <a:tcPr marL="7952" marR="7952" marT="7952" marB="0" anchor="b">
                    <a:lnL>
                      <a:noFill/>
                    </a:lnL>
                    <a:lnR>
                      <a:noFill/>
                    </a:lnR>
                    <a:lnT>
                      <a:noFill/>
                    </a:lnT>
                    <a:lnB>
                      <a:noFill/>
                    </a:lnB>
                  </a:tcPr>
                </a:tc>
                <a:extLst>
                  <a:ext uri="{0D108BD9-81ED-4DB2-BD59-A6C34878D82A}">
                    <a16:rowId xmlns:a16="http://schemas.microsoft.com/office/drawing/2014/main" val="4243429835"/>
                  </a:ext>
                </a:extLst>
              </a:tr>
              <a:tr h="144150">
                <a:tc>
                  <a:txBody>
                    <a:bodyPr/>
                    <a:lstStyle/>
                    <a:p>
                      <a:pPr algn="ctr" fontAlgn="b"/>
                      <a:r>
                        <a:rPr lang="en-US" sz="1100" b="0" i="0" u="none" strike="noStrike">
                          <a:solidFill>
                            <a:srgbClr val="000000"/>
                          </a:solidFill>
                          <a:effectLst/>
                          <a:latin typeface="Calibri" panose="020F0502020204030204" pitchFamily="34" charset="0"/>
                        </a:rPr>
                        <a:t>16</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bicycles</a:t>
                      </a:r>
                    </a:p>
                  </a:txBody>
                  <a:tcPr marL="7952" marR="7952" marT="7952" marB="0" anchor="b">
                    <a:lnL>
                      <a:noFill/>
                    </a:lnL>
                    <a:lnR>
                      <a:noFill/>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15</a:t>
                      </a:r>
                    </a:p>
                  </a:txBody>
                  <a:tcPr marL="7952" marR="7952" marT="7952" marB="0" anchor="b">
                    <a:lnL>
                      <a:noFill/>
                    </a:lnL>
                    <a:lnR>
                      <a:noFill/>
                    </a:lnR>
                    <a:lnT>
                      <a:noFill/>
                    </a:lnT>
                    <a:lnB>
                      <a:noFill/>
                    </a:lnB>
                  </a:tcPr>
                </a:tc>
                <a:extLst>
                  <a:ext uri="{0D108BD9-81ED-4DB2-BD59-A6C34878D82A}">
                    <a16:rowId xmlns:a16="http://schemas.microsoft.com/office/drawing/2014/main" val="2273371929"/>
                  </a:ext>
                </a:extLst>
              </a:tr>
              <a:tr h="144150">
                <a:tc>
                  <a:txBody>
                    <a:bodyPr/>
                    <a:lstStyle/>
                    <a:p>
                      <a:pPr algn="ctr" fontAlgn="b"/>
                      <a:r>
                        <a:rPr lang="en-US" sz="1100" b="0" i="0" u="none" strike="noStrike">
                          <a:solidFill>
                            <a:srgbClr val="000000"/>
                          </a:solidFill>
                          <a:effectLst/>
                          <a:latin typeface="Calibri" panose="020F0502020204030204" pitchFamily="34" charset="0"/>
                        </a:rPr>
                        <a:t>17</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commercial aviation</a:t>
                      </a:r>
                    </a:p>
                  </a:txBody>
                  <a:tcPr marL="7952" marR="7952" marT="7952" marB="0" anchor="b">
                    <a:lnL>
                      <a:noFill/>
                    </a:lnL>
                    <a:lnR>
                      <a:noFill/>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16</a:t>
                      </a:r>
                    </a:p>
                  </a:txBody>
                  <a:tcPr marL="7952" marR="7952" marT="7952" marB="0" anchor="b">
                    <a:lnL>
                      <a:noFill/>
                    </a:lnL>
                    <a:lnR>
                      <a:noFill/>
                    </a:lnR>
                    <a:lnT>
                      <a:noFill/>
                    </a:lnT>
                    <a:lnB>
                      <a:noFill/>
                    </a:lnB>
                  </a:tcPr>
                </a:tc>
                <a:extLst>
                  <a:ext uri="{0D108BD9-81ED-4DB2-BD59-A6C34878D82A}">
                    <a16:rowId xmlns:a16="http://schemas.microsoft.com/office/drawing/2014/main" val="616967626"/>
                  </a:ext>
                </a:extLst>
              </a:tr>
              <a:tr h="144150">
                <a:tc>
                  <a:txBody>
                    <a:bodyPr/>
                    <a:lstStyle/>
                    <a:p>
                      <a:pPr algn="ctr" fontAlgn="b"/>
                      <a:r>
                        <a:rPr lang="en-US" sz="1100" b="0" i="0" u="none" strike="noStrike">
                          <a:solidFill>
                            <a:srgbClr val="000000"/>
                          </a:solidFill>
                          <a:effectLst/>
                          <a:latin typeface="Calibri" panose="020F0502020204030204" pitchFamily="34" charset="0"/>
                        </a:rPr>
                        <a:t>18</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electric power</a:t>
                      </a:r>
                    </a:p>
                  </a:txBody>
                  <a:tcPr marL="7952" marR="7952" marT="7952" marB="0" anchor="b">
                    <a:lnL>
                      <a:noFill/>
                    </a:lnL>
                    <a:lnR>
                      <a:noFill/>
                    </a:lnR>
                    <a:lnT>
                      <a:noFill/>
                    </a:lnT>
                    <a:lnB>
                      <a:noFill/>
                    </a:lnB>
                    <a:solidFill>
                      <a:srgbClr val="B4C6E7"/>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7952" marR="7952" marT="7952" marB="0" anchor="b">
                    <a:lnL>
                      <a:noFill/>
                    </a:lnL>
                    <a:lnR>
                      <a:noFill/>
                    </a:lnR>
                    <a:lnT>
                      <a:noFill/>
                    </a:lnT>
                    <a:lnB>
                      <a:noFill/>
                    </a:lnB>
                  </a:tcPr>
                </a:tc>
                <a:extLst>
                  <a:ext uri="{0D108BD9-81ED-4DB2-BD59-A6C34878D82A}">
                    <a16:rowId xmlns:a16="http://schemas.microsoft.com/office/drawing/2014/main" val="3936444217"/>
                  </a:ext>
                </a:extLst>
              </a:tr>
              <a:tr h="144150">
                <a:tc>
                  <a:txBody>
                    <a:bodyPr/>
                    <a:lstStyle/>
                    <a:p>
                      <a:pPr algn="ctr" fontAlgn="b"/>
                      <a:r>
                        <a:rPr lang="en-US" sz="1100" b="0" i="0" u="none" strike="noStrike">
                          <a:solidFill>
                            <a:srgbClr val="000000"/>
                          </a:solidFill>
                          <a:effectLst/>
                          <a:latin typeface="Calibri" panose="020F0502020204030204" pitchFamily="34" charset="0"/>
                        </a:rPr>
                        <a:t>19</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swimming</a:t>
                      </a:r>
                    </a:p>
                  </a:txBody>
                  <a:tcPr marL="7952" marR="7952" marT="7952" marB="0" anchor="b">
                    <a:lnL>
                      <a:noFill/>
                    </a:lnL>
                    <a:lnR>
                      <a:noFill/>
                    </a:lnR>
                    <a:lnT>
                      <a:noFill/>
                    </a:lnT>
                    <a:lnB>
                      <a:noFill/>
                    </a:lnB>
                    <a:solidFill>
                      <a:srgbClr val="B4C6E7"/>
                    </a:solidFill>
                  </a:tcPr>
                </a:tc>
                <a:tc>
                  <a:txBody>
                    <a:bodyPr/>
                    <a:lstStyle/>
                    <a:p>
                      <a:pPr algn="ctr" fontAlgn="b"/>
                      <a:r>
                        <a:rPr lang="en-US" sz="1100" b="0" i="0" u="none" strike="noStrike">
                          <a:solidFill>
                            <a:srgbClr val="000000"/>
                          </a:solidFill>
                          <a:effectLst/>
                          <a:latin typeface="Calibri" panose="020F0502020204030204" pitchFamily="34" charset="0"/>
                        </a:rPr>
                        <a:t>10</a:t>
                      </a:r>
                    </a:p>
                  </a:txBody>
                  <a:tcPr marL="7952" marR="7952" marT="7952" marB="0" anchor="b">
                    <a:lnL>
                      <a:noFill/>
                    </a:lnL>
                    <a:lnR>
                      <a:noFill/>
                    </a:lnR>
                    <a:lnT>
                      <a:noFill/>
                    </a:lnT>
                    <a:lnB>
                      <a:noFill/>
                    </a:lnB>
                  </a:tcPr>
                </a:tc>
                <a:extLst>
                  <a:ext uri="{0D108BD9-81ED-4DB2-BD59-A6C34878D82A}">
                    <a16:rowId xmlns:a16="http://schemas.microsoft.com/office/drawing/2014/main" val="144454246"/>
                  </a:ext>
                </a:extLst>
              </a:tr>
              <a:tr h="144150">
                <a:tc>
                  <a:txBody>
                    <a:bodyPr/>
                    <a:lstStyle/>
                    <a:p>
                      <a:pPr algn="ctr" fontAlgn="b"/>
                      <a:r>
                        <a:rPr lang="en-US" sz="1100" b="0" i="0" u="none" strike="noStrike">
                          <a:solidFill>
                            <a:srgbClr val="000000"/>
                          </a:solidFill>
                          <a:effectLst/>
                          <a:latin typeface="Calibri" panose="020F0502020204030204" pitchFamily="34" charset="0"/>
                        </a:rPr>
                        <a:t>20</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contraceptives</a:t>
                      </a:r>
                    </a:p>
                  </a:txBody>
                  <a:tcPr marL="7952" marR="7952" marT="7952" marB="0" anchor="b">
                    <a:lnL>
                      <a:noFill/>
                    </a:lnL>
                    <a:lnR>
                      <a:noFill/>
                    </a:lnR>
                    <a:lnT>
                      <a:noFill/>
                    </a:lnT>
                    <a:lnB>
                      <a:noFill/>
                    </a:lnB>
                    <a:solidFill>
                      <a:srgbClr val="B4C6E7"/>
                    </a:solidFill>
                  </a:tcPr>
                </a:tc>
                <a:tc>
                  <a:txBody>
                    <a:bodyPr/>
                    <a:lstStyle/>
                    <a:p>
                      <a:pPr algn="ctr" fontAlgn="b"/>
                      <a:r>
                        <a:rPr lang="en-US" sz="1100" b="0" i="0" u="none" strike="noStrike">
                          <a:solidFill>
                            <a:srgbClr val="000000"/>
                          </a:solidFill>
                          <a:effectLst/>
                          <a:latin typeface="Calibri" panose="020F0502020204030204" pitchFamily="34" charset="0"/>
                        </a:rPr>
                        <a:t>11</a:t>
                      </a:r>
                    </a:p>
                  </a:txBody>
                  <a:tcPr marL="7952" marR="7952" marT="7952" marB="0" anchor="b">
                    <a:lnL>
                      <a:noFill/>
                    </a:lnL>
                    <a:lnR>
                      <a:noFill/>
                    </a:lnR>
                    <a:lnT>
                      <a:noFill/>
                    </a:lnT>
                    <a:lnB>
                      <a:noFill/>
                    </a:lnB>
                  </a:tcPr>
                </a:tc>
                <a:extLst>
                  <a:ext uri="{0D108BD9-81ED-4DB2-BD59-A6C34878D82A}">
                    <a16:rowId xmlns:a16="http://schemas.microsoft.com/office/drawing/2014/main" val="14923625"/>
                  </a:ext>
                </a:extLst>
              </a:tr>
              <a:tr h="144150">
                <a:tc>
                  <a:txBody>
                    <a:bodyPr/>
                    <a:lstStyle/>
                    <a:p>
                      <a:pPr algn="ctr" fontAlgn="b"/>
                      <a:r>
                        <a:rPr lang="en-US" sz="1100" b="0" i="0" u="none" strike="noStrike">
                          <a:solidFill>
                            <a:srgbClr val="000000"/>
                          </a:solidFill>
                          <a:effectLst/>
                          <a:latin typeface="Calibri" panose="020F0502020204030204" pitchFamily="34" charset="0"/>
                        </a:rPr>
                        <a:t>21</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skiing</a:t>
                      </a:r>
                    </a:p>
                  </a:txBody>
                  <a:tcPr marL="7952" marR="7952" marT="7952" marB="0" anchor="b">
                    <a:lnL>
                      <a:noFill/>
                    </a:lnL>
                    <a:lnR>
                      <a:noFill/>
                    </a:lnR>
                    <a:lnT>
                      <a:noFill/>
                    </a:lnT>
                    <a:lnB>
                      <a:noFill/>
                    </a:lnB>
                    <a:solidFill>
                      <a:srgbClr val="F8CBAD"/>
                    </a:solidFill>
                  </a:tcPr>
                </a:tc>
                <a:tc>
                  <a:txBody>
                    <a:bodyPr/>
                    <a:lstStyle/>
                    <a:p>
                      <a:pPr algn="ctr" fontAlgn="b"/>
                      <a:r>
                        <a:rPr lang="en-US" sz="1100" b="0" i="0" u="none" strike="noStrike">
                          <a:solidFill>
                            <a:srgbClr val="000000"/>
                          </a:solidFill>
                          <a:effectLst/>
                          <a:latin typeface="Calibri" panose="020F0502020204030204" pitchFamily="34" charset="0"/>
                        </a:rPr>
                        <a:t>30</a:t>
                      </a:r>
                    </a:p>
                  </a:txBody>
                  <a:tcPr marL="7952" marR="7952" marT="7952" marB="0" anchor="b">
                    <a:lnL>
                      <a:noFill/>
                    </a:lnL>
                    <a:lnR>
                      <a:noFill/>
                    </a:lnR>
                    <a:lnT>
                      <a:noFill/>
                    </a:lnT>
                    <a:lnB>
                      <a:noFill/>
                    </a:lnB>
                  </a:tcPr>
                </a:tc>
                <a:extLst>
                  <a:ext uri="{0D108BD9-81ED-4DB2-BD59-A6C34878D82A}">
                    <a16:rowId xmlns:a16="http://schemas.microsoft.com/office/drawing/2014/main" val="3224159466"/>
                  </a:ext>
                </a:extLst>
              </a:tr>
              <a:tr h="144150">
                <a:tc>
                  <a:txBody>
                    <a:bodyPr/>
                    <a:lstStyle/>
                    <a:p>
                      <a:pPr algn="ctr" fontAlgn="b"/>
                      <a:r>
                        <a:rPr lang="en-US" sz="1100" b="0" i="0" u="none" strike="noStrike">
                          <a:solidFill>
                            <a:srgbClr val="000000"/>
                          </a:solidFill>
                          <a:effectLst/>
                          <a:latin typeface="Calibri" panose="020F0502020204030204" pitchFamily="34" charset="0"/>
                        </a:rPr>
                        <a:t>22</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x-rays</a:t>
                      </a:r>
                    </a:p>
                  </a:txBody>
                  <a:tcPr marL="7952" marR="7952" marT="7952" marB="0" anchor="b">
                    <a:lnL>
                      <a:noFill/>
                    </a:lnL>
                    <a:lnR>
                      <a:noFill/>
                    </a:lnR>
                    <a:lnT>
                      <a:noFill/>
                    </a:lnT>
                    <a:lnB>
                      <a:noFill/>
                    </a:lnB>
                    <a:solidFill>
                      <a:srgbClr val="4472C4"/>
                    </a:solid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7952" marR="7952" marT="7952" marB="0" anchor="b">
                    <a:lnL>
                      <a:noFill/>
                    </a:lnL>
                    <a:lnR>
                      <a:noFill/>
                    </a:lnR>
                    <a:lnT>
                      <a:noFill/>
                    </a:lnT>
                    <a:lnB>
                      <a:noFill/>
                    </a:lnB>
                  </a:tcPr>
                </a:tc>
                <a:extLst>
                  <a:ext uri="{0D108BD9-81ED-4DB2-BD59-A6C34878D82A}">
                    <a16:rowId xmlns:a16="http://schemas.microsoft.com/office/drawing/2014/main" val="3589520760"/>
                  </a:ext>
                </a:extLst>
              </a:tr>
              <a:tr h="225032">
                <a:tc>
                  <a:txBody>
                    <a:bodyPr/>
                    <a:lstStyle/>
                    <a:p>
                      <a:pPr algn="ctr" fontAlgn="b"/>
                      <a:r>
                        <a:rPr lang="en-US" sz="1100" b="0" i="0" u="none" strike="noStrike">
                          <a:solidFill>
                            <a:srgbClr val="000000"/>
                          </a:solidFill>
                          <a:effectLst/>
                          <a:latin typeface="Calibri" panose="020F0502020204030204" pitchFamily="34" charset="0"/>
                        </a:rPr>
                        <a:t>23</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high school or college football</a:t>
                      </a:r>
                    </a:p>
                  </a:txBody>
                  <a:tcPr marL="7952" marR="7952" marT="7952" marB="0" anchor="b">
                    <a:lnL>
                      <a:noFill/>
                    </a:lnL>
                    <a:lnR>
                      <a:noFill/>
                    </a:lnR>
                    <a:lnT>
                      <a:noFill/>
                    </a:lnT>
                    <a:lnB>
                      <a:noFill/>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27</a:t>
                      </a:r>
                    </a:p>
                  </a:txBody>
                  <a:tcPr marL="7952" marR="7952" marT="7952" marB="0" anchor="b">
                    <a:lnL>
                      <a:noFill/>
                    </a:lnL>
                    <a:lnR>
                      <a:noFill/>
                    </a:lnR>
                    <a:lnT>
                      <a:noFill/>
                    </a:lnT>
                    <a:lnB>
                      <a:noFill/>
                    </a:lnB>
                  </a:tcPr>
                </a:tc>
                <a:extLst>
                  <a:ext uri="{0D108BD9-81ED-4DB2-BD59-A6C34878D82A}">
                    <a16:rowId xmlns:a16="http://schemas.microsoft.com/office/drawing/2014/main" val="3480404079"/>
                  </a:ext>
                </a:extLst>
              </a:tr>
              <a:tr h="144150">
                <a:tc>
                  <a:txBody>
                    <a:bodyPr/>
                    <a:lstStyle/>
                    <a:p>
                      <a:pPr algn="ctr" fontAlgn="b"/>
                      <a:r>
                        <a:rPr lang="en-US" sz="1100" b="0" i="0" u="none" strike="noStrike">
                          <a:solidFill>
                            <a:srgbClr val="000000"/>
                          </a:solidFill>
                          <a:effectLst/>
                          <a:latin typeface="Calibri" panose="020F0502020204030204" pitchFamily="34" charset="0"/>
                        </a:rPr>
                        <a:t>24</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railroads</a:t>
                      </a:r>
                    </a:p>
                  </a:txBody>
                  <a:tcPr marL="7952" marR="7952" marT="7952" marB="0" anchor="b">
                    <a:lnL>
                      <a:noFill/>
                    </a:lnL>
                    <a:lnR>
                      <a:noFill/>
                    </a:lnR>
                    <a:lnT>
                      <a:noFill/>
                    </a:lnT>
                    <a:lnB>
                      <a:noFill/>
                    </a:lnB>
                    <a:solidFill>
                      <a:srgbClr val="B4C6E7"/>
                    </a:solidFill>
                  </a:tcPr>
                </a:tc>
                <a:tc>
                  <a:txBody>
                    <a:bodyPr/>
                    <a:lstStyle/>
                    <a:p>
                      <a:pPr algn="ctr" fontAlgn="b"/>
                      <a:r>
                        <a:rPr lang="en-US" sz="1100" b="0" i="0" u="none" strike="noStrike">
                          <a:solidFill>
                            <a:srgbClr val="000000"/>
                          </a:solidFill>
                          <a:effectLst/>
                          <a:latin typeface="Calibri" panose="020F0502020204030204" pitchFamily="34" charset="0"/>
                        </a:rPr>
                        <a:t>19</a:t>
                      </a:r>
                    </a:p>
                  </a:txBody>
                  <a:tcPr marL="7952" marR="7952" marT="7952" marB="0" anchor="b">
                    <a:lnL>
                      <a:noFill/>
                    </a:lnL>
                    <a:lnR>
                      <a:noFill/>
                    </a:lnR>
                    <a:lnT>
                      <a:noFill/>
                    </a:lnT>
                    <a:lnB>
                      <a:noFill/>
                    </a:lnB>
                  </a:tcPr>
                </a:tc>
                <a:extLst>
                  <a:ext uri="{0D108BD9-81ED-4DB2-BD59-A6C34878D82A}">
                    <a16:rowId xmlns:a16="http://schemas.microsoft.com/office/drawing/2014/main" val="4107857899"/>
                  </a:ext>
                </a:extLst>
              </a:tr>
              <a:tr h="144150">
                <a:tc>
                  <a:txBody>
                    <a:bodyPr/>
                    <a:lstStyle/>
                    <a:p>
                      <a:pPr algn="ctr" fontAlgn="b"/>
                      <a:r>
                        <a:rPr lang="en-US" sz="1100" b="0" i="0" u="none" strike="noStrike">
                          <a:solidFill>
                            <a:srgbClr val="000000"/>
                          </a:solidFill>
                          <a:effectLst/>
                          <a:latin typeface="Calibri" panose="020F0502020204030204" pitchFamily="34" charset="0"/>
                        </a:rPr>
                        <a:t>25</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food preservatives</a:t>
                      </a:r>
                    </a:p>
                  </a:txBody>
                  <a:tcPr marL="7952" marR="7952" marT="7952" marB="0" anchor="b">
                    <a:lnL>
                      <a:noFill/>
                    </a:lnL>
                    <a:lnR>
                      <a:noFill/>
                    </a:lnR>
                    <a:lnT>
                      <a:noFill/>
                    </a:lnT>
                    <a:lnB>
                      <a:noFill/>
                    </a:lnB>
                    <a:solidFill>
                      <a:srgbClr val="8EA9DB"/>
                    </a:solidFill>
                  </a:tcPr>
                </a:tc>
                <a:tc>
                  <a:txBody>
                    <a:bodyPr/>
                    <a:lstStyle/>
                    <a:p>
                      <a:pPr algn="ctr" fontAlgn="b"/>
                      <a:r>
                        <a:rPr lang="en-US" sz="1100" b="0" i="0" u="none" strike="noStrike">
                          <a:solidFill>
                            <a:srgbClr val="000000"/>
                          </a:solidFill>
                          <a:effectLst/>
                          <a:latin typeface="Calibri" panose="020F0502020204030204" pitchFamily="34" charset="0"/>
                        </a:rPr>
                        <a:t>14</a:t>
                      </a:r>
                    </a:p>
                  </a:txBody>
                  <a:tcPr marL="7952" marR="7952" marT="7952" marB="0" anchor="b">
                    <a:lnL>
                      <a:noFill/>
                    </a:lnL>
                    <a:lnR>
                      <a:noFill/>
                    </a:lnR>
                    <a:lnT>
                      <a:noFill/>
                    </a:lnT>
                    <a:lnB>
                      <a:noFill/>
                    </a:lnB>
                  </a:tcPr>
                </a:tc>
                <a:extLst>
                  <a:ext uri="{0D108BD9-81ED-4DB2-BD59-A6C34878D82A}">
                    <a16:rowId xmlns:a16="http://schemas.microsoft.com/office/drawing/2014/main" val="1679815095"/>
                  </a:ext>
                </a:extLst>
              </a:tr>
              <a:tr h="144150">
                <a:tc>
                  <a:txBody>
                    <a:bodyPr/>
                    <a:lstStyle/>
                    <a:p>
                      <a:pPr algn="ctr" fontAlgn="b"/>
                      <a:r>
                        <a:rPr lang="en-US" sz="1100" b="0" i="0" u="none" strike="noStrike">
                          <a:solidFill>
                            <a:srgbClr val="000000"/>
                          </a:solidFill>
                          <a:effectLst/>
                          <a:latin typeface="Calibri" panose="020F0502020204030204" pitchFamily="34" charset="0"/>
                        </a:rPr>
                        <a:t>26</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food coloring</a:t>
                      </a:r>
                    </a:p>
                  </a:txBody>
                  <a:tcPr marL="7952" marR="7952" marT="7952" marB="0" anchor="b">
                    <a:lnL>
                      <a:noFill/>
                    </a:lnL>
                    <a:lnR>
                      <a:noFill/>
                    </a:lnR>
                    <a:lnT>
                      <a:noFill/>
                    </a:lnT>
                    <a:lnB>
                      <a:noFill/>
                    </a:lnB>
                    <a:solidFill>
                      <a:srgbClr val="B4C6E7"/>
                    </a:solidFill>
                  </a:tcPr>
                </a:tc>
                <a:tc>
                  <a:txBody>
                    <a:bodyPr/>
                    <a:lstStyle/>
                    <a:p>
                      <a:pPr algn="ctr" fontAlgn="b"/>
                      <a:r>
                        <a:rPr lang="en-US" sz="1100" b="0" i="0" u="none" strike="noStrike">
                          <a:solidFill>
                            <a:srgbClr val="000000"/>
                          </a:solidFill>
                          <a:effectLst/>
                          <a:latin typeface="Calibri" panose="020F0502020204030204" pitchFamily="34" charset="0"/>
                        </a:rPr>
                        <a:t>21</a:t>
                      </a:r>
                    </a:p>
                  </a:txBody>
                  <a:tcPr marL="7952" marR="7952" marT="7952" marB="0" anchor="b">
                    <a:lnL>
                      <a:noFill/>
                    </a:lnL>
                    <a:lnR>
                      <a:noFill/>
                    </a:lnR>
                    <a:lnT>
                      <a:noFill/>
                    </a:lnT>
                    <a:lnB>
                      <a:noFill/>
                    </a:lnB>
                  </a:tcPr>
                </a:tc>
                <a:extLst>
                  <a:ext uri="{0D108BD9-81ED-4DB2-BD59-A6C34878D82A}">
                    <a16:rowId xmlns:a16="http://schemas.microsoft.com/office/drawing/2014/main" val="3037631718"/>
                  </a:ext>
                </a:extLst>
              </a:tr>
              <a:tr h="144150">
                <a:tc>
                  <a:txBody>
                    <a:bodyPr/>
                    <a:lstStyle/>
                    <a:p>
                      <a:pPr algn="ctr" fontAlgn="b"/>
                      <a:r>
                        <a:rPr lang="en-US" sz="1100" b="0" i="0" u="none" strike="noStrike">
                          <a:solidFill>
                            <a:srgbClr val="000000"/>
                          </a:solidFill>
                          <a:effectLst/>
                          <a:latin typeface="Calibri" panose="020F0502020204030204" pitchFamily="34" charset="0"/>
                        </a:rPr>
                        <a:t>27</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power mowers</a:t>
                      </a:r>
                    </a:p>
                  </a:txBody>
                  <a:tcPr marL="7952" marR="7952" marT="7952" marB="0" anchor="b">
                    <a:lnL>
                      <a:noFill/>
                    </a:lnL>
                    <a:lnR>
                      <a:noFill/>
                    </a:lnR>
                    <a:lnT>
                      <a:noFill/>
                    </a:lnT>
                    <a:lnB>
                      <a:noFill/>
                    </a:lnB>
                    <a:solidFill>
                      <a:srgbClr val="FCE4D6"/>
                    </a:solidFill>
                  </a:tcPr>
                </a:tc>
                <a:tc>
                  <a:txBody>
                    <a:bodyPr/>
                    <a:lstStyle/>
                    <a:p>
                      <a:pPr algn="ctr" fontAlgn="b"/>
                      <a:r>
                        <a:rPr lang="en-US" sz="1100" b="0" i="0" u="none" strike="noStrike">
                          <a:solidFill>
                            <a:srgbClr val="000000"/>
                          </a:solidFill>
                          <a:effectLst/>
                          <a:latin typeface="Calibri" panose="020F0502020204030204" pitchFamily="34" charset="0"/>
                        </a:rPr>
                        <a:t>28</a:t>
                      </a:r>
                    </a:p>
                  </a:txBody>
                  <a:tcPr marL="7952" marR="7952" marT="7952" marB="0" anchor="b">
                    <a:lnL>
                      <a:noFill/>
                    </a:lnL>
                    <a:lnR>
                      <a:noFill/>
                    </a:lnR>
                    <a:lnT>
                      <a:noFill/>
                    </a:lnT>
                    <a:lnB>
                      <a:noFill/>
                    </a:lnB>
                  </a:tcPr>
                </a:tc>
                <a:extLst>
                  <a:ext uri="{0D108BD9-81ED-4DB2-BD59-A6C34878D82A}">
                    <a16:rowId xmlns:a16="http://schemas.microsoft.com/office/drawing/2014/main" val="3803824512"/>
                  </a:ext>
                </a:extLst>
              </a:tr>
              <a:tr h="144150">
                <a:tc>
                  <a:txBody>
                    <a:bodyPr/>
                    <a:lstStyle/>
                    <a:p>
                      <a:pPr algn="ctr" fontAlgn="b"/>
                      <a:r>
                        <a:rPr lang="en-US" sz="1100" b="0" i="0" u="none" strike="noStrike">
                          <a:solidFill>
                            <a:srgbClr val="000000"/>
                          </a:solidFill>
                          <a:effectLst/>
                          <a:latin typeface="Calibri" panose="020F0502020204030204" pitchFamily="34" charset="0"/>
                        </a:rPr>
                        <a:t>28</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prescription antibiotics</a:t>
                      </a:r>
                    </a:p>
                  </a:txBody>
                  <a:tcPr marL="7952" marR="7952" marT="7952" marB="0" anchor="b">
                    <a:lnL>
                      <a:noFill/>
                    </a:lnL>
                    <a:lnR>
                      <a:noFill/>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24</a:t>
                      </a:r>
                    </a:p>
                  </a:txBody>
                  <a:tcPr marL="7952" marR="7952" marT="7952" marB="0" anchor="b">
                    <a:lnL>
                      <a:noFill/>
                    </a:lnL>
                    <a:lnR>
                      <a:noFill/>
                    </a:lnR>
                    <a:lnT>
                      <a:noFill/>
                    </a:lnT>
                    <a:lnB>
                      <a:noFill/>
                    </a:lnB>
                  </a:tcPr>
                </a:tc>
                <a:extLst>
                  <a:ext uri="{0D108BD9-81ED-4DB2-BD59-A6C34878D82A}">
                    <a16:rowId xmlns:a16="http://schemas.microsoft.com/office/drawing/2014/main" val="134551790"/>
                  </a:ext>
                </a:extLst>
              </a:tr>
              <a:tr h="144150">
                <a:tc>
                  <a:txBody>
                    <a:bodyPr/>
                    <a:lstStyle/>
                    <a:p>
                      <a:pPr algn="ctr" fontAlgn="b"/>
                      <a:r>
                        <a:rPr lang="en-US" sz="1100" b="0" i="0" u="none" strike="noStrike">
                          <a:solidFill>
                            <a:srgbClr val="000000"/>
                          </a:solidFill>
                          <a:effectLst/>
                          <a:latin typeface="Calibri" panose="020F0502020204030204" pitchFamily="34" charset="0"/>
                        </a:rPr>
                        <a:t>29</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home appliances</a:t>
                      </a:r>
                    </a:p>
                  </a:txBody>
                  <a:tcPr marL="7952" marR="7952" marT="7952" marB="0" anchor="b">
                    <a:lnL>
                      <a:noFill/>
                    </a:lnL>
                    <a:lnR>
                      <a:noFill/>
                    </a:lnR>
                    <a:lnT>
                      <a:noFill/>
                    </a:lnT>
                    <a:lnB>
                      <a:noFill/>
                    </a:lnB>
                    <a:solidFill>
                      <a:srgbClr val="B4C6E7"/>
                    </a:solidFill>
                  </a:tcPr>
                </a:tc>
                <a:tc>
                  <a:txBody>
                    <a:bodyPr/>
                    <a:lstStyle/>
                    <a:p>
                      <a:pPr algn="ctr" fontAlgn="b"/>
                      <a:r>
                        <a:rPr lang="en-US" sz="1100" b="0" i="0" u="none" strike="noStrike">
                          <a:solidFill>
                            <a:srgbClr val="000000"/>
                          </a:solidFill>
                          <a:effectLst/>
                          <a:latin typeface="Calibri" panose="020F0502020204030204" pitchFamily="34" charset="0"/>
                        </a:rPr>
                        <a:t>22</a:t>
                      </a:r>
                    </a:p>
                  </a:txBody>
                  <a:tcPr marL="7952" marR="7952" marT="7952" marB="0" anchor="b">
                    <a:lnL>
                      <a:noFill/>
                    </a:lnL>
                    <a:lnR>
                      <a:noFill/>
                    </a:lnR>
                    <a:lnT>
                      <a:noFill/>
                    </a:lnT>
                    <a:lnB>
                      <a:noFill/>
                    </a:lnB>
                  </a:tcPr>
                </a:tc>
                <a:extLst>
                  <a:ext uri="{0D108BD9-81ED-4DB2-BD59-A6C34878D82A}">
                    <a16:rowId xmlns:a16="http://schemas.microsoft.com/office/drawing/2014/main" val="1176289403"/>
                  </a:ext>
                </a:extLst>
              </a:tr>
              <a:tr h="144150">
                <a:tc>
                  <a:txBody>
                    <a:bodyPr/>
                    <a:lstStyle/>
                    <a:p>
                      <a:pPr algn="ctr" fontAlgn="b"/>
                      <a:r>
                        <a:rPr lang="en-US" sz="1100" b="0" i="0" u="none" strike="noStrike">
                          <a:solidFill>
                            <a:srgbClr val="000000"/>
                          </a:solidFill>
                          <a:effectLst/>
                          <a:latin typeface="Calibri" panose="020F0502020204030204" pitchFamily="34" charset="0"/>
                        </a:rPr>
                        <a:t>30</a:t>
                      </a:r>
                    </a:p>
                  </a:txBody>
                  <a:tcPr marL="7952" marR="7952" marT="7952"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vaccinations</a:t>
                      </a:r>
                    </a:p>
                  </a:txBody>
                  <a:tcPr marL="7952" marR="7952" marT="7952" marB="0" anchor="b">
                    <a:lnL>
                      <a:noFill/>
                    </a:lnL>
                    <a:lnR>
                      <a:noFill/>
                    </a:lnR>
                    <a:lnT>
                      <a:noFill/>
                    </a:lnT>
                    <a:lnB>
                      <a:noFill/>
                    </a:lnB>
                    <a:solidFill>
                      <a:srgbClr val="B4C6E7"/>
                    </a:solidFill>
                  </a:tcPr>
                </a:tc>
                <a:tc>
                  <a:txBody>
                    <a:bodyPr/>
                    <a:lstStyle/>
                    <a:p>
                      <a:pPr algn="ctr" fontAlgn="b"/>
                      <a:r>
                        <a:rPr lang="en-US" sz="1100" b="0" i="0" u="none" strike="noStrike">
                          <a:solidFill>
                            <a:srgbClr val="000000"/>
                          </a:solidFill>
                          <a:effectLst/>
                          <a:latin typeface="Calibri" panose="020F0502020204030204" pitchFamily="34" charset="0"/>
                        </a:rPr>
                        <a:t>25</a:t>
                      </a:r>
                    </a:p>
                  </a:txBody>
                  <a:tcPr marL="7952" marR="7952" marT="7952" marB="0" anchor="b">
                    <a:lnL>
                      <a:noFill/>
                    </a:lnL>
                    <a:lnR>
                      <a:noFill/>
                    </a:lnR>
                    <a:lnT>
                      <a:noFill/>
                    </a:lnT>
                    <a:lnB>
                      <a:noFill/>
                    </a:lnB>
                  </a:tcPr>
                </a:tc>
                <a:extLst>
                  <a:ext uri="{0D108BD9-81ED-4DB2-BD59-A6C34878D82A}">
                    <a16:rowId xmlns:a16="http://schemas.microsoft.com/office/drawing/2014/main" val="3635024331"/>
                  </a:ext>
                </a:extLst>
              </a:tr>
            </a:tbl>
          </a:graphicData>
        </a:graphic>
      </p:graphicFrame>
      <p:cxnSp>
        <p:nvCxnSpPr>
          <p:cNvPr id="11" name="Straight Arrow Connector 10">
            <a:extLst>
              <a:ext uri="{FF2B5EF4-FFF2-40B4-BE49-F238E27FC236}">
                <a16:creationId xmlns:a16="http://schemas.microsoft.com/office/drawing/2014/main" id="{1FE2662E-8DC8-136F-C68A-0A533B61AA89}"/>
              </a:ext>
            </a:extLst>
          </p:cNvPr>
          <p:cNvCxnSpPr>
            <a:cxnSpLocks/>
          </p:cNvCxnSpPr>
          <p:nvPr/>
        </p:nvCxnSpPr>
        <p:spPr>
          <a:xfrm flipH="1" flipV="1">
            <a:off x="6400804" y="952544"/>
            <a:ext cx="2077091" cy="31063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B16F036-5EC1-0E3D-4277-1D70E9402EDD}"/>
              </a:ext>
            </a:extLst>
          </p:cNvPr>
          <p:cNvCxnSpPr>
            <a:cxnSpLocks/>
          </p:cNvCxnSpPr>
          <p:nvPr/>
        </p:nvCxnSpPr>
        <p:spPr>
          <a:xfrm flipH="1">
            <a:off x="6729573" y="4058894"/>
            <a:ext cx="1748322" cy="5850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FE61D345-AA2F-8A22-5409-9BE812F104E8}"/>
              </a:ext>
            </a:extLst>
          </p:cNvPr>
          <p:cNvSpPr/>
          <p:nvPr/>
        </p:nvSpPr>
        <p:spPr>
          <a:xfrm>
            <a:off x="8477895" y="2522683"/>
            <a:ext cx="3243209" cy="1021965"/>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Familiarity with technology is a HUGE factor in risk perception</a:t>
            </a:r>
          </a:p>
        </p:txBody>
      </p:sp>
      <p:sp>
        <p:nvSpPr>
          <p:cNvPr id="17" name="Herrmann, J. W. (2015). Engineering Decision Making and Risk Management. Hoboken, NJ: Wiley.">
            <a:extLst>
              <a:ext uri="{FF2B5EF4-FFF2-40B4-BE49-F238E27FC236}">
                <a16:creationId xmlns:a16="http://schemas.microsoft.com/office/drawing/2014/main" id="{771182AE-2105-874F-5F47-62891313D406}"/>
              </a:ext>
            </a:extLst>
          </p:cNvPr>
          <p:cNvSpPr txBox="1"/>
          <p:nvPr/>
        </p:nvSpPr>
        <p:spPr>
          <a:xfrm>
            <a:off x="2440361" y="6410672"/>
            <a:ext cx="7660752" cy="2564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defRPr sz="2600"/>
            </a:pPr>
            <a:r>
              <a:rPr lang="en-US" sz="1000">
                <a:solidFill>
                  <a:schemeClr val="bg1"/>
                </a:solidFill>
                <a:latin typeface="+mj-lt"/>
              </a:rPr>
              <a:t>Modarres, M. (2006). </a:t>
            </a:r>
            <a:r>
              <a:rPr lang="en-US" sz="1000" i="1">
                <a:solidFill>
                  <a:schemeClr val="bg1"/>
                </a:solidFill>
                <a:latin typeface="+mj-lt"/>
              </a:rPr>
              <a:t>Risk Analysis in Engineering: Techniques, Tools, and Trends</a:t>
            </a:r>
            <a:r>
              <a:rPr sz="1000" i="1">
                <a:solidFill>
                  <a:schemeClr val="bg1"/>
                </a:solidFill>
                <a:latin typeface="+mj-lt"/>
                <a:ea typeface="Gill Sans"/>
                <a:cs typeface="Gill Sans"/>
                <a:sym typeface="Gill Sans"/>
              </a:rPr>
              <a:t>. </a:t>
            </a:r>
            <a:r>
              <a:rPr lang="en-US" sz="1000">
                <a:solidFill>
                  <a:schemeClr val="bg1"/>
                </a:solidFill>
                <a:latin typeface="+mj-lt"/>
              </a:rPr>
              <a:t>Boca Raton, FL</a:t>
            </a:r>
            <a:r>
              <a:rPr sz="1000">
                <a:solidFill>
                  <a:schemeClr val="bg1"/>
                </a:solidFill>
                <a:latin typeface="+mj-lt"/>
              </a:rPr>
              <a:t>: </a:t>
            </a:r>
            <a:r>
              <a:rPr lang="en-US" sz="1000">
                <a:solidFill>
                  <a:schemeClr val="bg1"/>
                </a:solidFill>
                <a:latin typeface="+mj-lt"/>
              </a:rPr>
              <a:t>Taylor &amp; Francis</a:t>
            </a:r>
            <a:r>
              <a:rPr sz="1000">
                <a:solidFill>
                  <a:schemeClr val="bg1"/>
                </a:solidFill>
                <a:latin typeface="+mj-lt"/>
              </a:rPr>
              <a:t>.</a:t>
            </a:r>
          </a:p>
        </p:txBody>
      </p:sp>
      <p:sp>
        <p:nvSpPr>
          <p:cNvPr id="29" name="Rectangle: Rounded Corners 28">
            <a:extLst>
              <a:ext uri="{FF2B5EF4-FFF2-40B4-BE49-F238E27FC236}">
                <a16:creationId xmlns:a16="http://schemas.microsoft.com/office/drawing/2014/main" id="{EC47603D-C3C1-EFB2-C447-D6F2EF6FC274}"/>
              </a:ext>
            </a:extLst>
          </p:cNvPr>
          <p:cNvSpPr/>
          <p:nvPr/>
        </p:nvSpPr>
        <p:spPr>
          <a:xfrm>
            <a:off x="540248" y="1006867"/>
            <a:ext cx="3243209" cy="1021965"/>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Risks associated with </a:t>
            </a:r>
            <a:r>
              <a:rPr lang="en-US" i="1">
                <a:solidFill>
                  <a:schemeClr val="tx1"/>
                </a:solidFill>
              </a:rPr>
              <a:t>direct</a:t>
            </a:r>
            <a:r>
              <a:rPr lang="en-US">
                <a:solidFill>
                  <a:schemeClr val="tx1"/>
                </a:solidFill>
              </a:rPr>
              <a:t> benefits usually more acceptable</a:t>
            </a:r>
          </a:p>
        </p:txBody>
      </p:sp>
      <p:cxnSp>
        <p:nvCxnSpPr>
          <p:cNvPr id="30" name="Straight Arrow Connector 29">
            <a:extLst>
              <a:ext uri="{FF2B5EF4-FFF2-40B4-BE49-F238E27FC236}">
                <a16:creationId xmlns:a16="http://schemas.microsoft.com/office/drawing/2014/main" id="{ABDAB1D1-68F8-3AFE-1D32-F2E3D04EB93E}"/>
              </a:ext>
            </a:extLst>
          </p:cNvPr>
          <p:cNvCxnSpPr>
            <a:cxnSpLocks/>
            <a:stCxn id="29" idx="3"/>
          </p:cNvCxnSpPr>
          <p:nvPr/>
        </p:nvCxnSpPr>
        <p:spPr>
          <a:xfrm>
            <a:off x="3783457" y="1517850"/>
            <a:ext cx="1396858" cy="5109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4551DD9-FC1F-0703-0577-61CA6F5A0B54}"/>
              </a:ext>
            </a:extLst>
          </p:cNvPr>
          <p:cNvCxnSpPr>
            <a:cxnSpLocks/>
            <a:stCxn id="29" idx="3"/>
          </p:cNvCxnSpPr>
          <p:nvPr/>
        </p:nvCxnSpPr>
        <p:spPr>
          <a:xfrm>
            <a:off x="3783457" y="1517850"/>
            <a:ext cx="1384444" cy="10048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60C60774-CCBD-DF0E-67C0-ADAC5C8BD099}"/>
              </a:ext>
            </a:extLst>
          </p:cNvPr>
          <p:cNvSpPr/>
          <p:nvPr/>
        </p:nvSpPr>
        <p:spPr>
          <a:xfrm>
            <a:off x="540248" y="5046290"/>
            <a:ext cx="3243209" cy="1021965"/>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Risks assumed </a:t>
            </a:r>
            <a:r>
              <a:rPr lang="en-US" i="1">
                <a:solidFill>
                  <a:schemeClr val="tx1"/>
                </a:solidFill>
              </a:rPr>
              <a:t>voluntarily</a:t>
            </a:r>
            <a:r>
              <a:rPr lang="en-US">
                <a:solidFill>
                  <a:schemeClr val="tx1"/>
                </a:solidFill>
              </a:rPr>
              <a:t> usually more acceptable</a:t>
            </a:r>
          </a:p>
        </p:txBody>
      </p:sp>
      <p:cxnSp>
        <p:nvCxnSpPr>
          <p:cNvPr id="37" name="Straight Arrow Connector 36">
            <a:extLst>
              <a:ext uri="{FF2B5EF4-FFF2-40B4-BE49-F238E27FC236}">
                <a16:creationId xmlns:a16="http://schemas.microsoft.com/office/drawing/2014/main" id="{ADC82EEA-7919-FC68-41FE-7562B80A96C6}"/>
              </a:ext>
            </a:extLst>
          </p:cNvPr>
          <p:cNvCxnSpPr>
            <a:cxnSpLocks/>
            <a:stCxn id="36" idx="3"/>
          </p:cNvCxnSpPr>
          <p:nvPr/>
        </p:nvCxnSpPr>
        <p:spPr>
          <a:xfrm flipV="1">
            <a:off x="3783457" y="4453008"/>
            <a:ext cx="1384444" cy="1104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8D346E2-361F-0FC0-C315-A8A20854C462}"/>
              </a:ext>
            </a:extLst>
          </p:cNvPr>
          <p:cNvSpPr/>
          <p:nvPr/>
        </p:nvSpPr>
        <p:spPr>
          <a:xfrm>
            <a:off x="540248" y="3026578"/>
            <a:ext cx="3243209" cy="1021965"/>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Larger perceived benefit usually more acceptable</a:t>
            </a:r>
          </a:p>
        </p:txBody>
      </p:sp>
      <p:cxnSp>
        <p:nvCxnSpPr>
          <p:cNvPr id="43" name="Straight Arrow Connector 42">
            <a:extLst>
              <a:ext uri="{FF2B5EF4-FFF2-40B4-BE49-F238E27FC236}">
                <a16:creationId xmlns:a16="http://schemas.microsoft.com/office/drawing/2014/main" id="{319AF081-9EBB-0BDA-9900-61CCA639665C}"/>
              </a:ext>
            </a:extLst>
          </p:cNvPr>
          <p:cNvCxnSpPr>
            <a:cxnSpLocks/>
            <a:stCxn id="42" idx="3"/>
          </p:cNvCxnSpPr>
          <p:nvPr/>
        </p:nvCxnSpPr>
        <p:spPr>
          <a:xfrm>
            <a:off x="3783457" y="3537561"/>
            <a:ext cx="1396858" cy="3880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1CB0CA2-528D-772E-F200-123CD085257D}"/>
              </a:ext>
            </a:extLst>
          </p:cNvPr>
          <p:cNvCxnSpPr>
            <a:cxnSpLocks/>
            <a:stCxn id="42" idx="3"/>
          </p:cNvCxnSpPr>
          <p:nvPr/>
        </p:nvCxnSpPr>
        <p:spPr>
          <a:xfrm flipV="1">
            <a:off x="3783457" y="943979"/>
            <a:ext cx="1396858" cy="25935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3D38D96F-61F8-803A-49F9-BF2B8B837E2F}"/>
              </a:ext>
            </a:extLst>
          </p:cNvPr>
          <p:cNvSpPr/>
          <p:nvPr/>
        </p:nvSpPr>
        <p:spPr>
          <a:xfrm>
            <a:off x="8477894" y="3537355"/>
            <a:ext cx="3243209" cy="1021965"/>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Trust in “gatekeepers” is essential for risk perception</a:t>
            </a:r>
          </a:p>
        </p:txBody>
      </p:sp>
    </p:spTree>
    <p:extLst>
      <p:ext uri="{BB962C8B-B14F-4D97-AF65-F5344CB8AC3E}">
        <p14:creationId xmlns:p14="http://schemas.microsoft.com/office/powerpoint/2010/main" val="2480595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DAD9C-473A-7658-993F-888704C2F37F}"/>
              </a:ext>
            </a:extLst>
          </p:cNvPr>
          <p:cNvSpPr>
            <a:spLocks noGrp="1"/>
          </p:cNvSpPr>
          <p:nvPr>
            <p:ph type="title"/>
          </p:nvPr>
        </p:nvSpPr>
        <p:spPr/>
        <p:txBody>
          <a:bodyPr>
            <a:normAutofit fontScale="90000"/>
          </a:bodyPr>
          <a:lstStyle/>
          <a:p>
            <a:r>
              <a:rPr lang="en-US" dirty="0"/>
              <a:t>Public Risk Perception vs Expert Risk Analysis</a:t>
            </a:r>
          </a:p>
        </p:txBody>
      </p:sp>
      <p:sp>
        <p:nvSpPr>
          <p:cNvPr id="3" name="Content Placeholder 2">
            <a:extLst>
              <a:ext uri="{FF2B5EF4-FFF2-40B4-BE49-F238E27FC236}">
                <a16:creationId xmlns:a16="http://schemas.microsoft.com/office/drawing/2014/main" id="{E139626E-8398-3423-400F-EF14342FD202}"/>
              </a:ext>
            </a:extLst>
          </p:cNvPr>
          <p:cNvSpPr>
            <a:spLocks noGrp="1"/>
          </p:cNvSpPr>
          <p:nvPr>
            <p:ph idx="1"/>
          </p:nvPr>
        </p:nvSpPr>
        <p:spPr/>
        <p:txBody>
          <a:bodyPr/>
          <a:lstStyle/>
          <a:p>
            <a:r>
              <a:rPr lang="en-US" b="1" dirty="0">
                <a:solidFill>
                  <a:schemeClr val="accent5"/>
                </a:solidFill>
              </a:rPr>
              <a:t>Exercise: </a:t>
            </a:r>
            <a:r>
              <a:rPr lang="en-US" dirty="0"/>
              <a:t>How does </a:t>
            </a:r>
            <a:r>
              <a:rPr lang="en-US" i="1" dirty="0"/>
              <a:t>your </a:t>
            </a:r>
            <a:r>
              <a:rPr lang="en-US" dirty="0"/>
              <a:t>perception of risk differs from experts?</a:t>
            </a:r>
          </a:p>
          <a:p>
            <a:pPr lvl="1"/>
            <a:r>
              <a:rPr lang="en-US" dirty="0"/>
              <a:t>This is a selection from 30 activities, but rank 1-8</a:t>
            </a:r>
          </a:p>
          <a:p>
            <a:pPr lvl="2"/>
            <a:r>
              <a:rPr lang="en-US" dirty="0"/>
              <a:t>1 = highest risk</a:t>
            </a:r>
          </a:p>
        </p:txBody>
      </p:sp>
      <p:sp>
        <p:nvSpPr>
          <p:cNvPr id="4" name="Slide Number Placeholder 3">
            <a:extLst>
              <a:ext uri="{FF2B5EF4-FFF2-40B4-BE49-F238E27FC236}">
                <a16:creationId xmlns:a16="http://schemas.microsoft.com/office/drawing/2014/main" id="{EF724BE8-9C3D-9C6A-C9F8-9AD582A26EE4}"/>
              </a:ext>
            </a:extLst>
          </p:cNvPr>
          <p:cNvSpPr>
            <a:spLocks noGrp="1"/>
          </p:cNvSpPr>
          <p:nvPr>
            <p:ph type="sldNum" sz="quarter" idx="12"/>
          </p:nvPr>
        </p:nvSpPr>
        <p:spPr/>
        <p:txBody>
          <a:bodyPr/>
          <a:lstStyle/>
          <a:p>
            <a:fld id="{D648CAF4-9E3F-4665-9F26-BF61543A0994}" type="slidenum">
              <a:rPr lang="en-US" smtClean="0"/>
              <a:t>4</a:t>
            </a:fld>
            <a:endParaRPr lang="en-US"/>
          </a:p>
        </p:txBody>
      </p:sp>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6B29EE49-26A3-B0FD-3486-0FA60F75DD47}"/>
                  </a:ext>
                </a:extLst>
              </p:cNvPr>
              <p:cNvGraphicFramePr>
                <a:graphicFrameLocks noGrp="1"/>
              </p:cNvGraphicFramePr>
              <p:nvPr/>
            </p:nvGraphicFramePr>
            <p:xfrm>
              <a:off x="1990165" y="2803685"/>
              <a:ext cx="8232488" cy="3337560"/>
            </p:xfrm>
            <a:graphic>
              <a:graphicData uri="http://schemas.openxmlformats.org/drawingml/2006/table">
                <a:tbl>
                  <a:tblPr firstRow="1" bandRow="1">
                    <a:tableStyleId>{5C22544A-7EE6-4342-B048-85BDC9FD1C3A}</a:tableStyleId>
                  </a:tblPr>
                  <a:tblGrid>
                    <a:gridCol w="2702499">
                      <a:extLst>
                        <a:ext uri="{9D8B030D-6E8A-4147-A177-3AD203B41FA5}">
                          <a16:colId xmlns:a16="http://schemas.microsoft.com/office/drawing/2014/main" val="171084408"/>
                        </a:ext>
                      </a:extLst>
                    </a:gridCol>
                    <a:gridCol w="2827490">
                      <a:extLst>
                        <a:ext uri="{9D8B030D-6E8A-4147-A177-3AD203B41FA5}">
                          <a16:colId xmlns:a16="http://schemas.microsoft.com/office/drawing/2014/main" val="3408404308"/>
                        </a:ext>
                      </a:extLst>
                    </a:gridCol>
                    <a:gridCol w="2702499">
                      <a:extLst>
                        <a:ext uri="{9D8B030D-6E8A-4147-A177-3AD203B41FA5}">
                          <a16:colId xmlns:a16="http://schemas.microsoft.com/office/drawing/2014/main" val="1390338855"/>
                        </a:ext>
                      </a:extLst>
                    </a:gridCol>
                  </a:tblGrid>
                  <a:tr h="370840">
                    <a:tc>
                      <a:txBody>
                        <a:bodyPr/>
                        <a:lstStyle/>
                        <a:p>
                          <a:pPr algn="ctr"/>
                          <a:r>
                            <a:rPr lang="en-US"/>
                            <a:t>Public Ranking</a:t>
                          </a:r>
                        </a:p>
                      </a:txBody>
                      <a:tcPr/>
                    </a:tc>
                    <a:tc>
                      <a:txBody>
                        <a:bodyPr/>
                        <a:lstStyle/>
                        <a:p>
                          <a:pPr algn="ctr"/>
                          <a:r>
                            <a:rPr lang="en-US"/>
                            <a:t>Activity/Technology</a:t>
                          </a:r>
                        </a:p>
                      </a:txBody>
                      <a:tcPr/>
                    </a:tc>
                    <a:tc>
                      <a:txBody>
                        <a:bodyPr/>
                        <a:lstStyle/>
                        <a:p>
                          <a:pPr algn="ctr"/>
                          <a:r>
                            <a:rPr lang="en-US"/>
                            <a:t>Expert Ranking</a:t>
                          </a:r>
                        </a:p>
                      </a:txBody>
                      <a:tcPr/>
                    </a:tc>
                    <a:extLst>
                      <a:ext uri="{0D108BD9-81ED-4DB2-BD59-A6C34878D82A}">
                        <a16:rowId xmlns:a16="http://schemas.microsoft.com/office/drawing/2014/main" val="782991819"/>
                      </a:ext>
                    </a:extLst>
                  </a:tr>
                  <a:tr h="370840">
                    <a:tc>
                      <a:txBody>
                        <a:bodyPr/>
                        <a:lstStyle/>
                        <a:p>
                          <a:pPr algn="ctr"/>
                          <a:r>
                            <a:rPr lang="en-US"/>
                            <a:t>6</a:t>
                          </a:r>
                        </a:p>
                      </a:txBody>
                      <a:tcPr/>
                    </a:tc>
                    <a:tc>
                      <a:txBody>
                        <a:bodyPr/>
                        <a:lstStyle/>
                        <a:p>
                          <a:r>
                            <a:rPr lang="en-US"/>
                            <a:t>Alcohol</a:t>
                          </a:r>
                        </a:p>
                      </a:txBody>
                      <a:tcPr/>
                    </a:tc>
                    <a:tc>
                      <a:txBody>
                        <a:bodyPr/>
                        <a:lstStyle/>
                        <a:p>
                          <a:pPr algn="ctr"/>
                          <a:r>
                            <a:rPr lang="en-US" dirty="0"/>
                            <a:t>3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↑3</m:t>
                                  </m:r>
                                </m:e>
                              </m:d>
                            </m:oMath>
                          </a14:m>
                          <a:endParaRPr lang="en-US" dirty="0"/>
                        </a:p>
                      </a:txBody>
                      <a:tcPr/>
                    </a:tc>
                    <a:extLst>
                      <a:ext uri="{0D108BD9-81ED-4DB2-BD59-A6C34878D82A}">
                        <a16:rowId xmlns:a16="http://schemas.microsoft.com/office/drawing/2014/main" val="64580456"/>
                      </a:ext>
                    </a:extLst>
                  </a:tr>
                  <a:tr h="370840">
                    <a:tc>
                      <a:txBody>
                        <a:bodyPr/>
                        <a:lstStyle/>
                        <a:p>
                          <a:pPr algn="ctr"/>
                          <a:r>
                            <a:rPr lang="en-US"/>
                            <a:t>3</a:t>
                          </a:r>
                        </a:p>
                      </a:txBody>
                      <a:tcPr/>
                    </a:tc>
                    <a:tc>
                      <a:txBody>
                        <a:bodyPr/>
                        <a:lstStyle/>
                        <a:p>
                          <a:r>
                            <a:rPr lang="en-US"/>
                            <a:t>Hand guns</a:t>
                          </a:r>
                        </a:p>
                      </a:txBody>
                      <a:tcPr/>
                    </a:tc>
                    <a:tc>
                      <a:txBody>
                        <a:bodyPr/>
                        <a:lstStyle/>
                        <a:p>
                          <a:pPr algn="ctr"/>
                          <a:r>
                            <a:rPr lang="en-US"/>
                            <a:t>4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↓1</m:t>
                                  </m:r>
                                </m:e>
                              </m:d>
                            </m:oMath>
                          </a14:m>
                          <a:endParaRPr lang="en-US"/>
                        </a:p>
                      </a:txBody>
                      <a:tcPr/>
                    </a:tc>
                    <a:extLst>
                      <a:ext uri="{0D108BD9-81ED-4DB2-BD59-A6C34878D82A}">
                        <a16:rowId xmlns:a16="http://schemas.microsoft.com/office/drawing/2014/main" val="2681318583"/>
                      </a:ext>
                    </a:extLst>
                  </a:tr>
                  <a:tr h="370840">
                    <a:tc>
                      <a:txBody>
                        <a:bodyPr/>
                        <a:lstStyle/>
                        <a:p>
                          <a:pPr algn="ctr"/>
                          <a:r>
                            <a:rPr lang="en-US"/>
                            <a:t>5</a:t>
                          </a:r>
                        </a:p>
                      </a:txBody>
                      <a:tcPr/>
                    </a:tc>
                    <a:tc>
                      <a:txBody>
                        <a:bodyPr/>
                        <a:lstStyle/>
                        <a:p>
                          <a:r>
                            <a:rPr lang="en-US"/>
                            <a:t>Motorcycles</a:t>
                          </a:r>
                        </a:p>
                      </a:txBody>
                      <a:tcPr/>
                    </a:tc>
                    <a:tc>
                      <a:txBody>
                        <a:bodyPr/>
                        <a:lstStyle/>
                        <a:p>
                          <a:pPr algn="ctr"/>
                          <a:r>
                            <a:rPr lang="en-US"/>
                            <a:t>6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↓1</m:t>
                                  </m:r>
                                </m:e>
                              </m:d>
                            </m:oMath>
                          </a14:m>
                          <a:endParaRPr lang="en-US"/>
                        </a:p>
                      </a:txBody>
                      <a:tcPr/>
                    </a:tc>
                    <a:extLst>
                      <a:ext uri="{0D108BD9-81ED-4DB2-BD59-A6C34878D82A}">
                        <a16:rowId xmlns:a16="http://schemas.microsoft.com/office/drawing/2014/main" val="4145393490"/>
                      </a:ext>
                    </a:extLst>
                  </a:tr>
                  <a:tr h="370840">
                    <a:tc>
                      <a:txBody>
                        <a:bodyPr/>
                        <a:lstStyle/>
                        <a:p>
                          <a:pPr algn="ctr"/>
                          <a:r>
                            <a:rPr lang="en-US"/>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Motor vehicles</a:t>
                          </a:r>
                        </a:p>
                      </a:txBody>
                      <a:tcPr/>
                    </a:tc>
                    <a:tc>
                      <a:txBody>
                        <a:bodyPr/>
                        <a:lstStyle/>
                        <a:p>
                          <a:pPr algn="ctr"/>
                          <a:r>
                            <a:rPr lang="en-US"/>
                            <a:t>1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↑1</m:t>
                                  </m:r>
                                </m:e>
                              </m:d>
                            </m:oMath>
                          </a14:m>
                          <a:endParaRPr lang="en-US"/>
                        </a:p>
                      </a:txBody>
                      <a:tcPr/>
                    </a:tc>
                    <a:extLst>
                      <a:ext uri="{0D108BD9-81ED-4DB2-BD59-A6C34878D82A}">
                        <a16:rowId xmlns:a16="http://schemas.microsoft.com/office/drawing/2014/main" val="3894737375"/>
                      </a:ext>
                    </a:extLst>
                  </a:tr>
                  <a:tr h="370840">
                    <a:tc>
                      <a:txBody>
                        <a:bodyPr/>
                        <a:lstStyle/>
                        <a:p>
                          <a:pPr algn="ctr"/>
                          <a:r>
                            <a:rPr lang="en-US"/>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Nuclear power</a:t>
                          </a:r>
                        </a:p>
                      </a:txBody>
                      <a:tcPr/>
                    </a:tc>
                    <a:tc>
                      <a:txBody>
                        <a:bodyPr/>
                        <a:lstStyle/>
                        <a:p>
                          <a:pPr algn="ctr"/>
                          <a:r>
                            <a:rPr lang="en-US"/>
                            <a:t>20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↓↓↓19</m:t>
                                  </m:r>
                                </m:e>
                              </m:d>
                            </m:oMath>
                          </a14:m>
                          <a:endParaRPr lang="en-US"/>
                        </a:p>
                      </a:txBody>
                      <a:tcPr/>
                    </a:tc>
                    <a:extLst>
                      <a:ext uri="{0D108BD9-81ED-4DB2-BD59-A6C34878D82A}">
                        <a16:rowId xmlns:a16="http://schemas.microsoft.com/office/drawing/2014/main" val="283300020"/>
                      </a:ext>
                    </a:extLst>
                  </a:tr>
                  <a:tr h="370840">
                    <a:tc>
                      <a:txBody>
                        <a:bodyPr/>
                        <a:lstStyle/>
                        <a:p>
                          <a:pPr algn="ctr"/>
                          <a:r>
                            <a:rPr lang="en-US"/>
                            <a:t>8</a:t>
                          </a:r>
                        </a:p>
                      </a:txBody>
                      <a:tcPr/>
                    </a:tc>
                    <a:tc>
                      <a:txBody>
                        <a:bodyPr/>
                        <a:lstStyle/>
                        <a:p>
                          <a:r>
                            <a:rPr lang="en-US"/>
                            <a:t>Police work</a:t>
                          </a:r>
                        </a:p>
                      </a:txBody>
                      <a:tcPr/>
                    </a:tc>
                    <a:tc>
                      <a:txBody>
                        <a:bodyPr/>
                        <a:lstStyle/>
                        <a:p>
                          <a:pPr algn="ctr"/>
                          <a:r>
                            <a:rPr lang="en-US"/>
                            <a:t>17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↓↓9</m:t>
                                  </m:r>
                                </m:e>
                              </m:d>
                            </m:oMath>
                          </a14:m>
                          <a:endParaRPr lang="en-US"/>
                        </a:p>
                      </a:txBody>
                      <a:tcPr/>
                    </a:tc>
                    <a:extLst>
                      <a:ext uri="{0D108BD9-81ED-4DB2-BD59-A6C34878D82A}">
                        <a16:rowId xmlns:a16="http://schemas.microsoft.com/office/drawing/2014/main" val="1755745579"/>
                      </a:ext>
                    </a:extLst>
                  </a:tr>
                  <a:tr h="370840">
                    <a:tc>
                      <a:txBody>
                        <a:bodyPr/>
                        <a:lstStyle/>
                        <a:p>
                          <a:pPr algn="ctr"/>
                          <a:r>
                            <a:rPr lang="en-US"/>
                            <a:t>7</a:t>
                          </a:r>
                        </a:p>
                      </a:txBody>
                      <a:tcPr/>
                    </a:tc>
                    <a:tc>
                      <a:txBody>
                        <a:bodyPr/>
                        <a:lstStyle/>
                        <a:p>
                          <a:r>
                            <a:rPr lang="en-US"/>
                            <a:t>Private aviation</a:t>
                          </a:r>
                        </a:p>
                      </a:txBody>
                      <a:tcPr/>
                    </a:tc>
                    <a:tc>
                      <a:txBody>
                        <a:bodyPr/>
                        <a:lstStyle/>
                        <a:p>
                          <a:pPr algn="ctr"/>
                          <a:r>
                            <a:rPr lang="en-US"/>
                            <a:t>12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0" smtClean="0">
                                      <a:latin typeface="Cambria Math" panose="02040503050406030204" pitchFamily="18" charset="0"/>
                                    </a:rPr>
                                    <m:t>5</m:t>
                                  </m:r>
                                </m:e>
                              </m:d>
                            </m:oMath>
                          </a14:m>
                          <a:r>
                            <a:rPr lang="en-US"/>
                            <a:t> </a:t>
                          </a:r>
                        </a:p>
                      </a:txBody>
                      <a:tcPr/>
                    </a:tc>
                    <a:extLst>
                      <a:ext uri="{0D108BD9-81ED-4DB2-BD59-A6C34878D82A}">
                        <a16:rowId xmlns:a16="http://schemas.microsoft.com/office/drawing/2014/main" val="2681433351"/>
                      </a:ext>
                    </a:extLst>
                  </a:tr>
                  <a:tr h="370840">
                    <a:tc>
                      <a:txBody>
                        <a:bodyPr/>
                        <a:lstStyle/>
                        <a:p>
                          <a:pPr algn="ctr"/>
                          <a:r>
                            <a:rPr lang="en-US"/>
                            <a:t>4</a:t>
                          </a:r>
                        </a:p>
                      </a:txBody>
                      <a:tcPr/>
                    </a:tc>
                    <a:tc>
                      <a:txBody>
                        <a:bodyPr/>
                        <a:lstStyle/>
                        <a:p>
                          <a:r>
                            <a:rPr lang="en-US"/>
                            <a:t>Smoking</a:t>
                          </a:r>
                        </a:p>
                      </a:txBody>
                      <a:tcPr/>
                    </a:tc>
                    <a:tc>
                      <a:txBody>
                        <a:bodyPr/>
                        <a:lstStyle/>
                        <a:p>
                          <a:pPr algn="ctr"/>
                          <a:r>
                            <a:rPr lang="en-US" dirty="0"/>
                            <a:t>2 </a:t>
                          </a:r>
                          <a14:m>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↑2)</m:t>
                              </m:r>
                            </m:oMath>
                          </a14:m>
                          <a:endParaRPr lang="en-US" dirty="0"/>
                        </a:p>
                      </a:txBody>
                      <a:tcPr/>
                    </a:tc>
                    <a:extLst>
                      <a:ext uri="{0D108BD9-81ED-4DB2-BD59-A6C34878D82A}">
                        <a16:rowId xmlns:a16="http://schemas.microsoft.com/office/drawing/2014/main" val="3893808696"/>
                      </a:ext>
                    </a:extLst>
                  </a:tr>
                </a:tbl>
              </a:graphicData>
            </a:graphic>
          </p:graphicFrame>
        </mc:Choice>
        <mc:Fallback xmlns="">
          <p:graphicFrame>
            <p:nvGraphicFramePr>
              <p:cNvPr id="5" name="Table 5">
                <a:extLst>
                  <a:ext uri="{FF2B5EF4-FFF2-40B4-BE49-F238E27FC236}">
                    <a16:creationId xmlns:a16="http://schemas.microsoft.com/office/drawing/2014/main" id="{6B29EE49-26A3-B0FD-3486-0FA60F75DD47}"/>
                  </a:ext>
                </a:extLst>
              </p:cNvPr>
              <p:cNvGraphicFramePr>
                <a:graphicFrameLocks noGrp="1"/>
              </p:cNvGraphicFramePr>
              <p:nvPr/>
            </p:nvGraphicFramePr>
            <p:xfrm>
              <a:off x="1990165" y="2803685"/>
              <a:ext cx="8232488" cy="3337560"/>
            </p:xfrm>
            <a:graphic>
              <a:graphicData uri="http://schemas.openxmlformats.org/drawingml/2006/table">
                <a:tbl>
                  <a:tblPr firstRow="1" bandRow="1">
                    <a:tableStyleId>{5C22544A-7EE6-4342-B048-85BDC9FD1C3A}</a:tableStyleId>
                  </a:tblPr>
                  <a:tblGrid>
                    <a:gridCol w="2702499">
                      <a:extLst>
                        <a:ext uri="{9D8B030D-6E8A-4147-A177-3AD203B41FA5}">
                          <a16:colId xmlns:a16="http://schemas.microsoft.com/office/drawing/2014/main" val="171084408"/>
                        </a:ext>
                      </a:extLst>
                    </a:gridCol>
                    <a:gridCol w="2827490">
                      <a:extLst>
                        <a:ext uri="{9D8B030D-6E8A-4147-A177-3AD203B41FA5}">
                          <a16:colId xmlns:a16="http://schemas.microsoft.com/office/drawing/2014/main" val="3408404308"/>
                        </a:ext>
                      </a:extLst>
                    </a:gridCol>
                    <a:gridCol w="2702499">
                      <a:extLst>
                        <a:ext uri="{9D8B030D-6E8A-4147-A177-3AD203B41FA5}">
                          <a16:colId xmlns:a16="http://schemas.microsoft.com/office/drawing/2014/main" val="1390338855"/>
                        </a:ext>
                      </a:extLst>
                    </a:gridCol>
                  </a:tblGrid>
                  <a:tr h="370840">
                    <a:tc>
                      <a:txBody>
                        <a:bodyPr/>
                        <a:lstStyle/>
                        <a:p>
                          <a:pPr algn="ctr"/>
                          <a:r>
                            <a:rPr lang="en-US"/>
                            <a:t>Public Ranking</a:t>
                          </a:r>
                        </a:p>
                      </a:txBody>
                      <a:tcPr/>
                    </a:tc>
                    <a:tc>
                      <a:txBody>
                        <a:bodyPr/>
                        <a:lstStyle/>
                        <a:p>
                          <a:pPr algn="ctr"/>
                          <a:r>
                            <a:rPr lang="en-US"/>
                            <a:t>Activity/Technology</a:t>
                          </a:r>
                        </a:p>
                      </a:txBody>
                      <a:tcPr/>
                    </a:tc>
                    <a:tc>
                      <a:txBody>
                        <a:bodyPr/>
                        <a:lstStyle/>
                        <a:p>
                          <a:pPr algn="ctr"/>
                          <a:r>
                            <a:rPr lang="en-US"/>
                            <a:t>Expert Ranking</a:t>
                          </a:r>
                        </a:p>
                      </a:txBody>
                      <a:tcPr/>
                    </a:tc>
                    <a:extLst>
                      <a:ext uri="{0D108BD9-81ED-4DB2-BD59-A6C34878D82A}">
                        <a16:rowId xmlns:a16="http://schemas.microsoft.com/office/drawing/2014/main" val="782991819"/>
                      </a:ext>
                    </a:extLst>
                  </a:tr>
                  <a:tr h="370840">
                    <a:tc>
                      <a:txBody>
                        <a:bodyPr/>
                        <a:lstStyle/>
                        <a:p>
                          <a:pPr algn="ctr"/>
                          <a:r>
                            <a:rPr lang="en-US"/>
                            <a:t>6</a:t>
                          </a:r>
                        </a:p>
                      </a:txBody>
                      <a:tcPr/>
                    </a:tc>
                    <a:tc>
                      <a:txBody>
                        <a:bodyPr/>
                        <a:lstStyle/>
                        <a:p>
                          <a:r>
                            <a:rPr lang="en-US"/>
                            <a:t>Alcohol</a:t>
                          </a:r>
                        </a:p>
                      </a:txBody>
                      <a:tcPr/>
                    </a:tc>
                    <a:tc>
                      <a:txBody>
                        <a:bodyPr/>
                        <a:lstStyle/>
                        <a:p>
                          <a:endParaRPr lang="en-US"/>
                        </a:p>
                      </a:txBody>
                      <a:tcPr>
                        <a:blipFill>
                          <a:blip r:embed="rId2"/>
                          <a:stretch>
                            <a:fillRect l="-205192" t="-108197" r="-1129" b="-724590"/>
                          </a:stretch>
                        </a:blipFill>
                      </a:tcPr>
                    </a:tc>
                    <a:extLst>
                      <a:ext uri="{0D108BD9-81ED-4DB2-BD59-A6C34878D82A}">
                        <a16:rowId xmlns:a16="http://schemas.microsoft.com/office/drawing/2014/main" val="64580456"/>
                      </a:ext>
                    </a:extLst>
                  </a:tr>
                  <a:tr h="370840">
                    <a:tc>
                      <a:txBody>
                        <a:bodyPr/>
                        <a:lstStyle/>
                        <a:p>
                          <a:pPr algn="ctr"/>
                          <a:r>
                            <a:rPr lang="en-US"/>
                            <a:t>3</a:t>
                          </a:r>
                        </a:p>
                      </a:txBody>
                      <a:tcPr/>
                    </a:tc>
                    <a:tc>
                      <a:txBody>
                        <a:bodyPr/>
                        <a:lstStyle/>
                        <a:p>
                          <a:r>
                            <a:rPr lang="en-US"/>
                            <a:t>Hand guns</a:t>
                          </a:r>
                        </a:p>
                      </a:txBody>
                      <a:tcPr/>
                    </a:tc>
                    <a:tc>
                      <a:txBody>
                        <a:bodyPr/>
                        <a:lstStyle/>
                        <a:p>
                          <a:endParaRPr lang="en-US"/>
                        </a:p>
                      </a:txBody>
                      <a:tcPr>
                        <a:blipFill>
                          <a:blip r:embed="rId2"/>
                          <a:stretch>
                            <a:fillRect l="-205192" t="-208197" r="-1129" b="-624590"/>
                          </a:stretch>
                        </a:blipFill>
                      </a:tcPr>
                    </a:tc>
                    <a:extLst>
                      <a:ext uri="{0D108BD9-81ED-4DB2-BD59-A6C34878D82A}">
                        <a16:rowId xmlns:a16="http://schemas.microsoft.com/office/drawing/2014/main" val="2681318583"/>
                      </a:ext>
                    </a:extLst>
                  </a:tr>
                  <a:tr h="370840">
                    <a:tc>
                      <a:txBody>
                        <a:bodyPr/>
                        <a:lstStyle/>
                        <a:p>
                          <a:pPr algn="ctr"/>
                          <a:r>
                            <a:rPr lang="en-US"/>
                            <a:t>5</a:t>
                          </a:r>
                        </a:p>
                      </a:txBody>
                      <a:tcPr/>
                    </a:tc>
                    <a:tc>
                      <a:txBody>
                        <a:bodyPr/>
                        <a:lstStyle/>
                        <a:p>
                          <a:r>
                            <a:rPr lang="en-US"/>
                            <a:t>Motorcycles</a:t>
                          </a:r>
                        </a:p>
                      </a:txBody>
                      <a:tcPr/>
                    </a:tc>
                    <a:tc>
                      <a:txBody>
                        <a:bodyPr/>
                        <a:lstStyle/>
                        <a:p>
                          <a:endParaRPr lang="en-US"/>
                        </a:p>
                      </a:txBody>
                      <a:tcPr>
                        <a:blipFill>
                          <a:blip r:embed="rId2"/>
                          <a:stretch>
                            <a:fillRect l="-205192" t="-308197" r="-1129" b="-524590"/>
                          </a:stretch>
                        </a:blipFill>
                      </a:tcPr>
                    </a:tc>
                    <a:extLst>
                      <a:ext uri="{0D108BD9-81ED-4DB2-BD59-A6C34878D82A}">
                        <a16:rowId xmlns:a16="http://schemas.microsoft.com/office/drawing/2014/main" val="4145393490"/>
                      </a:ext>
                    </a:extLst>
                  </a:tr>
                  <a:tr h="370840">
                    <a:tc>
                      <a:txBody>
                        <a:bodyPr/>
                        <a:lstStyle/>
                        <a:p>
                          <a:pPr algn="ctr"/>
                          <a:r>
                            <a:rPr lang="en-US"/>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Motor vehicles</a:t>
                          </a:r>
                        </a:p>
                      </a:txBody>
                      <a:tcPr/>
                    </a:tc>
                    <a:tc>
                      <a:txBody>
                        <a:bodyPr/>
                        <a:lstStyle/>
                        <a:p>
                          <a:endParaRPr lang="en-US"/>
                        </a:p>
                      </a:txBody>
                      <a:tcPr>
                        <a:blipFill>
                          <a:blip r:embed="rId2"/>
                          <a:stretch>
                            <a:fillRect l="-205192" t="-408197" r="-1129" b="-424590"/>
                          </a:stretch>
                        </a:blipFill>
                      </a:tcPr>
                    </a:tc>
                    <a:extLst>
                      <a:ext uri="{0D108BD9-81ED-4DB2-BD59-A6C34878D82A}">
                        <a16:rowId xmlns:a16="http://schemas.microsoft.com/office/drawing/2014/main" val="3894737375"/>
                      </a:ext>
                    </a:extLst>
                  </a:tr>
                  <a:tr h="370840">
                    <a:tc>
                      <a:txBody>
                        <a:bodyPr/>
                        <a:lstStyle/>
                        <a:p>
                          <a:pPr algn="ctr"/>
                          <a:r>
                            <a:rPr lang="en-US"/>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Nuclear power</a:t>
                          </a:r>
                        </a:p>
                      </a:txBody>
                      <a:tcPr/>
                    </a:tc>
                    <a:tc>
                      <a:txBody>
                        <a:bodyPr/>
                        <a:lstStyle/>
                        <a:p>
                          <a:endParaRPr lang="en-US"/>
                        </a:p>
                      </a:txBody>
                      <a:tcPr>
                        <a:blipFill>
                          <a:blip r:embed="rId2"/>
                          <a:stretch>
                            <a:fillRect l="-205192" t="-508197" r="-1129" b="-324590"/>
                          </a:stretch>
                        </a:blipFill>
                      </a:tcPr>
                    </a:tc>
                    <a:extLst>
                      <a:ext uri="{0D108BD9-81ED-4DB2-BD59-A6C34878D82A}">
                        <a16:rowId xmlns:a16="http://schemas.microsoft.com/office/drawing/2014/main" val="283300020"/>
                      </a:ext>
                    </a:extLst>
                  </a:tr>
                  <a:tr h="370840">
                    <a:tc>
                      <a:txBody>
                        <a:bodyPr/>
                        <a:lstStyle/>
                        <a:p>
                          <a:pPr algn="ctr"/>
                          <a:r>
                            <a:rPr lang="en-US"/>
                            <a:t>8</a:t>
                          </a:r>
                        </a:p>
                      </a:txBody>
                      <a:tcPr/>
                    </a:tc>
                    <a:tc>
                      <a:txBody>
                        <a:bodyPr/>
                        <a:lstStyle/>
                        <a:p>
                          <a:r>
                            <a:rPr lang="en-US"/>
                            <a:t>Police work</a:t>
                          </a:r>
                        </a:p>
                      </a:txBody>
                      <a:tcPr/>
                    </a:tc>
                    <a:tc>
                      <a:txBody>
                        <a:bodyPr/>
                        <a:lstStyle/>
                        <a:p>
                          <a:endParaRPr lang="en-US"/>
                        </a:p>
                      </a:txBody>
                      <a:tcPr>
                        <a:blipFill>
                          <a:blip r:embed="rId2"/>
                          <a:stretch>
                            <a:fillRect l="-205192" t="-608197" r="-1129" b="-224590"/>
                          </a:stretch>
                        </a:blipFill>
                      </a:tcPr>
                    </a:tc>
                    <a:extLst>
                      <a:ext uri="{0D108BD9-81ED-4DB2-BD59-A6C34878D82A}">
                        <a16:rowId xmlns:a16="http://schemas.microsoft.com/office/drawing/2014/main" val="1755745579"/>
                      </a:ext>
                    </a:extLst>
                  </a:tr>
                  <a:tr h="370840">
                    <a:tc>
                      <a:txBody>
                        <a:bodyPr/>
                        <a:lstStyle/>
                        <a:p>
                          <a:pPr algn="ctr"/>
                          <a:r>
                            <a:rPr lang="en-US"/>
                            <a:t>7</a:t>
                          </a:r>
                        </a:p>
                      </a:txBody>
                      <a:tcPr/>
                    </a:tc>
                    <a:tc>
                      <a:txBody>
                        <a:bodyPr/>
                        <a:lstStyle/>
                        <a:p>
                          <a:r>
                            <a:rPr lang="en-US"/>
                            <a:t>Private aviation</a:t>
                          </a:r>
                        </a:p>
                      </a:txBody>
                      <a:tcPr/>
                    </a:tc>
                    <a:tc>
                      <a:txBody>
                        <a:bodyPr/>
                        <a:lstStyle/>
                        <a:p>
                          <a:endParaRPr lang="en-US"/>
                        </a:p>
                      </a:txBody>
                      <a:tcPr>
                        <a:blipFill>
                          <a:blip r:embed="rId2"/>
                          <a:stretch>
                            <a:fillRect l="-205192" t="-708197" r="-1129" b="-124590"/>
                          </a:stretch>
                        </a:blipFill>
                      </a:tcPr>
                    </a:tc>
                    <a:extLst>
                      <a:ext uri="{0D108BD9-81ED-4DB2-BD59-A6C34878D82A}">
                        <a16:rowId xmlns:a16="http://schemas.microsoft.com/office/drawing/2014/main" val="2681433351"/>
                      </a:ext>
                    </a:extLst>
                  </a:tr>
                  <a:tr h="370840">
                    <a:tc>
                      <a:txBody>
                        <a:bodyPr/>
                        <a:lstStyle/>
                        <a:p>
                          <a:pPr algn="ctr"/>
                          <a:r>
                            <a:rPr lang="en-US"/>
                            <a:t>4</a:t>
                          </a:r>
                        </a:p>
                      </a:txBody>
                      <a:tcPr/>
                    </a:tc>
                    <a:tc>
                      <a:txBody>
                        <a:bodyPr/>
                        <a:lstStyle/>
                        <a:p>
                          <a:r>
                            <a:rPr lang="en-US"/>
                            <a:t>Smoking</a:t>
                          </a:r>
                        </a:p>
                      </a:txBody>
                      <a:tcPr/>
                    </a:tc>
                    <a:tc>
                      <a:txBody>
                        <a:bodyPr/>
                        <a:lstStyle/>
                        <a:p>
                          <a:endParaRPr lang="en-US"/>
                        </a:p>
                      </a:txBody>
                      <a:tcPr>
                        <a:blipFill>
                          <a:blip r:embed="rId2"/>
                          <a:stretch>
                            <a:fillRect l="-205192" t="-808197" r="-1129" b="-24590"/>
                          </a:stretch>
                        </a:blipFill>
                      </a:tcPr>
                    </a:tc>
                    <a:extLst>
                      <a:ext uri="{0D108BD9-81ED-4DB2-BD59-A6C34878D82A}">
                        <a16:rowId xmlns:a16="http://schemas.microsoft.com/office/drawing/2014/main" val="3893808696"/>
                      </a:ext>
                    </a:extLst>
                  </a:tr>
                </a:tbl>
              </a:graphicData>
            </a:graphic>
          </p:graphicFrame>
        </mc:Fallback>
      </mc:AlternateContent>
      <p:sp>
        <p:nvSpPr>
          <p:cNvPr id="6" name="Rectangle 5">
            <a:extLst>
              <a:ext uri="{FF2B5EF4-FFF2-40B4-BE49-F238E27FC236}">
                <a16:creationId xmlns:a16="http://schemas.microsoft.com/office/drawing/2014/main" id="{2BF86831-0C2F-2693-117A-219F1E61B19D}"/>
              </a:ext>
            </a:extLst>
          </p:cNvPr>
          <p:cNvSpPr/>
          <p:nvPr/>
        </p:nvSpPr>
        <p:spPr>
          <a:xfrm>
            <a:off x="2280861" y="3184992"/>
            <a:ext cx="2208944" cy="292543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CC27C39-D423-15D5-46F5-1C260A291B35}"/>
              </a:ext>
            </a:extLst>
          </p:cNvPr>
          <p:cNvSpPr/>
          <p:nvPr/>
        </p:nvSpPr>
        <p:spPr>
          <a:xfrm>
            <a:off x="7702195" y="3184992"/>
            <a:ext cx="2208944" cy="292543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rrmann, J. W. (2015). Engineering Decision Making and Risk Management. Hoboken, NJ: Wiley.">
            <a:extLst>
              <a:ext uri="{FF2B5EF4-FFF2-40B4-BE49-F238E27FC236}">
                <a16:creationId xmlns:a16="http://schemas.microsoft.com/office/drawing/2014/main" id="{E19671F1-9428-DD7D-1174-3A44AE3A8DCB}"/>
              </a:ext>
            </a:extLst>
          </p:cNvPr>
          <p:cNvSpPr txBox="1"/>
          <p:nvPr/>
        </p:nvSpPr>
        <p:spPr>
          <a:xfrm>
            <a:off x="2440361" y="6410672"/>
            <a:ext cx="7660752" cy="25648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defRPr sz="2600"/>
            </a:pPr>
            <a:r>
              <a:rPr lang="en-US" sz="1000" dirty="0">
                <a:solidFill>
                  <a:schemeClr val="bg1"/>
                </a:solidFill>
                <a:latin typeface="+mj-lt"/>
              </a:rPr>
              <a:t>Modarres, M. (2006). </a:t>
            </a:r>
            <a:r>
              <a:rPr lang="en-US" sz="1000" i="1" dirty="0">
                <a:solidFill>
                  <a:schemeClr val="bg1"/>
                </a:solidFill>
                <a:latin typeface="+mj-lt"/>
              </a:rPr>
              <a:t>Risk Analysis in Engineering: Techniques, Tools, and Trends</a:t>
            </a:r>
            <a:r>
              <a:rPr sz="1000" i="1" dirty="0">
                <a:solidFill>
                  <a:schemeClr val="bg1"/>
                </a:solidFill>
                <a:latin typeface="+mj-lt"/>
                <a:ea typeface="Gill Sans"/>
                <a:cs typeface="Gill Sans"/>
                <a:sym typeface="Gill Sans"/>
              </a:rPr>
              <a:t>. </a:t>
            </a:r>
            <a:r>
              <a:rPr lang="en-US" sz="1000" dirty="0">
                <a:solidFill>
                  <a:schemeClr val="bg1"/>
                </a:solidFill>
                <a:latin typeface="+mj-lt"/>
              </a:rPr>
              <a:t>Boca Raton, FL</a:t>
            </a:r>
            <a:r>
              <a:rPr sz="1000" dirty="0">
                <a:solidFill>
                  <a:schemeClr val="bg1"/>
                </a:solidFill>
                <a:latin typeface="+mj-lt"/>
              </a:rPr>
              <a:t>: </a:t>
            </a:r>
            <a:r>
              <a:rPr lang="en-US" sz="1000" dirty="0">
                <a:solidFill>
                  <a:schemeClr val="bg1"/>
                </a:solidFill>
                <a:latin typeface="+mj-lt"/>
              </a:rPr>
              <a:t>Taylor &amp; Francis</a:t>
            </a:r>
            <a:r>
              <a:rPr sz="1000" dirty="0">
                <a:solidFill>
                  <a:schemeClr val="bg1"/>
                </a:solidFill>
                <a:latin typeface="+mj-lt"/>
              </a:rPr>
              <a:t>.</a:t>
            </a:r>
          </a:p>
        </p:txBody>
      </p:sp>
      <p:sp>
        <p:nvSpPr>
          <p:cNvPr id="9" name="Rectangle: Rounded Corners 8">
            <a:extLst>
              <a:ext uri="{FF2B5EF4-FFF2-40B4-BE49-F238E27FC236}">
                <a16:creationId xmlns:a16="http://schemas.microsoft.com/office/drawing/2014/main" id="{B31EFD65-DAB0-1569-A13E-58581FAC1196}"/>
              </a:ext>
            </a:extLst>
          </p:cNvPr>
          <p:cNvSpPr/>
          <p:nvPr/>
        </p:nvSpPr>
        <p:spPr>
          <a:xfrm>
            <a:off x="10301441" y="3355339"/>
            <a:ext cx="1819656" cy="2234252"/>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Familiarity with technology is a HUGE factor in risk perception</a:t>
            </a:r>
          </a:p>
        </p:txBody>
      </p:sp>
      <p:sp>
        <p:nvSpPr>
          <p:cNvPr id="11" name="Rectangle: Rounded Corners 10">
            <a:extLst>
              <a:ext uri="{FF2B5EF4-FFF2-40B4-BE49-F238E27FC236}">
                <a16:creationId xmlns:a16="http://schemas.microsoft.com/office/drawing/2014/main" id="{E05A09B2-F170-FF53-3A99-B725610D2191}"/>
              </a:ext>
            </a:extLst>
          </p:cNvPr>
          <p:cNvSpPr/>
          <p:nvPr/>
        </p:nvSpPr>
        <p:spPr>
          <a:xfrm>
            <a:off x="92582" y="3355339"/>
            <a:ext cx="1818795" cy="2234252"/>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Risks associated with </a:t>
            </a:r>
            <a:r>
              <a:rPr lang="en-US" i="1" dirty="0">
                <a:solidFill>
                  <a:schemeClr val="tx1"/>
                </a:solidFill>
              </a:rPr>
              <a:t>direct</a:t>
            </a:r>
            <a:r>
              <a:rPr lang="en-US" dirty="0">
                <a:solidFill>
                  <a:schemeClr val="tx1"/>
                </a:solidFill>
              </a:rPr>
              <a:t> benefits more acceptable</a:t>
            </a:r>
          </a:p>
        </p:txBody>
      </p:sp>
    </p:spTree>
    <p:extLst>
      <p:ext uri="{BB962C8B-B14F-4D97-AF65-F5344CB8AC3E}">
        <p14:creationId xmlns:p14="http://schemas.microsoft.com/office/powerpoint/2010/main" val="415675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FC97-4C51-D7D0-511E-403930ECCF3C}"/>
              </a:ext>
            </a:extLst>
          </p:cNvPr>
          <p:cNvSpPr>
            <a:spLocks noGrp="1"/>
          </p:cNvSpPr>
          <p:nvPr>
            <p:ph type="title"/>
          </p:nvPr>
        </p:nvSpPr>
        <p:spPr/>
        <p:txBody>
          <a:bodyPr/>
          <a:lstStyle/>
          <a:p>
            <a:r>
              <a:rPr lang="en-US"/>
              <a:t>Why do we communicate risk?</a:t>
            </a:r>
          </a:p>
        </p:txBody>
      </p:sp>
      <p:sp>
        <p:nvSpPr>
          <p:cNvPr id="3" name="Content Placeholder 2">
            <a:extLst>
              <a:ext uri="{FF2B5EF4-FFF2-40B4-BE49-F238E27FC236}">
                <a16:creationId xmlns:a16="http://schemas.microsoft.com/office/drawing/2014/main" id="{21D449F6-E772-B387-7A0C-5566AA898610}"/>
              </a:ext>
            </a:extLst>
          </p:cNvPr>
          <p:cNvSpPr>
            <a:spLocks noGrp="1"/>
          </p:cNvSpPr>
          <p:nvPr>
            <p:ph idx="1"/>
          </p:nvPr>
        </p:nvSpPr>
        <p:spPr>
          <a:xfrm>
            <a:off x="633460" y="1087595"/>
            <a:ext cx="10720340" cy="5089368"/>
          </a:xfrm>
        </p:spPr>
        <p:txBody>
          <a:bodyPr>
            <a:normAutofit/>
          </a:bodyPr>
          <a:lstStyle/>
          <a:p>
            <a:r>
              <a:rPr lang="en-US" b="1" dirty="0"/>
              <a:t>Democracy: </a:t>
            </a:r>
            <a:r>
              <a:rPr lang="en-US" dirty="0"/>
              <a:t>governing power is vested </a:t>
            </a:r>
            <a:r>
              <a:rPr lang="en-US" i="1" dirty="0"/>
              <a:t>in the people</a:t>
            </a:r>
            <a:endParaRPr lang="en-US" dirty="0"/>
          </a:p>
          <a:p>
            <a:pPr lvl="1"/>
            <a:r>
              <a:rPr lang="en-US" dirty="0"/>
              <a:t>People MUST have a say in decisions that will affect their lives </a:t>
            </a:r>
          </a:p>
          <a:p>
            <a:r>
              <a:rPr lang="en-US" dirty="0"/>
              <a:t>General public does not have expertise or time to fully evaluate every project</a:t>
            </a:r>
          </a:p>
          <a:p>
            <a:pPr lvl="1"/>
            <a:r>
              <a:rPr lang="en-US" dirty="0"/>
              <a:t>Relies on engineers to communicate the most salient issues (risks)</a:t>
            </a:r>
          </a:p>
          <a:p>
            <a:pPr lvl="1"/>
            <a:r>
              <a:rPr lang="en-US" b="1" dirty="0"/>
              <a:t>Implicit trust </a:t>
            </a:r>
            <a:r>
              <a:rPr lang="en-US" dirty="0"/>
              <a:t>in engineers to perform robust, reliable analyses</a:t>
            </a:r>
          </a:p>
          <a:p>
            <a:r>
              <a:rPr lang="en-US" dirty="0"/>
              <a:t>This is </a:t>
            </a:r>
            <a:r>
              <a:rPr lang="en-US" b="1" dirty="0"/>
              <a:t>their community</a:t>
            </a:r>
            <a:r>
              <a:rPr lang="en-US" dirty="0"/>
              <a:t> – they will have </a:t>
            </a:r>
            <a:br>
              <a:rPr lang="en-US" dirty="0"/>
            </a:br>
            <a:r>
              <a:rPr lang="en-US" dirty="0"/>
              <a:t>useful insight</a:t>
            </a:r>
          </a:p>
          <a:p>
            <a:pPr lvl="1"/>
            <a:r>
              <a:rPr lang="en-US" dirty="0"/>
              <a:t>They know the needs of the community</a:t>
            </a:r>
          </a:p>
          <a:p>
            <a:pPr lvl="1"/>
            <a:r>
              <a:rPr lang="en-US" i="1" dirty="0"/>
              <a:t>Ideally have community representation </a:t>
            </a:r>
            <a:br>
              <a:rPr lang="en-US" i="1" dirty="0"/>
            </a:br>
            <a:r>
              <a:rPr lang="en-US" i="1" dirty="0"/>
              <a:t>throughout the process</a:t>
            </a:r>
          </a:p>
        </p:txBody>
      </p:sp>
      <p:sp>
        <p:nvSpPr>
          <p:cNvPr id="4" name="Slide Number Placeholder 3">
            <a:extLst>
              <a:ext uri="{FF2B5EF4-FFF2-40B4-BE49-F238E27FC236}">
                <a16:creationId xmlns:a16="http://schemas.microsoft.com/office/drawing/2014/main" id="{40518753-0040-EDD6-46CC-E287705A92D3}"/>
              </a:ext>
            </a:extLst>
          </p:cNvPr>
          <p:cNvSpPr>
            <a:spLocks noGrp="1"/>
          </p:cNvSpPr>
          <p:nvPr>
            <p:ph type="sldNum" sz="quarter" idx="12"/>
          </p:nvPr>
        </p:nvSpPr>
        <p:spPr/>
        <p:txBody>
          <a:bodyPr/>
          <a:lstStyle/>
          <a:p>
            <a:fld id="{D648CAF4-9E3F-4665-9F26-BF61543A0994}" type="slidenum">
              <a:rPr lang="en-US" smtClean="0"/>
              <a:t>40</a:t>
            </a:fld>
            <a:endParaRPr lang="en-US"/>
          </a:p>
        </p:txBody>
      </p:sp>
      <p:pic>
        <p:nvPicPr>
          <p:cNvPr id="6" name="Picture 5" descr="A group of people standing on a bridge&#10;&#10;Description automatically generated">
            <a:extLst>
              <a:ext uri="{FF2B5EF4-FFF2-40B4-BE49-F238E27FC236}">
                <a16:creationId xmlns:a16="http://schemas.microsoft.com/office/drawing/2014/main" id="{2A372A15-4F47-8118-EA4D-FE147579A75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64" t="13065" r="4245"/>
          <a:stretch/>
        </p:blipFill>
        <p:spPr>
          <a:xfrm>
            <a:off x="7189695" y="3419590"/>
            <a:ext cx="5002306" cy="2757373"/>
          </a:xfrm>
          <a:prstGeom prst="rect">
            <a:avLst/>
          </a:prstGeom>
        </p:spPr>
      </p:pic>
    </p:spTree>
    <p:extLst>
      <p:ext uri="{BB962C8B-B14F-4D97-AF65-F5344CB8AC3E}">
        <p14:creationId xmlns:p14="http://schemas.microsoft.com/office/powerpoint/2010/main" val="4117142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622D4-782D-1239-DFA8-E7FD68DA6CEB}"/>
              </a:ext>
            </a:extLst>
          </p:cNvPr>
          <p:cNvSpPr>
            <a:spLocks noGrp="1"/>
          </p:cNvSpPr>
          <p:nvPr>
            <p:ph type="title"/>
          </p:nvPr>
        </p:nvSpPr>
        <p:spPr/>
        <p:txBody>
          <a:bodyPr/>
          <a:lstStyle/>
          <a:p>
            <a:r>
              <a:rPr lang="en-US"/>
              <a:t>Risk Communication &amp; Risk Perception</a:t>
            </a:r>
          </a:p>
        </p:txBody>
      </p:sp>
      <p:sp>
        <p:nvSpPr>
          <p:cNvPr id="3" name="Content Placeholder 2">
            <a:extLst>
              <a:ext uri="{FF2B5EF4-FFF2-40B4-BE49-F238E27FC236}">
                <a16:creationId xmlns:a16="http://schemas.microsoft.com/office/drawing/2014/main" id="{D8DA6650-2236-7D26-2BBA-4EA0792561DA}"/>
              </a:ext>
            </a:extLst>
          </p:cNvPr>
          <p:cNvSpPr>
            <a:spLocks noGrp="1"/>
          </p:cNvSpPr>
          <p:nvPr>
            <p:ph idx="1"/>
          </p:nvPr>
        </p:nvSpPr>
        <p:spPr/>
        <p:txBody>
          <a:bodyPr/>
          <a:lstStyle/>
          <a:p>
            <a:r>
              <a:rPr lang="en-US" dirty="0"/>
              <a:t>Risk communicators </a:t>
            </a:r>
            <a:r>
              <a:rPr lang="en-US" i="1" dirty="0"/>
              <a:t>understand </a:t>
            </a:r>
            <a:r>
              <a:rPr lang="en-US" dirty="0"/>
              <a:t>how audience perceives risks</a:t>
            </a:r>
          </a:p>
          <a:p>
            <a:pPr lvl="1"/>
            <a:r>
              <a:rPr lang="en-US" i="1" dirty="0"/>
              <a:t>Why</a:t>
            </a:r>
            <a:r>
              <a:rPr lang="en-US" dirty="0"/>
              <a:t> does the audience think the scenario is risky?</a:t>
            </a:r>
          </a:p>
          <a:p>
            <a:pPr lvl="1"/>
            <a:r>
              <a:rPr lang="en-US" i="1" dirty="0"/>
              <a:t>What </a:t>
            </a:r>
            <a:r>
              <a:rPr lang="en-US" dirty="0"/>
              <a:t>aspects of the scenario are concerning to the audience?</a:t>
            </a:r>
            <a:endParaRPr lang="en-US" i="1" dirty="0"/>
          </a:p>
          <a:p>
            <a:r>
              <a:rPr lang="en-US" dirty="0"/>
              <a:t>Build understanding of the technology and risk in audience</a:t>
            </a:r>
          </a:p>
          <a:p>
            <a:pPr lvl="1"/>
            <a:r>
              <a:rPr lang="en-US" b="1" dirty="0"/>
              <a:t>DO</a:t>
            </a:r>
            <a:r>
              <a:rPr lang="en-US" dirty="0"/>
              <a:t>: discuss the relevant aspects of technology, risk, and risk management</a:t>
            </a:r>
          </a:p>
          <a:p>
            <a:pPr lvl="1"/>
            <a:r>
              <a:rPr lang="en-US" b="1" dirty="0"/>
              <a:t>DO NOT:</a:t>
            </a:r>
            <a:r>
              <a:rPr lang="en-US" dirty="0"/>
              <a:t> attempt to persuade the audience that the risk is not important</a:t>
            </a:r>
          </a:p>
          <a:p>
            <a:r>
              <a:rPr lang="en-US" dirty="0"/>
              <a:t>Communication needs to match the audience</a:t>
            </a:r>
          </a:p>
          <a:p>
            <a:pPr lvl="1"/>
            <a:r>
              <a:rPr lang="en-US" dirty="0"/>
              <a:t>Other experts: Technical, detailed language</a:t>
            </a:r>
          </a:p>
          <a:p>
            <a:pPr lvl="1"/>
            <a:r>
              <a:rPr lang="en-US" dirty="0"/>
              <a:t>Public: Characterizing risks (probability &amp; consequence) in </a:t>
            </a:r>
            <a:r>
              <a:rPr lang="en-US" b="1" dirty="0"/>
              <a:t>familiar terms</a:t>
            </a:r>
          </a:p>
        </p:txBody>
      </p:sp>
      <p:sp>
        <p:nvSpPr>
          <p:cNvPr id="4" name="Slide Number Placeholder 3">
            <a:extLst>
              <a:ext uri="{FF2B5EF4-FFF2-40B4-BE49-F238E27FC236}">
                <a16:creationId xmlns:a16="http://schemas.microsoft.com/office/drawing/2014/main" id="{4D858D28-99B4-E86D-5AE2-D8034B74897B}"/>
              </a:ext>
            </a:extLst>
          </p:cNvPr>
          <p:cNvSpPr>
            <a:spLocks noGrp="1"/>
          </p:cNvSpPr>
          <p:nvPr>
            <p:ph type="sldNum" sz="quarter" idx="12"/>
          </p:nvPr>
        </p:nvSpPr>
        <p:spPr/>
        <p:txBody>
          <a:bodyPr/>
          <a:lstStyle/>
          <a:p>
            <a:fld id="{D648CAF4-9E3F-4665-9F26-BF61543A0994}" type="slidenum">
              <a:rPr lang="en-US" smtClean="0"/>
              <a:t>41</a:t>
            </a:fld>
            <a:endParaRPr lang="en-US"/>
          </a:p>
        </p:txBody>
      </p:sp>
    </p:spTree>
    <p:extLst>
      <p:ext uri="{BB962C8B-B14F-4D97-AF65-F5344CB8AC3E}">
        <p14:creationId xmlns:p14="http://schemas.microsoft.com/office/powerpoint/2010/main" val="1958972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D3CE5-DC10-3F8C-72D0-2AA9EE8FA159}"/>
              </a:ext>
            </a:extLst>
          </p:cNvPr>
          <p:cNvSpPr>
            <a:spLocks noGrp="1"/>
          </p:cNvSpPr>
          <p:nvPr>
            <p:ph type="title"/>
          </p:nvPr>
        </p:nvSpPr>
        <p:spPr/>
        <p:txBody>
          <a:bodyPr/>
          <a:lstStyle/>
          <a:p>
            <a:r>
              <a:rPr lang="en-US"/>
              <a:t>Forms of Risk Communication </a:t>
            </a:r>
          </a:p>
        </p:txBody>
      </p:sp>
      <p:sp>
        <p:nvSpPr>
          <p:cNvPr id="3" name="Content Placeholder 2">
            <a:extLst>
              <a:ext uri="{FF2B5EF4-FFF2-40B4-BE49-F238E27FC236}">
                <a16:creationId xmlns:a16="http://schemas.microsoft.com/office/drawing/2014/main" id="{5B6C8A48-905D-24B5-38C1-11B33586F216}"/>
              </a:ext>
            </a:extLst>
          </p:cNvPr>
          <p:cNvSpPr>
            <a:spLocks noGrp="1"/>
          </p:cNvSpPr>
          <p:nvPr>
            <p:ph idx="1"/>
          </p:nvPr>
        </p:nvSpPr>
        <p:spPr/>
        <p:txBody>
          <a:bodyPr/>
          <a:lstStyle/>
          <a:p>
            <a:r>
              <a:rPr lang="en-US" i="1" dirty="0"/>
              <a:t>Communication from Public: </a:t>
            </a:r>
            <a:r>
              <a:rPr lang="en-US" dirty="0"/>
              <a:t>public expressing their concerns</a:t>
            </a:r>
          </a:p>
          <a:p>
            <a:pPr lvl="1"/>
            <a:r>
              <a:rPr lang="en-US" dirty="0"/>
              <a:t>Example: public meetings, protests, letter writing campaigns, etc. </a:t>
            </a:r>
          </a:p>
          <a:p>
            <a:r>
              <a:rPr lang="en-US" i="1" dirty="0"/>
              <a:t>Communication to Public: </a:t>
            </a:r>
            <a:r>
              <a:rPr lang="en-US" dirty="0"/>
              <a:t>Rarely about risk </a:t>
            </a:r>
            <a:r>
              <a:rPr lang="en-US" i="1" dirty="0"/>
              <a:t>per se</a:t>
            </a:r>
            <a:r>
              <a:rPr lang="en-US" dirty="0"/>
              <a:t>, but often qualitative discussions of various hazards</a:t>
            </a:r>
          </a:p>
          <a:p>
            <a:r>
              <a:rPr lang="en-US" i="1" dirty="0"/>
              <a:t>Communication by Professionals: </a:t>
            </a:r>
            <a:r>
              <a:rPr lang="en-US" dirty="0"/>
              <a:t>More formal communication rife with technical language and specific details</a:t>
            </a:r>
          </a:p>
          <a:p>
            <a:r>
              <a:rPr lang="en-US" i="1" dirty="0"/>
              <a:t>Communication by News Media: </a:t>
            </a:r>
            <a:endParaRPr lang="en-US" dirty="0"/>
          </a:p>
          <a:p>
            <a:pPr lvl="1"/>
            <a:r>
              <a:rPr lang="en-US" dirty="0"/>
              <a:t>Passive transmitter of information</a:t>
            </a:r>
          </a:p>
          <a:p>
            <a:pPr lvl="1"/>
            <a:r>
              <a:rPr lang="en-US" dirty="0"/>
              <a:t>Active producer/interpreter of information</a:t>
            </a:r>
          </a:p>
          <a:p>
            <a:pPr lvl="1"/>
            <a:r>
              <a:rPr lang="en-US" dirty="0"/>
              <a:t>Typically tend to highlight short-term impacts and immediate events</a:t>
            </a:r>
          </a:p>
        </p:txBody>
      </p:sp>
      <p:sp>
        <p:nvSpPr>
          <p:cNvPr id="4" name="Slide Number Placeholder 3">
            <a:extLst>
              <a:ext uri="{FF2B5EF4-FFF2-40B4-BE49-F238E27FC236}">
                <a16:creationId xmlns:a16="http://schemas.microsoft.com/office/drawing/2014/main" id="{D9508D6A-1017-00FE-40BD-9FCD6610909B}"/>
              </a:ext>
            </a:extLst>
          </p:cNvPr>
          <p:cNvSpPr>
            <a:spLocks noGrp="1"/>
          </p:cNvSpPr>
          <p:nvPr>
            <p:ph type="sldNum" sz="quarter" idx="12"/>
          </p:nvPr>
        </p:nvSpPr>
        <p:spPr/>
        <p:txBody>
          <a:bodyPr/>
          <a:lstStyle/>
          <a:p>
            <a:fld id="{D648CAF4-9E3F-4665-9F26-BF61543A0994}" type="slidenum">
              <a:rPr lang="en-US" smtClean="0"/>
              <a:t>42</a:t>
            </a:fld>
            <a:endParaRPr lang="en-US"/>
          </a:p>
        </p:txBody>
      </p:sp>
      <p:sp>
        <p:nvSpPr>
          <p:cNvPr id="6" name="TextBox 5">
            <a:extLst>
              <a:ext uri="{FF2B5EF4-FFF2-40B4-BE49-F238E27FC236}">
                <a16:creationId xmlns:a16="http://schemas.microsoft.com/office/drawing/2014/main" id="{CB8D90C9-1625-567C-695D-F20971C33C52}"/>
              </a:ext>
            </a:extLst>
          </p:cNvPr>
          <p:cNvSpPr txBox="1"/>
          <p:nvPr/>
        </p:nvSpPr>
        <p:spPr>
          <a:xfrm>
            <a:off x="2469776" y="6415801"/>
            <a:ext cx="7252447" cy="246221"/>
          </a:xfrm>
          <a:prstGeom prst="rect">
            <a:avLst/>
          </a:prstGeom>
          <a:noFill/>
        </p:spPr>
        <p:txBody>
          <a:bodyPr wrap="square">
            <a:spAutoFit/>
          </a:bodyPr>
          <a:lstStyle/>
          <a:p>
            <a:pPr algn="l"/>
            <a:r>
              <a:rPr lang="en-US" sz="1000" dirty="0">
                <a:solidFill>
                  <a:schemeClr val="bg1"/>
                </a:solidFill>
              </a:rPr>
              <a:t>Modarres, M. (2006). </a:t>
            </a:r>
            <a:r>
              <a:rPr lang="en-US" sz="1000" i="1" dirty="0">
                <a:solidFill>
                  <a:schemeClr val="bg1"/>
                </a:solidFill>
              </a:rPr>
              <a:t>Risk Analysis in Engineering: Techniques, Tools, and Trends</a:t>
            </a:r>
            <a:r>
              <a:rPr lang="en-US" sz="1000" dirty="0">
                <a:solidFill>
                  <a:schemeClr val="bg1"/>
                </a:solidFill>
              </a:rPr>
              <a:t>. Taylor &amp; Francis.</a:t>
            </a:r>
          </a:p>
        </p:txBody>
      </p:sp>
    </p:spTree>
    <p:extLst>
      <p:ext uri="{BB962C8B-B14F-4D97-AF65-F5344CB8AC3E}">
        <p14:creationId xmlns:p14="http://schemas.microsoft.com/office/powerpoint/2010/main" val="3417197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98C2F-D2FF-59E1-4D61-6C779C34B48D}"/>
              </a:ext>
            </a:extLst>
          </p:cNvPr>
          <p:cNvSpPr>
            <a:spLocks noGrp="1"/>
          </p:cNvSpPr>
          <p:nvPr>
            <p:ph type="title"/>
          </p:nvPr>
        </p:nvSpPr>
        <p:spPr/>
        <p:txBody>
          <a:bodyPr/>
          <a:lstStyle/>
          <a:p>
            <a:r>
              <a:rPr lang="en-US"/>
              <a:t>1. Accept and Involve the Public</a:t>
            </a:r>
          </a:p>
        </p:txBody>
      </p:sp>
      <p:sp>
        <p:nvSpPr>
          <p:cNvPr id="3" name="Content Placeholder 2">
            <a:extLst>
              <a:ext uri="{FF2B5EF4-FFF2-40B4-BE49-F238E27FC236}">
                <a16:creationId xmlns:a16="http://schemas.microsoft.com/office/drawing/2014/main" id="{B5C410C6-7C6E-4D20-83BF-55472AD80E51}"/>
              </a:ext>
            </a:extLst>
          </p:cNvPr>
          <p:cNvSpPr>
            <a:spLocks noGrp="1"/>
          </p:cNvSpPr>
          <p:nvPr>
            <p:ph idx="1"/>
          </p:nvPr>
        </p:nvSpPr>
        <p:spPr>
          <a:xfrm>
            <a:off x="633460" y="1087595"/>
            <a:ext cx="6407040" cy="5089368"/>
          </a:xfrm>
        </p:spPr>
        <p:txBody>
          <a:bodyPr>
            <a:normAutofit fontScale="92500" lnSpcReduction="10000"/>
          </a:bodyPr>
          <a:lstStyle/>
          <a:p>
            <a:r>
              <a:rPr lang="en-US"/>
              <a:t>The goal of risk communication to the public is NOT to diffuse concern or avoid action</a:t>
            </a:r>
          </a:p>
          <a:p>
            <a:r>
              <a:rPr lang="en-US"/>
              <a:t>The goal is to produce an </a:t>
            </a:r>
            <a:r>
              <a:rPr lang="en-US" i="1"/>
              <a:t>informed public</a:t>
            </a:r>
            <a:r>
              <a:rPr lang="en-US"/>
              <a:t> that is: </a:t>
            </a:r>
          </a:p>
          <a:p>
            <a:pPr lvl="1"/>
            <a:r>
              <a:rPr lang="en-US"/>
              <a:t>Involved</a:t>
            </a:r>
          </a:p>
          <a:p>
            <a:pPr lvl="1"/>
            <a:r>
              <a:rPr lang="en-US"/>
              <a:t>Interested</a:t>
            </a:r>
          </a:p>
          <a:p>
            <a:pPr lvl="1"/>
            <a:r>
              <a:rPr lang="en-US"/>
              <a:t>Reasonable</a:t>
            </a:r>
          </a:p>
          <a:p>
            <a:pPr lvl="1"/>
            <a:r>
              <a:rPr lang="en-US"/>
              <a:t>Thoughtful</a:t>
            </a:r>
          </a:p>
          <a:p>
            <a:pPr lvl="1"/>
            <a:r>
              <a:rPr lang="en-US"/>
              <a:t>Solution-oriented</a:t>
            </a:r>
          </a:p>
          <a:p>
            <a:pPr lvl="1"/>
            <a:r>
              <a:rPr lang="en-US"/>
              <a:t>Collaborative</a:t>
            </a:r>
          </a:p>
          <a:p>
            <a:r>
              <a:rPr lang="en-US"/>
              <a:t>Demonstrate </a:t>
            </a:r>
            <a:r>
              <a:rPr lang="en-US" b="1"/>
              <a:t>respect and sincerity </a:t>
            </a:r>
            <a:r>
              <a:rPr lang="en-US"/>
              <a:t>by:</a:t>
            </a:r>
          </a:p>
          <a:p>
            <a:pPr lvl="1"/>
            <a:r>
              <a:rPr lang="en-US"/>
              <a:t>Involving the community </a:t>
            </a:r>
            <a:r>
              <a:rPr lang="en-US" i="1"/>
              <a:t>early</a:t>
            </a:r>
          </a:p>
          <a:p>
            <a:pPr lvl="1"/>
            <a:r>
              <a:rPr lang="en-US"/>
              <a:t>Being clear that you are interested in their concerns and opinions</a:t>
            </a:r>
          </a:p>
        </p:txBody>
      </p:sp>
      <p:sp>
        <p:nvSpPr>
          <p:cNvPr id="4" name="Slide Number Placeholder 3">
            <a:extLst>
              <a:ext uri="{FF2B5EF4-FFF2-40B4-BE49-F238E27FC236}">
                <a16:creationId xmlns:a16="http://schemas.microsoft.com/office/drawing/2014/main" id="{81784614-D207-CD9C-6F68-0A3728246777}"/>
              </a:ext>
            </a:extLst>
          </p:cNvPr>
          <p:cNvSpPr>
            <a:spLocks noGrp="1"/>
          </p:cNvSpPr>
          <p:nvPr>
            <p:ph type="sldNum" sz="quarter" idx="12"/>
          </p:nvPr>
        </p:nvSpPr>
        <p:spPr/>
        <p:txBody>
          <a:bodyPr/>
          <a:lstStyle/>
          <a:p>
            <a:fld id="{D648CAF4-9E3F-4665-9F26-BF61543A0994}" type="slidenum">
              <a:rPr lang="en-US" smtClean="0"/>
              <a:t>43</a:t>
            </a:fld>
            <a:endParaRPr lang="en-US"/>
          </a:p>
        </p:txBody>
      </p:sp>
      <p:pic>
        <p:nvPicPr>
          <p:cNvPr id="7" name="Picture 6" descr="A group of people walking around a ruined building with Roman Forum in the background&#10;&#10;Description automatically generated with medium confidence">
            <a:extLst>
              <a:ext uri="{FF2B5EF4-FFF2-40B4-BE49-F238E27FC236}">
                <a16:creationId xmlns:a16="http://schemas.microsoft.com/office/drawing/2014/main" id="{8B97B387-13BE-51E7-5A0E-3A7C9F359A4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40500" y="3851343"/>
            <a:ext cx="5151500" cy="2303553"/>
          </a:xfrm>
          <a:prstGeom prst="rect">
            <a:avLst/>
          </a:prstGeom>
        </p:spPr>
      </p:pic>
      <p:sp>
        <p:nvSpPr>
          <p:cNvPr id="5" name="Rectangle: Rounded Corners 4">
            <a:extLst>
              <a:ext uri="{FF2B5EF4-FFF2-40B4-BE49-F238E27FC236}">
                <a16:creationId xmlns:a16="http://schemas.microsoft.com/office/drawing/2014/main" id="{626764C7-E1C5-2FEB-4EB9-AFEA0496D708}"/>
              </a:ext>
            </a:extLst>
          </p:cNvPr>
          <p:cNvSpPr/>
          <p:nvPr/>
        </p:nvSpPr>
        <p:spPr>
          <a:xfrm>
            <a:off x="3124333" y="2745769"/>
            <a:ext cx="5052183" cy="1222624"/>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 public will be more inclined to participate if communicators are respectful, reasonable, and willing to engage them. </a:t>
            </a:r>
          </a:p>
        </p:txBody>
      </p:sp>
      <p:pic>
        <p:nvPicPr>
          <p:cNvPr id="10" name="Picture 9" descr="A group of people around a stack of red blocks&#10;&#10;Description automatically generated">
            <a:extLst>
              <a:ext uri="{FF2B5EF4-FFF2-40B4-BE49-F238E27FC236}">
                <a16:creationId xmlns:a16="http://schemas.microsoft.com/office/drawing/2014/main" id="{18D5D2FB-C6FC-9EF3-D2EF-0BE1B200D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9056" y="1051635"/>
            <a:ext cx="3732944" cy="2799708"/>
          </a:xfrm>
          <a:prstGeom prst="rect">
            <a:avLst/>
          </a:prstGeom>
        </p:spPr>
      </p:pic>
    </p:spTree>
    <p:extLst>
      <p:ext uri="{BB962C8B-B14F-4D97-AF65-F5344CB8AC3E}">
        <p14:creationId xmlns:p14="http://schemas.microsoft.com/office/powerpoint/2010/main" val="1585962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37D49-22C4-34F4-214F-1F541087FC23}"/>
              </a:ext>
            </a:extLst>
          </p:cNvPr>
          <p:cNvSpPr>
            <a:spLocks noGrp="1"/>
          </p:cNvSpPr>
          <p:nvPr>
            <p:ph type="title"/>
          </p:nvPr>
        </p:nvSpPr>
        <p:spPr/>
        <p:txBody>
          <a:bodyPr/>
          <a:lstStyle/>
          <a:p>
            <a:r>
              <a:rPr lang="en-US"/>
              <a:t>2. Plan Carefully and Evaluate Performance </a:t>
            </a:r>
          </a:p>
        </p:txBody>
      </p:sp>
      <p:sp>
        <p:nvSpPr>
          <p:cNvPr id="3" name="Content Placeholder 2">
            <a:extLst>
              <a:ext uri="{FF2B5EF4-FFF2-40B4-BE49-F238E27FC236}">
                <a16:creationId xmlns:a16="http://schemas.microsoft.com/office/drawing/2014/main" id="{55738307-E88A-41CC-C27E-FA0F203037D4}"/>
              </a:ext>
            </a:extLst>
          </p:cNvPr>
          <p:cNvSpPr>
            <a:spLocks noGrp="1"/>
          </p:cNvSpPr>
          <p:nvPr>
            <p:ph idx="1"/>
          </p:nvPr>
        </p:nvSpPr>
        <p:spPr/>
        <p:txBody>
          <a:bodyPr/>
          <a:lstStyle/>
          <a:p>
            <a:r>
              <a:rPr lang="en-US"/>
              <a:t>Communication strategies vary with the goals, audiences, and media used</a:t>
            </a:r>
          </a:p>
          <a:p>
            <a:r>
              <a:rPr lang="en-US" b="1"/>
              <a:t>Begin with clear, explicit objectives</a:t>
            </a:r>
          </a:p>
          <a:p>
            <a:pPr lvl="1"/>
            <a:r>
              <a:rPr lang="en-US"/>
              <a:t>What are you trying to accomplish with communication?</a:t>
            </a:r>
          </a:p>
          <a:p>
            <a:pPr lvl="2"/>
            <a:r>
              <a:rPr lang="en-US"/>
              <a:t>Providing information to the public?</a:t>
            </a:r>
          </a:p>
          <a:p>
            <a:pPr lvl="2"/>
            <a:r>
              <a:rPr lang="en-US"/>
              <a:t>Motivating people to act?</a:t>
            </a:r>
          </a:p>
          <a:p>
            <a:pPr lvl="2"/>
            <a:r>
              <a:rPr lang="en-US"/>
              <a:t>Stimulating emergency response?</a:t>
            </a:r>
          </a:p>
          <a:p>
            <a:r>
              <a:rPr lang="en-US" b="1"/>
              <a:t>Aim your communications at specific subgroups</a:t>
            </a:r>
          </a:p>
          <a:p>
            <a:pPr lvl="1"/>
            <a:r>
              <a:rPr lang="en-US"/>
              <a:t>Your audience is NOT a monolith – everyone approaches with different goals and background</a:t>
            </a:r>
          </a:p>
          <a:p>
            <a:pPr lvl="1"/>
            <a:r>
              <a:rPr lang="en-US"/>
              <a:t>Tailor parts of your communication so that you don’t leave anyone out</a:t>
            </a:r>
          </a:p>
          <a:p>
            <a:r>
              <a:rPr lang="en-US" b="1"/>
              <a:t>Pre-test messaging and learn from mistakes</a:t>
            </a:r>
          </a:p>
        </p:txBody>
      </p:sp>
      <p:sp>
        <p:nvSpPr>
          <p:cNvPr id="4" name="Slide Number Placeholder 3">
            <a:extLst>
              <a:ext uri="{FF2B5EF4-FFF2-40B4-BE49-F238E27FC236}">
                <a16:creationId xmlns:a16="http://schemas.microsoft.com/office/drawing/2014/main" id="{1B2E2439-6A6D-985E-DEDA-1B7F362417D7}"/>
              </a:ext>
            </a:extLst>
          </p:cNvPr>
          <p:cNvSpPr>
            <a:spLocks noGrp="1"/>
          </p:cNvSpPr>
          <p:nvPr>
            <p:ph type="sldNum" sz="quarter" idx="12"/>
          </p:nvPr>
        </p:nvSpPr>
        <p:spPr/>
        <p:txBody>
          <a:bodyPr/>
          <a:lstStyle/>
          <a:p>
            <a:fld id="{D648CAF4-9E3F-4665-9F26-BF61543A0994}" type="slidenum">
              <a:rPr lang="en-US" smtClean="0"/>
              <a:t>44</a:t>
            </a:fld>
            <a:endParaRPr lang="en-US"/>
          </a:p>
        </p:txBody>
      </p:sp>
      <p:pic>
        <p:nvPicPr>
          <p:cNvPr id="6" name="Picture 5" descr="A wall covered with sticky notes.">
            <a:extLst>
              <a:ext uri="{FF2B5EF4-FFF2-40B4-BE49-F238E27FC236}">
                <a16:creationId xmlns:a16="http://schemas.microsoft.com/office/drawing/2014/main" id="{9F2DA3BA-7E64-D342-38E7-445210481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1936" y="1584502"/>
            <a:ext cx="3500063" cy="2167245"/>
          </a:xfrm>
          <a:prstGeom prst="rect">
            <a:avLst/>
          </a:prstGeom>
        </p:spPr>
      </p:pic>
    </p:spTree>
    <p:extLst>
      <p:ext uri="{BB962C8B-B14F-4D97-AF65-F5344CB8AC3E}">
        <p14:creationId xmlns:p14="http://schemas.microsoft.com/office/powerpoint/2010/main" val="1428403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F1922-D8A0-55B8-85B4-D06D2B5AAF34}"/>
              </a:ext>
            </a:extLst>
          </p:cNvPr>
          <p:cNvSpPr>
            <a:spLocks noGrp="1"/>
          </p:cNvSpPr>
          <p:nvPr>
            <p:ph type="title"/>
          </p:nvPr>
        </p:nvSpPr>
        <p:spPr/>
        <p:txBody>
          <a:bodyPr/>
          <a:lstStyle/>
          <a:p>
            <a:r>
              <a:rPr lang="en-US"/>
              <a:t>3. Listen to Your Audience</a:t>
            </a:r>
          </a:p>
        </p:txBody>
      </p:sp>
      <p:sp>
        <p:nvSpPr>
          <p:cNvPr id="3" name="Content Placeholder 2">
            <a:extLst>
              <a:ext uri="{FF2B5EF4-FFF2-40B4-BE49-F238E27FC236}">
                <a16:creationId xmlns:a16="http://schemas.microsoft.com/office/drawing/2014/main" id="{9BDF0D4C-7827-3260-E992-BFEC473A55E9}"/>
              </a:ext>
            </a:extLst>
          </p:cNvPr>
          <p:cNvSpPr>
            <a:spLocks noGrp="1"/>
          </p:cNvSpPr>
          <p:nvPr>
            <p:ph idx="1"/>
          </p:nvPr>
        </p:nvSpPr>
        <p:spPr/>
        <p:txBody>
          <a:bodyPr>
            <a:normAutofit lnSpcReduction="10000"/>
          </a:bodyPr>
          <a:lstStyle/>
          <a:p>
            <a:r>
              <a:rPr lang="en-US" dirty="0"/>
              <a:t>Mortality statistics and quantitative details are usually NOT the top concerns for the public</a:t>
            </a:r>
          </a:p>
          <a:p>
            <a:r>
              <a:rPr lang="en-US" dirty="0"/>
              <a:t>Public often much more concerned with: </a:t>
            </a:r>
          </a:p>
          <a:p>
            <a:pPr lvl="1"/>
            <a:r>
              <a:rPr lang="en-US" dirty="0">
                <a:solidFill>
                  <a:schemeClr val="accent1"/>
                </a:solidFill>
              </a:rPr>
              <a:t>Trust</a:t>
            </a:r>
          </a:p>
          <a:p>
            <a:pPr lvl="1"/>
            <a:r>
              <a:rPr lang="en-US" dirty="0">
                <a:solidFill>
                  <a:schemeClr val="accent1"/>
                </a:solidFill>
              </a:rPr>
              <a:t>Credibility</a:t>
            </a:r>
          </a:p>
          <a:p>
            <a:pPr lvl="1"/>
            <a:r>
              <a:rPr lang="en-US" dirty="0">
                <a:solidFill>
                  <a:schemeClr val="accent1"/>
                </a:solidFill>
              </a:rPr>
              <a:t>Fairness</a:t>
            </a:r>
          </a:p>
          <a:p>
            <a:pPr lvl="1"/>
            <a:r>
              <a:rPr lang="en-US" dirty="0">
                <a:solidFill>
                  <a:schemeClr val="accent1"/>
                </a:solidFill>
              </a:rPr>
              <a:t>Caring</a:t>
            </a:r>
          </a:p>
          <a:p>
            <a:pPr lvl="1"/>
            <a:r>
              <a:rPr lang="en-US" dirty="0">
                <a:solidFill>
                  <a:schemeClr val="accent1"/>
                </a:solidFill>
              </a:rPr>
              <a:t>Compassion</a:t>
            </a:r>
          </a:p>
          <a:p>
            <a:pPr lvl="1"/>
            <a:r>
              <a:rPr lang="en-US" dirty="0">
                <a:solidFill>
                  <a:schemeClr val="accent4"/>
                </a:solidFill>
              </a:rPr>
              <a:t>Control</a:t>
            </a:r>
          </a:p>
          <a:p>
            <a:pPr lvl="1"/>
            <a:r>
              <a:rPr lang="en-US" dirty="0">
                <a:solidFill>
                  <a:schemeClr val="accent4"/>
                </a:solidFill>
              </a:rPr>
              <a:t>Competence</a:t>
            </a:r>
          </a:p>
          <a:p>
            <a:pPr lvl="1"/>
            <a:r>
              <a:rPr lang="en-US" dirty="0">
                <a:solidFill>
                  <a:schemeClr val="accent4"/>
                </a:solidFill>
              </a:rPr>
              <a:t>Voluntariness</a:t>
            </a:r>
          </a:p>
          <a:p>
            <a:r>
              <a:rPr lang="en-US" dirty="0"/>
              <a:t>Don’t make assumptions about your audience – </a:t>
            </a:r>
            <a:r>
              <a:rPr lang="en-US" b="1" dirty="0"/>
              <a:t>take the time to </a:t>
            </a:r>
            <a:r>
              <a:rPr lang="en-US" b="1" i="1" dirty="0"/>
              <a:t>learn</a:t>
            </a:r>
            <a:r>
              <a:rPr lang="en-US" b="1" dirty="0"/>
              <a:t> what they’re thinking</a:t>
            </a:r>
          </a:p>
          <a:p>
            <a:pPr lvl="1"/>
            <a:r>
              <a:rPr lang="en-US" dirty="0"/>
              <a:t>Interviews, focus groups, surveys, etc. </a:t>
            </a:r>
          </a:p>
        </p:txBody>
      </p:sp>
      <p:sp>
        <p:nvSpPr>
          <p:cNvPr id="4" name="Slide Number Placeholder 3">
            <a:extLst>
              <a:ext uri="{FF2B5EF4-FFF2-40B4-BE49-F238E27FC236}">
                <a16:creationId xmlns:a16="http://schemas.microsoft.com/office/drawing/2014/main" id="{44D3FEE3-7A05-640E-8D62-32762201BC99}"/>
              </a:ext>
            </a:extLst>
          </p:cNvPr>
          <p:cNvSpPr>
            <a:spLocks noGrp="1"/>
          </p:cNvSpPr>
          <p:nvPr>
            <p:ph type="sldNum" sz="quarter" idx="12"/>
          </p:nvPr>
        </p:nvSpPr>
        <p:spPr/>
        <p:txBody>
          <a:bodyPr/>
          <a:lstStyle/>
          <a:p>
            <a:fld id="{D648CAF4-9E3F-4665-9F26-BF61543A0994}" type="slidenum">
              <a:rPr lang="en-US" smtClean="0"/>
              <a:t>45</a:t>
            </a:fld>
            <a:endParaRPr lang="en-US"/>
          </a:p>
        </p:txBody>
      </p:sp>
      <p:sp>
        <p:nvSpPr>
          <p:cNvPr id="5" name="Right Brace 4">
            <a:extLst>
              <a:ext uri="{FF2B5EF4-FFF2-40B4-BE49-F238E27FC236}">
                <a16:creationId xmlns:a16="http://schemas.microsoft.com/office/drawing/2014/main" id="{C65B963E-390E-4E2D-D618-AF76F7DD06A5}"/>
              </a:ext>
            </a:extLst>
          </p:cNvPr>
          <p:cNvSpPr/>
          <p:nvPr/>
        </p:nvSpPr>
        <p:spPr>
          <a:xfrm>
            <a:off x="3051425" y="2250040"/>
            <a:ext cx="380144" cy="1715785"/>
          </a:xfrm>
          <a:prstGeom prst="rightBrace">
            <a:avLst>
              <a:gd name="adj1" fmla="val 38062"/>
              <a:gd name="adj2" fmla="val 5000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7295267F-834D-B317-B092-03ADD17B1DFF}"/>
              </a:ext>
            </a:extLst>
          </p:cNvPr>
          <p:cNvSpPr/>
          <p:nvPr/>
        </p:nvSpPr>
        <p:spPr>
          <a:xfrm>
            <a:off x="3051425" y="3965825"/>
            <a:ext cx="380144" cy="1010292"/>
          </a:xfrm>
          <a:prstGeom prst="rightBrace">
            <a:avLst>
              <a:gd name="adj1" fmla="val 38062"/>
              <a:gd name="adj2" fmla="val 50000"/>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B96FCFA-707A-C32E-068A-EF33A14FC169}"/>
              </a:ext>
            </a:extLst>
          </p:cNvPr>
          <p:cNvSpPr/>
          <p:nvPr/>
        </p:nvSpPr>
        <p:spPr>
          <a:xfrm>
            <a:off x="3431569" y="2496620"/>
            <a:ext cx="3647325" cy="1222624"/>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Communicators can project these qualities when talking with the public.</a:t>
            </a:r>
          </a:p>
        </p:txBody>
      </p:sp>
      <p:sp>
        <p:nvSpPr>
          <p:cNvPr id="8" name="Rectangle: Rounded Corners 7">
            <a:extLst>
              <a:ext uri="{FF2B5EF4-FFF2-40B4-BE49-F238E27FC236}">
                <a16:creationId xmlns:a16="http://schemas.microsoft.com/office/drawing/2014/main" id="{C4F52078-E571-11C8-30B2-635BA3BBD210}"/>
              </a:ext>
            </a:extLst>
          </p:cNvPr>
          <p:cNvSpPr/>
          <p:nvPr/>
        </p:nvSpPr>
        <p:spPr>
          <a:xfrm>
            <a:off x="3431569" y="4078842"/>
            <a:ext cx="5179031" cy="784260"/>
          </a:xfrm>
          <a:prstGeom prst="round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Communicators can emphasize these aspects of the organization and the risk.</a:t>
            </a:r>
          </a:p>
        </p:txBody>
      </p:sp>
      <p:pic>
        <p:nvPicPr>
          <p:cNvPr id="10" name="Picture 9" descr="A black and white image of a wifi symbol&#10;&#10;Description automatically generated">
            <a:extLst>
              <a:ext uri="{FF2B5EF4-FFF2-40B4-BE49-F238E27FC236}">
                <a16:creationId xmlns:a16="http://schemas.microsoft.com/office/drawing/2014/main" id="{D3B67B0D-0A00-7E0D-0543-7B4059CCBB9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90744" y="1582221"/>
            <a:ext cx="2829760" cy="3280881"/>
          </a:xfrm>
          <a:prstGeom prst="rect">
            <a:avLst/>
          </a:prstGeom>
        </p:spPr>
      </p:pic>
    </p:spTree>
    <p:extLst>
      <p:ext uri="{BB962C8B-B14F-4D97-AF65-F5344CB8AC3E}">
        <p14:creationId xmlns:p14="http://schemas.microsoft.com/office/powerpoint/2010/main" val="2385424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51B3-30DE-8BE3-A664-7E41D6693274}"/>
              </a:ext>
            </a:extLst>
          </p:cNvPr>
          <p:cNvSpPr>
            <a:spLocks noGrp="1"/>
          </p:cNvSpPr>
          <p:nvPr>
            <p:ph type="title"/>
          </p:nvPr>
        </p:nvSpPr>
        <p:spPr/>
        <p:txBody>
          <a:bodyPr/>
          <a:lstStyle/>
          <a:p>
            <a:r>
              <a:rPr lang="en-US"/>
              <a:t>4. Be Honest, Frank, and Open</a:t>
            </a:r>
          </a:p>
        </p:txBody>
      </p:sp>
      <p:sp>
        <p:nvSpPr>
          <p:cNvPr id="3" name="Content Placeholder 2">
            <a:extLst>
              <a:ext uri="{FF2B5EF4-FFF2-40B4-BE49-F238E27FC236}">
                <a16:creationId xmlns:a16="http://schemas.microsoft.com/office/drawing/2014/main" id="{D9DDE8A9-CB88-2469-315A-05CECC96057D}"/>
              </a:ext>
            </a:extLst>
          </p:cNvPr>
          <p:cNvSpPr>
            <a:spLocks noGrp="1"/>
          </p:cNvSpPr>
          <p:nvPr>
            <p:ph idx="1"/>
          </p:nvPr>
        </p:nvSpPr>
        <p:spPr/>
        <p:txBody>
          <a:bodyPr/>
          <a:lstStyle/>
          <a:p>
            <a:r>
              <a:rPr lang="en-US" b="1"/>
              <a:t>Trust and credibility</a:t>
            </a:r>
            <a:r>
              <a:rPr lang="en-US"/>
              <a:t> are your most important assets</a:t>
            </a:r>
          </a:p>
          <a:p>
            <a:pPr lvl="1"/>
            <a:r>
              <a:rPr lang="en-US"/>
              <a:t>Difficult to obtain</a:t>
            </a:r>
          </a:p>
          <a:p>
            <a:pPr lvl="1"/>
            <a:r>
              <a:rPr lang="en-US"/>
              <a:t>Almost impossible to regain once lost</a:t>
            </a:r>
          </a:p>
          <a:p>
            <a:r>
              <a:rPr lang="en-US"/>
              <a:t>Don’t expect or ask for trust – it’s earned</a:t>
            </a:r>
          </a:p>
          <a:p>
            <a:pPr lvl="1"/>
            <a:r>
              <a:rPr lang="en-US"/>
              <a:t>State your credentials</a:t>
            </a:r>
          </a:p>
          <a:p>
            <a:pPr lvl="1"/>
            <a:r>
              <a:rPr lang="en-US" b="1"/>
              <a:t>If you don’t know an answer (or are uncertain), say so!</a:t>
            </a:r>
            <a:endParaRPr lang="en-US"/>
          </a:p>
          <a:p>
            <a:r>
              <a:rPr lang="en-US"/>
              <a:t>When in doubt, err on the side of more information</a:t>
            </a:r>
          </a:p>
          <a:p>
            <a:r>
              <a:rPr lang="en-US"/>
              <a:t>Disclose information as soon as possible</a:t>
            </a:r>
          </a:p>
          <a:p>
            <a:r>
              <a:rPr lang="en-US"/>
              <a:t>Be appropriate with discussing reservations, uncertainties, analysis strengths/weaknesses</a:t>
            </a:r>
          </a:p>
        </p:txBody>
      </p:sp>
      <p:sp>
        <p:nvSpPr>
          <p:cNvPr id="4" name="Slide Number Placeholder 3">
            <a:extLst>
              <a:ext uri="{FF2B5EF4-FFF2-40B4-BE49-F238E27FC236}">
                <a16:creationId xmlns:a16="http://schemas.microsoft.com/office/drawing/2014/main" id="{5603E8F0-4FB8-5718-238E-8E9C90299498}"/>
              </a:ext>
            </a:extLst>
          </p:cNvPr>
          <p:cNvSpPr>
            <a:spLocks noGrp="1"/>
          </p:cNvSpPr>
          <p:nvPr>
            <p:ph type="sldNum" sz="quarter" idx="12"/>
          </p:nvPr>
        </p:nvSpPr>
        <p:spPr/>
        <p:txBody>
          <a:bodyPr/>
          <a:lstStyle/>
          <a:p>
            <a:fld id="{D648CAF4-9E3F-4665-9F26-BF61543A0994}" type="slidenum">
              <a:rPr lang="en-US" smtClean="0"/>
              <a:t>46</a:t>
            </a:fld>
            <a:endParaRPr lang="en-US"/>
          </a:p>
        </p:txBody>
      </p:sp>
    </p:spTree>
    <p:extLst>
      <p:ext uri="{BB962C8B-B14F-4D97-AF65-F5344CB8AC3E}">
        <p14:creationId xmlns:p14="http://schemas.microsoft.com/office/powerpoint/2010/main" val="2641532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7C3D-5E5F-A5EA-EB50-9407147FE675}"/>
              </a:ext>
            </a:extLst>
          </p:cNvPr>
          <p:cNvSpPr>
            <a:spLocks noGrp="1"/>
          </p:cNvSpPr>
          <p:nvPr>
            <p:ph type="title"/>
          </p:nvPr>
        </p:nvSpPr>
        <p:spPr/>
        <p:txBody>
          <a:bodyPr/>
          <a:lstStyle/>
          <a:p>
            <a:r>
              <a:rPr lang="en-US"/>
              <a:t>5. Coordinate and Collaborate</a:t>
            </a:r>
          </a:p>
        </p:txBody>
      </p:sp>
      <p:sp>
        <p:nvSpPr>
          <p:cNvPr id="3" name="Content Placeholder 2">
            <a:extLst>
              <a:ext uri="{FF2B5EF4-FFF2-40B4-BE49-F238E27FC236}">
                <a16:creationId xmlns:a16="http://schemas.microsoft.com/office/drawing/2014/main" id="{CD5EFADA-C85A-917C-0033-772A571C4067}"/>
              </a:ext>
            </a:extLst>
          </p:cNvPr>
          <p:cNvSpPr>
            <a:spLocks noGrp="1"/>
          </p:cNvSpPr>
          <p:nvPr>
            <p:ph idx="1"/>
          </p:nvPr>
        </p:nvSpPr>
        <p:spPr>
          <a:xfrm>
            <a:off x="633459" y="1087595"/>
            <a:ext cx="7067509" cy="5089368"/>
          </a:xfrm>
        </p:spPr>
        <p:txBody>
          <a:bodyPr>
            <a:normAutofit fontScale="92500" lnSpcReduction="10000"/>
          </a:bodyPr>
          <a:lstStyle/>
          <a:p>
            <a:r>
              <a:rPr lang="en-US"/>
              <a:t>Allies can be helpful for communicating effectively</a:t>
            </a:r>
          </a:p>
          <a:p>
            <a:pPr lvl="1"/>
            <a:r>
              <a:rPr lang="en-US"/>
              <a:t>Communication becomes </a:t>
            </a:r>
            <a:r>
              <a:rPr lang="en-US" i="1"/>
              <a:t>very </a:t>
            </a:r>
            <a:r>
              <a:rPr lang="en-US"/>
              <a:t>difficult if there are public conflicts or disagreements with other credible sources</a:t>
            </a:r>
          </a:p>
          <a:p>
            <a:r>
              <a:rPr lang="en-US"/>
              <a:t>Coordinate </a:t>
            </a:r>
            <a:r>
              <a:rPr lang="en-US" u="sng"/>
              <a:t>all</a:t>
            </a:r>
            <a:r>
              <a:rPr lang="en-US"/>
              <a:t> inter- and intra-organization communication</a:t>
            </a:r>
          </a:p>
          <a:p>
            <a:r>
              <a:rPr lang="en-US"/>
              <a:t>Build bridges with other organizations</a:t>
            </a:r>
          </a:p>
          <a:p>
            <a:pPr lvl="1"/>
            <a:r>
              <a:rPr lang="en-US"/>
              <a:t>Long process that pays off</a:t>
            </a:r>
          </a:p>
          <a:p>
            <a:r>
              <a:rPr lang="en-US"/>
              <a:t>Issue communications with other trustworthy sources</a:t>
            </a:r>
          </a:p>
          <a:p>
            <a:pPr lvl="1"/>
            <a:r>
              <a:rPr lang="en-US"/>
              <a:t>Scientists</a:t>
            </a:r>
          </a:p>
          <a:p>
            <a:pPr lvl="1"/>
            <a:r>
              <a:rPr lang="en-US"/>
              <a:t>Physicians</a:t>
            </a:r>
          </a:p>
          <a:p>
            <a:pPr lvl="1"/>
            <a:r>
              <a:rPr lang="en-US"/>
              <a:t>Trusted (local) officials</a:t>
            </a:r>
          </a:p>
          <a:p>
            <a:pPr lvl="1"/>
            <a:r>
              <a:rPr lang="en-US"/>
              <a:t>Opinion leaders</a:t>
            </a:r>
          </a:p>
        </p:txBody>
      </p:sp>
      <p:sp>
        <p:nvSpPr>
          <p:cNvPr id="4" name="Slide Number Placeholder 3">
            <a:extLst>
              <a:ext uri="{FF2B5EF4-FFF2-40B4-BE49-F238E27FC236}">
                <a16:creationId xmlns:a16="http://schemas.microsoft.com/office/drawing/2014/main" id="{0D15B004-F9D1-92B2-8FBA-95B1C2C01524}"/>
              </a:ext>
            </a:extLst>
          </p:cNvPr>
          <p:cNvSpPr>
            <a:spLocks noGrp="1"/>
          </p:cNvSpPr>
          <p:nvPr>
            <p:ph type="sldNum" sz="quarter" idx="12"/>
          </p:nvPr>
        </p:nvSpPr>
        <p:spPr/>
        <p:txBody>
          <a:bodyPr/>
          <a:lstStyle/>
          <a:p>
            <a:fld id="{D648CAF4-9E3F-4665-9F26-BF61543A0994}" type="slidenum">
              <a:rPr lang="en-US" smtClean="0"/>
              <a:t>47</a:t>
            </a:fld>
            <a:endParaRPr lang="en-US"/>
          </a:p>
        </p:txBody>
      </p:sp>
      <p:pic>
        <p:nvPicPr>
          <p:cNvPr id="6" name="Picture 5" descr="A person in a suit speaking&#10;&#10;Description automatically generated">
            <a:extLst>
              <a:ext uri="{FF2B5EF4-FFF2-40B4-BE49-F238E27FC236}">
                <a16:creationId xmlns:a16="http://schemas.microsoft.com/office/drawing/2014/main" id="{C4C87192-CE05-718A-5818-EF3300DD533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00967" y="1035386"/>
            <a:ext cx="4491029" cy="2528543"/>
          </a:xfrm>
          <a:prstGeom prst="rect">
            <a:avLst/>
          </a:prstGeom>
        </p:spPr>
      </p:pic>
      <p:pic>
        <p:nvPicPr>
          <p:cNvPr id="9" name="Picture 8" descr="A person in a suit and tie standing next to a person in a suit and tie&#10;&#10;Description automatically generated">
            <a:extLst>
              <a:ext uri="{FF2B5EF4-FFF2-40B4-BE49-F238E27FC236}">
                <a16:creationId xmlns:a16="http://schemas.microsoft.com/office/drawing/2014/main" id="{1D71DB4B-5FA2-73B3-D67F-280DBAF12D4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b="15220"/>
          <a:stretch/>
        </p:blipFill>
        <p:spPr>
          <a:xfrm>
            <a:off x="7700968" y="3563929"/>
            <a:ext cx="4491029" cy="2665243"/>
          </a:xfrm>
          <a:prstGeom prst="rect">
            <a:avLst/>
          </a:prstGeom>
        </p:spPr>
      </p:pic>
      <p:sp>
        <p:nvSpPr>
          <p:cNvPr id="11" name="Rectangle: Rounded Corners 10">
            <a:extLst>
              <a:ext uri="{FF2B5EF4-FFF2-40B4-BE49-F238E27FC236}">
                <a16:creationId xmlns:a16="http://schemas.microsoft.com/office/drawing/2014/main" id="{8769CF63-6D6D-BEB0-9111-0580BD8D75ED}"/>
              </a:ext>
            </a:extLst>
          </p:cNvPr>
          <p:cNvSpPr/>
          <p:nvPr/>
        </p:nvSpPr>
        <p:spPr>
          <a:xfrm>
            <a:off x="4304873" y="4896550"/>
            <a:ext cx="3873357" cy="1222624"/>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Generally, risk communicators should settle disagreements prior to engaging the public…</a:t>
            </a:r>
          </a:p>
        </p:txBody>
      </p:sp>
    </p:spTree>
    <p:extLst>
      <p:ext uri="{BB962C8B-B14F-4D97-AF65-F5344CB8AC3E}">
        <p14:creationId xmlns:p14="http://schemas.microsoft.com/office/powerpoint/2010/main" val="370388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58FA-2B27-850A-7B6B-4F494422F5D5}"/>
              </a:ext>
            </a:extLst>
          </p:cNvPr>
          <p:cNvSpPr>
            <a:spLocks noGrp="1"/>
          </p:cNvSpPr>
          <p:nvPr>
            <p:ph type="title"/>
          </p:nvPr>
        </p:nvSpPr>
        <p:spPr/>
        <p:txBody>
          <a:bodyPr/>
          <a:lstStyle/>
          <a:p>
            <a:r>
              <a:rPr lang="en-US"/>
              <a:t>6. Be Clear and Compassionate</a:t>
            </a:r>
          </a:p>
        </p:txBody>
      </p:sp>
      <p:sp>
        <p:nvSpPr>
          <p:cNvPr id="3" name="Content Placeholder 2">
            <a:extLst>
              <a:ext uri="{FF2B5EF4-FFF2-40B4-BE49-F238E27FC236}">
                <a16:creationId xmlns:a16="http://schemas.microsoft.com/office/drawing/2014/main" id="{31C06CEA-CDB1-95D1-EE73-C580C1CC76F8}"/>
              </a:ext>
            </a:extLst>
          </p:cNvPr>
          <p:cNvSpPr>
            <a:spLocks noGrp="1"/>
          </p:cNvSpPr>
          <p:nvPr>
            <p:ph idx="1"/>
          </p:nvPr>
        </p:nvSpPr>
        <p:spPr/>
        <p:txBody>
          <a:bodyPr/>
          <a:lstStyle/>
          <a:p>
            <a:r>
              <a:rPr lang="en-US"/>
              <a:t>Technical language and jargon are useful in professional settings</a:t>
            </a:r>
          </a:p>
          <a:p>
            <a:r>
              <a:rPr lang="en-US"/>
              <a:t>When communicating with the public, overly-technical language can be a barrier to success</a:t>
            </a:r>
          </a:p>
          <a:p>
            <a:pPr lvl="1"/>
            <a:r>
              <a:rPr lang="en-US"/>
              <a:t>Use simpler, less technical language (without talking down to the audience)</a:t>
            </a:r>
          </a:p>
          <a:p>
            <a:pPr lvl="1"/>
            <a:r>
              <a:rPr lang="en-US"/>
              <a:t>Use vivid, concrete examples and anecdotes with which the audience will connect</a:t>
            </a:r>
          </a:p>
          <a:p>
            <a:pPr lvl="1"/>
            <a:r>
              <a:rPr lang="en-US" b="1"/>
              <a:t>Acknowledge and respond</a:t>
            </a:r>
            <a:r>
              <a:rPr lang="en-US"/>
              <a:t> to emotions expressed</a:t>
            </a:r>
          </a:p>
          <a:p>
            <a:pPr lvl="1"/>
            <a:r>
              <a:rPr lang="en-US" b="1"/>
              <a:t>Acknowledge and respond</a:t>
            </a:r>
            <a:r>
              <a:rPr lang="en-US"/>
              <a:t> to what the public views as important</a:t>
            </a:r>
          </a:p>
          <a:p>
            <a:pPr lvl="2"/>
            <a:r>
              <a:rPr lang="en-US"/>
              <a:t>They may have different priorities than experts, that must be respected</a:t>
            </a:r>
          </a:p>
          <a:p>
            <a:pPr lvl="1"/>
            <a:r>
              <a:rPr lang="en-US"/>
              <a:t>Discuss actions underway or can be taken to address public concerns</a:t>
            </a:r>
          </a:p>
          <a:p>
            <a:r>
              <a:rPr lang="en-US"/>
              <a:t>Never let your informative efforts prevent you from acknowledging that any illness, injury, or death is a tragedy</a:t>
            </a:r>
          </a:p>
        </p:txBody>
      </p:sp>
      <p:sp>
        <p:nvSpPr>
          <p:cNvPr id="4" name="Slide Number Placeholder 3">
            <a:extLst>
              <a:ext uri="{FF2B5EF4-FFF2-40B4-BE49-F238E27FC236}">
                <a16:creationId xmlns:a16="http://schemas.microsoft.com/office/drawing/2014/main" id="{78B2FF00-8A0D-A115-FF02-9EBC45E64EB9}"/>
              </a:ext>
            </a:extLst>
          </p:cNvPr>
          <p:cNvSpPr>
            <a:spLocks noGrp="1"/>
          </p:cNvSpPr>
          <p:nvPr>
            <p:ph type="sldNum" sz="quarter" idx="12"/>
          </p:nvPr>
        </p:nvSpPr>
        <p:spPr/>
        <p:txBody>
          <a:bodyPr/>
          <a:lstStyle/>
          <a:p>
            <a:fld id="{D648CAF4-9E3F-4665-9F26-BF61543A0994}" type="slidenum">
              <a:rPr lang="en-US" smtClean="0"/>
              <a:t>48</a:t>
            </a:fld>
            <a:endParaRPr lang="en-US"/>
          </a:p>
        </p:txBody>
      </p:sp>
    </p:spTree>
    <p:extLst>
      <p:ext uri="{BB962C8B-B14F-4D97-AF65-F5344CB8AC3E}">
        <p14:creationId xmlns:p14="http://schemas.microsoft.com/office/powerpoint/2010/main" val="1275597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0DA6-EBB4-1E44-FAE2-1FFF9D01EAAD}"/>
              </a:ext>
            </a:extLst>
          </p:cNvPr>
          <p:cNvSpPr>
            <a:spLocks noGrp="1"/>
          </p:cNvSpPr>
          <p:nvPr>
            <p:ph type="title"/>
          </p:nvPr>
        </p:nvSpPr>
        <p:spPr/>
        <p:txBody>
          <a:bodyPr/>
          <a:lstStyle/>
          <a:p>
            <a:r>
              <a:rPr lang="en-US" dirty="0"/>
              <a:t>Hurricane Katrina – 2) Plan &amp; 3) Listen</a:t>
            </a:r>
          </a:p>
        </p:txBody>
      </p:sp>
      <p:sp>
        <p:nvSpPr>
          <p:cNvPr id="3" name="Content Placeholder 2">
            <a:extLst>
              <a:ext uri="{FF2B5EF4-FFF2-40B4-BE49-F238E27FC236}">
                <a16:creationId xmlns:a16="http://schemas.microsoft.com/office/drawing/2014/main" id="{1D7868A2-7FD6-BE50-24E8-F02F438A8310}"/>
              </a:ext>
            </a:extLst>
          </p:cNvPr>
          <p:cNvSpPr>
            <a:spLocks noGrp="1"/>
          </p:cNvSpPr>
          <p:nvPr>
            <p:ph idx="1"/>
          </p:nvPr>
        </p:nvSpPr>
        <p:spPr>
          <a:xfrm>
            <a:off x="633459" y="1087595"/>
            <a:ext cx="8501576" cy="5089368"/>
          </a:xfrm>
        </p:spPr>
        <p:txBody>
          <a:bodyPr>
            <a:normAutofit/>
          </a:bodyPr>
          <a:lstStyle/>
          <a:p>
            <a:r>
              <a:rPr lang="en-US" dirty="0"/>
              <a:t>Communication from experts to decision makers before Katrina was clear </a:t>
            </a:r>
          </a:p>
          <a:p>
            <a:pPr lvl="1"/>
            <a:r>
              <a:rPr lang="en-US" dirty="0"/>
              <a:t>Multiple warnings about levee reliability</a:t>
            </a:r>
          </a:p>
          <a:p>
            <a:pPr lvl="1"/>
            <a:r>
              <a:rPr lang="en-US" dirty="0"/>
              <a:t>Experts were clear about the risks and what to do</a:t>
            </a:r>
          </a:p>
          <a:p>
            <a:r>
              <a:rPr lang="en-US" dirty="0"/>
              <a:t>Communication with public before/during Katrina was scattered and aimless</a:t>
            </a:r>
          </a:p>
          <a:p>
            <a:pPr lvl="1"/>
            <a:r>
              <a:rPr lang="en-US" dirty="0"/>
              <a:t>Mixed messages from state, city, and parish governments</a:t>
            </a:r>
          </a:p>
          <a:p>
            <a:pPr lvl="1"/>
            <a:r>
              <a:rPr lang="en-US" dirty="0"/>
              <a:t>Instructional videos never disseminated to community</a:t>
            </a:r>
          </a:p>
          <a:p>
            <a:pPr lvl="2"/>
            <a:r>
              <a:rPr lang="en-US" dirty="0"/>
              <a:t>30,000 videos urging residents to evacuate promptly </a:t>
            </a:r>
          </a:p>
          <a:p>
            <a:pPr lvl="1"/>
            <a:r>
              <a:rPr lang="en-US" dirty="0"/>
              <a:t>Particularly, residents of the 9</a:t>
            </a:r>
            <a:r>
              <a:rPr lang="en-US" baseline="30000" dirty="0"/>
              <a:t>th</a:t>
            </a:r>
            <a:r>
              <a:rPr lang="en-US" dirty="0"/>
              <a:t> Ward were essentially abandoned with no feasible evacuation plans implemented</a:t>
            </a:r>
          </a:p>
          <a:p>
            <a:pPr lvl="1"/>
            <a:endParaRPr lang="en-US" dirty="0"/>
          </a:p>
        </p:txBody>
      </p:sp>
      <p:sp>
        <p:nvSpPr>
          <p:cNvPr id="4" name="Slide Number Placeholder 3">
            <a:extLst>
              <a:ext uri="{FF2B5EF4-FFF2-40B4-BE49-F238E27FC236}">
                <a16:creationId xmlns:a16="http://schemas.microsoft.com/office/drawing/2014/main" id="{B58EFBF1-A855-2378-87D3-8AC27DCF3667}"/>
              </a:ext>
            </a:extLst>
          </p:cNvPr>
          <p:cNvSpPr>
            <a:spLocks noGrp="1"/>
          </p:cNvSpPr>
          <p:nvPr>
            <p:ph type="sldNum" sz="quarter" idx="12"/>
          </p:nvPr>
        </p:nvSpPr>
        <p:spPr/>
        <p:txBody>
          <a:bodyPr/>
          <a:lstStyle/>
          <a:p>
            <a:fld id="{D648CAF4-9E3F-4665-9F26-BF61543A0994}" type="slidenum">
              <a:rPr lang="en-US" smtClean="0"/>
              <a:t>49</a:t>
            </a:fld>
            <a:endParaRPr lang="en-US"/>
          </a:p>
        </p:txBody>
      </p:sp>
      <p:sp>
        <p:nvSpPr>
          <p:cNvPr id="5" name="Rectangle: Rounded Corners 4">
            <a:extLst>
              <a:ext uri="{FF2B5EF4-FFF2-40B4-BE49-F238E27FC236}">
                <a16:creationId xmlns:a16="http://schemas.microsoft.com/office/drawing/2014/main" id="{F7A23EE9-16A7-A69D-55BF-A3575A669560}"/>
              </a:ext>
            </a:extLst>
          </p:cNvPr>
          <p:cNvSpPr/>
          <p:nvPr/>
        </p:nvSpPr>
        <p:spPr>
          <a:xfrm>
            <a:off x="9135035" y="2958353"/>
            <a:ext cx="3003177" cy="3218610"/>
          </a:xfrm>
          <a:prstGeom prst="roundRect">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a:solidFill>
                  <a:schemeClr val="tx1"/>
                </a:solidFill>
              </a:rPr>
              <a:t>Don’t wait for the city, don’t wait for the state, don’t wait for the Red Cross, LEAVE.</a:t>
            </a:r>
          </a:p>
          <a:p>
            <a:pPr algn="ctr"/>
            <a:endParaRPr lang="en-US" i="1">
              <a:solidFill>
                <a:schemeClr val="tx1"/>
              </a:solidFill>
            </a:endParaRPr>
          </a:p>
          <a:p>
            <a:pPr algn="ctr"/>
            <a:r>
              <a:rPr lang="en-US" i="1">
                <a:solidFill>
                  <a:schemeClr val="tx1"/>
                </a:solidFill>
              </a:rPr>
              <a:t>-</a:t>
            </a:r>
            <a:r>
              <a:rPr lang="en-US">
                <a:solidFill>
                  <a:schemeClr val="tx1"/>
                </a:solidFill>
              </a:rPr>
              <a:t> Instructional video for low-income neighborhoods</a:t>
            </a:r>
          </a:p>
          <a:p>
            <a:pPr algn="ctr"/>
            <a:r>
              <a:rPr lang="en-US">
                <a:solidFill>
                  <a:schemeClr val="tx1"/>
                </a:solidFill>
              </a:rPr>
              <a:t>(never distributed)</a:t>
            </a:r>
          </a:p>
        </p:txBody>
      </p:sp>
    </p:spTree>
    <p:extLst>
      <p:ext uri="{BB962C8B-B14F-4D97-AF65-F5344CB8AC3E}">
        <p14:creationId xmlns:p14="http://schemas.microsoft.com/office/powerpoint/2010/main" val="1530377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E7343-1DB2-F9B0-8867-848F111115C9}"/>
              </a:ext>
            </a:extLst>
          </p:cNvPr>
          <p:cNvSpPr>
            <a:spLocks noGrp="1"/>
          </p:cNvSpPr>
          <p:nvPr>
            <p:ph type="title"/>
          </p:nvPr>
        </p:nvSpPr>
        <p:spPr/>
        <p:txBody>
          <a:bodyPr/>
          <a:lstStyle/>
          <a:p>
            <a:r>
              <a:rPr lang="en-US" dirty="0"/>
              <a:t>Risk Analysis vs. Risk Perception</a:t>
            </a:r>
          </a:p>
        </p:txBody>
      </p:sp>
      <p:sp>
        <p:nvSpPr>
          <p:cNvPr id="3" name="Content Placeholder 2">
            <a:extLst>
              <a:ext uri="{FF2B5EF4-FFF2-40B4-BE49-F238E27FC236}">
                <a16:creationId xmlns:a16="http://schemas.microsoft.com/office/drawing/2014/main" id="{538C7D63-5313-6AFE-170B-01850B6E3708}"/>
              </a:ext>
            </a:extLst>
          </p:cNvPr>
          <p:cNvSpPr>
            <a:spLocks noGrp="1"/>
          </p:cNvSpPr>
          <p:nvPr>
            <p:ph idx="1"/>
          </p:nvPr>
        </p:nvSpPr>
        <p:spPr>
          <a:xfrm>
            <a:off x="633460" y="1087595"/>
            <a:ext cx="10720340" cy="869951"/>
          </a:xfrm>
        </p:spPr>
        <p:txBody>
          <a:bodyPr/>
          <a:lstStyle/>
          <a:p>
            <a:r>
              <a:rPr lang="en-US" dirty="0"/>
              <a:t>Psychometric theory of risk perception: Predict perception based on characteristics of the risk and population</a:t>
            </a:r>
          </a:p>
        </p:txBody>
      </p:sp>
      <p:sp>
        <p:nvSpPr>
          <p:cNvPr id="4" name="Slide Number Placeholder 3">
            <a:extLst>
              <a:ext uri="{FF2B5EF4-FFF2-40B4-BE49-F238E27FC236}">
                <a16:creationId xmlns:a16="http://schemas.microsoft.com/office/drawing/2014/main" id="{EEF74104-4239-AA42-AF2B-B936A3F45390}"/>
              </a:ext>
            </a:extLst>
          </p:cNvPr>
          <p:cNvSpPr>
            <a:spLocks noGrp="1"/>
          </p:cNvSpPr>
          <p:nvPr>
            <p:ph type="sldNum" sz="quarter" idx="12"/>
          </p:nvPr>
        </p:nvSpPr>
        <p:spPr/>
        <p:txBody>
          <a:bodyPr/>
          <a:lstStyle/>
          <a:p>
            <a:fld id="{D648CAF4-9E3F-4665-9F26-BF61543A0994}" type="slidenum">
              <a:rPr lang="en-US" smtClean="0"/>
              <a:t>5</a:t>
            </a:fld>
            <a:endParaRPr lang="en-US"/>
          </a:p>
        </p:txBody>
      </p:sp>
      <p:sp>
        <p:nvSpPr>
          <p:cNvPr id="6" name="Content Placeholder 6">
            <a:extLst>
              <a:ext uri="{FF2B5EF4-FFF2-40B4-BE49-F238E27FC236}">
                <a16:creationId xmlns:a16="http://schemas.microsoft.com/office/drawing/2014/main" id="{DE358BD6-DAC1-C565-B898-17556AE50BB3}"/>
              </a:ext>
            </a:extLst>
          </p:cNvPr>
          <p:cNvSpPr txBox="1">
            <a:spLocks/>
          </p:cNvSpPr>
          <p:nvPr/>
        </p:nvSpPr>
        <p:spPr>
          <a:xfrm>
            <a:off x="633460" y="1957546"/>
            <a:ext cx="5386338" cy="4219418"/>
          </a:xfrm>
          <a:prstGeom prst="rect">
            <a:avLst/>
          </a:prstGeom>
          <a:ln w="28575">
            <a:solidFill>
              <a:schemeClr val="accent1"/>
            </a:solidFill>
          </a:ln>
        </p:spPr>
        <p:txBody>
          <a:bodyPr/>
          <a:lstStyle>
            <a:lvl1pPr marL="228600" indent="-228600" algn="l" defTabSz="914400" rtl="0" eaLnBrk="1" latinLnBrk="0" hangingPunct="1">
              <a:lnSpc>
                <a:spcPct val="90000"/>
              </a:lnSpc>
              <a:spcBef>
                <a:spcPts val="1000"/>
              </a:spcBef>
              <a:buClr>
                <a:srgbClr val="1E4D2B"/>
              </a:buClr>
              <a:buFont typeface="Wingdings" panose="05000000000000000000" pitchFamily="2" charset="2"/>
              <a:buChar char="§"/>
              <a:defRPr sz="24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90000"/>
              </a:lnSpc>
              <a:spcBef>
                <a:spcPts val="500"/>
              </a:spcBef>
              <a:buClr>
                <a:srgbClr val="C8C372"/>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Public Risk Perception</a:t>
            </a:r>
          </a:p>
          <a:p>
            <a:r>
              <a:rPr lang="en-US" sz="2000" dirty="0"/>
              <a:t>Esoteric risk characteristics, e.g.:</a:t>
            </a:r>
          </a:p>
          <a:p>
            <a:pPr lvl="1"/>
            <a:r>
              <a:rPr lang="en-US" sz="1600" dirty="0"/>
              <a:t>“Dread” associated with consequences</a:t>
            </a:r>
          </a:p>
          <a:p>
            <a:pPr lvl="1"/>
            <a:r>
              <a:rPr lang="en-US" sz="1600" dirty="0"/>
              <a:t>Aversion to “tampering with nature”</a:t>
            </a:r>
          </a:p>
          <a:p>
            <a:pPr lvl="1"/>
            <a:r>
              <a:rPr lang="en-US" sz="1600" b="1" dirty="0">
                <a:solidFill>
                  <a:schemeClr val="accent1"/>
                </a:solidFill>
              </a:rPr>
              <a:t>Distributive effects of risk</a:t>
            </a:r>
            <a:endParaRPr lang="en-US" sz="1600" dirty="0">
              <a:solidFill>
                <a:schemeClr val="accent1"/>
              </a:solidFill>
            </a:endParaRPr>
          </a:p>
          <a:p>
            <a:pPr lvl="1"/>
            <a:r>
              <a:rPr lang="en-US" sz="1600" b="1" dirty="0">
                <a:solidFill>
                  <a:schemeClr val="accent1"/>
                </a:solidFill>
              </a:rPr>
              <a:t>Trust in institution</a:t>
            </a:r>
          </a:p>
          <a:p>
            <a:pPr lvl="1"/>
            <a:r>
              <a:rPr lang="en-US" sz="1600" dirty="0"/>
              <a:t>Familiarity with technology</a:t>
            </a:r>
          </a:p>
          <a:p>
            <a:r>
              <a:rPr lang="en-US" sz="2000" dirty="0"/>
              <a:t>Perception based on risk object </a:t>
            </a:r>
            <a:r>
              <a:rPr lang="en-US" sz="2000" i="1" dirty="0"/>
              <a:t>and</a:t>
            </a:r>
            <a:r>
              <a:rPr lang="en-US" sz="2000" dirty="0"/>
              <a:t> personality</a:t>
            </a:r>
          </a:p>
          <a:p>
            <a:pPr lvl="1"/>
            <a:r>
              <a:rPr lang="en-US" sz="1600" dirty="0"/>
              <a:t>Influenced heavily by cognitive heuristics </a:t>
            </a:r>
          </a:p>
        </p:txBody>
      </p:sp>
      <p:sp>
        <p:nvSpPr>
          <p:cNvPr id="7" name="Rectangle: Rounded Corners 6">
            <a:extLst>
              <a:ext uri="{FF2B5EF4-FFF2-40B4-BE49-F238E27FC236}">
                <a16:creationId xmlns:a16="http://schemas.microsoft.com/office/drawing/2014/main" id="{C55A881E-F58A-C1F9-935B-B0634765B8F4}"/>
              </a:ext>
            </a:extLst>
          </p:cNvPr>
          <p:cNvSpPr/>
          <p:nvPr/>
        </p:nvSpPr>
        <p:spPr>
          <a:xfrm>
            <a:off x="2456373" y="5341357"/>
            <a:ext cx="1740513" cy="668458"/>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“System I”</a:t>
            </a:r>
          </a:p>
        </p:txBody>
      </p:sp>
      <p:sp>
        <p:nvSpPr>
          <p:cNvPr id="8" name="Rectangle: Rounded Corners 7">
            <a:extLst>
              <a:ext uri="{FF2B5EF4-FFF2-40B4-BE49-F238E27FC236}">
                <a16:creationId xmlns:a16="http://schemas.microsoft.com/office/drawing/2014/main" id="{3492A6AA-75DD-E9C7-05E4-C0F00C252BEC}"/>
              </a:ext>
            </a:extLst>
          </p:cNvPr>
          <p:cNvSpPr/>
          <p:nvPr/>
        </p:nvSpPr>
        <p:spPr>
          <a:xfrm>
            <a:off x="7995114" y="5341357"/>
            <a:ext cx="1740513" cy="668458"/>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“System II”</a:t>
            </a:r>
          </a:p>
        </p:txBody>
      </p:sp>
      <p:sp>
        <p:nvSpPr>
          <p:cNvPr id="9" name="Content Placeholder 5">
            <a:extLst>
              <a:ext uri="{FF2B5EF4-FFF2-40B4-BE49-F238E27FC236}">
                <a16:creationId xmlns:a16="http://schemas.microsoft.com/office/drawing/2014/main" id="{E28784C0-A387-329F-35FB-0E58578D9D6A}"/>
              </a:ext>
            </a:extLst>
          </p:cNvPr>
          <p:cNvSpPr txBox="1">
            <a:spLocks/>
          </p:cNvSpPr>
          <p:nvPr/>
        </p:nvSpPr>
        <p:spPr>
          <a:xfrm>
            <a:off x="6172200" y="1957546"/>
            <a:ext cx="5386340" cy="4219417"/>
          </a:xfrm>
          <a:prstGeom prst="rect">
            <a:avLst/>
          </a:prstGeom>
          <a:ln w="28575">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1E4D2B"/>
              </a:buClr>
              <a:buFont typeface="Wingdings" panose="05000000000000000000" pitchFamily="2" charset="2"/>
              <a:buChar char="§"/>
              <a:defRPr sz="24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100000"/>
              </a:lnSpc>
              <a:spcBef>
                <a:spcPts val="500"/>
              </a:spcBef>
              <a:buClr>
                <a:srgbClr val="C8C372"/>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Expert Risk Analysis</a:t>
            </a:r>
          </a:p>
          <a:p>
            <a:r>
              <a:rPr lang="en-US" sz="2000" dirty="0"/>
              <a:t>Measurable aspects of risk</a:t>
            </a:r>
          </a:p>
          <a:p>
            <a:pPr lvl="1"/>
            <a:r>
              <a:rPr lang="en-US" sz="1600" dirty="0"/>
              <a:t>Probability, Consequences</a:t>
            </a:r>
          </a:p>
          <a:p>
            <a:r>
              <a:rPr lang="en-US" sz="2000" dirty="0"/>
              <a:t>Rigorous determination of: </a:t>
            </a:r>
          </a:p>
          <a:p>
            <a:pPr lvl="1"/>
            <a:r>
              <a:rPr lang="en-US" sz="1600" dirty="0"/>
              <a:t>Probability of risk events in the system</a:t>
            </a:r>
          </a:p>
          <a:p>
            <a:pPr lvl="1"/>
            <a:r>
              <a:rPr lang="en-US" sz="1600" dirty="0"/>
              <a:t>Consequences of different failures</a:t>
            </a:r>
          </a:p>
          <a:p>
            <a:r>
              <a:rPr lang="en-US" sz="2000" dirty="0"/>
              <a:t>Risk determined </a:t>
            </a:r>
            <a:r>
              <a:rPr lang="en-US" sz="2000" i="1" dirty="0"/>
              <a:t>only</a:t>
            </a:r>
            <a:r>
              <a:rPr lang="en-US" sz="2000" dirty="0"/>
              <a:t> by scenario, probability, consequences</a:t>
            </a:r>
          </a:p>
        </p:txBody>
      </p:sp>
      <p:sp>
        <p:nvSpPr>
          <p:cNvPr id="5" name="Herrmann, J. W. (2015). Engineering Decision Making and Risk Management. Hoboken, NJ: Wiley.">
            <a:extLst>
              <a:ext uri="{FF2B5EF4-FFF2-40B4-BE49-F238E27FC236}">
                <a16:creationId xmlns:a16="http://schemas.microsoft.com/office/drawing/2014/main" id="{1117FA09-40A9-934A-C9C2-BDD47821FDC7}"/>
              </a:ext>
            </a:extLst>
          </p:cNvPr>
          <p:cNvSpPr txBox="1"/>
          <p:nvPr/>
        </p:nvSpPr>
        <p:spPr>
          <a:xfrm>
            <a:off x="3875097" y="6411309"/>
            <a:ext cx="4594206" cy="25648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defRPr sz="2600"/>
            </a:pPr>
            <a:r>
              <a:rPr lang="en-US" sz="1000" dirty="0" err="1">
                <a:solidFill>
                  <a:schemeClr val="bg1"/>
                </a:solidFill>
                <a:latin typeface="+mj-lt"/>
              </a:rPr>
              <a:t>Slovic</a:t>
            </a:r>
            <a:r>
              <a:rPr lang="en-US" sz="1000" dirty="0">
                <a:solidFill>
                  <a:schemeClr val="bg1"/>
                </a:solidFill>
                <a:latin typeface="+mj-lt"/>
              </a:rPr>
              <a:t>, P. (2009). </a:t>
            </a:r>
            <a:r>
              <a:rPr lang="en-US" sz="1000" i="1" dirty="0">
                <a:solidFill>
                  <a:schemeClr val="bg1"/>
                </a:solidFill>
                <a:latin typeface="+mj-lt"/>
              </a:rPr>
              <a:t>The Perception of Risk</a:t>
            </a:r>
            <a:r>
              <a:rPr sz="1000" i="1" dirty="0">
                <a:solidFill>
                  <a:schemeClr val="bg1"/>
                </a:solidFill>
                <a:latin typeface="+mj-lt"/>
                <a:ea typeface="Gill Sans"/>
                <a:cs typeface="Gill Sans"/>
                <a:sym typeface="Gill Sans"/>
              </a:rPr>
              <a:t>. </a:t>
            </a:r>
            <a:r>
              <a:rPr lang="en-US" sz="1000" dirty="0">
                <a:solidFill>
                  <a:schemeClr val="bg1"/>
                </a:solidFill>
                <a:latin typeface="+mj-lt"/>
              </a:rPr>
              <a:t>London, UK</a:t>
            </a:r>
            <a:r>
              <a:rPr sz="1000" dirty="0">
                <a:solidFill>
                  <a:schemeClr val="bg1"/>
                </a:solidFill>
                <a:latin typeface="+mj-lt"/>
              </a:rPr>
              <a:t>: </a:t>
            </a:r>
            <a:r>
              <a:rPr lang="en-US" sz="1000" dirty="0">
                <a:solidFill>
                  <a:schemeClr val="bg1"/>
                </a:solidFill>
                <a:latin typeface="+mj-lt"/>
              </a:rPr>
              <a:t>Earthscan Ltd</a:t>
            </a:r>
            <a:r>
              <a:rPr sz="1000" dirty="0">
                <a:solidFill>
                  <a:schemeClr val="bg1"/>
                </a:solidFill>
                <a:latin typeface="+mj-lt"/>
              </a:rPr>
              <a:t>.</a:t>
            </a:r>
          </a:p>
        </p:txBody>
      </p:sp>
    </p:spTree>
    <p:extLst>
      <p:ext uri="{BB962C8B-B14F-4D97-AF65-F5344CB8AC3E}">
        <p14:creationId xmlns:p14="http://schemas.microsoft.com/office/powerpoint/2010/main" val="294367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24B1-88AE-5562-CC26-FD3FBDAE8A00}"/>
              </a:ext>
            </a:extLst>
          </p:cNvPr>
          <p:cNvSpPr>
            <a:spLocks noGrp="1"/>
          </p:cNvSpPr>
          <p:nvPr>
            <p:ph type="title"/>
          </p:nvPr>
        </p:nvSpPr>
        <p:spPr/>
        <p:txBody>
          <a:bodyPr/>
          <a:lstStyle/>
          <a:p>
            <a:r>
              <a:rPr lang="en-US"/>
              <a:t>Hurricane Katrina – 3) Listen  </a:t>
            </a:r>
          </a:p>
        </p:txBody>
      </p:sp>
      <p:sp>
        <p:nvSpPr>
          <p:cNvPr id="3" name="Content Placeholder 2">
            <a:extLst>
              <a:ext uri="{FF2B5EF4-FFF2-40B4-BE49-F238E27FC236}">
                <a16:creationId xmlns:a16="http://schemas.microsoft.com/office/drawing/2014/main" id="{BC8E34BF-0885-C05A-724F-056FA8B6D7CF}"/>
              </a:ext>
            </a:extLst>
          </p:cNvPr>
          <p:cNvSpPr>
            <a:spLocks noGrp="1"/>
          </p:cNvSpPr>
          <p:nvPr>
            <p:ph idx="1"/>
          </p:nvPr>
        </p:nvSpPr>
        <p:spPr>
          <a:xfrm>
            <a:off x="633459" y="1087595"/>
            <a:ext cx="7309269" cy="5089368"/>
          </a:xfrm>
        </p:spPr>
        <p:txBody>
          <a:bodyPr>
            <a:normAutofit fontScale="92500"/>
          </a:bodyPr>
          <a:lstStyle/>
          <a:p>
            <a:r>
              <a:rPr lang="en-US" dirty="0"/>
              <a:t>Decision makers were unconnected with the communities in and around New Orleans</a:t>
            </a:r>
          </a:p>
          <a:p>
            <a:pPr lvl="1"/>
            <a:r>
              <a:rPr lang="en-US" dirty="0"/>
              <a:t>Evacuation plans made little sense for the communities at risk</a:t>
            </a:r>
          </a:p>
          <a:p>
            <a:r>
              <a:rPr lang="en-US" dirty="0"/>
              <a:t>Communicators had </a:t>
            </a:r>
            <a:r>
              <a:rPr lang="en-US" b="1" dirty="0"/>
              <a:t>little credibility</a:t>
            </a:r>
            <a:endParaRPr lang="en-US" dirty="0"/>
          </a:p>
          <a:p>
            <a:pPr lvl="1"/>
            <a:r>
              <a:rPr lang="en-US" dirty="0"/>
              <a:t>New Orleans residents lived for decades abiding large storms with no government action</a:t>
            </a:r>
          </a:p>
          <a:p>
            <a:pPr lvl="1"/>
            <a:r>
              <a:rPr lang="en-US" dirty="0"/>
              <a:t>With no faith in adequate response, the public is likely to engage in </a:t>
            </a:r>
            <a:r>
              <a:rPr lang="en-US" i="1" dirty="0"/>
              <a:t>avoidance strategies</a:t>
            </a:r>
            <a:endParaRPr lang="en-US" dirty="0"/>
          </a:p>
          <a:p>
            <a:pPr lvl="2"/>
            <a:r>
              <a:rPr lang="en-US" dirty="0"/>
              <a:t>Denial/evasion </a:t>
            </a:r>
            <a:r>
              <a:rPr lang="en-US" b="1" dirty="0"/>
              <a:t>of the issue</a:t>
            </a:r>
            <a:r>
              <a:rPr lang="en-US" dirty="0"/>
              <a:t>, not avoidance of risk…</a:t>
            </a:r>
          </a:p>
          <a:p>
            <a:pPr lvl="1"/>
            <a:r>
              <a:rPr lang="en-US" dirty="0"/>
              <a:t>No attempts to build credibility before Katrina</a:t>
            </a:r>
          </a:p>
          <a:p>
            <a:r>
              <a:rPr lang="en-US" dirty="0"/>
              <a:t>Risk communications were not clear and not followed by action</a:t>
            </a:r>
          </a:p>
          <a:p>
            <a:pPr lvl="1"/>
            <a:r>
              <a:rPr lang="en-US" dirty="0"/>
              <a:t>Pre-planned evacuation procedures not implemented</a:t>
            </a:r>
          </a:p>
        </p:txBody>
      </p:sp>
      <p:sp>
        <p:nvSpPr>
          <p:cNvPr id="4" name="Slide Number Placeholder 3">
            <a:extLst>
              <a:ext uri="{FF2B5EF4-FFF2-40B4-BE49-F238E27FC236}">
                <a16:creationId xmlns:a16="http://schemas.microsoft.com/office/drawing/2014/main" id="{8F2B0B13-D835-9C1A-3CE1-5AEBC60C4EBC}"/>
              </a:ext>
            </a:extLst>
          </p:cNvPr>
          <p:cNvSpPr>
            <a:spLocks noGrp="1"/>
          </p:cNvSpPr>
          <p:nvPr>
            <p:ph type="sldNum" sz="quarter" idx="12"/>
          </p:nvPr>
        </p:nvSpPr>
        <p:spPr/>
        <p:txBody>
          <a:bodyPr/>
          <a:lstStyle/>
          <a:p>
            <a:fld id="{D648CAF4-9E3F-4665-9F26-BF61543A0994}" type="slidenum">
              <a:rPr lang="en-US" smtClean="0"/>
              <a:t>50</a:t>
            </a:fld>
            <a:endParaRPr lang="en-US"/>
          </a:p>
        </p:txBody>
      </p:sp>
      <p:sp>
        <p:nvSpPr>
          <p:cNvPr id="5" name="Rectangle: Rounded Corners 4">
            <a:extLst>
              <a:ext uri="{FF2B5EF4-FFF2-40B4-BE49-F238E27FC236}">
                <a16:creationId xmlns:a16="http://schemas.microsoft.com/office/drawing/2014/main" id="{91A693E1-A6D6-98BF-AEF8-2204EB4E4440}"/>
              </a:ext>
            </a:extLst>
          </p:cNvPr>
          <p:cNvSpPr/>
          <p:nvPr/>
        </p:nvSpPr>
        <p:spPr>
          <a:xfrm>
            <a:off x="7942728" y="1087595"/>
            <a:ext cx="4168589" cy="4682809"/>
          </a:xfrm>
          <a:prstGeom prst="roundRect">
            <a:avLst>
              <a:gd name="adj" fmla="val 5629"/>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i="1" dirty="0">
                <a:solidFill>
                  <a:schemeClr val="tx1"/>
                </a:solidFill>
              </a:rPr>
              <a:t>We are facing a storm that most of us have feared …</a:t>
            </a:r>
          </a:p>
          <a:p>
            <a:pPr>
              <a:spcAft>
                <a:spcPts val="600"/>
              </a:spcAft>
            </a:pPr>
            <a:r>
              <a:rPr lang="en-US" i="1" dirty="0">
                <a:solidFill>
                  <a:schemeClr val="tx1"/>
                </a:solidFill>
              </a:rPr>
              <a:t>We need to get as many people out as possible … </a:t>
            </a:r>
          </a:p>
          <a:p>
            <a:pPr>
              <a:spcAft>
                <a:spcPts val="600"/>
              </a:spcAft>
            </a:pPr>
            <a:r>
              <a:rPr lang="en-US" i="1" dirty="0">
                <a:solidFill>
                  <a:schemeClr val="tx1"/>
                </a:solidFill>
              </a:rPr>
              <a:t>There </a:t>
            </a:r>
            <a:r>
              <a:rPr lang="en-US" b="1" i="1" dirty="0">
                <a:solidFill>
                  <a:schemeClr val="tx1"/>
                </a:solidFill>
              </a:rPr>
              <a:t>may</a:t>
            </a:r>
            <a:r>
              <a:rPr lang="en-US" i="1" dirty="0">
                <a:solidFill>
                  <a:schemeClr val="tx1"/>
                </a:solidFill>
              </a:rPr>
              <a:t> be intense flooding …</a:t>
            </a:r>
          </a:p>
          <a:p>
            <a:r>
              <a:rPr lang="en-US" i="1" dirty="0">
                <a:solidFill>
                  <a:schemeClr val="tx1"/>
                </a:solidFill>
              </a:rPr>
              <a:t>Hopefully … [the hurricane] could move just a little bit in one direction or another and not keep New Orleans in its sights.</a:t>
            </a:r>
          </a:p>
          <a:p>
            <a:endParaRPr lang="en-US" sz="2000" i="1" dirty="0">
              <a:solidFill>
                <a:schemeClr val="tx1"/>
              </a:solidFill>
            </a:endParaRPr>
          </a:p>
          <a:p>
            <a:r>
              <a:rPr lang="en-US" sz="2000" i="1" dirty="0">
                <a:solidFill>
                  <a:schemeClr val="tx1"/>
                </a:solidFill>
              </a:rPr>
              <a:t>-</a:t>
            </a:r>
            <a:r>
              <a:rPr lang="en-US" sz="2000" dirty="0">
                <a:solidFill>
                  <a:schemeClr val="tx1"/>
                </a:solidFill>
              </a:rPr>
              <a:t>Evacuation announcement by New Orleans Mayor Nagin (August 29, 2005)</a:t>
            </a:r>
            <a:endParaRPr lang="en-US" dirty="0">
              <a:solidFill>
                <a:schemeClr val="tx1"/>
              </a:solidFill>
            </a:endParaRPr>
          </a:p>
        </p:txBody>
      </p:sp>
    </p:spTree>
    <p:extLst>
      <p:ext uri="{BB962C8B-B14F-4D97-AF65-F5344CB8AC3E}">
        <p14:creationId xmlns:p14="http://schemas.microsoft.com/office/powerpoint/2010/main" val="1597772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5387E-D7AC-F5E5-12D5-24DC374C2EDB}"/>
              </a:ext>
            </a:extLst>
          </p:cNvPr>
          <p:cNvSpPr>
            <a:spLocks noGrp="1"/>
          </p:cNvSpPr>
          <p:nvPr>
            <p:ph type="title"/>
          </p:nvPr>
        </p:nvSpPr>
        <p:spPr/>
        <p:txBody>
          <a:bodyPr>
            <a:normAutofit fontScale="90000"/>
          </a:bodyPr>
          <a:lstStyle/>
          <a:p>
            <a:r>
              <a:rPr lang="en-US" dirty="0"/>
              <a:t>Hurricane Katrina – 4) Honest &amp; 5) Coordinate</a:t>
            </a:r>
          </a:p>
        </p:txBody>
      </p:sp>
      <p:sp>
        <p:nvSpPr>
          <p:cNvPr id="3" name="Content Placeholder 2">
            <a:extLst>
              <a:ext uri="{FF2B5EF4-FFF2-40B4-BE49-F238E27FC236}">
                <a16:creationId xmlns:a16="http://schemas.microsoft.com/office/drawing/2014/main" id="{C02A2BD7-91A7-B1B7-7E99-F1A45FA68154}"/>
              </a:ext>
            </a:extLst>
          </p:cNvPr>
          <p:cNvSpPr>
            <a:spLocks noGrp="1"/>
          </p:cNvSpPr>
          <p:nvPr>
            <p:ph idx="1"/>
          </p:nvPr>
        </p:nvSpPr>
        <p:spPr>
          <a:xfrm>
            <a:off x="633460" y="1087595"/>
            <a:ext cx="8385035" cy="5089368"/>
          </a:xfrm>
        </p:spPr>
        <p:txBody>
          <a:bodyPr>
            <a:normAutofit/>
          </a:bodyPr>
          <a:lstStyle/>
          <a:p>
            <a:r>
              <a:rPr lang="en-US" dirty="0"/>
              <a:t>Uncertainties were NOT communicated effectively</a:t>
            </a:r>
          </a:p>
          <a:p>
            <a:pPr lvl="1"/>
            <a:r>
              <a:rPr lang="en-US" dirty="0"/>
              <a:t>Result was an uncertain public</a:t>
            </a:r>
          </a:p>
          <a:p>
            <a:r>
              <a:rPr lang="en-US" dirty="0"/>
              <a:t>Decades of inaction eroded trust in communicators</a:t>
            </a:r>
          </a:p>
          <a:p>
            <a:pPr lvl="1"/>
            <a:r>
              <a:rPr lang="en-US" dirty="0"/>
              <a:t>9</a:t>
            </a:r>
            <a:r>
              <a:rPr lang="en-US" baseline="30000" dirty="0"/>
              <a:t>th</a:t>
            </a:r>
            <a:r>
              <a:rPr lang="en-US" dirty="0"/>
              <a:t> ward residents lived in a state of “abandonment” </a:t>
            </a:r>
          </a:p>
          <a:p>
            <a:pPr lvl="1"/>
            <a:r>
              <a:rPr lang="en-US" dirty="0"/>
              <a:t>Why should they listen to communicators </a:t>
            </a:r>
            <a:r>
              <a:rPr lang="en-US" i="1" dirty="0"/>
              <a:t>now</a:t>
            </a:r>
            <a:r>
              <a:rPr lang="en-US" dirty="0"/>
              <a:t>?</a:t>
            </a:r>
          </a:p>
          <a:p>
            <a:r>
              <a:rPr lang="en-US" dirty="0"/>
              <a:t>Little effort to reach and engage with reluctant and underserved African American community</a:t>
            </a:r>
          </a:p>
          <a:p>
            <a:r>
              <a:rPr lang="en-US" dirty="0"/>
              <a:t>State-run program to engage churches to help evacuation efforts was not utilized</a:t>
            </a:r>
          </a:p>
          <a:p>
            <a:pPr lvl="1"/>
            <a:r>
              <a:rPr lang="en-US" dirty="0"/>
              <a:t>Even though the churches were </a:t>
            </a:r>
            <a:r>
              <a:rPr lang="en-US" i="1" dirty="0"/>
              <a:t>de facto</a:t>
            </a:r>
            <a:r>
              <a:rPr lang="en-US" dirty="0"/>
              <a:t> authorities to the community</a:t>
            </a:r>
          </a:p>
          <a:p>
            <a:endParaRPr lang="en-US" dirty="0"/>
          </a:p>
        </p:txBody>
      </p:sp>
      <p:sp>
        <p:nvSpPr>
          <p:cNvPr id="4" name="Slide Number Placeholder 3">
            <a:extLst>
              <a:ext uri="{FF2B5EF4-FFF2-40B4-BE49-F238E27FC236}">
                <a16:creationId xmlns:a16="http://schemas.microsoft.com/office/drawing/2014/main" id="{3CA402A8-D2D8-7E91-7FE9-54BA83849CA6}"/>
              </a:ext>
            </a:extLst>
          </p:cNvPr>
          <p:cNvSpPr>
            <a:spLocks noGrp="1"/>
          </p:cNvSpPr>
          <p:nvPr>
            <p:ph type="sldNum" sz="quarter" idx="12"/>
          </p:nvPr>
        </p:nvSpPr>
        <p:spPr/>
        <p:txBody>
          <a:bodyPr/>
          <a:lstStyle/>
          <a:p>
            <a:fld id="{D648CAF4-9E3F-4665-9F26-BF61543A0994}" type="slidenum">
              <a:rPr lang="en-US" smtClean="0"/>
              <a:t>51</a:t>
            </a:fld>
            <a:endParaRPr lang="en-US"/>
          </a:p>
        </p:txBody>
      </p:sp>
      <p:sp>
        <p:nvSpPr>
          <p:cNvPr id="5" name="Rectangle: Rounded Corners 4">
            <a:extLst>
              <a:ext uri="{FF2B5EF4-FFF2-40B4-BE49-F238E27FC236}">
                <a16:creationId xmlns:a16="http://schemas.microsoft.com/office/drawing/2014/main" id="{4B07EAF8-64C1-A898-28E1-7DED1C9085B0}"/>
              </a:ext>
            </a:extLst>
          </p:cNvPr>
          <p:cNvSpPr/>
          <p:nvPr/>
        </p:nvSpPr>
        <p:spPr>
          <a:xfrm>
            <a:off x="9018495" y="1628667"/>
            <a:ext cx="3101788" cy="4007224"/>
          </a:xfrm>
          <a:prstGeom prst="roundRect">
            <a:avLst>
              <a:gd name="adj" fmla="val 9503"/>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a:solidFill>
                  <a:schemeClr val="tx1"/>
                </a:solidFill>
              </a:rPr>
              <a:t>If you get conflicting information from people you’re not sure of, then inaction may be, from your perspective, the most prudent form of action.</a:t>
            </a:r>
          </a:p>
          <a:p>
            <a:pPr algn="ctr"/>
            <a:endParaRPr lang="en-US" i="1">
              <a:solidFill>
                <a:schemeClr val="tx1"/>
              </a:solidFill>
            </a:endParaRPr>
          </a:p>
          <a:p>
            <a:pPr algn="ctr"/>
            <a:r>
              <a:rPr lang="en-US" i="1">
                <a:solidFill>
                  <a:schemeClr val="tx1"/>
                </a:solidFill>
              </a:rPr>
              <a:t>-</a:t>
            </a:r>
            <a:r>
              <a:rPr lang="en-US">
                <a:solidFill>
                  <a:schemeClr val="tx1"/>
                </a:solidFill>
              </a:rPr>
              <a:t> Margaret Sims, Vice President of Joint Center for Political and Economic Studies (2006)</a:t>
            </a:r>
          </a:p>
        </p:txBody>
      </p:sp>
    </p:spTree>
    <p:extLst>
      <p:ext uri="{BB962C8B-B14F-4D97-AF65-F5344CB8AC3E}">
        <p14:creationId xmlns:p14="http://schemas.microsoft.com/office/powerpoint/2010/main" val="593114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FB2-FBDE-84C7-8F20-5A351C0B2B83}"/>
              </a:ext>
            </a:extLst>
          </p:cNvPr>
          <p:cNvSpPr>
            <a:spLocks noGrp="1"/>
          </p:cNvSpPr>
          <p:nvPr>
            <p:ph type="title"/>
          </p:nvPr>
        </p:nvSpPr>
        <p:spPr/>
        <p:txBody>
          <a:bodyPr/>
          <a:lstStyle/>
          <a:p>
            <a:r>
              <a:rPr lang="en-US"/>
              <a:t>Hurricane Katrina – 5) Coordinate</a:t>
            </a:r>
          </a:p>
        </p:txBody>
      </p:sp>
      <p:sp>
        <p:nvSpPr>
          <p:cNvPr id="3" name="Content Placeholder 2">
            <a:extLst>
              <a:ext uri="{FF2B5EF4-FFF2-40B4-BE49-F238E27FC236}">
                <a16:creationId xmlns:a16="http://schemas.microsoft.com/office/drawing/2014/main" id="{15E48618-08E9-CC03-BBBD-92A176D9700D}"/>
              </a:ext>
            </a:extLst>
          </p:cNvPr>
          <p:cNvSpPr>
            <a:spLocks noGrp="1"/>
          </p:cNvSpPr>
          <p:nvPr>
            <p:ph idx="1"/>
          </p:nvPr>
        </p:nvSpPr>
        <p:spPr/>
        <p:txBody>
          <a:bodyPr/>
          <a:lstStyle/>
          <a:p>
            <a:r>
              <a:rPr lang="en-US" dirty="0"/>
              <a:t>Communications from federal, state, and local agencies were not coordinated, resulting in confusion and inaction</a:t>
            </a:r>
          </a:p>
          <a:p>
            <a:r>
              <a:rPr lang="en-US" dirty="0"/>
              <a:t>National Hurricane Center and local weather reports were successful in evacuating ~90% of population</a:t>
            </a:r>
          </a:p>
          <a:p>
            <a:r>
              <a:rPr lang="en-US" dirty="0"/>
              <a:t>Approximately 70,000 residents did </a:t>
            </a:r>
            <a:r>
              <a:rPr lang="en-US" i="1" dirty="0"/>
              <a:t>not</a:t>
            </a:r>
            <a:r>
              <a:rPr lang="en-US" dirty="0"/>
              <a:t> evacuate, because:</a:t>
            </a:r>
          </a:p>
          <a:p>
            <a:pPr lvl="1"/>
            <a:r>
              <a:rPr lang="en-US" dirty="0"/>
              <a:t>Language was not clear – evacuation was discussed at the same time as recommendations to stock up on critical supplies</a:t>
            </a:r>
          </a:p>
          <a:p>
            <a:pPr lvl="1"/>
            <a:r>
              <a:rPr lang="en-US" dirty="0"/>
              <a:t>Different parishes received different advice at different times</a:t>
            </a:r>
          </a:p>
          <a:p>
            <a:pPr lvl="2"/>
            <a:r>
              <a:rPr lang="en-US" dirty="0"/>
              <a:t>Most communicators avoided the perception that evacuation was mandatory</a:t>
            </a:r>
          </a:p>
          <a:p>
            <a:pPr lvl="1"/>
            <a:r>
              <a:rPr lang="en-US" dirty="0"/>
              <a:t>Messaging was unclear about </a:t>
            </a:r>
            <a:r>
              <a:rPr lang="en-US" i="1" dirty="0"/>
              <a:t>how </a:t>
            </a:r>
            <a:r>
              <a:rPr lang="en-US" dirty="0"/>
              <a:t>to evacuate </a:t>
            </a:r>
          </a:p>
          <a:p>
            <a:pPr lvl="1"/>
            <a:r>
              <a:rPr lang="en-US" dirty="0"/>
              <a:t>People did not trust the police to protect their homes</a:t>
            </a:r>
          </a:p>
        </p:txBody>
      </p:sp>
      <p:sp>
        <p:nvSpPr>
          <p:cNvPr id="4" name="Slide Number Placeholder 3">
            <a:extLst>
              <a:ext uri="{FF2B5EF4-FFF2-40B4-BE49-F238E27FC236}">
                <a16:creationId xmlns:a16="http://schemas.microsoft.com/office/drawing/2014/main" id="{249439D8-4EE5-1F37-8C63-7357E8BD2CBA}"/>
              </a:ext>
            </a:extLst>
          </p:cNvPr>
          <p:cNvSpPr>
            <a:spLocks noGrp="1"/>
          </p:cNvSpPr>
          <p:nvPr>
            <p:ph type="sldNum" sz="quarter" idx="12"/>
          </p:nvPr>
        </p:nvSpPr>
        <p:spPr/>
        <p:txBody>
          <a:bodyPr/>
          <a:lstStyle/>
          <a:p>
            <a:fld id="{D648CAF4-9E3F-4665-9F26-BF61543A0994}" type="slidenum">
              <a:rPr lang="en-US" smtClean="0"/>
              <a:t>52</a:t>
            </a:fld>
            <a:endParaRPr lang="en-US"/>
          </a:p>
        </p:txBody>
      </p:sp>
    </p:spTree>
    <p:extLst>
      <p:ext uri="{BB962C8B-B14F-4D97-AF65-F5344CB8AC3E}">
        <p14:creationId xmlns:p14="http://schemas.microsoft.com/office/powerpoint/2010/main" val="366926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1B2B-7B71-766D-B053-72E996910D78}"/>
              </a:ext>
            </a:extLst>
          </p:cNvPr>
          <p:cNvSpPr>
            <a:spLocks noGrp="1"/>
          </p:cNvSpPr>
          <p:nvPr>
            <p:ph type="title"/>
          </p:nvPr>
        </p:nvSpPr>
        <p:spPr/>
        <p:txBody>
          <a:bodyPr>
            <a:normAutofit/>
          </a:bodyPr>
          <a:lstStyle/>
          <a:p>
            <a:r>
              <a:rPr lang="en-US"/>
              <a:t>Hurricane Katrina – Counterexample</a:t>
            </a:r>
          </a:p>
        </p:txBody>
      </p:sp>
      <p:sp>
        <p:nvSpPr>
          <p:cNvPr id="4" name="Slide Number Placeholder 3">
            <a:extLst>
              <a:ext uri="{FF2B5EF4-FFF2-40B4-BE49-F238E27FC236}">
                <a16:creationId xmlns:a16="http://schemas.microsoft.com/office/drawing/2014/main" id="{EE78CB8B-97CA-B069-A47D-4217AFC2BB1F}"/>
              </a:ext>
            </a:extLst>
          </p:cNvPr>
          <p:cNvSpPr>
            <a:spLocks noGrp="1"/>
          </p:cNvSpPr>
          <p:nvPr>
            <p:ph type="sldNum" sz="quarter" idx="12"/>
          </p:nvPr>
        </p:nvSpPr>
        <p:spPr/>
        <p:txBody>
          <a:bodyPr/>
          <a:lstStyle/>
          <a:p>
            <a:fld id="{D648CAF4-9E3F-4665-9F26-BF61543A0994}" type="slidenum">
              <a:rPr lang="en-US" smtClean="0"/>
              <a:t>53</a:t>
            </a:fld>
            <a:endParaRPr lang="en-US"/>
          </a:p>
        </p:txBody>
      </p:sp>
      <p:sp>
        <p:nvSpPr>
          <p:cNvPr id="8" name="Content Placeholder 7">
            <a:extLst>
              <a:ext uri="{FF2B5EF4-FFF2-40B4-BE49-F238E27FC236}">
                <a16:creationId xmlns:a16="http://schemas.microsoft.com/office/drawing/2014/main" id="{AC3009AB-5862-80AF-9866-C811BAFFF902}"/>
              </a:ext>
            </a:extLst>
          </p:cNvPr>
          <p:cNvSpPr>
            <a:spLocks noGrp="1"/>
          </p:cNvSpPr>
          <p:nvPr>
            <p:ph idx="1"/>
          </p:nvPr>
        </p:nvSpPr>
        <p:spPr>
          <a:xfrm>
            <a:off x="633459" y="1087595"/>
            <a:ext cx="9876885" cy="5089368"/>
          </a:xfrm>
        </p:spPr>
        <p:txBody>
          <a:bodyPr/>
          <a:lstStyle/>
          <a:p>
            <a:r>
              <a:rPr lang="en-US" dirty="0"/>
              <a:t>Plaquemines Parish (landfall site of Katrina)</a:t>
            </a:r>
          </a:p>
          <a:p>
            <a:pPr lvl="1"/>
            <a:r>
              <a:rPr lang="en-US" dirty="0"/>
              <a:t>~26,000 people around 2005</a:t>
            </a:r>
          </a:p>
          <a:p>
            <a:pPr lvl="1"/>
            <a:r>
              <a:rPr lang="en-US" dirty="0"/>
              <a:t>~23,000 people today</a:t>
            </a:r>
          </a:p>
          <a:p>
            <a:pPr lvl="1"/>
            <a:r>
              <a:rPr lang="en-US" dirty="0"/>
              <a:t>18% of community lived below poverty line</a:t>
            </a:r>
          </a:p>
          <a:p>
            <a:pPr lvl="1"/>
            <a:r>
              <a:rPr lang="en-US" dirty="0"/>
              <a:t>4.5 times larger (area) than Orleans Parish</a:t>
            </a:r>
          </a:p>
          <a:p>
            <a:r>
              <a:rPr lang="en-US" dirty="0"/>
              <a:t>There are </a:t>
            </a:r>
            <a:r>
              <a:rPr lang="en-US" b="1" dirty="0"/>
              <a:t>no incorporated places</a:t>
            </a:r>
            <a:r>
              <a:rPr lang="en-US" dirty="0"/>
              <a:t> in the Parish</a:t>
            </a:r>
          </a:p>
          <a:p>
            <a:r>
              <a:rPr lang="en-US" dirty="0"/>
              <a:t>Good risk communication helped weather Katrina</a:t>
            </a:r>
          </a:p>
          <a:p>
            <a:pPr lvl="1"/>
            <a:r>
              <a:rPr lang="en-US" b="1" dirty="0"/>
              <a:t>Clear and concise evacuation order </a:t>
            </a:r>
            <a:r>
              <a:rPr lang="en-US" dirty="0"/>
              <a:t>made two days before landfall</a:t>
            </a:r>
          </a:p>
          <a:p>
            <a:pPr lvl="1"/>
            <a:r>
              <a:rPr lang="en-US" dirty="0"/>
              <a:t>House-by-house visits from law enforcement after evacuation order</a:t>
            </a:r>
          </a:p>
          <a:p>
            <a:pPr lvl="1"/>
            <a:r>
              <a:rPr lang="en-US" dirty="0"/>
              <a:t>Result: </a:t>
            </a:r>
            <a:r>
              <a:rPr lang="en-US" b="1" dirty="0"/>
              <a:t>97% of population evacuated, only 3 fatalities</a:t>
            </a:r>
            <a:endParaRPr lang="en-US" dirty="0"/>
          </a:p>
        </p:txBody>
      </p:sp>
      <p:pic>
        <p:nvPicPr>
          <p:cNvPr id="9" name="Content Placeholder 5">
            <a:extLst>
              <a:ext uri="{FF2B5EF4-FFF2-40B4-BE49-F238E27FC236}">
                <a16:creationId xmlns:a16="http://schemas.microsoft.com/office/drawing/2014/main" id="{F1484089-B4CF-8E8F-C492-D99022B0A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3222" y="1118971"/>
            <a:ext cx="3308778" cy="2977900"/>
          </a:xfrm>
          <a:prstGeom prst="rect">
            <a:avLst/>
          </a:prstGeom>
        </p:spPr>
      </p:pic>
      <p:cxnSp>
        <p:nvCxnSpPr>
          <p:cNvPr id="12" name="Straight Arrow Connector 11">
            <a:extLst>
              <a:ext uri="{FF2B5EF4-FFF2-40B4-BE49-F238E27FC236}">
                <a16:creationId xmlns:a16="http://schemas.microsoft.com/office/drawing/2014/main" id="{C39A5B78-7A4B-9716-17B5-CDCD8C1BEA93}"/>
              </a:ext>
            </a:extLst>
          </p:cNvPr>
          <p:cNvCxnSpPr>
            <a:cxnSpLocks/>
            <a:stCxn id="13" idx="2"/>
          </p:cNvCxnSpPr>
          <p:nvPr/>
        </p:nvCxnSpPr>
        <p:spPr>
          <a:xfrm>
            <a:off x="9757290" y="1488303"/>
            <a:ext cx="1896828" cy="19406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4EDD630-E569-1FCC-FFFF-2D4B366BD8EC}"/>
              </a:ext>
            </a:extLst>
          </p:cNvPr>
          <p:cNvSpPr txBox="1"/>
          <p:nvPr/>
        </p:nvSpPr>
        <p:spPr>
          <a:xfrm>
            <a:off x="8928054" y="1118971"/>
            <a:ext cx="1658472" cy="369332"/>
          </a:xfrm>
          <a:prstGeom prst="rect">
            <a:avLst/>
          </a:prstGeom>
          <a:solidFill>
            <a:schemeClr val="bg1"/>
          </a:solidFill>
          <a:ln w="28575">
            <a:solidFill>
              <a:schemeClr val="accent1"/>
            </a:solidFill>
          </a:ln>
        </p:spPr>
        <p:txBody>
          <a:bodyPr wrap="square" rtlCol="0">
            <a:spAutoFit/>
          </a:bodyPr>
          <a:lstStyle/>
          <a:p>
            <a:pPr algn="ctr"/>
            <a:r>
              <a:rPr lang="en-US"/>
              <a:t>New Orleans</a:t>
            </a:r>
          </a:p>
        </p:txBody>
      </p:sp>
    </p:spTree>
    <p:extLst>
      <p:ext uri="{BB962C8B-B14F-4D97-AF65-F5344CB8AC3E}">
        <p14:creationId xmlns:p14="http://schemas.microsoft.com/office/powerpoint/2010/main" val="2886304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EA936-98D8-1561-4489-103C972AC4DF}"/>
              </a:ext>
            </a:extLst>
          </p:cNvPr>
          <p:cNvSpPr>
            <a:spLocks noGrp="1"/>
          </p:cNvSpPr>
          <p:nvPr>
            <p:ph type="title"/>
          </p:nvPr>
        </p:nvSpPr>
        <p:spPr/>
        <p:txBody>
          <a:bodyPr>
            <a:normAutofit fontScale="90000"/>
          </a:bodyPr>
          <a:lstStyle/>
          <a:p>
            <a:r>
              <a:rPr lang="en-US"/>
              <a:t>Hurricane Katrina – Could it have gone better?</a:t>
            </a:r>
          </a:p>
        </p:txBody>
      </p:sp>
      <p:sp>
        <p:nvSpPr>
          <p:cNvPr id="3" name="Content Placeholder 2">
            <a:extLst>
              <a:ext uri="{FF2B5EF4-FFF2-40B4-BE49-F238E27FC236}">
                <a16:creationId xmlns:a16="http://schemas.microsoft.com/office/drawing/2014/main" id="{21B6F3B5-1567-915D-59E7-8A1E19156C11}"/>
              </a:ext>
            </a:extLst>
          </p:cNvPr>
          <p:cNvSpPr>
            <a:spLocks noGrp="1"/>
          </p:cNvSpPr>
          <p:nvPr>
            <p:ph idx="1"/>
          </p:nvPr>
        </p:nvSpPr>
        <p:spPr>
          <a:xfrm>
            <a:off x="633461" y="1087595"/>
            <a:ext cx="7977140" cy="5089368"/>
          </a:xfrm>
        </p:spPr>
        <p:txBody>
          <a:bodyPr>
            <a:normAutofit/>
          </a:bodyPr>
          <a:lstStyle/>
          <a:p>
            <a:r>
              <a:rPr lang="en-US" b="1" dirty="0"/>
              <a:t>YES</a:t>
            </a:r>
          </a:p>
          <a:p>
            <a:r>
              <a:rPr lang="en-US" dirty="0"/>
              <a:t>One issue to overcome: </a:t>
            </a:r>
            <a:r>
              <a:rPr lang="en-US" b="1" dirty="0"/>
              <a:t>apathy</a:t>
            </a:r>
            <a:endParaRPr lang="en-US" dirty="0"/>
          </a:p>
          <a:p>
            <a:pPr lvl="1"/>
            <a:r>
              <a:rPr lang="en-US" dirty="0"/>
              <a:t>Federal, state, local decision makers aware of the risks posed by large hurricanes, but did nothing</a:t>
            </a:r>
          </a:p>
          <a:p>
            <a:pPr lvl="2"/>
            <a:r>
              <a:rPr lang="en-US" dirty="0"/>
              <a:t>Somewhat true of population – information was </a:t>
            </a:r>
            <a:r>
              <a:rPr lang="en-US" i="1" dirty="0"/>
              <a:t>available</a:t>
            </a:r>
            <a:r>
              <a:rPr lang="en-US" dirty="0"/>
              <a:t>, but little could be done on an individual level</a:t>
            </a:r>
          </a:p>
          <a:p>
            <a:pPr lvl="2"/>
            <a:r>
              <a:rPr lang="en-US" dirty="0"/>
              <a:t>Decision makers ignored repeated warnings about levees</a:t>
            </a:r>
          </a:p>
          <a:p>
            <a:pPr lvl="3"/>
            <a:r>
              <a:rPr lang="en-US" dirty="0"/>
              <a:t>Repeated federal budget cuts despite LA lawmaker requests</a:t>
            </a:r>
          </a:p>
          <a:p>
            <a:r>
              <a:rPr lang="en-US" dirty="0"/>
              <a:t>Risks failing to materialize reinforced apathy</a:t>
            </a:r>
          </a:p>
          <a:p>
            <a:pPr lvl="1"/>
            <a:r>
              <a:rPr lang="en-US" dirty="0"/>
              <a:t>30 years of warnings and the levees did not fail </a:t>
            </a:r>
          </a:p>
          <a:p>
            <a:pPr lvl="1"/>
            <a:r>
              <a:rPr lang="en-US" dirty="0"/>
              <a:t>Government and community grew complacent</a:t>
            </a:r>
          </a:p>
          <a:p>
            <a:pPr lvl="2"/>
            <a:r>
              <a:rPr lang="en-US" dirty="0"/>
              <a:t>Government perspective: </a:t>
            </a:r>
            <a:r>
              <a:rPr lang="en-US" i="1" dirty="0"/>
              <a:t>if it </a:t>
            </a:r>
            <a:r>
              <a:rPr lang="en-US" i="1" dirty="0" err="1"/>
              <a:t>ain’t</a:t>
            </a:r>
            <a:r>
              <a:rPr lang="en-US" i="1" dirty="0"/>
              <a:t> broke, don’t fix it</a:t>
            </a:r>
            <a:endParaRPr lang="en-US" dirty="0"/>
          </a:p>
          <a:p>
            <a:pPr lvl="2"/>
            <a:r>
              <a:rPr lang="en-US" b="1" dirty="0">
                <a:solidFill>
                  <a:schemeClr val="accent1"/>
                </a:solidFill>
              </a:rPr>
              <a:t>Community perspective: </a:t>
            </a:r>
            <a:r>
              <a:rPr lang="en-US" b="1" i="1" dirty="0">
                <a:solidFill>
                  <a:schemeClr val="accent1"/>
                </a:solidFill>
              </a:rPr>
              <a:t>We’ve survived before, we’ll survive now</a:t>
            </a:r>
            <a:endParaRPr lang="en-US" b="1" dirty="0">
              <a:solidFill>
                <a:schemeClr val="accent1"/>
              </a:solidFill>
            </a:endParaRPr>
          </a:p>
          <a:p>
            <a:pPr lvl="3"/>
            <a:endParaRPr lang="en-US" dirty="0"/>
          </a:p>
        </p:txBody>
      </p:sp>
      <p:sp>
        <p:nvSpPr>
          <p:cNvPr id="4" name="Slide Number Placeholder 3">
            <a:extLst>
              <a:ext uri="{FF2B5EF4-FFF2-40B4-BE49-F238E27FC236}">
                <a16:creationId xmlns:a16="http://schemas.microsoft.com/office/drawing/2014/main" id="{CCF07971-03D7-146D-2289-E9183C63553A}"/>
              </a:ext>
            </a:extLst>
          </p:cNvPr>
          <p:cNvSpPr>
            <a:spLocks noGrp="1"/>
          </p:cNvSpPr>
          <p:nvPr>
            <p:ph type="sldNum" sz="quarter" idx="12"/>
          </p:nvPr>
        </p:nvSpPr>
        <p:spPr/>
        <p:txBody>
          <a:bodyPr/>
          <a:lstStyle/>
          <a:p>
            <a:fld id="{D648CAF4-9E3F-4665-9F26-BF61543A0994}" type="slidenum">
              <a:rPr lang="en-US" smtClean="0"/>
              <a:t>54</a:t>
            </a:fld>
            <a:endParaRPr lang="en-US"/>
          </a:p>
        </p:txBody>
      </p:sp>
      <p:sp>
        <p:nvSpPr>
          <p:cNvPr id="5" name="Rectangle: Rounded Corners 4">
            <a:extLst>
              <a:ext uri="{FF2B5EF4-FFF2-40B4-BE49-F238E27FC236}">
                <a16:creationId xmlns:a16="http://schemas.microsoft.com/office/drawing/2014/main" id="{921FB70B-6646-B0FB-D34C-B45E7DB615FF}"/>
              </a:ext>
            </a:extLst>
          </p:cNvPr>
          <p:cNvSpPr/>
          <p:nvPr/>
        </p:nvSpPr>
        <p:spPr>
          <a:xfrm>
            <a:off x="8610600" y="3579783"/>
            <a:ext cx="3473825" cy="2606144"/>
          </a:xfrm>
          <a:prstGeom prst="roundRect">
            <a:avLst>
              <a:gd name="adj" fmla="val 9503"/>
            </a:avLst>
          </a:prstGeom>
          <a:solidFill>
            <a:schemeClr val="accent2">
              <a:lumMod val="20000"/>
              <a:lumOff val="80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a:solidFill>
                  <a:schemeClr val="tx1"/>
                </a:solidFill>
              </a:rPr>
              <a:t>Because I mean I made it through Vietnam and I figured my Lord </a:t>
            </a:r>
            <a:r>
              <a:rPr lang="en-US" i="1" err="1">
                <a:solidFill>
                  <a:schemeClr val="tx1"/>
                </a:solidFill>
              </a:rPr>
              <a:t>ain’t</a:t>
            </a:r>
            <a:r>
              <a:rPr lang="en-US" i="1">
                <a:solidFill>
                  <a:schemeClr val="tx1"/>
                </a:solidFill>
              </a:rPr>
              <a:t> </a:t>
            </a:r>
            <a:r>
              <a:rPr lang="en-US" i="1" err="1">
                <a:solidFill>
                  <a:schemeClr val="tx1"/>
                </a:solidFill>
              </a:rPr>
              <a:t>gonna</a:t>
            </a:r>
            <a:r>
              <a:rPr lang="en-US" i="1">
                <a:solidFill>
                  <a:schemeClr val="tx1"/>
                </a:solidFill>
              </a:rPr>
              <a:t> let me die in nothing like this here.</a:t>
            </a:r>
          </a:p>
          <a:p>
            <a:pPr algn="ctr"/>
            <a:endParaRPr lang="en-US" i="1">
              <a:solidFill>
                <a:schemeClr val="tx1"/>
              </a:solidFill>
            </a:endParaRPr>
          </a:p>
          <a:p>
            <a:pPr algn="ctr"/>
            <a:r>
              <a:rPr lang="en-US" i="1">
                <a:solidFill>
                  <a:schemeClr val="tx1"/>
                </a:solidFill>
              </a:rPr>
              <a:t>- </a:t>
            </a:r>
            <a:r>
              <a:rPr lang="en-US">
                <a:solidFill>
                  <a:schemeClr val="tx1"/>
                </a:solidFill>
              </a:rPr>
              <a:t>Hurricane Katrina survivor </a:t>
            </a:r>
          </a:p>
          <a:p>
            <a:pPr algn="ctr"/>
            <a:r>
              <a:rPr lang="en-US">
                <a:solidFill>
                  <a:schemeClr val="tx1"/>
                </a:solidFill>
              </a:rPr>
              <a:t>(Elder, et al., 2007)</a:t>
            </a:r>
          </a:p>
        </p:txBody>
      </p:sp>
      <p:sp>
        <p:nvSpPr>
          <p:cNvPr id="6" name="Rectangle: Rounded Corners 5">
            <a:extLst>
              <a:ext uri="{FF2B5EF4-FFF2-40B4-BE49-F238E27FC236}">
                <a16:creationId xmlns:a16="http://schemas.microsoft.com/office/drawing/2014/main" id="{8DE8744A-D158-B0FA-16EB-2FA0899BD32E}"/>
              </a:ext>
            </a:extLst>
          </p:cNvPr>
          <p:cNvSpPr/>
          <p:nvPr/>
        </p:nvSpPr>
        <p:spPr>
          <a:xfrm>
            <a:off x="8610600" y="930572"/>
            <a:ext cx="3473825" cy="2606144"/>
          </a:xfrm>
          <a:prstGeom prst="roundRect">
            <a:avLst>
              <a:gd name="adj" fmla="val 9503"/>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“Risk learners gather appropriate feedback from their environment that guides their decision… If that environment diminishes the risk (i.e., provides poor feedback), the tendency is to withhold. In the 30 years of warnings regarding the levee failure, no significant failure had occurred.”</a:t>
            </a:r>
          </a:p>
          <a:p>
            <a:pPr algn="ctr"/>
            <a:endParaRPr lang="en-US" sz="1400">
              <a:solidFill>
                <a:schemeClr val="tx1"/>
              </a:solidFill>
            </a:endParaRPr>
          </a:p>
          <a:p>
            <a:pPr algn="ctr"/>
            <a:r>
              <a:rPr lang="en-US" sz="1400">
                <a:solidFill>
                  <a:schemeClr val="tx1"/>
                </a:solidFill>
              </a:rPr>
              <a:t>(Cole and Fellows, 2008)</a:t>
            </a:r>
          </a:p>
        </p:txBody>
      </p:sp>
    </p:spTree>
    <p:extLst>
      <p:ext uri="{BB962C8B-B14F-4D97-AF65-F5344CB8AC3E}">
        <p14:creationId xmlns:p14="http://schemas.microsoft.com/office/powerpoint/2010/main" val="3414102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EA936-98D8-1561-4489-103C972AC4DF}"/>
              </a:ext>
            </a:extLst>
          </p:cNvPr>
          <p:cNvSpPr>
            <a:spLocks noGrp="1"/>
          </p:cNvSpPr>
          <p:nvPr>
            <p:ph type="title"/>
          </p:nvPr>
        </p:nvSpPr>
        <p:spPr/>
        <p:txBody>
          <a:bodyPr>
            <a:normAutofit fontScale="90000"/>
          </a:bodyPr>
          <a:lstStyle/>
          <a:p>
            <a:r>
              <a:rPr lang="en-US"/>
              <a:t>Hurricane Katrina – Could it have gone better?</a:t>
            </a:r>
          </a:p>
        </p:txBody>
      </p:sp>
      <p:sp>
        <p:nvSpPr>
          <p:cNvPr id="3" name="Content Placeholder 2">
            <a:extLst>
              <a:ext uri="{FF2B5EF4-FFF2-40B4-BE49-F238E27FC236}">
                <a16:creationId xmlns:a16="http://schemas.microsoft.com/office/drawing/2014/main" id="{21B6F3B5-1567-915D-59E7-8A1E19156C11}"/>
              </a:ext>
            </a:extLst>
          </p:cNvPr>
          <p:cNvSpPr>
            <a:spLocks noGrp="1"/>
          </p:cNvSpPr>
          <p:nvPr>
            <p:ph idx="1"/>
          </p:nvPr>
        </p:nvSpPr>
        <p:spPr>
          <a:xfrm>
            <a:off x="633461" y="1087595"/>
            <a:ext cx="7977140" cy="5089368"/>
          </a:xfrm>
        </p:spPr>
        <p:txBody>
          <a:bodyPr>
            <a:normAutofit/>
          </a:bodyPr>
          <a:lstStyle/>
          <a:p>
            <a:pPr marL="0" indent="0" algn="ctr">
              <a:buNone/>
            </a:pPr>
            <a:r>
              <a:rPr lang="en-US" sz="3200" b="1" dirty="0"/>
              <a:t>YES</a:t>
            </a:r>
          </a:p>
          <a:p>
            <a:r>
              <a:rPr lang="en-US" dirty="0"/>
              <a:t>One issue to overcome: </a:t>
            </a:r>
            <a:r>
              <a:rPr lang="en-US" b="1" dirty="0"/>
              <a:t>apathy</a:t>
            </a:r>
            <a:endParaRPr lang="en-US" dirty="0"/>
          </a:p>
          <a:p>
            <a:pPr lvl="1"/>
            <a:r>
              <a:rPr lang="en-US" dirty="0"/>
              <a:t>Risks failing to materialize reinforce apathy</a:t>
            </a:r>
          </a:p>
          <a:p>
            <a:pPr lvl="1"/>
            <a:r>
              <a:rPr lang="en-US" dirty="0"/>
              <a:t>30 years of warnings and the levees did not fail </a:t>
            </a:r>
          </a:p>
          <a:p>
            <a:pPr lvl="1"/>
            <a:r>
              <a:rPr lang="en-US" dirty="0"/>
              <a:t>Government and community grew complacent</a:t>
            </a:r>
          </a:p>
          <a:p>
            <a:pPr lvl="2"/>
            <a:r>
              <a:rPr lang="en-US" dirty="0"/>
              <a:t>Government perspective: </a:t>
            </a:r>
            <a:r>
              <a:rPr lang="en-US" i="1" dirty="0"/>
              <a:t>if it </a:t>
            </a:r>
            <a:r>
              <a:rPr lang="en-US" i="1" dirty="0" err="1"/>
              <a:t>ain’t</a:t>
            </a:r>
            <a:r>
              <a:rPr lang="en-US" i="1" dirty="0"/>
              <a:t> broke, don’t fix it</a:t>
            </a:r>
            <a:endParaRPr lang="en-US" dirty="0"/>
          </a:p>
          <a:p>
            <a:pPr lvl="2"/>
            <a:r>
              <a:rPr lang="en-US" b="1" dirty="0">
                <a:solidFill>
                  <a:schemeClr val="accent1"/>
                </a:solidFill>
              </a:rPr>
              <a:t>Community perspective: </a:t>
            </a:r>
            <a:r>
              <a:rPr lang="en-US" b="1" i="1" dirty="0">
                <a:solidFill>
                  <a:schemeClr val="accent1"/>
                </a:solidFill>
              </a:rPr>
              <a:t>We’ve survived before, we’ll survive now</a:t>
            </a:r>
            <a:endParaRPr lang="en-US" b="1" dirty="0">
              <a:solidFill>
                <a:schemeClr val="accent1"/>
              </a:solidFill>
            </a:endParaRPr>
          </a:p>
          <a:p>
            <a:pPr lvl="3"/>
            <a:endParaRPr lang="en-US" dirty="0"/>
          </a:p>
        </p:txBody>
      </p:sp>
      <p:sp>
        <p:nvSpPr>
          <p:cNvPr id="4" name="Slide Number Placeholder 3">
            <a:extLst>
              <a:ext uri="{FF2B5EF4-FFF2-40B4-BE49-F238E27FC236}">
                <a16:creationId xmlns:a16="http://schemas.microsoft.com/office/drawing/2014/main" id="{CCF07971-03D7-146D-2289-E9183C63553A}"/>
              </a:ext>
            </a:extLst>
          </p:cNvPr>
          <p:cNvSpPr>
            <a:spLocks noGrp="1"/>
          </p:cNvSpPr>
          <p:nvPr>
            <p:ph type="sldNum" sz="quarter" idx="12"/>
          </p:nvPr>
        </p:nvSpPr>
        <p:spPr/>
        <p:txBody>
          <a:bodyPr/>
          <a:lstStyle/>
          <a:p>
            <a:fld id="{D648CAF4-9E3F-4665-9F26-BF61543A0994}" type="slidenum">
              <a:rPr lang="en-US" smtClean="0"/>
              <a:t>55</a:t>
            </a:fld>
            <a:endParaRPr lang="en-US"/>
          </a:p>
        </p:txBody>
      </p:sp>
      <p:sp>
        <p:nvSpPr>
          <p:cNvPr id="5" name="Rectangle: Rounded Corners 4">
            <a:extLst>
              <a:ext uri="{FF2B5EF4-FFF2-40B4-BE49-F238E27FC236}">
                <a16:creationId xmlns:a16="http://schemas.microsoft.com/office/drawing/2014/main" id="{921FB70B-6646-B0FB-D34C-B45E7DB615FF}"/>
              </a:ext>
            </a:extLst>
          </p:cNvPr>
          <p:cNvSpPr/>
          <p:nvPr/>
        </p:nvSpPr>
        <p:spPr>
          <a:xfrm>
            <a:off x="8610600" y="3579783"/>
            <a:ext cx="3473825" cy="2606144"/>
          </a:xfrm>
          <a:prstGeom prst="roundRect">
            <a:avLst>
              <a:gd name="adj" fmla="val 9503"/>
            </a:avLst>
          </a:prstGeom>
          <a:solidFill>
            <a:schemeClr val="accent2">
              <a:lumMod val="20000"/>
              <a:lumOff val="80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Because I mean I made it through Vietnam and I figured my Lord </a:t>
            </a:r>
            <a:r>
              <a:rPr lang="en-US" i="1" dirty="0" err="1">
                <a:solidFill>
                  <a:schemeClr val="tx1"/>
                </a:solidFill>
              </a:rPr>
              <a:t>ain’t</a:t>
            </a:r>
            <a:r>
              <a:rPr lang="en-US" i="1" dirty="0">
                <a:solidFill>
                  <a:schemeClr val="tx1"/>
                </a:solidFill>
              </a:rPr>
              <a:t> </a:t>
            </a:r>
            <a:r>
              <a:rPr lang="en-US" i="1" dirty="0" err="1">
                <a:solidFill>
                  <a:schemeClr val="tx1"/>
                </a:solidFill>
              </a:rPr>
              <a:t>gonna</a:t>
            </a:r>
            <a:r>
              <a:rPr lang="en-US" i="1" dirty="0">
                <a:solidFill>
                  <a:schemeClr val="tx1"/>
                </a:solidFill>
              </a:rPr>
              <a:t> let me die in nothing like this here.</a:t>
            </a:r>
          </a:p>
          <a:p>
            <a:pPr algn="ctr"/>
            <a:endParaRPr lang="en-US" i="1" dirty="0">
              <a:solidFill>
                <a:schemeClr val="tx1"/>
              </a:solidFill>
            </a:endParaRPr>
          </a:p>
          <a:p>
            <a:pPr algn="ctr"/>
            <a:r>
              <a:rPr lang="en-US" i="1" dirty="0">
                <a:solidFill>
                  <a:schemeClr val="tx1"/>
                </a:solidFill>
              </a:rPr>
              <a:t>- </a:t>
            </a:r>
            <a:r>
              <a:rPr lang="en-US" dirty="0">
                <a:solidFill>
                  <a:schemeClr val="tx1"/>
                </a:solidFill>
              </a:rPr>
              <a:t>Hurricane Katrina survivor </a:t>
            </a:r>
          </a:p>
          <a:p>
            <a:pPr algn="ctr"/>
            <a:r>
              <a:rPr lang="en-US" dirty="0">
                <a:solidFill>
                  <a:schemeClr val="tx1"/>
                </a:solidFill>
              </a:rPr>
              <a:t>(Elder, et al., 2007)</a:t>
            </a:r>
          </a:p>
        </p:txBody>
      </p:sp>
      <p:sp>
        <p:nvSpPr>
          <p:cNvPr id="6" name="Rectangle: Rounded Corners 5">
            <a:extLst>
              <a:ext uri="{FF2B5EF4-FFF2-40B4-BE49-F238E27FC236}">
                <a16:creationId xmlns:a16="http://schemas.microsoft.com/office/drawing/2014/main" id="{8DE8744A-D158-B0FA-16EB-2FA0899BD32E}"/>
              </a:ext>
            </a:extLst>
          </p:cNvPr>
          <p:cNvSpPr/>
          <p:nvPr/>
        </p:nvSpPr>
        <p:spPr>
          <a:xfrm>
            <a:off x="8610600" y="930572"/>
            <a:ext cx="3473825" cy="2606144"/>
          </a:xfrm>
          <a:prstGeom prst="roundRect">
            <a:avLst>
              <a:gd name="adj" fmla="val 9503"/>
            </a:avLst>
          </a:prstGeom>
          <a:solidFill>
            <a:schemeClr val="accent4">
              <a:lumMod val="20000"/>
              <a:lumOff val="80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“Risk learners gather appropriate feedback from their environment that guides their decision… If that environment diminishes the risk (i.e., provides poor feedback), the tendency is to withhold. In the 30 years of warnings regarding the levee failure, no significant failure had occurred.”</a:t>
            </a:r>
          </a:p>
          <a:p>
            <a:pPr algn="ctr"/>
            <a:endParaRPr lang="en-US" sz="1400" dirty="0">
              <a:solidFill>
                <a:schemeClr val="tx1"/>
              </a:solidFill>
            </a:endParaRPr>
          </a:p>
          <a:p>
            <a:pPr algn="ctr"/>
            <a:r>
              <a:rPr lang="en-US" sz="1400" dirty="0">
                <a:solidFill>
                  <a:schemeClr val="tx1"/>
                </a:solidFill>
              </a:rPr>
              <a:t>(Cole and Fellows, 2008)</a:t>
            </a:r>
          </a:p>
        </p:txBody>
      </p:sp>
    </p:spTree>
    <p:extLst>
      <p:ext uri="{BB962C8B-B14F-4D97-AF65-F5344CB8AC3E}">
        <p14:creationId xmlns:p14="http://schemas.microsoft.com/office/powerpoint/2010/main" val="38019523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EA936-98D8-1561-4489-103C972AC4DF}"/>
              </a:ext>
            </a:extLst>
          </p:cNvPr>
          <p:cNvSpPr>
            <a:spLocks noGrp="1"/>
          </p:cNvSpPr>
          <p:nvPr>
            <p:ph type="title"/>
          </p:nvPr>
        </p:nvSpPr>
        <p:spPr/>
        <p:txBody>
          <a:bodyPr>
            <a:normAutofit fontScale="90000"/>
          </a:bodyPr>
          <a:lstStyle/>
          <a:p>
            <a:r>
              <a:rPr lang="en-US"/>
              <a:t>Hurricane Katrina – Could it have gone better?</a:t>
            </a:r>
          </a:p>
        </p:txBody>
      </p:sp>
      <p:sp>
        <p:nvSpPr>
          <p:cNvPr id="3" name="Content Placeholder 2">
            <a:extLst>
              <a:ext uri="{FF2B5EF4-FFF2-40B4-BE49-F238E27FC236}">
                <a16:creationId xmlns:a16="http://schemas.microsoft.com/office/drawing/2014/main" id="{21B6F3B5-1567-915D-59E7-8A1E19156C11}"/>
              </a:ext>
            </a:extLst>
          </p:cNvPr>
          <p:cNvSpPr>
            <a:spLocks noGrp="1"/>
          </p:cNvSpPr>
          <p:nvPr>
            <p:ph idx="1"/>
          </p:nvPr>
        </p:nvSpPr>
        <p:spPr/>
        <p:txBody>
          <a:bodyPr/>
          <a:lstStyle/>
          <a:p>
            <a:r>
              <a:rPr lang="en-US" dirty="0"/>
              <a:t>Another big issue: </a:t>
            </a:r>
            <a:r>
              <a:rPr lang="en-US" b="1" dirty="0"/>
              <a:t>breakdown of local democracy</a:t>
            </a:r>
          </a:p>
          <a:p>
            <a:r>
              <a:rPr lang="en-US" dirty="0"/>
              <a:t>The community already disaffected by local government</a:t>
            </a:r>
          </a:p>
          <a:p>
            <a:pPr lvl="1"/>
            <a:r>
              <a:rPr lang="en-US" dirty="0"/>
              <a:t>Women and minorities generally have lower trust/confidence in government</a:t>
            </a:r>
          </a:p>
          <a:p>
            <a:pPr lvl="1"/>
            <a:r>
              <a:rPr lang="en-US" dirty="0"/>
              <a:t>Segregation still a big issue in New Orleans (got </a:t>
            </a:r>
            <a:r>
              <a:rPr lang="en-US" i="1" dirty="0"/>
              <a:t>worse </a:t>
            </a:r>
            <a:r>
              <a:rPr lang="en-US" dirty="0"/>
              <a:t>post-Katrina)</a:t>
            </a:r>
          </a:p>
          <a:p>
            <a:pPr lvl="1"/>
            <a:r>
              <a:rPr lang="en-US" dirty="0"/>
              <a:t>Long-term neglect of low-income neighborhoods by city </a:t>
            </a:r>
          </a:p>
          <a:p>
            <a:pPr lvl="1"/>
            <a:r>
              <a:rPr lang="en-US" b="1" dirty="0"/>
              <a:t>Result was a population that largely did not trust the government</a:t>
            </a:r>
          </a:p>
          <a:p>
            <a:r>
              <a:rPr lang="en-US" dirty="0"/>
              <a:t>IF the city had listened to the community:</a:t>
            </a:r>
          </a:p>
          <a:p>
            <a:pPr lvl="1"/>
            <a:r>
              <a:rPr lang="en-US" dirty="0"/>
              <a:t>Community dialogue after earlier storms (Betsy 1965, Georges 1998) could have emphasized issues with preparation, mitigation, evacuation</a:t>
            </a:r>
          </a:p>
          <a:p>
            <a:pPr lvl="1"/>
            <a:r>
              <a:rPr lang="en-US" b="1" dirty="0"/>
              <a:t>Evacuation plans could have heeded community-specific needs </a:t>
            </a:r>
          </a:p>
          <a:p>
            <a:pPr lvl="1"/>
            <a:r>
              <a:rPr lang="en-US" dirty="0"/>
              <a:t>Evacuation orders could have been clarified to serve </a:t>
            </a:r>
            <a:r>
              <a:rPr lang="en-US" i="1" dirty="0"/>
              <a:t>everyone</a:t>
            </a:r>
            <a:endParaRPr lang="en-US" dirty="0"/>
          </a:p>
        </p:txBody>
      </p:sp>
      <p:sp>
        <p:nvSpPr>
          <p:cNvPr id="4" name="Slide Number Placeholder 3">
            <a:extLst>
              <a:ext uri="{FF2B5EF4-FFF2-40B4-BE49-F238E27FC236}">
                <a16:creationId xmlns:a16="http://schemas.microsoft.com/office/drawing/2014/main" id="{CCF07971-03D7-146D-2289-E9183C63553A}"/>
              </a:ext>
            </a:extLst>
          </p:cNvPr>
          <p:cNvSpPr>
            <a:spLocks noGrp="1"/>
          </p:cNvSpPr>
          <p:nvPr>
            <p:ph type="sldNum" sz="quarter" idx="12"/>
          </p:nvPr>
        </p:nvSpPr>
        <p:spPr/>
        <p:txBody>
          <a:bodyPr/>
          <a:lstStyle/>
          <a:p>
            <a:fld id="{D648CAF4-9E3F-4665-9F26-BF61543A0994}" type="slidenum">
              <a:rPr lang="en-US" smtClean="0"/>
              <a:t>56</a:t>
            </a:fld>
            <a:endParaRPr lang="en-US"/>
          </a:p>
        </p:txBody>
      </p:sp>
    </p:spTree>
    <p:extLst>
      <p:ext uri="{BB962C8B-B14F-4D97-AF65-F5344CB8AC3E}">
        <p14:creationId xmlns:p14="http://schemas.microsoft.com/office/powerpoint/2010/main" val="445612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ABC4-D168-4031-5194-8394E5E32D82}"/>
              </a:ext>
            </a:extLst>
          </p:cNvPr>
          <p:cNvSpPr>
            <a:spLocks noGrp="1"/>
          </p:cNvSpPr>
          <p:nvPr>
            <p:ph type="title"/>
          </p:nvPr>
        </p:nvSpPr>
        <p:spPr/>
        <p:txBody>
          <a:bodyPr/>
          <a:lstStyle/>
          <a:p>
            <a:r>
              <a:rPr lang="en-US" dirty="0"/>
              <a:t>Democracy and Risk: The paternalistic 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1F708B5-4270-BCBB-3864-802CF6B24E71}"/>
                  </a:ext>
                </a:extLst>
              </p:cNvPr>
              <p:cNvSpPr>
                <a:spLocks noGrp="1"/>
              </p:cNvSpPr>
              <p:nvPr>
                <p:ph idx="1"/>
              </p:nvPr>
            </p:nvSpPr>
            <p:spPr/>
            <p:txBody>
              <a:bodyPr>
                <a:normAutofit/>
              </a:bodyPr>
              <a:lstStyle/>
              <a:p>
                <a:r>
                  <a:rPr lang="en-US" i="1" dirty="0"/>
                  <a:t>Somewhat</a:t>
                </a:r>
                <a:r>
                  <a:rPr lang="en-US" dirty="0"/>
                  <a:t> supported by psychometric approach to risk perception</a:t>
                </a:r>
              </a:p>
              <a:p>
                <a:r>
                  <a:rPr lang="en-US" b="1" dirty="0"/>
                  <a:t>Real differences</a:t>
                </a:r>
                <a:r>
                  <a:rPr lang="en-US" dirty="0"/>
                  <a:t> in how public and experts view risks</a:t>
                </a:r>
              </a:p>
              <a:p>
                <a:pPr lvl="1"/>
                <a:r>
                  <a:rPr lang="en-US" dirty="0"/>
                  <a:t>Public perception consistently influenced by “esoteric” aspects of risk: </a:t>
                </a:r>
              </a:p>
              <a:p>
                <a:pPr lvl="2"/>
                <a:r>
                  <a:rPr lang="en-US" b="1" dirty="0"/>
                  <a:t>“Dread” factor</a:t>
                </a:r>
              </a:p>
              <a:p>
                <a:pPr lvl="2"/>
                <a:r>
                  <a:rPr lang="en-US" dirty="0"/>
                  <a:t>Anthropogenic vs. natural (aversion to “tampering with nature”)</a:t>
                </a:r>
              </a:p>
              <a:p>
                <a:pPr lvl="2"/>
                <a:r>
                  <a:rPr lang="en-US" dirty="0"/>
                  <a:t>Distributive effects of risks (costs and benefits)</a:t>
                </a:r>
              </a:p>
              <a:p>
                <a:r>
                  <a:rPr lang="en-US" dirty="0"/>
                  <a:t>Risk decisions </a:t>
                </a:r>
                <a:r>
                  <a:rPr lang="en-US" i="1" dirty="0"/>
                  <a:t>might </a:t>
                </a:r>
                <a:r>
                  <a:rPr lang="en-US" dirty="0"/>
                  <a:t>be easier to make without falling prey to these issues (i.e., if public is not involved)</a:t>
                </a:r>
              </a:p>
              <a:p>
                <a:r>
                  <a:rPr lang="en-US" b="1" dirty="0"/>
                  <a:t>Problems with the paternalistic view: </a:t>
                </a:r>
                <a:endParaRPr lang="en-US" dirty="0"/>
              </a:p>
              <a:p>
                <a:pPr lvl="1"/>
                <a:r>
                  <a:rPr lang="en-US" dirty="0"/>
                  <a:t>Ecological/population fallacy: average conclusion </a:t>
                </a:r>
                <a14:m>
                  <m:oMath xmlns:m="http://schemas.openxmlformats.org/officeDocument/2006/math">
                    <m:r>
                      <a:rPr lang="en-US" b="0" i="1" smtClean="0">
                        <a:latin typeface="Cambria Math" panose="02040503050406030204" pitchFamily="18" charset="0"/>
                      </a:rPr>
                      <m:t>≠</m:t>
                    </m:r>
                  </m:oMath>
                </a14:m>
                <a:r>
                  <a:rPr lang="en-US" dirty="0"/>
                  <a:t> individual conclusion</a:t>
                </a:r>
              </a:p>
              <a:p>
                <a:pPr lvl="1"/>
                <a:r>
                  <a:rPr lang="en-US" b="1" dirty="0"/>
                  <a:t>Experts are prone to the same biases as the public</a:t>
                </a:r>
              </a:p>
              <a:p>
                <a:pPr lvl="1"/>
                <a:r>
                  <a:rPr lang="en-US" dirty="0"/>
                  <a:t>Is it ethical to remove agency in this type of decision?</a:t>
                </a:r>
              </a:p>
            </p:txBody>
          </p:sp>
        </mc:Choice>
        <mc:Fallback xmlns="">
          <p:sp>
            <p:nvSpPr>
              <p:cNvPr id="3" name="Content Placeholder 2">
                <a:extLst>
                  <a:ext uri="{FF2B5EF4-FFF2-40B4-BE49-F238E27FC236}">
                    <a16:creationId xmlns:a16="http://schemas.microsoft.com/office/drawing/2014/main" id="{01F708B5-4270-BCBB-3864-802CF6B24E71}"/>
                  </a:ext>
                </a:extLst>
              </p:cNvPr>
              <p:cNvSpPr>
                <a:spLocks noGrp="1" noRot="1" noChangeAspect="1" noMove="1" noResize="1" noEditPoints="1" noAdjustHandles="1" noChangeArrowheads="1" noChangeShapeType="1" noTextEdit="1"/>
              </p:cNvSpPr>
              <p:nvPr>
                <p:ph idx="1"/>
              </p:nvPr>
            </p:nvSpPr>
            <p:spPr>
              <a:blipFill>
                <a:blip r:embed="rId2"/>
                <a:stretch>
                  <a:fillRect l="-796" t="-95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58AB798-1EE2-A680-C552-BB0EBDB0EB3F}"/>
              </a:ext>
            </a:extLst>
          </p:cNvPr>
          <p:cNvSpPr>
            <a:spLocks noGrp="1"/>
          </p:cNvSpPr>
          <p:nvPr>
            <p:ph type="sldNum" sz="quarter" idx="12"/>
          </p:nvPr>
        </p:nvSpPr>
        <p:spPr/>
        <p:txBody>
          <a:bodyPr/>
          <a:lstStyle/>
          <a:p>
            <a:fld id="{D648CAF4-9E3F-4665-9F26-BF61543A0994}" type="slidenum">
              <a:rPr lang="en-US" smtClean="0"/>
              <a:t>57</a:t>
            </a:fld>
            <a:endParaRPr lang="en-US"/>
          </a:p>
        </p:txBody>
      </p:sp>
      <p:sp>
        <p:nvSpPr>
          <p:cNvPr id="5" name="TextBox 4">
            <a:extLst>
              <a:ext uri="{FF2B5EF4-FFF2-40B4-BE49-F238E27FC236}">
                <a16:creationId xmlns:a16="http://schemas.microsoft.com/office/drawing/2014/main" id="{D78FACA8-CDCE-653E-A1B9-647BE9BAFE2A}"/>
              </a:ext>
            </a:extLst>
          </p:cNvPr>
          <p:cNvSpPr txBox="1"/>
          <p:nvPr/>
        </p:nvSpPr>
        <p:spPr>
          <a:xfrm>
            <a:off x="2309861" y="6350158"/>
            <a:ext cx="7198658" cy="400110"/>
          </a:xfrm>
          <a:prstGeom prst="rect">
            <a:avLst/>
          </a:prstGeom>
          <a:noFill/>
        </p:spPr>
        <p:txBody>
          <a:bodyPr wrap="square">
            <a:spAutoFit/>
          </a:bodyPr>
          <a:lstStyle/>
          <a:p>
            <a:r>
              <a:rPr lang="en-US" sz="1000" dirty="0" err="1">
                <a:solidFill>
                  <a:schemeClr val="bg1"/>
                </a:solidFill>
                <a:effectLst/>
              </a:rPr>
              <a:t>Peschard</a:t>
            </a:r>
            <a:r>
              <a:rPr lang="en-US" sz="1000" dirty="0">
                <a:solidFill>
                  <a:schemeClr val="bg1"/>
                </a:solidFill>
                <a:effectLst/>
              </a:rPr>
              <a:t>, I., </a:t>
            </a:r>
            <a:r>
              <a:rPr lang="en-US" sz="1000" dirty="0" err="1">
                <a:solidFill>
                  <a:schemeClr val="bg1"/>
                </a:solidFill>
                <a:effectLst/>
              </a:rPr>
              <a:t>Benetreau-Dupin</a:t>
            </a:r>
            <a:r>
              <a:rPr lang="en-US" sz="1000" dirty="0">
                <a:solidFill>
                  <a:schemeClr val="bg1"/>
                </a:solidFill>
                <a:effectLst/>
              </a:rPr>
              <a:t>, Y., &amp; Wessels, C. (2023). </a:t>
            </a:r>
            <a:r>
              <a:rPr lang="en-US" sz="1000" i="1" dirty="0">
                <a:solidFill>
                  <a:schemeClr val="bg1"/>
                </a:solidFill>
                <a:effectLst/>
              </a:rPr>
              <a:t>Philosophy and Science of Risk: An Introduction</a:t>
            </a:r>
            <a:r>
              <a:rPr lang="en-US" sz="1000" dirty="0">
                <a:solidFill>
                  <a:schemeClr val="bg1"/>
                </a:solidFill>
                <a:effectLst/>
              </a:rPr>
              <a:t> (1st ed.). Taylor &amp; Francis Group: Routledge.</a:t>
            </a:r>
          </a:p>
        </p:txBody>
      </p:sp>
    </p:spTree>
    <p:extLst>
      <p:ext uri="{BB962C8B-B14F-4D97-AF65-F5344CB8AC3E}">
        <p14:creationId xmlns:p14="http://schemas.microsoft.com/office/powerpoint/2010/main" val="26832590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128B5-2BB5-C413-5F1A-DC2BFA6AF76A}"/>
              </a:ext>
            </a:extLst>
          </p:cNvPr>
          <p:cNvSpPr>
            <a:spLocks noGrp="1"/>
          </p:cNvSpPr>
          <p:nvPr>
            <p:ph type="title"/>
          </p:nvPr>
        </p:nvSpPr>
        <p:spPr/>
        <p:txBody>
          <a:bodyPr/>
          <a:lstStyle/>
          <a:p>
            <a:r>
              <a:rPr lang="en-US" dirty="0"/>
              <a:t>Democracy and Risk: The participatory view</a:t>
            </a:r>
          </a:p>
        </p:txBody>
      </p:sp>
      <p:sp>
        <p:nvSpPr>
          <p:cNvPr id="3" name="Content Placeholder 2">
            <a:extLst>
              <a:ext uri="{FF2B5EF4-FFF2-40B4-BE49-F238E27FC236}">
                <a16:creationId xmlns:a16="http://schemas.microsoft.com/office/drawing/2014/main" id="{5A6FA7C2-17EA-A499-DB77-A66106859780}"/>
              </a:ext>
            </a:extLst>
          </p:cNvPr>
          <p:cNvSpPr>
            <a:spLocks noGrp="1"/>
          </p:cNvSpPr>
          <p:nvPr>
            <p:ph idx="1"/>
          </p:nvPr>
        </p:nvSpPr>
        <p:spPr/>
        <p:txBody>
          <a:bodyPr/>
          <a:lstStyle/>
          <a:p>
            <a:r>
              <a:rPr lang="en-US" dirty="0"/>
              <a:t>The participatory view is somewhat supported by the social-cultural theory of risk perception</a:t>
            </a:r>
          </a:p>
          <a:p>
            <a:r>
              <a:rPr lang="en-US" dirty="0"/>
              <a:t>People view risks as important or trivial based on their adherence to social and/or cultural views</a:t>
            </a:r>
          </a:p>
          <a:p>
            <a:r>
              <a:rPr lang="en-US" dirty="0"/>
              <a:t>It is important for people to have a say in their own lives, especially when experts are not attentive to the same issues</a:t>
            </a:r>
          </a:p>
          <a:p>
            <a:r>
              <a:rPr lang="en-US" b="1" dirty="0"/>
              <a:t>Problems with the participatory view: </a:t>
            </a:r>
            <a:endParaRPr lang="en-US" dirty="0"/>
          </a:p>
          <a:p>
            <a:pPr lvl="1"/>
            <a:r>
              <a:rPr lang="en-US" dirty="0"/>
              <a:t>Would this approach </a:t>
            </a:r>
            <a:r>
              <a:rPr lang="en-US" i="1" dirty="0"/>
              <a:t>actually</a:t>
            </a:r>
            <a:r>
              <a:rPr lang="en-US" dirty="0"/>
              <a:t> account for the public opinion, or simply the </a:t>
            </a:r>
            <a:r>
              <a:rPr lang="en-US" i="1" dirty="0"/>
              <a:t>loudest </a:t>
            </a:r>
            <a:r>
              <a:rPr lang="en-US" dirty="0"/>
              <a:t>opinions?</a:t>
            </a:r>
          </a:p>
          <a:p>
            <a:pPr lvl="1"/>
            <a:r>
              <a:rPr lang="en-US" dirty="0"/>
              <a:t>Social-cultural theory of risk perception is weakly supported in experiment</a:t>
            </a:r>
          </a:p>
          <a:p>
            <a:pPr lvl="1"/>
            <a:r>
              <a:rPr lang="en-US" dirty="0"/>
              <a:t>How to account for differing social/cultural values in a large public?</a:t>
            </a:r>
          </a:p>
          <a:p>
            <a:endParaRPr lang="en-US" dirty="0"/>
          </a:p>
        </p:txBody>
      </p:sp>
      <p:sp>
        <p:nvSpPr>
          <p:cNvPr id="4" name="Slide Number Placeholder 3">
            <a:extLst>
              <a:ext uri="{FF2B5EF4-FFF2-40B4-BE49-F238E27FC236}">
                <a16:creationId xmlns:a16="http://schemas.microsoft.com/office/drawing/2014/main" id="{3D966300-C543-FB5F-6B94-AA887BBBC68C}"/>
              </a:ext>
            </a:extLst>
          </p:cNvPr>
          <p:cNvSpPr>
            <a:spLocks noGrp="1"/>
          </p:cNvSpPr>
          <p:nvPr>
            <p:ph type="sldNum" sz="quarter" idx="12"/>
          </p:nvPr>
        </p:nvSpPr>
        <p:spPr/>
        <p:txBody>
          <a:bodyPr/>
          <a:lstStyle/>
          <a:p>
            <a:fld id="{D648CAF4-9E3F-4665-9F26-BF61543A0994}" type="slidenum">
              <a:rPr lang="en-US" smtClean="0"/>
              <a:t>58</a:t>
            </a:fld>
            <a:endParaRPr lang="en-US"/>
          </a:p>
        </p:txBody>
      </p:sp>
      <p:sp>
        <p:nvSpPr>
          <p:cNvPr id="5" name="TextBox 4">
            <a:extLst>
              <a:ext uri="{FF2B5EF4-FFF2-40B4-BE49-F238E27FC236}">
                <a16:creationId xmlns:a16="http://schemas.microsoft.com/office/drawing/2014/main" id="{F646E965-A558-566B-48D7-27C2C9FC7BF5}"/>
              </a:ext>
            </a:extLst>
          </p:cNvPr>
          <p:cNvSpPr txBox="1"/>
          <p:nvPr/>
        </p:nvSpPr>
        <p:spPr>
          <a:xfrm>
            <a:off x="2291930" y="6204231"/>
            <a:ext cx="7198659" cy="369332"/>
          </a:xfrm>
          <a:prstGeom prst="rect">
            <a:avLst/>
          </a:prstGeom>
          <a:noFill/>
        </p:spPr>
        <p:txBody>
          <a:bodyPr wrap="square">
            <a:spAutoFit/>
          </a:bodyPr>
          <a:lstStyle/>
          <a:p>
            <a:r>
              <a:rPr lang="en-US" sz="900" dirty="0">
                <a:solidFill>
                  <a:schemeClr val="bg1"/>
                </a:solidFill>
                <a:effectLst/>
              </a:rPr>
              <a:t>Kusch, M. (2007). Towards a Political Philosophy of Risk. In T. </a:t>
            </a:r>
            <a:r>
              <a:rPr lang="en-US" sz="900" dirty="0" err="1">
                <a:solidFill>
                  <a:schemeClr val="bg1"/>
                </a:solidFill>
                <a:effectLst/>
              </a:rPr>
              <a:t>Lewens</a:t>
            </a:r>
            <a:r>
              <a:rPr lang="en-US" sz="900" dirty="0">
                <a:solidFill>
                  <a:schemeClr val="bg1"/>
                </a:solidFill>
                <a:effectLst/>
              </a:rPr>
              <a:t> (Ed.), </a:t>
            </a:r>
            <a:r>
              <a:rPr lang="en-US" sz="900" i="1" dirty="0">
                <a:solidFill>
                  <a:schemeClr val="bg1"/>
                </a:solidFill>
                <a:effectLst/>
              </a:rPr>
              <a:t>Risk: Philosophical Perspectives</a:t>
            </a:r>
            <a:r>
              <a:rPr lang="en-US" sz="900" dirty="0">
                <a:solidFill>
                  <a:schemeClr val="bg1"/>
                </a:solidFill>
                <a:effectLst/>
              </a:rPr>
              <a:t> (1st ed., pp. 131–155). Taylor &amp; Francis Group: Routledge.</a:t>
            </a:r>
          </a:p>
        </p:txBody>
      </p:sp>
      <p:sp>
        <p:nvSpPr>
          <p:cNvPr id="6" name="TextBox 5">
            <a:extLst>
              <a:ext uri="{FF2B5EF4-FFF2-40B4-BE49-F238E27FC236}">
                <a16:creationId xmlns:a16="http://schemas.microsoft.com/office/drawing/2014/main" id="{8BF0C709-FD85-99CC-3C80-37B22CAC798C}"/>
              </a:ext>
            </a:extLst>
          </p:cNvPr>
          <p:cNvSpPr txBox="1"/>
          <p:nvPr/>
        </p:nvSpPr>
        <p:spPr>
          <a:xfrm>
            <a:off x="2291930" y="6526059"/>
            <a:ext cx="7198658" cy="369332"/>
          </a:xfrm>
          <a:prstGeom prst="rect">
            <a:avLst/>
          </a:prstGeom>
          <a:noFill/>
        </p:spPr>
        <p:txBody>
          <a:bodyPr wrap="square">
            <a:spAutoFit/>
          </a:bodyPr>
          <a:lstStyle/>
          <a:p>
            <a:r>
              <a:rPr lang="en-US" sz="900" dirty="0" err="1">
                <a:solidFill>
                  <a:schemeClr val="bg1"/>
                </a:solidFill>
                <a:effectLst/>
              </a:rPr>
              <a:t>Peschard</a:t>
            </a:r>
            <a:r>
              <a:rPr lang="en-US" sz="900" dirty="0">
                <a:solidFill>
                  <a:schemeClr val="bg1"/>
                </a:solidFill>
                <a:effectLst/>
              </a:rPr>
              <a:t>, I., </a:t>
            </a:r>
            <a:r>
              <a:rPr lang="en-US" sz="900" dirty="0" err="1">
                <a:solidFill>
                  <a:schemeClr val="bg1"/>
                </a:solidFill>
                <a:effectLst/>
              </a:rPr>
              <a:t>Benetreau-Dupin</a:t>
            </a:r>
            <a:r>
              <a:rPr lang="en-US" sz="900" dirty="0">
                <a:solidFill>
                  <a:schemeClr val="bg1"/>
                </a:solidFill>
                <a:effectLst/>
              </a:rPr>
              <a:t>, Y., &amp; Wessels, C. (2023). </a:t>
            </a:r>
            <a:r>
              <a:rPr lang="en-US" sz="900" i="1" dirty="0">
                <a:solidFill>
                  <a:schemeClr val="bg1"/>
                </a:solidFill>
                <a:effectLst/>
              </a:rPr>
              <a:t>Philosophy and Science of Risk: An Introduction</a:t>
            </a:r>
            <a:r>
              <a:rPr lang="en-US" sz="900" dirty="0">
                <a:solidFill>
                  <a:schemeClr val="bg1"/>
                </a:solidFill>
                <a:effectLst/>
              </a:rPr>
              <a:t> (1st ed.). Taylor &amp; Francis Group: Routledge.</a:t>
            </a:r>
          </a:p>
        </p:txBody>
      </p:sp>
    </p:spTree>
    <p:extLst>
      <p:ext uri="{BB962C8B-B14F-4D97-AF65-F5344CB8AC3E}">
        <p14:creationId xmlns:p14="http://schemas.microsoft.com/office/powerpoint/2010/main" val="42742641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712A-1C01-4684-E8BB-4B4D1C06967F}"/>
              </a:ext>
            </a:extLst>
          </p:cNvPr>
          <p:cNvSpPr>
            <a:spLocks noGrp="1"/>
          </p:cNvSpPr>
          <p:nvPr>
            <p:ph type="title"/>
          </p:nvPr>
        </p:nvSpPr>
        <p:spPr/>
        <p:txBody>
          <a:bodyPr>
            <a:normAutofit fontScale="90000"/>
          </a:bodyPr>
          <a:lstStyle/>
          <a:p>
            <a:r>
              <a:rPr lang="en-US" dirty="0"/>
              <a:t>Normative Framework for Risk Democratization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8061A6-831A-01F8-DF6A-3FBA5001F850}"/>
                  </a:ext>
                </a:extLst>
              </p:cNvPr>
              <p:cNvSpPr>
                <a:spLocks noGrp="1"/>
              </p:cNvSpPr>
              <p:nvPr>
                <p:ph idx="1"/>
              </p:nvPr>
            </p:nvSpPr>
            <p:spPr>
              <a:xfrm>
                <a:off x="633460" y="1087595"/>
                <a:ext cx="9573410" cy="5089368"/>
              </a:xfrm>
            </p:spPr>
            <p:txBody>
              <a:bodyPr>
                <a:normAutofit fontScale="92500" lnSpcReduction="10000"/>
              </a:bodyPr>
              <a:lstStyle/>
              <a:p>
                <a:r>
                  <a:rPr lang="en-US" b="1" dirty="0"/>
                  <a:t>Goal: </a:t>
                </a:r>
              </a:p>
              <a:p>
                <a:pPr lvl="1"/>
                <a:r>
                  <a:rPr lang="en-US" dirty="0"/>
                  <a:t>Allow for public engagement with the risk-relevant decisions on infrastructure projects that will impact their community</a:t>
                </a:r>
              </a:p>
              <a:p>
                <a:r>
                  <a:rPr lang="en-US" b="1" dirty="0"/>
                  <a:t>Start Rule: </a:t>
                </a:r>
              </a:p>
              <a:p>
                <a:pPr lvl="1"/>
                <a:r>
                  <a:rPr lang="en-US" dirty="0"/>
                  <a:t>Identified consequence that will affect the health of surrounding population with frequency </a:t>
                </a:r>
                <a14:m>
                  <m:oMath xmlns:m="http://schemas.openxmlformats.org/officeDocument/2006/math">
                    <m:r>
                      <a:rPr lang="en-US" b="0" i="1" smtClean="0">
                        <a:latin typeface="Cambria Math" panose="02040503050406030204" pitchFamily="18" charset="0"/>
                      </a:rPr>
                      <m:t>≥</m:t>
                    </m:r>
                  </m:oMath>
                </a14:m>
                <a:r>
                  <a:rPr lang="en-US" b="1" dirty="0"/>
                  <a:t> </a:t>
                </a:r>
                <a:r>
                  <a:rPr lang="en-US" dirty="0"/>
                  <a:t>[</a:t>
                </a:r>
                <a:r>
                  <a:rPr lang="en-US" i="1" dirty="0"/>
                  <a:t>value</a:t>
                </a:r>
                <a:r>
                  <a:rPr lang="en-US" dirty="0"/>
                  <a:t>] per year</a:t>
                </a:r>
                <a:endParaRPr lang="en-US" b="1" dirty="0"/>
              </a:p>
              <a:p>
                <a:pPr lvl="2"/>
                <a:r>
                  <a:rPr lang="en-US" dirty="0"/>
                  <a:t>Below this level, risks are essentially invisible to the public</a:t>
                </a:r>
              </a:p>
              <a:p>
                <a:r>
                  <a:rPr lang="en-US" b="1" dirty="0"/>
                  <a:t>Process: </a:t>
                </a:r>
              </a:p>
              <a:p>
                <a:pPr marL="914400" lvl="1" indent="-457200">
                  <a:buFont typeface="+mj-lt"/>
                  <a:buAutoNum type="arabicPeriod"/>
                </a:pPr>
                <a:r>
                  <a:rPr lang="en-US" b="1" dirty="0">
                    <a:solidFill>
                      <a:schemeClr val="accent5"/>
                    </a:solidFill>
                  </a:rPr>
                  <a:t>Public fora addressing: </a:t>
                </a:r>
              </a:p>
              <a:p>
                <a:pPr lvl="2"/>
                <a:r>
                  <a:rPr lang="en-US" dirty="0"/>
                  <a:t>Identified risks to the public</a:t>
                </a:r>
              </a:p>
              <a:p>
                <a:pPr lvl="2"/>
                <a:r>
                  <a:rPr lang="en-US" dirty="0"/>
                  <a:t>Mitigating and contingency actions</a:t>
                </a:r>
              </a:p>
              <a:p>
                <a:pPr lvl="2"/>
                <a:r>
                  <a:rPr lang="en-US" dirty="0"/>
                  <a:t>Uncertainties remaining</a:t>
                </a:r>
              </a:p>
              <a:p>
                <a:pPr marL="914400" lvl="1" indent="-457200">
                  <a:buFont typeface="+mj-lt"/>
                  <a:buAutoNum type="arabicPeriod"/>
                </a:pPr>
                <a:r>
                  <a:rPr lang="en-US" b="1" dirty="0"/>
                  <a:t>Citizen Advisory Committee established</a:t>
                </a:r>
              </a:p>
              <a:p>
                <a:pPr lvl="2"/>
                <a:r>
                  <a:rPr lang="en-US" dirty="0"/>
                  <a:t>Intermediary between experts and public</a:t>
                </a:r>
              </a:p>
              <a:p>
                <a:pPr lvl="2"/>
                <a:r>
                  <a:rPr lang="en-US" dirty="0"/>
                  <a:t>Active role in risk analysis</a:t>
                </a:r>
              </a:p>
            </p:txBody>
          </p:sp>
        </mc:Choice>
        <mc:Fallback xmlns="">
          <p:sp>
            <p:nvSpPr>
              <p:cNvPr id="3" name="Content Placeholder 2">
                <a:extLst>
                  <a:ext uri="{FF2B5EF4-FFF2-40B4-BE49-F238E27FC236}">
                    <a16:creationId xmlns:a16="http://schemas.microsoft.com/office/drawing/2014/main" id="{238061A6-831A-01F8-DF6A-3FBA5001F850}"/>
                  </a:ext>
                </a:extLst>
              </p:cNvPr>
              <p:cNvSpPr>
                <a:spLocks noGrp="1" noRot="1" noChangeAspect="1" noMove="1" noResize="1" noEditPoints="1" noAdjustHandles="1" noChangeArrowheads="1" noChangeShapeType="1" noTextEdit="1"/>
              </p:cNvSpPr>
              <p:nvPr>
                <p:ph idx="1"/>
              </p:nvPr>
            </p:nvSpPr>
            <p:spPr>
              <a:xfrm>
                <a:off x="633460" y="1087595"/>
                <a:ext cx="9573410" cy="5089368"/>
              </a:xfrm>
              <a:blipFill>
                <a:blip r:embed="rId3"/>
                <a:stretch>
                  <a:fillRect l="-701" t="-131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115D5EE-B3F9-31AB-7082-59F2F4A31963}"/>
              </a:ext>
            </a:extLst>
          </p:cNvPr>
          <p:cNvSpPr>
            <a:spLocks noGrp="1"/>
          </p:cNvSpPr>
          <p:nvPr>
            <p:ph type="sldNum" sz="quarter" idx="12"/>
          </p:nvPr>
        </p:nvSpPr>
        <p:spPr/>
        <p:txBody>
          <a:bodyPr/>
          <a:lstStyle/>
          <a:p>
            <a:fld id="{D648CAF4-9E3F-4665-9F26-BF61543A0994}" type="slidenum">
              <a:rPr lang="en-US" smtClean="0"/>
              <a:t>59</a:t>
            </a:fld>
            <a:endParaRPr lang="en-US"/>
          </a:p>
        </p:txBody>
      </p:sp>
      <p:sp>
        <p:nvSpPr>
          <p:cNvPr id="5" name="Oval 4">
            <a:extLst>
              <a:ext uri="{FF2B5EF4-FFF2-40B4-BE49-F238E27FC236}">
                <a16:creationId xmlns:a16="http://schemas.microsoft.com/office/drawing/2014/main" id="{EAB97137-B015-57BE-6A02-1B4F20289585}"/>
              </a:ext>
            </a:extLst>
          </p:cNvPr>
          <p:cNvSpPr/>
          <p:nvPr/>
        </p:nvSpPr>
        <p:spPr>
          <a:xfrm>
            <a:off x="8078312" y="3429000"/>
            <a:ext cx="1645920" cy="1188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Diverse Team of Experts</a:t>
            </a:r>
          </a:p>
        </p:txBody>
      </p:sp>
      <p:sp>
        <p:nvSpPr>
          <p:cNvPr id="6" name="Oval 5">
            <a:extLst>
              <a:ext uri="{FF2B5EF4-FFF2-40B4-BE49-F238E27FC236}">
                <a16:creationId xmlns:a16="http://schemas.microsoft.com/office/drawing/2014/main" id="{51CAB008-DEBC-4A2B-EC09-F75C02335B76}"/>
              </a:ext>
            </a:extLst>
          </p:cNvPr>
          <p:cNvSpPr/>
          <p:nvPr/>
        </p:nvSpPr>
        <p:spPr>
          <a:xfrm>
            <a:off x="10105738" y="3429000"/>
            <a:ext cx="2047371" cy="1188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Citizen Advisory Committee</a:t>
            </a:r>
          </a:p>
        </p:txBody>
      </p:sp>
      <p:sp>
        <p:nvSpPr>
          <p:cNvPr id="7" name="Oval 6">
            <a:extLst>
              <a:ext uri="{FF2B5EF4-FFF2-40B4-BE49-F238E27FC236}">
                <a16:creationId xmlns:a16="http://schemas.microsoft.com/office/drawing/2014/main" id="{F8DAA360-AE07-5340-60AA-CA8BEE420913}"/>
              </a:ext>
            </a:extLst>
          </p:cNvPr>
          <p:cNvSpPr/>
          <p:nvPr/>
        </p:nvSpPr>
        <p:spPr>
          <a:xfrm>
            <a:off x="9086561" y="4968960"/>
            <a:ext cx="1645920" cy="118872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Risk Analysis</a:t>
            </a:r>
          </a:p>
        </p:txBody>
      </p:sp>
      <p:sp>
        <p:nvSpPr>
          <p:cNvPr id="8" name="Oval 7">
            <a:extLst>
              <a:ext uri="{FF2B5EF4-FFF2-40B4-BE49-F238E27FC236}">
                <a16:creationId xmlns:a16="http://schemas.microsoft.com/office/drawing/2014/main" id="{03B7576D-5F4D-CA9F-38FD-C0E7E58FD195}"/>
              </a:ext>
            </a:extLst>
          </p:cNvPr>
          <p:cNvSpPr/>
          <p:nvPr/>
        </p:nvSpPr>
        <p:spPr>
          <a:xfrm>
            <a:off x="10306463" y="1697393"/>
            <a:ext cx="1645920" cy="1188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Affected Public</a:t>
            </a:r>
          </a:p>
        </p:txBody>
      </p:sp>
      <p:cxnSp>
        <p:nvCxnSpPr>
          <p:cNvPr id="10" name="Straight Arrow Connector 9">
            <a:extLst>
              <a:ext uri="{FF2B5EF4-FFF2-40B4-BE49-F238E27FC236}">
                <a16:creationId xmlns:a16="http://schemas.microsoft.com/office/drawing/2014/main" id="{62EE8FCB-9C06-D032-7B77-3F356AE1D3E8}"/>
              </a:ext>
            </a:extLst>
          </p:cNvPr>
          <p:cNvCxnSpPr>
            <a:stCxn id="5" idx="4"/>
            <a:endCxn id="7" idx="1"/>
          </p:cNvCxnSpPr>
          <p:nvPr/>
        </p:nvCxnSpPr>
        <p:spPr>
          <a:xfrm>
            <a:off x="8901272" y="4617720"/>
            <a:ext cx="426328" cy="5253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AA29B3-BA53-D033-FD60-39F240249D88}"/>
              </a:ext>
            </a:extLst>
          </p:cNvPr>
          <p:cNvCxnSpPr>
            <a:cxnSpLocks/>
            <a:stCxn id="6" idx="4"/>
            <a:endCxn id="7" idx="7"/>
          </p:cNvCxnSpPr>
          <p:nvPr/>
        </p:nvCxnSpPr>
        <p:spPr>
          <a:xfrm flipH="1">
            <a:off x="10491442" y="4617720"/>
            <a:ext cx="637982" cy="5253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CF2ADA6-8790-2B0F-BF40-CD00D74DB142}"/>
              </a:ext>
            </a:extLst>
          </p:cNvPr>
          <p:cNvCxnSpPr>
            <a:cxnSpLocks/>
            <a:stCxn id="5" idx="6"/>
            <a:endCxn id="6" idx="2"/>
          </p:cNvCxnSpPr>
          <p:nvPr/>
        </p:nvCxnSpPr>
        <p:spPr>
          <a:xfrm>
            <a:off x="9724232" y="4023360"/>
            <a:ext cx="381506"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F058916-60CF-A255-0C4E-02C95C947864}"/>
              </a:ext>
            </a:extLst>
          </p:cNvPr>
          <p:cNvCxnSpPr>
            <a:cxnSpLocks/>
            <a:stCxn id="6" idx="0"/>
            <a:endCxn id="8" idx="4"/>
          </p:cNvCxnSpPr>
          <p:nvPr/>
        </p:nvCxnSpPr>
        <p:spPr>
          <a:xfrm flipH="1" flipV="1">
            <a:off x="11129423" y="2886113"/>
            <a:ext cx="1" cy="542887"/>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Speech Bubble: Rectangle with Corners Rounded 27">
            <a:extLst>
              <a:ext uri="{FF2B5EF4-FFF2-40B4-BE49-F238E27FC236}">
                <a16:creationId xmlns:a16="http://schemas.microsoft.com/office/drawing/2014/main" id="{91FAABC9-7680-FDB0-AE24-33140B01353C}"/>
              </a:ext>
            </a:extLst>
          </p:cNvPr>
          <p:cNvSpPr/>
          <p:nvPr/>
        </p:nvSpPr>
        <p:spPr>
          <a:xfrm>
            <a:off x="5218230" y="3366819"/>
            <a:ext cx="2437629" cy="986117"/>
          </a:xfrm>
          <a:prstGeom prst="wedgeRoundRectCallout">
            <a:avLst>
              <a:gd name="adj1" fmla="val -68994"/>
              <a:gd name="adj2" fmla="val 9121"/>
              <a:gd name="adj3" fmla="val 16667"/>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Normative: </a:t>
            </a:r>
          </a:p>
          <a:p>
            <a:pPr algn="ctr"/>
            <a:r>
              <a:rPr lang="en-US" dirty="0">
                <a:solidFill>
                  <a:schemeClr val="tx1"/>
                </a:solidFill>
              </a:rPr>
              <a:t>At each stage in system lifecycle</a:t>
            </a:r>
          </a:p>
        </p:txBody>
      </p:sp>
      <p:sp>
        <p:nvSpPr>
          <p:cNvPr id="29" name="Speech Bubble: Rectangle with Corners Rounded 28">
            <a:extLst>
              <a:ext uri="{FF2B5EF4-FFF2-40B4-BE49-F238E27FC236}">
                <a16:creationId xmlns:a16="http://schemas.microsoft.com/office/drawing/2014/main" id="{B08179A5-28D7-181F-8FF6-6C15C06A5285}"/>
              </a:ext>
            </a:extLst>
          </p:cNvPr>
          <p:cNvSpPr/>
          <p:nvPr/>
        </p:nvSpPr>
        <p:spPr>
          <a:xfrm>
            <a:off x="6751430" y="5338320"/>
            <a:ext cx="2437629" cy="986117"/>
          </a:xfrm>
          <a:prstGeom prst="wedgeRoundRectCallout">
            <a:avLst>
              <a:gd name="adj1" fmla="val -22656"/>
              <a:gd name="adj2" fmla="val -159970"/>
              <a:gd name="adj3" fmla="val 16667"/>
            </a:avLst>
          </a:prstGeom>
          <a:solidFill>
            <a:schemeClr val="accent5">
              <a:lumMod val="40000"/>
              <a:lumOff val="6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Prescriptive: </a:t>
            </a:r>
          </a:p>
          <a:p>
            <a:pPr algn="ctr"/>
            <a:r>
              <a:rPr lang="en-US" dirty="0">
                <a:solidFill>
                  <a:schemeClr val="tx1"/>
                </a:solidFill>
              </a:rPr>
              <a:t>Prior to system deployment</a:t>
            </a:r>
          </a:p>
        </p:txBody>
      </p:sp>
    </p:spTree>
    <p:extLst>
      <p:ext uri="{BB962C8B-B14F-4D97-AF65-F5344CB8AC3E}">
        <p14:creationId xmlns:p14="http://schemas.microsoft.com/office/powerpoint/2010/main" val="3622617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7C51FB-0EAC-613E-32C1-AD0D0CFC6E66}"/>
              </a:ext>
            </a:extLst>
          </p:cNvPr>
          <p:cNvSpPr>
            <a:spLocks noGrp="1"/>
          </p:cNvSpPr>
          <p:nvPr>
            <p:ph type="title"/>
          </p:nvPr>
        </p:nvSpPr>
        <p:spPr/>
        <p:txBody>
          <a:bodyPr>
            <a:normAutofit fontScale="90000"/>
          </a:bodyPr>
          <a:lstStyle/>
          <a:p>
            <a:r>
              <a:rPr lang="en-US"/>
              <a:t>Heuristics &amp; </a:t>
            </a:r>
            <a:r>
              <a:rPr lang="en-US" dirty="0"/>
              <a:t>Biases: How we make risk decisions</a:t>
            </a:r>
          </a:p>
        </p:txBody>
      </p:sp>
      <p:sp>
        <p:nvSpPr>
          <p:cNvPr id="6" name="Content Placeholder 5">
            <a:extLst>
              <a:ext uri="{FF2B5EF4-FFF2-40B4-BE49-F238E27FC236}">
                <a16:creationId xmlns:a16="http://schemas.microsoft.com/office/drawing/2014/main" id="{A8904FDA-B594-6B00-FAC3-B7572B34F06E}"/>
              </a:ext>
            </a:extLst>
          </p:cNvPr>
          <p:cNvSpPr>
            <a:spLocks noGrp="1"/>
          </p:cNvSpPr>
          <p:nvPr>
            <p:ph sz="half" idx="1"/>
          </p:nvPr>
        </p:nvSpPr>
        <p:spPr>
          <a:xfrm>
            <a:off x="633460" y="1247775"/>
            <a:ext cx="5386340" cy="4929188"/>
          </a:xfrm>
          <a:ln w="28575">
            <a:solidFill>
              <a:schemeClr val="accent1"/>
            </a:solidFill>
          </a:ln>
        </p:spPr>
        <p:txBody>
          <a:bodyPr>
            <a:normAutofit/>
          </a:bodyPr>
          <a:lstStyle/>
          <a:p>
            <a:pPr marL="0" indent="0" algn="ctr">
              <a:buNone/>
            </a:pPr>
            <a:r>
              <a:rPr lang="en-US" b="1" dirty="0"/>
              <a:t>Heuristics</a:t>
            </a:r>
          </a:p>
          <a:p>
            <a:pPr marL="0" indent="0" algn="ctr">
              <a:buNone/>
            </a:pPr>
            <a:r>
              <a:rPr lang="en-US" i="1" dirty="0"/>
              <a:t>Mental shortcuts that help us simplify complex tasks</a:t>
            </a:r>
          </a:p>
          <a:p>
            <a:r>
              <a:rPr lang="en-US" sz="2000" b="1" dirty="0"/>
              <a:t>Availability</a:t>
            </a:r>
            <a:r>
              <a:rPr lang="en-US" sz="2000" dirty="0"/>
              <a:t>: memorable events deemed more likely</a:t>
            </a:r>
          </a:p>
          <a:p>
            <a:pPr lvl="1"/>
            <a:r>
              <a:rPr lang="en-US" sz="1800" dirty="0"/>
              <a:t>Media attention</a:t>
            </a:r>
          </a:p>
          <a:p>
            <a:r>
              <a:rPr lang="en-US" sz="2000" b="1" dirty="0"/>
              <a:t>Representative</a:t>
            </a:r>
            <a:r>
              <a:rPr lang="en-US" sz="2000" dirty="0"/>
              <a:t>: using preconceived mental models rather than actual data</a:t>
            </a:r>
          </a:p>
          <a:p>
            <a:pPr lvl="1"/>
            <a:r>
              <a:rPr lang="en-US" sz="1800" dirty="0"/>
              <a:t>Stereotyping</a:t>
            </a:r>
          </a:p>
          <a:p>
            <a:r>
              <a:rPr lang="en-US" sz="2000" b="1" dirty="0"/>
              <a:t>Anchoring</a:t>
            </a:r>
            <a:r>
              <a:rPr lang="en-US" sz="2000" dirty="0"/>
              <a:t>: adjusting assessment (of, e.g., probability) from an initial value</a:t>
            </a:r>
          </a:p>
          <a:p>
            <a:pPr lvl="1"/>
            <a:r>
              <a:rPr lang="en-US" sz="1800" dirty="0"/>
              <a:t>We are not good at doing this</a:t>
            </a:r>
          </a:p>
        </p:txBody>
      </p:sp>
      <p:sp>
        <p:nvSpPr>
          <p:cNvPr id="7" name="Content Placeholder 6">
            <a:extLst>
              <a:ext uri="{FF2B5EF4-FFF2-40B4-BE49-F238E27FC236}">
                <a16:creationId xmlns:a16="http://schemas.microsoft.com/office/drawing/2014/main" id="{2E2EE027-F5C0-B5D9-3645-178CBE72C040}"/>
              </a:ext>
            </a:extLst>
          </p:cNvPr>
          <p:cNvSpPr>
            <a:spLocks noGrp="1"/>
          </p:cNvSpPr>
          <p:nvPr>
            <p:ph sz="half" idx="2"/>
          </p:nvPr>
        </p:nvSpPr>
        <p:spPr>
          <a:xfrm>
            <a:off x="6172199" y="1247775"/>
            <a:ext cx="5386339" cy="4929188"/>
          </a:xfrm>
          <a:ln w="28575">
            <a:solidFill>
              <a:schemeClr val="accent1"/>
            </a:solidFill>
          </a:ln>
        </p:spPr>
        <p:txBody>
          <a:bodyPr>
            <a:normAutofit/>
          </a:bodyPr>
          <a:lstStyle/>
          <a:p>
            <a:pPr marL="0" indent="0" algn="ctr">
              <a:buNone/>
            </a:pPr>
            <a:r>
              <a:rPr lang="en-US" b="1" dirty="0"/>
              <a:t>Biases</a:t>
            </a:r>
          </a:p>
          <a:p>
            <a:pPr marL="0" indent="0" algn="ctr">
              <a:buNone/>
            </a:pPr>
            <a:r>
              <a:rPr lang="en-US" i="1" dirty="0"/>
              <a:t>Systematic errors in thinking</a:t>
            </a:r>
          </a:p>
          <a:p>
            <a:r>
              <a:rPr lang="en-US" sz="2000" b="1" dirty="0"/>
              <a:t>Gambler’s Fallacy</a:t>
            </a:r>
            <a:r>
              <a:rPr lang="en-US" sz="2000" dirty="0"/>
              <a:t>: rationalizing random events as “predictable”</a:t>
            </a:r>
          </a:p>
          <a:p>
            <a:pPr lvl="1"/>
            <a:r>
              <a:rPr lang="en-US" sz="1800" dirty="0"/>
              <a:t>Sometimes, things are just random</a:t>
            </a:r>
          </a:p>
          <a:p>
            <a:r>
              <a:rPr lang="en-US" sz="2000" b="1" dirty="0"/>
              <a:t>Priming</a:t>
            </a:r>
            <a:r>
              <a:rPr lang="en-US" sz="2000" dirty="0"/>
              <a:t>: heavy influence of first presentation of issue</a:t>
            </a:r>
          </a:p>
          <a:p>
            <a:pPr lvl="1"/>
            <a:r>
              <a:rPr lang="en-US" sz="1800" dirty="0"/>
              <a:t>Why first impressions actually matter</a:t>
            </a:r>
          </a:p>
          <a:p>
            <a:r>
              <a:rPr lang="en-US" sz="2000" b="1" dirty="0"/>
              <a:t>Framing</a:t>
            </a:r>
            <a:r>
              <a:rPr lang="en-US" sz="2000" dirty="0"/>
              <a:t>: tendency to choose a narrow view of situation</a:t>
            </a:r>
          </a:p>
          <a:p>
            <a:pPr lvl="1"/>
            <a:r>
              <a:rPr lang="en-US" sz="1800" dirty="0"/>
              <a:t>Narrowing our decision landscape</a:t>
            </a:r>
          </a:p>
        </p:txBody>
      </p:sp>
      <p:sp>
        <p:nvSpPr>
          <p:cNvPr id="4" name="Slide Number Placeholder 3">
            <a:extLst>
              <a:ext uri="{FF2B5EF4-FFF2-40B4-BE49-F238E27FC236}">
                <a16:creationId xmlns:a16="http://schemas.microsoft.com/office/drawing/2014/main" id="{48256F61-74F5-BD2A-C078-88F60A8C4142}"/>
              </a:ext>
            </a:extLst>
          </p:cNvPr>
          <p:cNvSpPr>
            <a:spLocks noGrp="1"/>
          </p:cNvSpPr>
          <p:nvPr>
            <p:ph type="sldNum" sz="quarter" idx="12"/>
          </p:nvPr>
        </p:nvSpPr>
        <p:spPr/>
        <p:txBody>
          <a:bodyPr/>
          <a:lstStyle/>
          <a:p>
            <a:fld id="{D648CAF4-9E3F-4665-9F26-BF61543A0994}" type="slidenum">
              <a:rPr lang="en-US" smtClean="0"/>
              <a:t>6</a:t>
            </a:fld>
            <a:endParaRPr lang="en-US"/>
          </a:p>
        </p:txBody>
      </p:sp>
    </p:spTree>
    <p:extLst>
      <p:ext uri="{BB962C8B-B14F-4D97-AF65-F5344CB8AC3E}">
        <p14:creationId xmlns:p14="http://schemas.microsoft.com/office/powerpoint/2010/main" val="4112101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34A9-BA47-5489-904A-888E98ADE3EB}"/>
              </a:ext>
            </a:extLst>
          </p:cNvPr>
          <p:cNvSpPr>
            <a:spLocks noGrp="1"/>
          </p:cNvSpPr>
          <p:nvPr>
            <p:ph type="title"/>
          </p:nvPr>
        </p:nvSpPr>
        <p:spPr/>
        <p:txBody>
          <a:bodyPr>
            <a:normAutofit/>
          </a:bodyPr>
          <a:lstStyle/>
          <a:p>
            <a:r>
              <a:rPr lang="en-US" dirty="0"/>
              <a:t>Inspiration: DCISC</a:t>
            </a:r>
          </a:p>
        </p:txBody>
      </p:sp>
      <p:sp>
        <p:nvSpPr>
          <p:cNvPr id="3" name="Content Placeholder 2">
            <a:extLst>
              <a:ext uri="{FF2B5EF4-FFF2-40B4-BE49-F238E27FC236}">
                <a16:creationId xmlns:a16="http://schemas.microsoft.com/office/drawing/2014/main" id="{C40A1331-27FF-459E-1076-3271DDD7094E}"/>
              </a:ext>
            </a:extLst>
          </p:cNvPr>
          <p:cNvSpPr>
            <a:spLocks noGrp="1"/>
          </p:cNvSpPr>
          <p:nvPr>
            <p:ph idx="1"/>
          </p:nvPr>
        </p:nvSpPr>
        <p:spPr>
          <a:xfrm>
            <a:off x="633460" y="1087595"/>
            <a:ext cx="6703510" cy="5089368"/>
          </a:xfrm>
        </p:spPr>
        <p:txBody>
          <a:bodyPr>
            <a:normAutofit/>
          </a:bodyPr>
          <a:lstStyle/>
          <a:p>
            <a:r>
              <a:rPr lang="en-US" dirty="0"/>
              <a:t>The Diablo Canyon Independent Safety Committee (DCISC) is a good archetype for public engagement</a:t>
            </a:r>
          </a:p>
          <a:p>
            <a:pPr lvl="1"/>
            <a:r>
              <a:rPr lang="en-US" dirty="0"/>
              <a:t>Team of </a:t>
            </a:r>
            <a:r>
              <a:rPr lang="en-US" b="1" dirty="0"/>
              <a:t>independent experts </a:t>
            </a:r>
            <a:r>
              <a:rPr lang="en-US" dirty="0"/>
              <a:t>established by state government in California</a:t>
            </a:r>
          </a:p>
          <a:p>
            <a:pPr lvl="1"/>
            <a:r>
              <a:rPr lang="en-US" dirty="0"/>
              <a:t>3 public meetings per year to hear from the public and discuss risks</a:t>
            </a:r>
          </a:p>
          <a:p>
            <a:r>
              <a:rPr lang="en-US" dirty="0"/>
              <a:t>Good: </a:t>
            </a:r>
          </a:p>
          <a:p>
            <a:pPr lvl="1"/>
            <a:r>
              <a:rPr lang="en-US" dirty="0"/>
              <a:t>Nuclear engineering rock stars</a:t>
            </a:r>
          </a:p>
          <a:p>
            <a:pPr lvl="1"/>
            <a:r>
              <a:rPr lang="en-US" dirty="0"/>
              <a:t>Public engagement</a:t>
            </a:r>
          </a:p>
          <a:p>
            <a:r>
              <a:rPr lang="en-US" dirty="0"/>
              <a:t>Bad: </a:t>
            </a:r>
          </a:p>
          <a:p>
            <a:pPr lvl="1"/>
            <a:r>
              <a:rPr lang="en-US" dirty="0"/>
              <a:t>Limited expertise in psychology</a:t>
            </a:r>
          </a:p>
          <a:p>
            <a:pPr lvl="1"/>
            <a:r>
              <a:rPr lang="en-US" dirty="0"/>
              <a:t>No authority to direct PG&amp;E personnel</a:t>
            </a:r>
          </a:p>
        </p:txBody>
      </p:sp>
      <p:sp>
        <p:nvSpPr>
          <p:cNvPr id="4" name="Slide Number Placeholder 3">
            <a:extLst>
              <a:ext uri="{FF2B5EF4-FFF2-40B4-BE49-F238E27FC236}">
                <a16:creationId xmlns:a16="http://schemas.microsoft.com/office/drawing/2014/main" id="{4484A1B6-8D1E-8648-2E3D-4E662A2B4A0E}"/>
              </a:ext>
            </a:extLst>
          </p:cNvPr>
          <p:cNvSpPr>
            <a:spLocks noGrp="1"/>
          </p:cNvSpPr>
          <p:nvPr>
            <p:ph type="sldNum" sz="quarter" idx="12"/>
          </p:nvPr>
        </p:nvSpPr>
        <p:spPr/>
        <p:txBody>
          <a:bodyPr/>
          <a:lstStyle/>
          <a:p>
            <a:fld id="{D648CAF4-9E3F-4665-9F26-BF61543A0994}" type="slidenum">
              <a:rPr lang="en-US" smtClean="0"/>
              <a:t>60</a:t>
            </a:fld>
            <a:endParaRPr lang="en-US"/>
          </a:p>
        </p:txBody>
      </p:sp>
      <p:pic>
        <p:nvPicPr>
          <p:cNvPr id="6" name="Picture 5" descr="A building with a pool on the side of a hill&#10;&#10;Description automatically generated with medium confidence">
            <a:extLst>
              <a:ext uri="{FF2B5EF4-FFF2-40B4-BE49-F238E27FC236}">
                <a16:creationId xmlns:a16="http://schemas.microsoft.com/office/drawing/2014/main" id="{33CC6BD9-6A86-E591-BC5A-7AF20FBE6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6970" y="1087595"/>
            <a:ext cx="4778829" cy="3185886"/>
          </a:xfrm>
          <a:prstGeom prst="rect">
            <a:avLst/>
          </a:prstGeom>
        </p:spPr>
      </p:pic>
      <p:pic>
        <p:nvPicPr>
          <p:cNvPr id="8" name="Picture 7" descr="A person wearing glasses and a blue shirt&#10;&#10;Description automatically generated">
            <a:extLst>
              <a:ext uri="{FF2B5EF4-FFF2-40B4-BE49-F238E27FC236}">
                <a16:creationId xmlns:a16="http://schemas.microsoft.com/office/drawing/2014/main" id="{EF29B71F-43FD-96B4-F5C5-DB352B944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179" y="3755571"/>
            <a:ext cx="2118619" cy="2427584"/>
          </a:xfrm>
          <a:prstGeom prst="rect">
            <a:avLst/>
          </a:prstGeom>
        </p:spPr>
      </p:pic>
      <p:sp>
        <p:nvSpPr>
          <p:cNvPr id="9" name="Speech Bubble: Rectangle with Corners Rounded 8">
            <a:extLst>
              <a:ext uri="{FF2B5EF4-FFF2-40B4-BE49-F238E27FC236}">
                <a16:creationId xmlns:a16="http://schemas.microsoft.com/office/drawing/2014/main" id="{70F43099-5346-6426-ABDE-1EE351E9DD57}"/>
              </a:ext>
            </a:extLst>
          </p:cNvPr>
          <p:cNvSpPr/>
          <p:nvPr/>
        </p:nvSpPr>
        <p:spPr>
          <a:xfrm>
            <a:off x="6069941" y="4239105"/>
            <a:ext cx="2437629" cy="790096"/>
          </a:xfrm>
          <a:prstGeom prst="wedgeRoundRectCallout">
            <a:avLst>
              <a:gd name="adj1" fmla="val 61746"/>
              <a:gd name="adj2" fmla="val -199710"/>
              <a:gd name="adj3" fmla="val 16667"/>
            </a:avLst>
          </a:prstGeom>
          <a:solidFill>
            <a:schemeClr val="accent5">
              <a:lumMod val="40000"/>
              <a:lumOff val="6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Diablo Canyon Power Plant</a:t>
            </a:r>
            <a:endParaRPr lang="en-US" dirty="0">
              <a:solidFill>
                <a:schemeClr val="tx1"/>
              </a:solidFill>
            </a:endParaRPr>
          </a:p>
        </p:txBody>
      </p:sp>
      <p:sp>
        <p:nvSpPr>
          <p:cNvPr id="10" name="Speech Bubble: Rectangle with Corners Rounded 9">
            <a:extLst>
              <a:ext uri="{FF2B5EF4-FFF2-40B4-BE49-F238E27FC236}">
                <a16:creationId xmlns:a16="http://schemas.microsoft.com/office/drawing/2014/main" id="{52C20323-C3E8-8618-DE47-FECCC8ED35EB}"/>
              </a:ext>
            </a:extLst>
          </p:cNvPr>
          <p:cNvSpPr/>
          <p:nvPr/>
        </p:nvSpPr>
        <p:spPr>
          <a:xfrm>
            <a:off x="6951683" y="5202396"/>
            <a:ext cx="2437629" cy="790096"/>
          </a:xfrm>
          <a:prstGeom prst="wedgeRoundRectCallout">
            <a:avLst>
              <a:gd name="adj1" fmla="val 105956"/>
              <a:gd name="adj2" fmla="val 13845"/>
              <a:gd name="adj3" fmla="val 16667"/>
            </a:avLst>
          </a:prstGeom>
          <a:solidFill>
            <a:schemeClr val="accent5">
              <a:lumMod val="40000"/>
              <a:lumOff val="6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Dr. Robert </a:t>
            </a:r>
            <a:r>
              <a:rPr lang="en-US" b="1" dirty="0" err="1">
                <a:solidFill>
                  <a:schemeClr val="tx1"/>
                </a:solidFill>
              </a:rPr>
              <a:t>Budnitz</a:t>
            </a:r>
            <a:endParaRPr lang="en-US" dirty="0">
              <a:solidFill>
                <a:schemeClr val="tx1"/>
              </a:solidFill>
            </a:endParaRPr>
          </a:p>
        </p:txBody>
      </p:sp>
    </p:spTree>
    <p:extLst>
      <p:ext uri="{BB962C8B-B14F-4D97-AF65-F5344CB8AC3E}">
        <p14:creationId xmlns:p14="http://schemas.microsoft.com/office/powerpoint/2010/main" val="108563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CACC1-6F83-1FF6-2274-CA450BAC879D}"/>
              </a:ext>
            </a:extLst>
          </p:cNvPr>
          <p:cNvSpPr>
            <a:spLocks noGrp="1"/>
          </p:cNvSpPr>
          <p:nvPr>
            <p:ph type="title"/>
          </p:nvPr>
        </p:nvSpPr>
        <p:spPr/>
        <p:txBody>
          <a:bodyPr/>
          <a:lstStyle/>
          <a:p>
            <a:r>
              <a:rPr lang="en-US" dirty="0"/>
              <a:t>Attitudes towards risk: Heavily dependent</a:t>
            </a:r>
          </a:p>
        </p:txBody>
      </p:sp>
      <p:sp>
        <p:nvSpPr>
          <p:cNvPr id="3" name="Content Placeholder 2">
            <a:extLst>
              <a:ext uri="{FF2B5EF4-FFF2-40B4-BE49-F238E27FC236}">
                <a16:creationId xmlns:a16="http://schemas.microsoft.com/office/drawing/2014/main" id="{A4D3969D-1FCD-563B-65DC-FE03DF3FA02D}"/>
              </a:ext>
            </a:extLst>
          </p:cNvPr>
          <p:cNvSpPr>
            <a:spLocks noGrp="1"/>
          </p:cNvSpPr>
          <p:nvPr>
            <p:ph idx="1"/>
          </p:nvPr>
        </p:nvSpPr>
        <p:spPr/>
        <p:txBody>
          <a:bodyPr>
            <a:normAutofit fontScale="92500" lnSpcReduction="20000"/>
          </a:bodyPr>
          <a:lstStyle/>
          <a:p>
            <a:r>
              <a:rPr lang="en-US" dirty="0"/>
              <a:t>The “acceptability” of a risk (to the public) is dependent on several factors:</a:t>
            </a:r>
          </a:p>
          <a:p>
            <a:pPr marL="457200" indent="-457200">
              <a:buFont typeface="+mj-lt"/>
              <a:buAutoNum type="arabicPeriod"/>
            </a:pPr>
            <a:r>
              <a:rPr lang="en-US" dirty="0"/>
              <a:t>The benefits of the activity </a:t>
            </a:r>
          </a:p>
          <a:p>
            <a:pPr lvl="1"/>
            <a:r>
              <a:rPr lang="en-US" dirty="0"/>
              <a:t>More benefits = more acceptable</a:t>
            </a:r>
          </a:p>
          <a:p>
            <a:pPr marL="457200" indent="-457200">
              <a:buFont typeface="+mj-lt"/>
              <a:buAutoNum type="arabicPeriod"/>
            </a:pPr>
            <a:r>
              <a:rPr lang="en-US" dirty="0"/>
              <a:t>The voluntary nature </a:t>
            </a:r>
          </a:p>
          <a:p>
            <a:pPr lvl="1"/>
            <a:r>
              <a:rPr lang="en-US" dirty="0"/>
              <a:t>Voluntary = more acceptable</a:t>
            </a:r>
          </a:p>
          <a:p>
            <a:pPr marL="457200" indent="-457200">
              <a:buFont typeface="+mj-lt"/>
              <a:buAutoNum type="arabicPeriod"/>
            </a:pPr>
            <a:r>
              <a:rPr lang="en-US" dirty="0"/>
              <a:t>Consequence distribution </a:t>
            </a:r>
          </a:p>
          <a:p>
            <a:pPr lvl="1"/>
            <a:r>
              <a:rPr lang="en-US" dirty="0"/>
              <a:t>NIMBYs…</a:t>
            </a:r>
          </a:p>
          <a:p>
            <a:pPr marL="457200" indent="-457200">
              <a:buFont typeface="+mj-lt"/>
              <a:buAutoNum type="arabicPeriod"/>
            </a:pPr>
            <a:r>
              <a:rPr lang="en-US" dirty="0"/>
              <a:t>Personal vs. societal effect </a:t>
            </a:r>
          </a:p>
          <a:p>
            <a:pPr lvl="1"/>
            <a:r>
              <a:rPr lang="en-US" dirty="0"/>
              <a:t>Societal risks = </a:t>
            </a:r>
            <a:r>
              <a:rPr lang="en-US" i="1" dirty="0"/>
              <a:t>I</a:t>
            </a:r>
            <a:r>
              <a:rPr lang="en-US" dirty="0"/>
              <a:t> can avoid it… (also NIMBYs…)</a:t>
            </a:r>
          </a:p>
          <a:p>
            <a:pPr marL="457200" indent="-457200">
              <a:buFont typeface="+mj-lt"/>
              <a:buAutoNum type="arabicPeriod"/>
            </a:pPr>
            <a:r>
              <a:rPr lang="en-US" dirty="0"/>
              <a:t>Frequency</a:t>
            </a:r>
          </a:p>
          <a:p>
            <a:pPr lvl="1"/>
            <a:r>
              <a:rPr lang="en-US" dirty="0"/>
              <a:t>Many low-consequence &gt;&gt; few high-consequence</a:t>
            </a:r>
          </a:p>
          <a:p>
            <a:pPr marL="457200" indent="-457200">
              <a:buFont typeface="+mj-lt"/>
              <a:buAutoNum type="arabicPeriod"/>
            </a:pPr>
            <a:r>
              <a:rPr lang="en-US" dirty="0"/>
              <a:t>Control </a:t>
            </a:r>
          </a:p>
          <a:p>
            <a:pPr lvl="1"/>
            <a:r>
              <a:rPr lang="en-US" dirty="0"/>
              <a:t>Some level of personal control = more acceptable</a:t>
            </a:r>
          </a:p>
        </p:txBody>
      </p:sp>
      <p:sp>
        <p:nvSpPr>
          <p:cNvPr id="4" name="Slide Number Placeholder 3">
            <a:extLst>
              <a:ext uri="{FF2B5EF4-FFF2-40B4-BE49-F238E27FC236}">
                <a16:creationId xmlns:a16="http://schemas.microsoft.com/office/drawing/2014/main" id="{40BED4DE-3BF3-41DB-D541-C89AAEE22DBE}"/>
              </a:ext>
            </a:extLst>
          </p:cNvPr>
          <p:cNvSpPr>
            <a:spLocks noGrp="1"/>
          </p:cNvSpPr>
          <p:nvPr>
            <p:ph type="sldNum" sz="quarter" idx="12"/>
          </p:nvPr>
        </p:nvSpPr>
        <p:spPr/>
        <p:txBody>
          <a:bodyPr/>
          <a:lstStyle/>
          <a:p>
            <a:fld id="{BCCA1F71-96F0-45BA-9773-B36CB37DC193}" type="slidenum">
              <a:rPr lang="en-US" smtClean="0"/>
              <a:t>7</a:t>
            </a:fld>
            <a:endParaRPr lang="en-US"/>
          </a:p>
        </p:txBody>
      </p:sp>
      <p:pic>
        <p:nvPicPr>
          <p:cNvPr id="6" name="Picture 5" descr="Cartoon of a cartoon of a child in a pool in a backyard&#10;&#10;Description automatically generated">
            <a:extLst>
              <a:ext uri="{FF2B5EF4-FFF2-40B4-BE49-F238E27FC236}">
                <a16:creationId xmlns:a16="http://schemas.microsoft.com/office/drawing/2014/main" id="{A0284C13-E428-18A6-47CA-5F098A093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112" y="1891862"/>
            <a:ext cx="4475302" cy="4285101"/>
          </a:xfrm>
          <a:prstGeom prst="rect">
            <a:avLst/>
          </a:prstGeom>
        </p:spPr>
      </p:pic>
      <p:sp>
        <p:nvSpPr>
          <p:cNvPr id="5" name="Herrmann, J. W. (2015). Engineering Decision Making and Risk Management. Hoboken, NJ: Wiley.">
            <a:extLst>
              <a:ext uri="{FF2B5EF4-FFF2-40B4-BE49-F238E27FC236}">
                <a16:creationId xmlns:a16="http://schemas.microsoft.com/office/drawing/2014/main" id="{5A25D338-B678-7BBE-E59F-1CF6C0D9FC4E}"/>
              </a:ext>
            </a:extLst>
          </p:cNvPr>
          <p:cNvSpPr txBox="1"/>
          <p:nvPr/>
        </p:nvSpPr>
        <p:spPr>
          <a:xfrm>
            <a:off x="3875097" y="6411309"/>
            <a:ext cx="4594206" cy="25648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a:defRPr sz="2600"/>
            </a:pPr>
            <a:r>
              <a:rPr lang="en-US" sz="1000" dirty="0" err="1">
                <a:solidFill>
                  <a:schemeClr val="bg1"/>
                </a:solidFill>
                <a:latin typeface="+mj-lt"/>
              </a:rPr>
              <a:t>Slovic</a:t>
            </a:r>
            <a:r>
              <a:rPr lang="en-US" sz="1000" dirty="0">
                <a:solidFill>
                  <a:schemeClr val="bg1"/>
                </a:solidFill>
                <a:latin typeface="+mj-lt"/>
              </a:rPr>
              <a:t>, P. (2009). </a:t>
            </a:r>
            <a:r>
              <a:rPr lang="en-US" sz="1000" i="1" dirty="0">
                <a:solidFill>
                  <a:schemeClr val="bg1"/>
                </a:solidFill>
                <a:latin typeface="+mj-lt"/>
              </a:rPr>
              <a:t>The Perception of Risk</a:t>
            </a:r>
            <a:r>
              <a:rPr sz="1000" i="1" dirty="0">
                <a:solidFill>
                  <a:schemeClr val="bg1"/>
                </a:solidFill>
                <a:latin typeface="+mj-lt"/>
                <a:ea typeface="Gill Sans"/>
                <a:cs typeface="Gill Sans"/>
                <a:sym typeface="Gill Sans"/>
              </a:rPr>
              <a:t>. </a:t>
            </a:r>
            <a:r>
              <a:rPr lang="en-US" sz="1000" dirty="0">
                <a:solidFill>
                  <a:schemeClr val="bg1"/>
                </a:solidFill>
                <a:latin typeface="+mj-lt"/>
              </a:rPr>
              <a:t>London, UK</a:t>
            </a:r>
            <a:r>
              <a:rPr sz="1000" dirty="0">
                <a:solidFill>
                  <a:schemeClr val="bg1"/>
                </a:solidFill>
                <a:latin typeface="+mj-lt"/>
              </a:rPr>
              <a:t>: </a:t>
            </a:r>
            <a:r>
              <a:rPr lang="en-US" sz="1000" dirty="0">
                <a:solidFill>
                  <a:schemeClr val="bg1"/>
                </a:solidFill>
                <a:latin typeface="+mj-lt"/>
              </a:rPr>
              <a:t>Earthscan Ltd</a:t>
            </a:r>
            <a:r>
              <a:rPr sz="1000" dirty="0">
                <a:solidFill>
                  <a:schemeClr val="bg1"/>
                </a:solidFill>
                <a:latin typeface="+mj-lt"/>
              </a:rPr>
              <a:t>.</a:t>
            </a:r>
          </a:p>
        </p:txBody>
      </p:sp>
    </p:spTree>
    <p:extLst>
      <p:ext uri="{BB962C8B-B14F-4D97-AF65-F5344CB8AC3E}">
        <p14:creationId xmlns:p14="http://schemas.microsoft.com/office/powerpoint/2010/main" val="2967814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BEBC8-46D0-9D07-45B9-6AE216A84001}"/>
              </a:ext>
            </a:extLst>
          </p:cNvPr>
          <p:cNvSpPr>
            <a:spLocks noGrp="1"/>
          </p:cNvSpPr>
          <p:nvPr>
            <p:ph type="title"/>
          </p:nvPr>
        </p:nvSpPr>
        <p:spPr/>
        <p:txBody>
          <a:bodyPr>
            <a:normAutofit/>
          </a:bodyPr>
          <a:lstStyle/>
          <a:p>
            <a:r>
              <a:rPr lang="en-US" dirty="0"/>
              <a:t>Risk acceptance: How safe is safe enough?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E36E08C-A5DA-DD34-5E06-747720ABFEED}"/>
                  </a:ext>
                </a:extLst>
              </p:cNvPr>
              <p:cNvSpPr>
                <a:spLocks noGrp="1"/>
              </p:cNvSpPr>
              <p:nvPr>
                <p:ph idx="1"/>
              </p:nvPr>
            </p:nvSpPr>
            <p:spPr/>
            <p:txBody>
              <a:bodyPr/>
              <a:lstStyle/>
              <a:p>
                <a:r>
                  <a:rPr lang="en-US" dirty="0"/>
                  <a:t>Generally, activities with a fatality risk greater than </a:t>
                </a:r>
                <a14:m>
                  <m:oMath xmlns:m="http://schemas.openxmlformats.org/officeDocument/2006/math">
                    <m:r>
                      <a:rPr lang="en-US" b="0" i="1" smtClean="0">
                        <a:latin typeface="Cambria Math" panose="02040503050406030204" pitchFamily="18" charset="0"/>
                      </a:rPr>
                      <m:t>1/1,000</m:t>
                    </m:r>
                  </m:oMath>
                </a14:m>
                <a:r>
                  <a:rPr lang="en-US" dirty="0"/>
                  <a:t> (</a:t>
                </a:r>
                <a14:m>
                  <m:oMath xmlns:m="http://schemas.openxmlformats.org/officeDocument/2006/math">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10</m:t>
                        </m:r>
                      </m:e>
                      <m:sup>
                        <m:r>
                          <a:rPr lang="en-US" b="0" i="1" dirty="0" smtClean="0">
                            <a:latin typeface="Cambria Math" panose="02040503050406030204" pitchFamily="18" charset="0"/>
                          </a:rPr>
                          <m:t>−3</m:t>
                        </m:r>
                      </m:sup>
                    </m:sSup>
                  </m:oMath>
                </a14:m>
                <a:r>
                  <a:rPr lang="en-US" dirty="0"/>
                  <a:t>) per year are unacceptable to the general public</a:t>
                </a:r>
              </a:p>
              <a:p>
                <a:pPr lvl="1"/>
                <a:r>
                  <a:rPr lang="en-US" dirty="0"/>
                  <a:t>There is one exception to this rule…</a:t>
                </a:r>
              </a:p>
              <a:p>
                <a:r>
                  <a:rPr lang="en-US" dirty="0"/>
                  <a:t>General considerations for absolute risk acceptance criteria:</a:t>
                </a:r>
              </a:p>
            </p:txBody>
          </p:sp>
        </mc:Choice>
        <mc:Fallback xmlns="">
          <p:sp>
            <p:nvSpPr>
              <p:cNvPr id="3" name="Content Placeholder 2">
                <a:extLst>
                  <a:ext uri="{FF2B5EF4-FFF2-40B4-BE49-F238E27FC236}">
                    <a16:creationId xmlns:a16="http://schemas.microsoft.com/office/drawing/2014/main" id="{DE36E08C-A5DA-DD34-5E06-747720ABFEED}"/>
                  </a:ext>
                </a:extLst>
              </p:cNvPr>
              <p:cNvSpPr>
                <a:spLocks noGrp="1" noRot="1" noChangeAspect="1" noMove="1" noResize="1" noEditPoints="1" noAdjustHandles="1" noChangeArrowheads="1" noChangeShapeType="1" noTextEdit="1"/>
              </p:cNvSpPr>
              <p:nvPr>
                <p:ph idx="1"/>
              </p:nvPr>
            </p:nvSpPr>
            <p:spPr>
              <a:blipFill>
                <a:blip r:embed="rId2"/>
                <a:stretch>
                  <a:fillRect l="-796" t="-107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2253ABD-F52C-4A7D-7B77-C1A865E1E66F}"/>
              </a:ext>
            </a:extLst>
          </p:cNvPr>
          <p:cNvSpPr>
            <a:spLocks noGrp="1"/>
          </p:cNvSpPr>
          <p:nvPr>
            <p:ph type="sldNum" sz="quarter" idx="12"/>
          </p:nvPr>
        </p:nvSpPr>
        <p:spPr/>
        <p:txBody>
          <a:bodyPr/>
          <a:lstStyle/>
          <a:p>
            <a:fld id="{BCCA1F71-96F0-45BA-9773-B36CB37DC193}" type="slidenum">
              <a:rPr lang="en-US" smtClean="0"/>
              <a:t>8</a:t>
            </a:fld>
            <a:endParaRPr lang="en-US"/>
          </a:p>
        </p:txBody>
      </p:sp>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AE5C60CC-C1AA-8290-A225-AB9DEF6B96CC}"/>
                  </a:ext>
                </a:extLst>
              </p:cNvPr>
              <p:cNvGraphicFramePr>
                <a:graphicFrameLocks noGrp="1"/>
              </p:cNvGraphicFramePr>
              <p:nvPr>
                <p:extLst>
                  <p:ext uri="{D42A27DB-BD31-4B8C-83A1-F6EECF244321}">
                    <p14:modId xmlns:p14="http://schemas.microsoft.com/office/powerpoint/2010/main" val="101843108"/>
                  </p:ext>
                </p:extLst>
              </p:nvPr>
            </p:nvGraphicFramePr>
            <p:xfrm>
              <a:off x="346588" y="2783365"/>
              <a:ext cx="8044375" cy="3388360"/>
            </p:xfrm>
            <a:graphic>
              <a:graphicData uri="http://schemas.openxmlformats.org/drawingml/2006/table">
                <a:tbl>
                  <a:tblPr firstRow="1" bandRow="1">
                    <a:tableStyleId>{5C22544A-7EE6-4342-B048-85BDC9FD1C3A}</a:tableStyleId>
                  </a:tblPr>
                  <a:tblGrid>
                    <a:gridCol w="1090907">
                      <a:extLst>
                        <a:ext uri="{9D8B030D-6E8A-4147-A177-3AD203B41FA5}">
                          <a16:colId xmlns:a16="http://schemas.microsoft.com/office/drawing/2014/main" val="1319839102"/>
                        </a:ext>
                      </a:extLst>
                    </a:gridCol>
                    <a:gridCol w="6953468">
                      <a:extLst>
                        <a:ext uri="{9D8B030D-6E8A-4147-A177-3AD203B41FA5}">
                          <a16:colId xmlns:a16="http://schemas.microsoft.com/office/drawing/2014/main" val="1896801232"/>
                        </a:ext>
                      </a:extLst>
                    </a:gridCol>
                  </a:tblGrid>
                  <a:tr h="370840">
                    <a:tc>
                      <a:txBody>
                        <a:bodyPr/>
                        <a:lstStyle/>
                        <a:p>
                          <a:pPr algn="ctr"/>
                          <a:r>
                            <a:rPr lang="en-US" sz="1400"/>
                            <a:t>Fatality risk level per year</a:t>
                          </a:r>
                        </a:p>
                      </a:txBody>
                      <a:tcPr/>
                    </a:tc>
                    <a:tc>
                      <a:txBody>
                        <a:bodyPr/>
                        <a:lstStyle/>
                        <a:p>
                          <a:pPr algn="ctr"/>
                          <a:r>
                            <a:rPr lang="en-US" sz="1400"/>
                            <a:t>Considerations</a:t>
                          </a:r>
                        </a:p>
                      </a:txBody>
                      <a:tcPr/>
                    </a:tc>
                    <a:extLst>
                      <a:ext uri="{0D108BD9-81ED-4DB2-BD59-A6C34878D82A}">
                        <a16:rowId xmlns:a16="http://schemas.microsoft.com/office/drawing/2014/main" val="2380714227"/>
                      </a:ext>
                    </a:extLst>
                  </a:tr>
                  <a:tr h="370840">
                    <a:tc>
                      <a:txBody>
                        <a:bodyPr/>
                        <a:lstStyle/>
                        <a:p>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−3</m:t>
                                    </m:r>
                                  </m:sup>
                                </m:sSup>
                              </m:oMath>
                            </m:oMathPara>
                          </a14:m>
                          <a:endParaRPr lang="en-US" sz="1800" dirty="0"/>
                        </a:p>
                      </a:txBody>
                      <a:tcPr anchor="ctr">
                        <a:solidFill>
                          <a:schemeClr val="accent4"/>
                        </a:solidFill>
                      </a:tcPr>
                    </a:tc>
                    <a:tc>
                      <a:txBody>
                        <a:bodyPr/>
                        <a:lstStyle/>
                        <a:p>
                          <a:r>
                            <a:rPr lang="en-US" sz="1400" b="1" dirty="0"/>
                            <a:t>Unacceptable </a:t>
                          </a:r>
                          <a:r>
                            <a:rPr lang="en-US" sz="1400" dirty="0"/>
                            <a:t>to everyone. Immediate action should be taken to reduce the hazard at this level.</a:t>
                          </a:r>
                        </a:p>
                      </a:txBody>
                      <a:tcPr>
                        <a:solidFill>
                          <a:schemeClr val="accent4"/>
                        </a:solidFill>
                      </a:tcPr>
                    </a:tc>
                    <a:extLst>
                      <a:ext uri="{0D108BD9-81ED-4DB2-BD59-A6C34878D82A}">
                        <a16:rowId xmlns:a16="http://schemas.microsoft.com/office/drawing/2014/main" val="1274974295"/>
                      </a:ext>
                    </a:extLst>
                  </a:tr>
                  <a:tr h="370840">
                    <a:tc>
                      <a:txBody>
                        <a:bodyPr/>
                        <a:lstStyle/>
                        <a:p>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−4</m:t>
                                    </m:r>
                                  </m:sup>
                                </m:sSup>
                              </m:oMath>
                            </m:oMathPara>
                          </a14:m>
                          <a:endParaRPr lang="en-US" sz="1800" dirty="0"/>
                        </a:p>
                      </a:txBody>
                      <a:tcPr anchor="ctr">
                        <a:solidFill>
                          <a:schemeClr val="accent4">
                            <a:lumMod val="40000"/>
                            <a:lumOff val="60000"/>
                          </a:schemeClr>
                        </a:solidFill>
                      </a:tcPr>
                    </a:tc>
                    <a:tc>
                      <a:txBody>
                        <a:bodyPr/>
                        <a:lstStyle/>
                        <a:p>
                          <a:r>
                            <a:rPr lang="en-US" sz="1400" b="1" dirty="0"/>
                            <a:t>Generally acceptable</a:t>
                          </a:r>
                          <a:r>
                            <a:rPr lang="en-US" sz="1400" dirty="0"/>
                            <a:t>, although most people would support public funding to reduce risks at this level.</a:t>
                          </a:r>
                        </a:p>
                      </a:txBody>
                      <a:tcPr>
                        <a:solidFill>
                          <a:schemeClr val="accent4">
                            <a:lumMod val="40000"/>
                            <a:lumOff val="60000"/>
                          </a:schemeClr>
                        </a:solidFill>
                      </a:tcPr>
                    </a:tc>
                    <a:extLst>
                      <a:ext uri="{0D108BD9-81ED-4DB2-BD59-A6C34878D82A}">
                        <a16:rowId xmlns:a16="http://schemas.microsoft.com/office/drawing/2014/main" val="3240514669"/>
                      </a:ext>
                    </a:extLst>
                  </a:tr>
                  <a:tr h="370840">
                    <a:tc>
                      <a:txBody>
                        <a:bodyPr/>
                        <a:lstStyle/>
                        <a:p>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−5</m:t>
                                    </m:r>
                                  </m:sup>
                                </m:sSup>
                              </m:oMath>
                            </m:oMathPara>
                          </a14:m>
                          <a:endParaRPr lang="en-US" sz="1800" dirty="0"/>
                        </a:p>
                      </a:txBody>
                      <a:tcPr anchor="ctr">
                        <a:solidFill>
                          <a:srgbClr val="FDFECA"/>
                        </a:solidFill>
                      </a:tcPr>
                    </a:tc>
                    <a:tc>
                      <a:txBody>
                        <a:bodyPr/>
                        <a:lstStyle/>
                        <a:p>
                          <a:r>
                            <a:rPr lang="en-US" sz="1400" b="1" dirty="0"/>
                            <a:t>Acceptable</a:t>
                          </a:r>
                          <a:r>
                            <a:rPr lang="en-US" sz="1400" dirty="0"/>
                            <a:t>, but general public is still able to recognize that risk exists. People may accept inconveniences to avoid this level of risk.</a:t>
                          </a:r>
                        </a:p>
                      </a:txBody>
                      <a:tcPr>
                        <a:solidFill>
                          <a:srgbClr val="FDFECA"/>
                        </a:solidFill>
                      </a:tcPr>
                    </a:tc>
                    <a:extLst>
                      <a:ext uri="{0D108BD9-81ED-4DB2-BD59-A6C34878D82A}">
                        <a16:rowId xmlns:a16="http://schemas.microsoft.com/office/drawing/2014/main" val="1977589036"/>
                      </a:ext>
                    </a:extLst>
                  </a:tr>
                  <a:tr h="370840">
                    <a:tc>
                      <a:txBody>
                        <a:bodyPr/>
                        <a:lstStyle/>
                        <a:p>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−6</m:t>
                                    </m:r>
                                  </m:sup>
                                </m:sSup>
                              </m:oMath>
                            </m:oMathPara>
                          </a14:m>
                          <a:endParaRPr lang="en-US" sz="1800" dirty="0"/>
                        </a:p>
                      </a:txBody>
                      <a:tcPr anchor="ctr">
                        <a:solidFill>
                          <a:schemeClr val="accent1">
                            <a:lumMod val="20000"/>
                            <a:lumOff val="80000"/>
                          </a:schemeClr>
                        </a:solidFill>
                      </a:tcPr>
                    </a:tc>
                    <a:tc>
                      <a:txBody>
                        <a:bodyPr/>
                        <a:lstStyle/>
                        <a:p>
                          <a:r>
                            <a:rPr lang="en-US" sz="1400" b="1" dirty="0"/>
                            <a:t>Generally acceptable with no concerns</a:t>
                          </a:r>
                          <a:r>
                            <a:rPr lang="en-US" sz="1400" dirty="0"/>
                            <a:t>. Even if aware of the risks, general public will feel that the risk is not applicable to them. This is “act of God” level of risk.</a:t>
                          </a:r>
                        </a:p>
                      </a:txBody>
                      <a:tcPr>
                        <a:solidFill>
                          <a:schemeClr val="accent1">
                            <a:lumMod val="20000"/>
                            <a:lumOff val="80000"/>
                          </a:schemeClr>
                        </a:solidFill>
                      </a:tcPr>
                    </a:tc>
                    <a:extLst>
                      <a:ext uri="{0D108BD9-81ED-4DB2-BD59-A6C34878D82A}">
                        <a16:rowId xmlns:a16="http://schemas.microsoft.com/office/drawing/2014/main" val="1042846305"/>
                      </a:ext>
                    </a:extLst>
                  </a:tr>
                  <a:tr h="370840">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&lt;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−6</m:t>
                                    </m:r>
                                  </m:sup>
                                </m:sSup>
                              </m:oMath>
                            </m:oMathPara>
                          </a14:m>
                          <a:endParaRPr lang="en-US" sz="1800" dirty="0"/>
                        </a:p>
                      </a:txBody>
                      <a:tcPr anchor="ctr">
                        <a:solidFill>
                          <a:schemeClr val="accent1">
                            <a:lumMod val="60000"/>
                            <a:lumOff val="40000"/>
                          </a:schemeClr>
                        </a:solidFill>
                      </a:tcPr>
                    </a:tc>
                    <a:tc>
                      <a:txBody>
                        <a:bodyPr/>
                        <a:lstStyle/>
                        <a:p>
                          <a:r>
                            <a:rPr lang="en-US" sz="1400" b="1" dirty="0"/>
                            <a:t>Acceptable</a:t>
                          </a:r>
                          <a:r>
                            <a:rPr lang="en-US" sz="1400" dirty="0"/>
                            <a:t>. The general public is usually unaware of risks at this level.</a:t>
                          </a:r>
                        </a:p>
                      </a:txBody>
                      <a:tcPr>
                        <a:solidFill>
                          <a:schemeClr val="accent1">
                            <a:lumMod val="60000"/>
                            <a:lumOff val="40000"/>
                          </a:schemeClr>
                        </a:solidFill>
                      </a:tcPr>
                    </a:tc>
                    <a:extLst>
                      <a:ext uri="{0D108BD9-81ED-4DB2-BD59-A6C34878D82A}">
                        <a16:rowId xmlns:a16="http://schemas.microsoft.com/office/drawing/2014/main" val="1607973337"/>
                      </a:ext>
                    </a:extLst>
                  </a:tr>
                </a:tbl>
              </a:graphicData>
            </a:graphic>
          </p:graphicFrame>
        </mc:Choice>
        <mc:Fallback xmlns="">
          <p:graphicFrame>
            <p:nvGraphicFramePr>
              <p:cNvPr id="5" name="Table 5">
                <a:extLst>
                  <a:ext uri="{FF2B5EF4-FFF2-40B4-BE49-F238E27FC236}">
                    <a16:creationId xmlns:a16="http://schemas.microsoft.com/office/drawing/2014/main" id="{AE5C60CC-C1AA-8290-A225-AB9DEF6B96CC}"/>
                  </a:ext>
                </a:extLst>
              </p:cNvPr>
              <p:cNvGraphicFramePr>
                <a:graphicFrameLocks noGrp="1"/>
              </p:cNvGraphicFramePr>
              <p:nvPr>
                <p:extLst>
                  <p:ext uri="{D42A27DB-BD31-4B8C-83A1-F6EECF244321}">
                    <p14:modId xmlns:p14="http://schemas.microsoft.com/office/powerpoint/2010/main" val="101843108"/>
                  </p:ext>
                </p:extLst>
              </p:nvPr>
            </p:nvGraphicFramePr>
            <p:xfrm>
              <a:off x="346588" y="2783365"/>
              <a:ext cx="8044375" cy="3388360"/>
            </p:xfrm>
            <a:graphic>
              <a:graphicData uri="http://schemas.openxmlformats.org/drawingml/2006/table">
                <a:tbl>
                  <a:tblPr firstRow="1" bandRow="1">
                    <a:tableStyleId>{5C22544A-7EE6-4342-B048-85BDC9FD1C3A}</a:tableStyleId>
                  </a:tblPr>
                  <a:tblGrid>
                    <a:gridCol w="1090907">
                      <a:extLst>
                        <a:ext uri="{9D8B030D-6E8A-4147-A177-3AD203B41FA5}">
                          <a16:colId xmlns:a16="http://schemas.microsoft.com/office/drawing/2014/main" val="1319839102"/>
                        </a:ext>
                      </a:extLst>
                    </a:gridCol>
                    <a:gridCol w="6953468">
                      <a:extLst>
                        <a:ext uri="{9D8B030D-6E8A-4147-A177-3AD203B41FA5}">
                          <a16:colId xmlns:a16="http://schemas.microsoft.com/office/drawing/2014/main" val="1896801232"/>
                        </a:ext>
                      </a:extLst>
                    </a:gridCol>
                  </a:tblGrid>
                  <a:tr h="731520">
                    <a:tc>
                      <a:txBody>
                        <a:bodyPr/>
                        <a:lstStyle/>
                        <a:p>
                          <a:pPr algn="ctr"/>
                          <a:r>
                            <a:rPr lang="en-US" sz="1400"/>
                            <a:t>Fatality risk level per year</a:t>
                          </a:r>
                        </a:p>
                      </a:txBody>
                      <a:tcPr/>
                    </a:tc>
                    <a:tc>
                      <a:txBody>
                        <a:bodyPr/>
                        <a:lstStyle/>
                        <a:p>
                          <a:pPr algn="ctr"/>
                          <a:r>
                            <a:rPr lang="en-US" sz="1400"/>
                            <a:t>Considerations</a:t>
                          </a:r>
                        </a:p>
                      </a:txBody>
                      <a:tcPr/>
                    </a:tc>
                    <a:extLst>
                      <a:ext uri="{0D108BD9-81ED-4DB2-BD59-A6C34878D82A}">
                        <a16:rowId xmlns:a16="http://schemas.microsoft.com/office/drawing/2014/main" val="2380714227"/>
                      </a:ext>
                    </a:extLst>
                  </a:tr>
                  <a:tr h="518160">
                    <a:tc>
                      <a:txBody>
                        <a:bodyPr/>
                        <a:lstStyle/>
                        <a:p>
                          <a:endParaRPr lang="en-US"/>
                        </a:p>
                      </a:txBody>
                      <a:tcPr anchor="ctr">
                        <a:blipFill>
                          <a:blip r:embed="rId3"/>
                          <a:stretch>
                            <a:fillRect l="-559" t="-142353" r="-640223" b="-416471"/>
                          </a:stretch>
                        </a:blipFill>
                      </a:tcPr>
                    </a:tc>
                    <a:tc>
                      <a:txBody>
                        <a:bodyPr/>
                        <a:lstStyle/>
                        <a:p>
                          <a:r>
                            <a:rPr lang="en-US" sz="1400" b="1"/>
                            <a:t>Unacceptable </a:t>
                          </a:r>
                          <a:r>
                            <a:rPr lang="en-US" sz="1400"/>
                            <a:t>to everyone. Immediate action should be taken to reduce the hazard at this level.</a:t>
                          </a:r>
                        </a:p>
                      </a:txBody>
                      <a:tcPr>
                        <a:solidFill>
                          <a:schemeClr val="accent4"/>
                        </a:solidFill>
                      </a:tcPr>
                    </a:tc>
                    <a:extLst>
                      <a:ext uri="{0D108BD9-81ED-4DB2-BD59-A6C34878D82A}">
                        <a16:rowId xmlns:a16="http://schemas.microsoft.com/office/drawing/2014/main" val="1274974295"/>
                      </a:ext>
                    </a:extLst>
                  </a:tr>
                  <a:tr h="518160">
                    <a:tc>
                      <a:txBody>
                        <a:bodyPr/>
                        <a:lstStyle/>
                        <a:p>
                          <a:endParaRPr lang="en-US"/>
                        </a:p>
                      </a:txBody>
                      <a:tcPr anchor="ctr">
                        <a:blipFill>
                          <a:blip r:embed="rId3"/>
                          <a:stretch>
                            <a:fillRect l="-559" t="-239535" r="-640223" b="-311628"/>
                          </a:stretch>
                        </a:blipFill>
                      </a:tcPr>
                    </a:tc>
                    <a:tc>
                      <a:txBody>
                        <a:bodyPr/>
                        <a:lstStyle/>
                        <a:p>
                          <a:r>
                            <a:rPr lang="en-US" sz="1400" b="1"/>
                            <a:t>Generally acceptable</a:t>
                          </a:r>
                          <a:r>
                            <a:rPr lang="en-US" sz="1400"/>
                            <a:t>, although most people would support public funding to reduce risks at this level.</a:t>
                          </a:r>
                        </a:p>
                      </a:txBody>
                      <a:tcPr>
                        <a:solidFill>
                          <a:schemeClr val="accent4">
                            <a:lumMod val="40000"/>
                            <a:lumOff val="60000"/>
                          </a:schemeClr>
                        </a:solidFill>
                      </a:tcPr>
                    </a:tc>
                    <a:extLst>
                      <a:ext uri="{0D108BD9-81ED-4DB2-BD59-A6C34878D82A}">
                        <a16:rowId xmlns:a16="http://schemas.microsoft.com/office/drawing/2014/main" val="3240514669"/>
                      </a:ext>
                    </a:extLst>
                  </a:tr>
                  <a:tr h="518160">
                    <a:tc>
                      <a:txBody>
                        <a:bodyPr/>
                        <a:lstStyle/>
                        <a:p>
                          <a:endParaRPr lang="en-US"/>
                        </a:p>
                      </a:txBody>
                      <a:tcPr anchor="ctr">
                        <a:blipFill>
                          <a:blip r:embed="rId3"/>
                          <a:stretch>
                            <a:fillRect l="-559" t="-343529" r="-640223" b="-215294"/>
                          </a:stretch>
                        </a:blipFill>
                      </a:tcPr>
                    </a:tc>
                    <a:tc>
                      <a:txBody>
                        <a:bodyPr/>
                        <a:lstStyle/>
                        <a:p>
                          <a:r>
                            <a:rPr lang="en-US" sz="1400" b="1"/>
                            <a:t>Acceptable</a:t>
                          </a:r>
                          <a:r>
                            <a:rPr lang="en-US" sz="1400"/>
                            <a:t>, but general public is still able to recognize that risk exists. People may accept inconveniences to avoid this level of risk.</a:t>
                          </a:r>
                        </a:p>
                      </a:txBody>
                      <a:tcPr>
                        <a:solidFill>
                          <a:srgbClr val="FDFECA"/>
                        </a:solidFill>
                      </a:tcPr>
                    </a:tc>
                    <a:extLst>
                      <a:ext uri="{0D108BD9-81ED-4DB2-BD59-A6C34878D82A}">
                        <a16:rowId xmlns:a16="http://schemas.microsoft.com/office/drawing/2014/main" val="1977589036"/>
                      </a:ext>
                    </a:extLst>
                  </a:tr>
                  <a:tr h="731520">
                    <a:tc>
                      <a:txBody>
                        <a:bodyPr/>
                        <a:lstStyle/>
                        <a:p>
                          <a:endParaRPr lang="en-US"/>
                        </a:p>
                      </a:txBody>
                      <a:tcPr anchor="ctr">
                        <a:blipFill>
                          <a:blip r:embed="rId3"/>
                          <a:stretch>
                            <a:fillRect l="-559" t="-314167" r="-640223" b="-52500"/>
                          </a:stretch>
                        </a:blipFill>
                      </a:tcPr>
                    </a:tc>
                    <a:tc>
                      <a:txBody>
                        <a:bodyPr/>
                        <a:lstStyle/>
                        <a:p>
                          <a:r>
                            <a:rPr lang="en-US" sz="1400" b="1"/>
                            <a:t>Generally acceptable with no concerns</a:t>
                          </a:r>
                          <a:r>
                            <a:rPr lang="en-US" sz="1400"/>
                            <a:t>. Even if aware of the risks, general public will feel that the risk is not applicable to them. This is “act of God” level of risk.</a:t>
                          </a:r>
                        </a:p>
                      </a:txBody>
                      <a:tcPr>
                        <a:solidFill>
                          <a:schemeClr val="accent1">
                            <a:lumMod val="20000"/>
                            <a:lumOff val="80000"/>
                          </a:schemeClr>
                        </a:solidFill>
                      </a:tcPr>
                    </a:tc>
                    <a:extLst>
                      <a:ext uri="{0D108BD9-81ED-4DB2-BD59-A6C34878D82A}">
                        <a16:rowId xmlns:a16="http://schemas.microsoft.com/office/drawing/2014/main" val="1042846305"/>
                      </a:ext>
                    </a:extLst>
                  </a:tr>
                  <a:tr h="370840">
                    <a:tc>
                      <a:txBody>
                        <a:bodyPr/>
                        <a:lstStyle/>
                        <a:p>
                          <a:endParaRPr lang="en-US"/>
                        </a:p>
                      </a:txBody>
                      <a:tcPr anchor="ctr">
                        <a:blipFill>
                          <a:blip r:embed="rId3"/>
                          <a:stretch>
                            <a:fillRect l="-559" t="-814754" r="-640223" b="-3279"/>
                          </a:stretch>
                        </a:blipFill>
                      </a:tcPr>
                    </a:tc>
                    <a:tc>
                      <a:txBody>
                        <a:bodyPr/>
                        <a:lstStyle/>
                        <a:p>
                          <a:r>
                            <a:rPr lang="en-US" sz="1400" b="1"/>
                            <a:t>Acceptable</a:t>
                          </a:r>
                          <a:r>
                            <a:rPr lang="en-US" sz="1400"/>
                            <a:t>. The general public is usually unaware of risks at this level.</a:t>
                          </a:r>
                        </a:p>
                      </a:txBody>
                      <a:tcPr>
                        <a:solidFill>
                          <a:schemeClr val="accent1">
                            <a:lumMod val="60000"/>
                            <a:lumOff val="40000"/>
                          </a:schemeClr>
                        </a:solidFill>
                      </a:tcPr>
                    </a:tc>
                    <a:extLst>
                      <a:ext uri="{0D108BD9-81ED-4DB2-BD59-A6C34878D82A}">
                        <a16:rowId xmlns:a16="http://schemas.microsoft.com/office/drawing/2014/main" val="1607973337"/>
                      </a:ext>
                    </a:extLst>
                  </a:tr>
                </a:tbl>
              </a:graphicData>
            </a:graphic>
          </p:graphicFrame>
        </mc:Fallback>
      </mc:AlternateContent>
      <p:sp>
        <p:nvSpPr>
          <p:cNvPr id="6" name="Herrmann, J. W. (2015). Engineering Decision Making and Risk Management. Hoboken, NJ: Wiley.">
            <a:extLst>
              <a:ext uri="{FF2B5EF4-FFF2-40B4-BE49-F238E27FC236}">
                <a16:creationId xmlns:a16="http://schemas.microsoft.com/office/drawing/2014/main" id="{9CC048E9-8D44-5E8D-FFFC-4D2867529720}"/>
              </a:ext>
            </a:extLst>
          </p:cNvPr>
          <p:cNvSpPr txBox="1"/>
          <p:nvPr/>
        </p:nvSpPr>
        <p:spPr>
          <a:xfrm>
            <a:off x="2321448" y="6410672"/>
            <a:ext cx="7660752" cy="2564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p>
            <a:pPr>
              <a:defRPr sz="2600"/>
            </a:pPr>
            <a:r>
              <a:rPr lang="en-US" sz="1000">
                <a:solidFill>
                  <a:schemeClr val="bg1"/>
                </a:solidFill>
                <a:latin typeface="+mj-lt"/>
              </a:rPr>
              <a:t>Modarres, M. (2006). </a:t>
            </a:r>
            <a:r>
              <a:rPr lang="en-US" sz="1000" i="1">
                <a:solidFill>
                  <a:schemeClr val="bg1"/>
                </a:solidFill>
                <a:latin typeface="+mj-lt"/>
              </a:rPr>
              <a:t>Risk Analysis in Engineering: Techniques, Tools, and Trends</a:t>
            </a:r>
            <a:r>
              <a:rPr sz="1000" i="1">
                <a:solidFill>
                  <a:schemeClr val="bg1"/>
                </a:solidFill>
                <a:latin typeface="+mj-lt"/>
                <a:ea typeface="Gill Sans"/>
                <a:cs typeface="Gill Sans"/>
                <a:sym typeface="Gill Sans"/>
              </a:rPr>
              <a:t>. </a:t>
            </a:r>
            <a:r>
              <a:rPr lang="en-US" sz="1000">
                <a:solidFill>
                  <a:schemeClr val="bg1"/>
                </a:solidFill>
                <a:latin typeface="+mj-lt"/>
              </a:rPr>
              <a:t>Boca Raton, FL</a:t>
            </a:r>
            <a:r>
              <a:rPr sz="1000">
                <a:solidFill>
                  <a:schemeClr val="bg1"/>
                </a:solidFill>
                <a:latin typeface="+mj-lt"/>
              </a:rPr>
              <a:t>: </a:t>
            </a:r>
            <a:r>
              <a:rPr lang="en-US" sz="1000">
                <a:solidFill>
                  <a:schemeClr val="bg1"/>
                </a:solidFill>
                <a:latin typeface="+mj-lt"/>
              </a:rPr>
              <a:t>Taylor &amp; Francis</a:t>
            </a:r>
            <a:r>
              <a:rPr sz="1000">
                <a:solidFill>
                  <a:schemeClr val="bg1"/>
                </a:solidFill>
                <a:latin typeface="+mj-lt"/>
              </a:rPr>
              <a:t>.</a:t>
            </a:r>
          </a:p>
        </p:txBody>
      </p:sp>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F33A3711-8646-86C5-2B96-BFDD777AA354}"/>
                  </a:ext>
                </a:extLst>
              </p:cNvPr>
              <p:cNvGraphicFramePr>
                <a:graphicFrameLocks noGrp="1"/>
              </p:cNvGraphicFramePr>
              <p:nvPr>
                <p:extLst>
                  <p:ext uri="{D42A27DB-BD31-4B8C-83A1-F6EECF244321}">
                    <p14:modId xmlns:p14="http://schemas.microsoft.com/office/powerpoint/2010/main" val="3255219601"/>
                  </p:ext>
                </p:extLst>
              </p:nvPr>
            </p:nvGraphicFramePr>
            <p:xfrm>
              <a:off x="8602301" y="3184685"/>
              <a:ext cx="3243111" cy="2585720"/>
            </p:xfrm>
            <a:graphic>
              <a:graphicData uri="http://schemas.openxmlformats.org/drawingml/2006/table">
                <a:tbl>
                  <a:tblPr firstRow="1" bandRow="1">
                    <a:tableStyleId>{5C22544A-7EE6-4342-B048-85BDC9FD1C3A}</a:tableStyleId>
                  </a:tblPr>
                  <a:tblGrid>
                    <a:gridCol w="1048551">
                      <a:extLst>
                        <a:ext uri="{9D8B030D-6E8A-4147-A177-3AD203B41FA5}">
                          <a16:colId xmlns:a16="http://schemas.microsoft.com/office/drawing/2014/main" val="547605505"/>
                        </a:ext>
                      </a:extLst>
                    </a:gridCol>
                    <a:gridCol w="2194560">
                      <a:extLst>
                        <a:ext uri="{9D8B030D-6E8A-4147-A177-3AD203B41FA5}">
                          <a16:colId xmlns:a16="http://schemas.microsoft.com/office/drawing/2014/main" val="1805424920"/>
                        </a:ext>
                      </a:extLst>
                    </a:gridCol>
                  </a:tblGrid>
                  <a:tr h="370840">
                    <a:tc>
                      <a:txBody>
                        <a:bodyPr/>
                        <a:lstStyle/>
                        <a:p>
                          <a:pPr algn="ctr"/>
                          <a:r>
                            <a:rPr lang="en-US" sz="1400"/>
                            <a:t>Risk Event/</a:t>
                          </a:r>
                        </a:p>
                        <a:p>
                          <a:pPr algn="ctr"/>
                          <a:r>
                            <a:rPr lang="en-US" sz="1400"/>
                            <a:t>Activity</a:t>
                          </a:r>
                        </a:p>
                      </a:txBody>
                      <a:tcPr anchor="ctr"/>
                    </a:tc>
                    <a:tc>
                      <a:txBody>
                        <a:bodyPr/>
                        <a:lstStyle/>
                        <a:p>
                          <a:pPr algn="ctr"/>
                          <a:r>
                            <a:rPr lang="en-US" sz="1400"/>
                            <a:t>Representative Risk</a:t>
                          </a:r>
                        </a:p>
                        <a:p>
                          <a:pPr algn="ctr"/>
                          <a:r>
                            <a:rPr lang="en-US" sz="1400"/>
                            <a:t>(deaths/person-</a:t>
                          </a:r>
                          <a:r>
                            <a:rPr lang="en-US" sz="1400" err="1"/>
                            <a:t>yr</a:t>
                          </a:r>
                          <a:r>
                            <a:rPr lang="en-US" sz="1400"/>
                            <a:t>)</a:t>
                          </a:r>
                        </a:p>
                      </a:txBody>
                      <a:tcPr anchor="ctr"/>
                    </a:tc>
                    <a:extLst>
                      <a:ext uri="{0D108BD9-81ED-4DB2-BD59-A6C34878D82A}">
                        <a16:rowId xmlns:a16="http://schemas.microsoft.com/office/drawing/2014/main" val="1148525840"/>
                      </a:ext>
                    </a:extLst>
                  </a:tr>
                  <a:tr h="370840">
                    <a:tc>
                      <a:txBody>
                        <a:bodyPr/>
                        <a:lstStyle/>
                        <a:p>
                          <a:r>
                            <a:rPr lang="en-US" sz="1400" dirty="0"/>
                            <a:t>Cars</a:t>
                          </a:r>
                        </a:p>
                      </a:txBody>
                      <a:tcPr anchor="ctr">
                        <a:solidFill>
                          <a:schemeClr val="accent2">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~3×</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−3</m:t>
                                    </m:r>
                                  </m:sup>
                                </m:sSup>
                              </m:oMath>
                            </m:oMathPara>
                          </a14:m>
                          <a:endParaRPr lang="en-US" sz="1400"/>
                        </a:p>
                      </a:txBody>
                      <a:tcPr anchor="ctr">
                        <a:solidFill>
                          <a:schemeClr val="accent2">
                            <a:lumMod val="40000"/>
                            <a:lumOff val="60000"/>
                          </a:schemeClr>
                        </a:solidFill>
                      </a:tcPr>
                    </a:tc>
                    <a:extLst>
                      <a:ext uri="{0D108BD9-81ED-4DB2-BD59-A6C34878D82A}">
                        <a16:rowId xmlns:a16="http://schemas.microsoft.com/office/drawing/2014/main" val="3044698574"/>
                      </a:ext>
                    </a:extLst>
                  </a:tr>
                  <a:tr h="370840">
                    <a:tc>
                      <a:txBody>
                        <a:bodyPr/>
                        <a:lstStyle/>
                        <a:p>
                          <a:r>
                            <a:rPr lang="en-US" sz="1400"/>
                            <a:t>Drowning</a:t>
                          </a:r>
                        </a:p>
                      </a:txBody>
                      <a:tcPr anchor="ct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~4×</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oMath>
                            </m:oMathPara>
                          </a14:m>
                          <a:endParaRPr lang="en-US" sz="1400"/>
                        </a:p>
                      </a:txBody>
                      <a:tcPr anchor="ctr"/>
                    </a:tc>
                    <a:extLst>
                      <a:ext uri="{0D108BD9-81ED-4DB2-BD59-A6C34878D82A}">
                        <a16:rowId xmlns:a16="http://schemas.microsoft.com/office/drawing/2014/main" val="3099057286"/>
                      </a:ext>
                    </a:extLst>
                  </a:tr>
                  <a:tr h="370840">
                    <a:tc>
                      <a:txBody>
                        <a:bodyPr/>
                        <a:lstStyle/>
                        <a:p>
                          <a:r>
                            <a:rPr lang="en-US" sz="1400"/>
                            <a:t>Fires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~4×</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oMath>
                            </m:oMathPara>
                          </a14:m>
                          <a:endParaRPr lang="en-US" sz="1400"/>
                        </a:p>
                      </a:txBody>
                      <a:tcPr anchor="ctr"/>
                    </a:tc>
                    <a:extLst>
                      <a:ext uri="{0D108BD9-81ED-4DB2-BD59-A6C34878D82A}">
                        <a16:rowId xmlns:a16="http://schemas.microsoft.com/office/drawing/2014/main" val="977732198"/>
                      </a:ext>
                    </a:extLst>
                  </a:tr>
                  <a:tr h="370840">
                    <a:tc>
                      <a:txBody>
                        <a:bodyPr/>
                        <a:lstStyle/>
                        <a:p>
                          <a:r>
                            <a:rPr lang="en-US" sz="1400"/>
                            <a:t>Poisoning</a:t>
                          </a:r>
                        </a:p>
                      </a:txBody>
                      <a:tcPr anchor="ct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~1×</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oMath>
                            </m:oMathPara>
                          </a14:m>
                          <a:endParaRPr lang="en-US" sz="1400"/>
                        </a:p>
                      </a:txBody>
                      <a:tcPr anchor="ctr"/>
                    </a:tc>
                    <a:extLst>
                      <a:ext uri="{0D108BD9-81ED-4DB2-BD59-A6C34878D82A}">
                        <a16:rowId xmlns:a16="http://schemas.microsoft.com/office/drawing/2014/main" val="3495180810"/>
                      </a:ext>
                    </a:extLst>
                  </a:tr>
                  <a:tr h="370840">
                    <a:tc>
                      <a:txBody>
                        <a:bodyPr/>
                        <a:lstStyle/>
                        <a:p>
                          <a:r>
                            <a:rPr lang="en-US" sz="1400"/>
                            <a:t>Lightning</a:t>
                          </a:r>
                        </a:p>
                      </a:txBody>
                      <a:tcPr anchor="ct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~8×</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−7</m:t>
                                    </m:r>
                                  </m:sup>
                                </m:sSup>
                              </m:oMath>
                            </m:oMathPara>
                          </a14:m>
                          <a:endParaRPr lang="en-US" sz="1400" dirty="0"/>
                        </a:p>
                      </a:txBody>
                      <a:tcPr anchor="ctr"/>
                    </a:tc>
                    <a:extLst>
                      <a:ext uri="{0D108BD9-81ED-4DB2-BD59-A6C34878D82A}">
                        <a16:rowId xmlns:a16="http://schemas.microsoft.com/office/drawing/2014/main" val="1734362828"/>
                      </a:ext>
                    </a:extLst>
                  </a:tr>
                </a:tbl>
              </a:graphicData>
            </a:graphic>
          </p:graphicFrame>
        </mc:Choice>
        <mc:Fallback xmlns="">
          <p:graphicFrame>
            <p:nvGraphicFramePr>
              <p:cNvPr id="7" name="Table 7">
                <a:extLst>
                  <a:ext uri="{FF2B5EF4-FFF2-40B4-BE49-F238E27FC236}">
                    <a16:creationId xmlns:a16="http://schemas.microsoft.com/office/drawing/2014/main" id="{F33A3711-8646-86C5-2B96-BFDD777AA354}"/>
                  </a:ext>
                </a:extLst>
              </p:cNvPr>
              <p:cNvGraphicFramePr>
                <a:graphicFrameLocks noGrp="1"/>
              </p:cNvGraphicFramePr>
              <p:nvPr>
                <p:extLst>
                  <p:ext uri="{D42A27DB-BD31-4B8C-83A1-F6EECF244321}">
                    <p14:modId xmlns:p14="http://schemas.microsoft.com/office/powerpoint/2010/main" val="3255219601"/>
                  </p:ext>
                </p:extLst>
              </p:nvPr>
            </p:nvGraphicFramePr>
            <p:xfrm>
              <a:off x="8602301" y="3184685"/>
              <a:ext cx="3243111" cy="2585720"/>
            </p:xfrm>
            <a:graphic>
              <a:graphicData uri="http://schemas.openxmlformats.org/drawingml/2006/table">
                <a:tbl>
                  <a:tblPr firstRow="1" bandRow="1">
                    <a:tableStyleId>{5C22544A-7EE6-4342-B048-85BDC9FD1C3A}</a:tableStyleId>
                  </a:tblPr>
                  <a:tblGrid>
                    <a:gridCol w="1048551">
                      <a:extLst>
                        <a:ext uri="{9D8B030D-6E8A-4147-A177-3AD203B41FA5}">
                          <a16:colId xmlns:a16="http://schemas.microsoft.com/office/drawing/2014/main" val="547605505"/>
                        </a:ext>
                      </a:extLst>
                    </a:gridCol>
                    <a:gridCol w="2194560">
                      <a:extLst>
                        <a:ext uri="{9D8B030D-6E8A-4147-A177-3AD203B41FA5}">
                          <a16:colId xmlns:a16="http://schemas.microsoft.com/office/drawing/2014/main" val="1805424920"/>
                        </a:ext>
                      </a:extLst>
                    </a:gridCol>
                  </a:tblGrid>
                  <a:tr h="731520">
                    <a:tc>
                      <a:txBody>
                        <a:bodyPr/>
                        <a:lstStyle/>
                        <a:p>
                          <a:pPr algn="ctr"/>
                          <a:r>
                            <a:rPr lang="en-US" sz="1400"/>
                            <a:t>Risk Event/</a:t>
                          </a:r>
                        </a:p>
                        <a:p>
                          <a:pPr algn="ctr"/>
                          <a:r>
                            <a:rPr lang="en-US" sz="1400"/>
                            <a:t>Activity</a:t>
                          </a:r>
                        </a:p>
                      </a:txBody>
                      <a:tcPr anchor="ctr"/>
                    </a:tc>
                    <a:tc>
                      <a:txBody>
                        <a:bodyPr/>
                        <a:lstStyle/>
                        <a:p>
                          <a:pPr algn="ctr"/>
                          <a:r>
                            <a:rPr lang="en-US" sz="1400"/>
                            <a:t>Representative Risk</a:t>
                          </a:r>
                        </a:p>
                        <a:p>
                          <a:pPr algn="ctr"/>
                          <a:r>
                            <a:rPr lang="en-US" sz="1400"/>
                            <a:t>(deaths/person-</a:t>
                          </a:r>
                          <a:r>
                            <a:rPr lang="en-US" sz="1400" err="1"/>
                            <a:t>yr</a:t>
                          </a:r>
                          <a:r>
                            <a:rPr lang="en-US" sz="1400"/>
                            <a:t>)</a:t>
                          </a:r>
                        </a:p>
                      </a:txBody>
                      <a:tcPr anchor="ctr"/>
                    </a:tc>
                    <a:extLst>
                      <a:ext uri="{0D108BD9-81ED-4DB2-BD59-A6C34878D82A}">
                        <a16:rowId xmlns:a16="http://schemas.microsoft.com/office/drawing/2014/main" val="1148525840"/>
                      </a:ext>
                    </a:extLst>
                  </a:tr>
                  <a:tr h="370840">
                    <a:tc>
                      <a:txBody>
                        <a:bodyPr/>
                        <a:lstStyle/>
                        <a:p>
                          <a:r>
                            <a:rPr lang="en-US" sz="1400"/>
                            <a:t>Cars</a:t>
                          </a:r>
                        </a:p>
                      </a:txBody>
                      <a:tcPr anchor="ctr">
                        <a:solidFill>
                          <a:schemeClr val="accent2">
                            <a:lumMod val="40000"/>
                            <a:lumOff val="60000"/>
                          </a:schemeClr>
                        </a:solidFill>
                      </a:tcPr>
                    </a:tc>
                    <a:tc>
                      <a:txBody>
                        <a:bodyPr/>
                        <a:lstStyle/>
                        <a:p>
                          <a:endParaRPr lang="en-US"/>
                        </a:p>
                      </a:txBody>
                      <a:tcPr anchor="ctr">
                        <a:blipFill>
                          <a:blip r:embed="rId4"/>
                          <a:stretch>
                            <a:fillRect l="-47922" t="-198361" r="-1108" b="-408197"/>
                          </a:stretch>
                        </a:blipFill>
                      </a:tcPr>
                    </a:tc>
                    <a:extLst>
                      <a:ext uri="{0D108BD9-81ED-4DB2-BD59-A6C34878D82A}">
                        <a16:rowId xmlns:a16="http://schemas.microsoft.com/office/drawing/2014/main" val="3044698574"/>
                      </a:ext>
                    </a:extLst>
                  </a:tr>
                  <a:tr h="370840">
                    <a:tc>
                      <a:txBody>
                        <a:bodyPr/>
                        <a:lstStyle/>
                        <a:p>
                          <a:r>
                            <a:rPr lang="en-US" sz="1400"/>
                            <a:t>Drowning</a:t>
                          </a:r>
                        </a:p>
                      </a:txBody>
                      <a:tcPr anchor="ctr"/>
                    </a:tc>
                    <a:tc>
                      <a:txBody>
                        <a:bodyPr/>
                        <a:lstStyle/>
                        <a:p>
                          <a:endParaRPr lang="en-US"/>
                        </a:p>
                      </a:txBody>
                      <a:tcPr anchor="ctr">
                        <a:blipFill>
                          <a:blip r:embed="rId4"/>
                          <a:stretch>
                            <a:fillRect l="-47922" t="-298361" r="-1108" b="-308197"/>
                          </a:stretch>
                        </a:blipFill>
                      </a:tcPr>
                    </a:tc>
                    <a:extLst>
                      <a:ext uri="{0D108BD9-81ED-4DB2-BD59-A6C34878D82A}">
                        <a16:rowId xmlns:a16="http://schemas.microsoft.com/office/drawing/2014/main" val="3099057286"/>
                      </a:ext>
                    </a:extLst>
                  </a:tr>
                  <a:tr h="370840">
                    <a:tc>
                      <a:txBody>
                        <a:bodyPr/>
                        <a:lstStyle/>
                        <a:p>
                          <a:r>
                            <a:rPr lang="en-US" sz="1400"/>
                            <a:t>Fires</a:t>
                          </a:r>
                        </a:p>
                      </a:txBody>
                      <a:tcPr anchor="ctr"/>
                    </a:tc>
                    <a:tc>
                      <a:txBody>
                        <a:bodyPr/>
                        <a:lstStyle/>
                        <a:p>
                          <a:endParaRPr lang="en-US"/>
                        </a:p>
                      </a:txBody>
                      <a:tcPr anchor="ctr">
                        <a:blipFill>
                          <a:blip r:embed="rId4"/>
                          <a:stretch>
                            <a:fillRect l="-47922" t="-398361" r="-1108" b="-208197"/>
                          </a:stretch>
                        </a:blipFill>
                      </a:tcPr>
                    </a:tc>
                    <a:extLst>
                      <a:ext uri="{0D108BD9-81ED-4DB2-BD59-A6C34878D82A}">
                        <a16:rowId xmlns:a16="http://schemas.microsoft.com/office/drawing/2014/main" val="977732198"/>
                      </a:ext>
                    </a:extLst>
                  </a:tr>
                  <a:tr h="370840">
                    <a:tc>
                      <a:txBody>
                        <a:bodyPr/>
                        <a:lstStyle/>
                        <a:p>
                          <a:r>
                            <a:rPr lang="en-US" sz="1400"/>
                            <a:t>Poisoning</a:t>
                          </a:r>
                        </a:p>
                      </a:txBody>
                      <a:tcPr anchor="ctr"/>
                    </a:tc>
                    <a:tc>
                      <a:txBody>
                        <a:bodyPr/>
                        <a:lstStyle/>
                        <a:p>
                          <a:endParaRPr lang="en-US"/>
                        </a:p>
                      </a:txBody>
                      <a:tcPr anchor="ctr">
                        <a:blipFill>
                          <a:blip r:embed="rId4"/>
                          <a:stretch>
                            <a:fillRect l="-47922" t="-498361" r="-1108" b="-108197"/>
                          </a:stretch>
                        </a:blipFill>
                      </a:tcPr>
                    </a:tc>
                    <a:extLst>
                      <a:ext uri="{0D108BD9-81ED-4DB2-BD59-A6C34878D82A}">
                        <a16:rowId xmlns:a16="http://schemas.microsoft.com/office/drawing/2014/main" val="3495180810"/>
                      </a:ext>
                    </a:extLst>
                  </a:tr>
                  <a:tr h="370840">
                    <a:tc>
                      <a:txBody>
                        <a:bodyPr/>
                        <a:lstStyle/>
                        <a:p>
                          <a:r>
                            <a:rPr lang="en-US" sz="1400"/>
                            <a:t>Lightning</a:t>
                          </a:r>
                        </a:p>
                      </a:txBody>
                      <a:tcPr anchor="ctr"/>
                    </a:tc>
                    <a:tc>
                      <a:txBody>
                        <a:bodyPr/>
                        <a:lstStyle/>
                        <a:p>
                          <a:endParaRPr lang="en-US"/>
                        </a:p>
                      </a:txBody>
                      <a:tcPr anchor="ctr">
                        <a:blipFill>
                          <a:blip r:embed="rId4"/>
                          <a:stretch>
                            <a:fillRect l="-47922" t="-598361" r="-1108" b="-8197"/>
                          </a:stretch>
                        </a:blipFill>
                      </a:tcPr>
                    </a:tc>
                    <a:extLst>
                      <a:ext uri="{0D108BD9-81ED-4DB2-BD59-A6C34878D82A}">
                        <a16:rowId xmlns:a16="http://schemas.microsoft.com/office/drawing/2014/main" val="1734362828"/>
                      </a:ext>
                    </a:extLst>
                  </a:tr>
                </a:tbl>
              </a:graphicData>
            </a:graphic>
          </p:graphicFrame>
        </mc:Fallback>
      </mc:AlternateContent>
    </p:spTree>
    <p:extLst>
      <p:ext uri="{BB962C8B-B14F-4D97-AF65-F5344CB8AC3E}">
        <p14:creationId xmlns:p14="http://schemas.microsoft.com/office/powerpoint/2010/main" val="4001028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18AE-C33D-B52B-7907-CA7FF0BEA18F}"/>
              </a:ext>
            </a:extLst>
          </p:cNvPr>
          <p:cNvSpPr>
            <a:spLocks noGrp="1"/>
          </p:cNvSpPr>
          <p:nvPr>
            <p:ph type="title"/>
          </p:nvPr>
        </p:nvSpPr>
        <p:spPr/>
        <p:txBody>
          <a:bodyPr/>
          <a:lstStyle/>
          <a:p>
            <a:r>
              <a:rPr lang="en-US" dirty="0"/>
              <a:t>Risk Perception </a:t>
            </a:r>
            <a:r>
              <a:rPr lang="en-US" dirty="0">
                <a:sym typeface="Wingdings" panose="05000000000000000000" pitchFamily="2" charset="2"/>
              </a:rPr>
              <a:t></a:t>
            </a:r>
            <a:r>
              <a:rPr lang="en-US" dirty="0"/>
              <a:t> Risk Reality	</a:t>
            </a:r>
          </a:p>
        </p:txBody>
      </p:sp>
      <p:sp>
        <p:nvSpPr>
          <p:cNvPr id="3" name="Content Placeholder 2">
            <a:extLst>
              <a:ext uri="{FF2B5EF4-FFF2-40B4-BE49-F238E27FC236}">
                <a16:creationId xmlns:a16="http://schemas.microsoft.com/office/drawing/2014/main" id="{2E833102-D15F-CE07-AABF-F2D4CF046157}"/>
              </a:ext>
            </a:extLst>
          </p:cNvPr>
          <p:cNvSpPr>
            <a:spLocks noGrp="1"/>
          </p:cNvSpPr>
          <p:nvPr>
            <p:ph idx="1"/>
          </p:nvPr>
        </p:nvSpPr>
        <p:spPr/>
        <p:txBody>
          <a:bodyPr/>
          <a:lstStyle/>
          <a:p>
            <a:r>
              <a:rPr lang="en-US" dirty="0"/>
              <a:t>For people who </a:t>
            </a:r>
            <a:r>
              <a:rPr lang="en-US" i="1" dirty="0"/>
              <a:t>do not study</a:t>
            </a:r>
            <a:r>
              <a:rPr lang="en-US" dirty="0"/>
              <a:t> risk, their perception becomes reality</a:t>
            </a:r>
          </a:p>
          <a:p>
            <a:pPr lvl="1"/>
            <a:r>
              <a:rPr lang="en-US" dirty="0"/>
              <a:t>Perception based on qualitative factors </a:t>
            </a:r>
            <a:r>
              <a:rPr lang="en-US" b="1" dirty="0"/>
              <a:t>not </a:t>
            </a:r>
            <a:r>
              <a:rPr lang="en-US" dirty="0"/>
              <a:t>included in risk assessments</a:t>
            </a:r>
          </a:p>
          <a:p>
            <a:pPr lvl="1"/>
            <a:r>
              <a:rPr lang="en-US" dirty="0"/>
              <a:t>E.g., “dread”, controllability, familiarity, </a:t>
            </a:r>
            <a:r>
              <a:rPr lang="en-US" b="1" dirty="0"/>
              <a:t>distributive impact</a:t>
            </a:r>
            <a:r>
              <a:rPr lang="en-US" dirty="0"/>
              <a:t>, etc. </a:t>
            </a:r>
          </a:p>
          <a:p>
            <a:r>
              <a:rPr lang="en-US" dirty="0"/>
              <a:t>Communicating risk with an affected population requires understanding </a:t>
            </a:r>
            <a:r>
              <a:rPr lang="en-US" i="1" dirty="0"/>
              <a:t>how and why</a:t>
            </a:r>
            <a:r>
              <a:rPr lang="en-US" dirty="0"/>
              <a:t> they perceive a risk</a:t>
            </a:r>
          </a:p>
        </p:txBody>
      </p:sp>
      <p:sp>
        <p:nvSpPr>
          <p:cNvPr id="4" name="Slide Number Placeholder 3">
            <a:extLst>
              <a:ext uri="{FF2B5EF4-FFF2-40B4-BE49-F238E27FC236}">
                <a16:creationId xmlns:a16="http://schemas.microsoft.com/office/drawing/2014/main" id="{87C6F0B4-AF0B-55C8-44B3-0D8473817102}"/>
              </a:ext>
            </a:extLst>
          </p:cNvPr>
          <p:cNvSpPr>
            <a:spLocks noGrp="1"/>
          </p:cNvSpPr>
          <p:nvPr>
            <p:ph type="sldNum" sz="quarter" idx="12"/>
          </p:nvPr>
        </p:nvSpPr>
        <p:spPr/>
        <p:txBody>
          <a:bodyPr/>
          <a:lstStyle/>
          <a:p>
            <a:fld id="{D648CAF4-9E3F-4665-9F26-BF61543A0994}" type="slidenum">
              <a:rPr lang="en-US" smtClean="0"/>
              <a:t>9</a:t>
            </a:fld>
            <a:endParaRPr lang="en-US"/>
          </a:p>
        </p:txBody>
      </p:sp>
      <p:pic>
        <p:nvPicPr>
          <p:cNvPr id="5" name="Picture 4">
            <a:extLst>
              <a:ext uri="{FF2B5EF4-FFF2-40B4-BE49-F238E27FC236}">
                <a16:creationId xmlns:a16="http://schemas.microsoft.com/office/drawing/2014/main" id="{11CA52A7-B831-9145-14A1-47B5A32E7CBA}"/>
              </a:ext>
            </a:extLst>
          </p:cNvPr>
          <p:cNvPicPr>
            <a:picLocks noChangeAspect="1"/>
          </p:cNvPicPr>
          <p:nvPr/>
        </p:nvPicPr>
        <p:blipFill>
          <a:blip r:embed="rId3"/>
          <a:stretch>
            <a:fillRect/>
          </a:stretch>
        </p:blipFill>
        <p:spPr>
          <a:xfrm>
            <a:off x="9591772" y="3656905"/>
            <a:ext cx="2520058" cy="2520058"/>
          </a:xfrm>
          <a:prstGeom prst="rect">
            <a:avLst/>
          </a:prstGeom>
        </p:spPr>
      </p:pic>
      <p:pic>
        <p:nvPicPr>
          <p:cNvPr id="6" name="Picture 5">
            <a:extLst>
              <a:ext uri="{FF2B5EF4-FFF2-40B4-BE49-F238E27FC236}">
                <a16:creationId xmlns:a16="http://schemas.microsoft.com/office/drawing/2014/main" id="{93F20A66-2DA0-18B1-137D-9CB3830CD1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714222" y="3656906"/>
            <a:ext cx="3138069" cy="2520057"/>
          </a:xfrm>
          <a:prstGeom prst="rect">
            <a:avLst/>
          </a:prstGeom>
        </p:spPr>
      </p:pic>
      <p:pic>
        <p:nvPicPr>
          <p:cNvPr id="7" name="Picture 6">
            <a:extLst>
              <a:ext uri="{FF2B5EF4-FFF2-40B4-BE49-F238E27FC236}">
                <a16:creationId xmlns:a16="http://schemas.microsoft.com/office/drawing/2014/main" id="{77CC457B-144D-85D5-D18E-C5505FC21D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087786" y="3663239"/>
            <a:ext cx="2268492" cy="2513724"/>
          </a:xfrm>
          <a:prstGeom prst="rect">
            <a:avLst/>
          </a:prstGeom>
        </p:spPr>
      </p:pic>
      <p:pic>
        <p:nvPicPr>
          <p:cNvPr id="8" name="Picture 7" descr="A train tracks in a field&#10;&#10;Description automatically generated">
            <a:extLst>
              <a:ext uri="{FF2B5EF4-FFF2-40B4-BE49-F238E27FC236}">
                <a16:creationId xmlns:a16="http://schemas.microsoft.com/office/drawing/2014/main" id="{BA174532-842E-F003-F4F2-D2AB76CBEC09}"/>
              </a:ext>
            </a:extLst>
          </p:cNvPr>
          <p:cNvPicPr>
            <a:picLocks noChangeAspect="1"/>
          </p:cNvPicPr>
          <p:nvPr/>
        </p:nvPicPr>
        <p:blipFill rotWithShape="1">
          <a:blip r:embed="rId6">
            <a:extLst>
              <a:ext uri="{28A0092B-C50C-407E-A947-70E740481C1C}">
                <a14:useLocalDpi xmlns:a14="http://schemas.microsoft.com/office/drawing/2010/main" val="0"/>
              </a:ext>
            </a:extLst>
          </a:blip>
          <a:srcRect l="9609" r="14532"/>
          <a:stretch/>
        </p:blipFill>
        <p:spPr>
          <a:xfrm>
            <a:off x="80170" y="3656906"/>
            <a:ext cx="3398557" cy="2520057"/>
          </a:xfrm>
          <a:prstGeom prst="rect">
            <a:avLst/>
          </a:prstGeom>
        </p:spPr>
      </p:pic>
    </p:spTree>
    <p:extLst>
      <p:ext uri="{BB962C8B-B14F-4D97-AF65-F5344CB8AC3E}">
        <p14:creationId xmlns:p14="http://schemas.microsoft.com/office/powerpoint/2010/main" val="2500354138"/>
      </p:ext>
    </p:extLst>
  </p:cSld>
  <p:clrMapOvr>
    <a:masterClrMapping/>
  </p:clrMapOvr>
</p:sld>
</file>

<file path=ppt/theme/theme1.xml><?xml version="1.0" encoding="utf-8"?>
<a:theme xmlns:a="http://schemas.openxmlformats.org/drawingml/2006/main" name="R3CPowerpoint2023">
  <a:themeElements>
    <a:clrScheme name="R3C_2023">
      <a:dk1>
        <a:sysClr val="windowText" lastClr="000000"/>
      </a:dk1>
      <a:lt1>
        <a:sysClr val="window" lastClr="FFFFFF"/>
      </a:lt1>
      <a:dk2>
        <a:srgbClr val="44546A"/>
      </a:dk2>
      <a:lt2>
        <a:srgbClr val="E7E6E6"/>
      </a:lt2>
      <a:accent1>
        <a:srgbClr val="1E4D2B"/>
      </a:accent1>
      <a:accent2>
        <a:srgbClr val="C8C372"/>
      </a:accent2>
      <a:accent3>
        <a:srgbClr val="59595B"/>
      </a:accent3>
      <a:accent4>
        <a:srgbClr val="D9782D"/>
      </a:accent4>
      <a:accent5>
        <a:srgbClr val="12A4B6"/>
      </a:accent5>
      <a:accent6>
        <a:srgbClr val="105456"/>
      </a:accent6>
      <a:hlink>
        <a:srgbClr val="12A4B6"/>
      </a:hlink>
      <a:folHlink>
        <a:srgbClr val="105456"/>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3CPowerpoint2023" id="{8A6E87D9-4D44-4CC9-820D-0BEB6E3755EB}" vid="{A2577062-9FB2-463D-A138-A1BDB73EEE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c8affc26-02ac-40e3-8a10-20bbae4a8f5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8CEA1E4B717543B20B5802A416993F" ma:contentTypeVersion="15" ma:contentTypeDescription="Create a new document." ma:contentTypeScope="" ma:versionID="efd230085a2b00af08f2abd527cb6bbb">
  <xsd:schema xmlns:xsd="http://www.w3.org/2001/XMLSchema" xmlns:xs="http://www.w3.org/2001/XMLSchema" xmlns:p="http://schemas.microsoft.com/office/2006/metadata/properties" xmlns:ns3="c8affc26-02ac-40e3-8a10-20bbae4a8f54" xmlns:ns4="579b560b-1c84-40c1-8e0f-9c22015809b2" targetNamespace="http://schemas.microsoft.com/office/2006/metadata/properties" ma:root="true" ma:fieldsID="43c01417b83baf30fe21f7922cf8594b" ns3:_="" ns4:_="">
    <xsd:import namespace="c8affc26-02ac-40e3-8a10-20bbae4a8f54"/>
    <xsd:import namespace="579b560b-1c84-40c1-8e0f-9c22015809b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_activity" minOccurs="0"/>
                <xsd:element ref="ns4:SharedWithUsers" minOccurs="0"/>
                <xsd:element ref="ns4:SharedWithDetails" minOccurs="0"/>
                <xsd:element ref="ns4:SharingHintHash"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ffc26-02ac-40e3-8a10-20bbae4a8f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_activity" ma:index="16" nillable="true" ma:displayName="_activity" ma:hidden="true" ma:internalName="_activity">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9b560b-1c84-40c1-8e0f-9c22015809b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4A8EC3-C765-43D4-9AAA-613840F5F3E9}">
  <ds:schemaRefs>
    <ds:schemaRef ds:uri="http://schemas.microsoft.com/sharepoint/v3/contenttype/forms"/>
  </ds:schemaRefs>
</ds:datastoreItem>
</file>

<file path=customXml/itemProps2.xml><?xml version="1.0" encoding="utf-8"?>
<ds:datastoreItem xmlns:ds="http://schemas.openxmlformats.org/officeDocument/2006/customXml" ds:itemID="{0589DBCA-8A22-4787-91DA-D10FC882982B}">
  <ds:schemaRefs>
    <ds:schemaRef ds:uri="http://purl.org/dc/terms/"/>
    <ds:schemaRef ds:uri="http://schemas.microsoft.com/office/infopath/2007/PartnerControls"/>
    <ds:schemaRef ds:uri="http://purl.org/dc/elements/1.1/"/>
    <ds:schemaRef ds:uri="http://purl.org/dc/dcmitype/"/>
    <ds:schemaRef ds:uri="579b560b-1c84-40c1-8e0f-9c22015809b2"/>
    <ds:schemaRef ds:uri="http://www.w3.org/XML/1998/namespace"/>
    <ds:schemaRef ds:uri="http://schemas.microsoft.com/office/2006/metadata/properties"/>
    <ds:schemaRef ds:uri="http://schemas.microsoft.com/office/2006/documentManagement/types"/>
    <ds:schemaRef ds:uri="c8affc26-02ac-40e3-8a10-20bbae4a8f54"/>
    <ds:schemaRef ds:uri="http://schemas.openxmlformats.org/package/2006/metadata/core-properties"/>
  </ds:schemaRefs>
</ds:datastoreItem>
</file>

<file path=customXml/itemProps3.xml><?xml version="1.0" encoding="utf-8"?>
<ds:datastoreItem xmlns:ds="http://schemas.openxmlformats.org/officeDocument/2006/customXml" ds:itemID="{A02B1757-DF15-4F08-8B5F-3751B2F4E1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affc26-02ac-40e3-8a10-20bbae4a8f54"/>
    <ds:schemaRef ds:uri="579b560b-1c84-40c1-8e0f-9c22015809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R3CPowerpoint2023</Template>
  <TotalTime>4272</TotalTime>
  <Words>7008</Words>
  <Application>Microsoft Office PowerPoint</Application>
  <PresentationFormat>Widescreen</PresentationFormat>
  <Paragraphs>963</Paragraphs>
  <Slides>60</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Cambria Math</vt:lpstr>
      <vt:lpstr>Verdana</vt:lpstr>
      <vt:lpstr>Wingdings</vt:lpstr>
      <vt:lpstr>R3CPowerpoint2023</vt:lpstr>
      <vt:lpstr>PowerPoint Presentation</vt:lpstr>
      <vt:lpstr>Opening Gambit</vt:lpstr>
      <vt:lpstr>What is risk really?</vt:lpstr>
      <vt:lpstr>Public Risk Perception vs Expert Risk Analysis</vt:lpstr>
      <vt:lpstr>Risk Analysis vs. Risk Perception</vt:lpstr>
      <vt:lpstr>Heuristics &amp; Biases: How we make risk decisions</vt:lpstr>
      <vt:lpstr>Attitudes towards risk: Heavily dependent</vt:lpstr>
      <vt:lpstr>Risk acceptance: How safe is safe enough?</vt:lpstr>
      <vt:lpstr>Risk Perception  Risk Reality </vt:lpstr>
      <vt:lpstr>Risk Communication</vt:lpstr>
      <vt:lpstr>Why is risk communication important?</vt:lpstr>
      <vt:lpstr>Basic rules of risk communication</vt:lpstr>
      <vt:lpstr>Example: Hurricane Katrina (2005)</vt:lpstr>
      <vt:lpstr>Hurricane Katrina – 1) Involve</vt:lpstr>
      <vt:lpstr>Hurricane Katrina – 2) Plan &amp; 3) Listen</vt:lpstr>
      <vt:lpstr>Hurricane Katrina – 4) Honest &amp; 5) Coordinate</vt:lpstr>
      <vt:lpstr>Hurricane Katrina – 6) Clarity &amp; Compassion</vt:lpstr>
      <vt:lpstr>Hurricane Katrina – Could it have gone better?</vt:lpstr>
      <vt:lpstr>Democracy and Risk</vt:lpstr>
      <vt:lpstr>Risk Perception and Trust</vt:lpstr>
      <vt:lpstr>Democracy and Risk</vt:lpstr>
      <vt:lpstr>Democracy &amp; Risk: Should risk perception affect risk management?</vt:lpstr>
      <vt:lpstr>Democracy and Risk: The paternalistic view</vt:lpstr>
      <vt:lpstr>Democracy and Risk: The participatory view</vt:lpstr>
      <vt:lpstr>Democracy and Risk: Where do we go?</vt:lpstr>
      <vt:lpstr>Inspiration: Colorado Chemical Demilitarization Citizens’ Advisory Commission (CAC) in Pueblo </vt:lpstr>
      <vt:lpstr>Normative framework for democratic risk management</vt:lpstr>
      <vt:lpstr>Anticipated outcomes with public risk engagement</vt:lpstr>
      <vt:lpstr>Summary: Risk and Democracy</vt:lpstr>
      <vt:lpstr>Get involved with democracy and risk</vt:lpstr>
      <vt:lpstr>Thank you! Questions?</vt:lpstr>
      <vt:lpstr>Risk Perception: how do we think about risks?</vt:lpstr>
      <vt:lpstr>Overview</vt:lpstr>
      <vt:lpstr>What is risk?</vt:lpstr>
      <vt:lpstr>How do experts assess risks?</vt:lpstr>
      <vt:lpstr>Attitudes towards risk: Acceptance criteria</vt:lpstr>
      <vt:lpstr>Social-cultural theory of risk perception</vt:lpstr>
      <vt:lpstr>Public Risk Perception vs Expert Risk Analysis</vt:lpstr>
      <vt:lpstr>Risk Perception – Public vs. Experts</vt:lpstr>
      <vt:lpstr>Why do we communicate risk?</vt:lpstr>
      <vt:lpstr>Risk Communication &amp; Risk Perception</vt:lpstr>
      <vt:lpstr>Forms of Risk Communication </vt:lpstr>
      <vt:lpstr>1. Accept and Involve the Public</vt:lpstr>
      <vt:lpstr>2. Plan Carefully and Evaluate Performance </vt:lpstr>
      <vt:lpstr>3. Listen to Your Audience</vt:lpstr>
      <vt:lpstr>4. Be Honest, Frank, and Open</vt:lpstr>
      <vt:lpstr>5. Coordinate and Collaborate</vt:lpstr>
      <vt:lpstr>6. Be Clear and Compassionate</vt:lpstr>
      <vt:lpstr>Hurricane Katrina – 2) Plan &amp; 3) Listen</vt:lpstr>
      <vt:lpstr>Hurricane Katrina – 3) Listen  </vt:lpstr>
      <vt:lpstr>Hurricane Katrina – 4) Honest &amp; 5) Coordinate</vt:lpstr>
      <vt:lpstr>Hurricane Katrina – 5) Coordinate</vt:lpstr>
      <vt:lpstr>Hurricane Katrina – Counterexample</vt:lpstr>
      <vt:lpstr>Hurricane Katrina – Could it have gone better?</vt:lpstr>
      <vt:lpstr>Hurricane Katrina – Could it have gone better?</vt:lpstr>
      <vt:lpstr>Hurricane Katrina – Could it have gone better?</vt:lpstr>
      <vt:lpstr>Democracy and Risk: The paternalistic view</vt:lpstr>
      <vt:lpstr>Democracy and Risk: The participatory view</vt:lpstr>
      <vt:lpstr>Normative Framework for Risk Democratization</vt:lpstr>
      <vt:lpstr>Inspiration: DCISC</vt:lpstr>
    </vt:vector>
  </TitlesOfParts>
  <Company>Colorado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Paglioni,Vinnie</dc:creator>
  <cp:lastModifiedBy>Paglioni,Vinnie</cp:lastModifiedBy>
  <cp:revision>4</cp:revision>
  <dcterms:created xsi:type="dcterms:W3CDTF">2023-09-13T17:36:53Z</dcterms:created>
  <dcterms:modified xsi:type="dcterms:W3CDTF">2024-04-12T15:30:10Z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0x010100F18CEA1E4B717543B20B5802A416993F</vt:lpwstr>
  </property>
</Properties>
</file>