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5" r:id="rId4"/>
    <p:sldId id="259" r:id="rId5"/>
    <p:sldId id="262" r:id="rId6"/>
    <p:sldId id="266" r:id="rId7"/>
    <p:sldId id="267" r:id="rId8"/>
    <p:sldId id="263" r:id="rId9"/>
    <p:sldId id="257" r:id="rId10"/>
    <p:sldId id="260" r:id="rId11"/>
    <p:sldId id="26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EE89-EE7F-40B7-ACDF-A3E20F324901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BD93D-5AC7-414B-8A7B-F0ACB3683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72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EE89-EE7F-40B7-ACDF-A3E20F324901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BD93D-5AC7-414B-8A7B-F0ACB3683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151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EE89-EE7F-40B7-ACDF-A3E20F324901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BD93D-5AC7-414B-8A7B-F0ACB3683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86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EE89-EE7F-40B7-ACDF-A3E20F324901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BD93D-5AC7-414B-8A7B-F0ACB3683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000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EE89-EE7F-40B7-ACDF-A3E20F324901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BD93D-5AC7-414B-8A7B-F0ACB3683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37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EE89-EE7F-40B7-ACDF-A3E20F324901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BD93D-5AC7-414B-8A7B-F0ACB3683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34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EE89-EE7F-40B7-ACDF-A3E20F324901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BD93D-5AC7-414B-8A7B-F0ACB3683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54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EE89-EE7F-40B7-ACDF-A3E20F324901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BD93D-5AC7-414B-8A7B-F0ACB3683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63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EE89-EE7F-40B7-ACDF-A3E20F324901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BD93D-5AC7-414B-8A7B-F0ACB3683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3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EE89-EE7F-40B7-ACDF-A3E20F324901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BD93D-5AC7-414B-8A7B-F0ACB3683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20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EE89-EE7F-40B7-ACDF-A3E20F324901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BD93D-5AC7-414B-8A7B-F0ACB3683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38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4EE89-EE7F-40B7-ACDF-A3E20F324901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BD93D-5AC7-414B-8A7B-F0ACB3683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642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CDE11-362C-4604-92BD-96267974FA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Low Vanes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382E59-6AD9-4AD0-B536-55F2C30033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CIVE 717</a:t>
            </a:r>
          </a:p>
          <a:p>
            <a:r>
              <a:rPr lang="en-US" sz="1600" dirty="0"/>
              <a:t>Parker Maddocks</a:t>
            </a:r>
          </a:p>
          <a:p>
            <a:r>
              <a:rPr lang="en-US" sz="1600" dirty="0"/>
              <a:t>April 22, 2021</a:t>
            </a:r>
          </a:p>
        </p:txBody>
      </p:sp>
    </p:spTree>
    <p:extLst>
      <p:ext uri="{BB962C8B-B14F-4D97-AF65-F5344CB8AC3E}">
        <p14:creationId xmlns:p14="http://schemas.microsoft.com/office/powerpoint/2010/main" val="3674490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E328C60-CF8F-4CEC-8B5C-CB59CB493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12" y="1690688"/>
            <a:ext cx="4165117" cy="3857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BC2EF9-1723-491C-B627-4774E08B1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Testing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9C56D9C-1E8E-4EB4-87C9-F9E886A349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72125" y="2292654"/>
            <a:ext cx="6181724" cy="227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80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4496F-CC41-40EB-8A34-94C32489B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Testing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7FE7E-8E60-4902-9286-8E5637011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Sediment recirculating pump for live-bed scour testing.</a:t>
            </a:r>
          </a:p>
          <a:p>
            <a:r>
              <a:rPr lang="en-US" dirty="0"/>
              <a:t>Curved flume to model the bend in the Rio Grande.</a:t>
            </a:r>
          </a:p>
          <a:p>
            <a:r>
              <a:rPr lang="en-US" dirty="0"/>
              <a:t>The flume is 4 ft wide to model the full channel width, rather than half the channel width (previous testing).</a:t>
            </a:r>
          </a:p>
          <a:p>
            <a:r>
              <a:rPr lang="en-US" dirty="0"/>
              <a:t>The model will have a ratio </a:t>
            </a:r>
            <a:r>
              <a:rPr lang="en-US" i="1" dirty="0"/>
              <a:t>channel curvature</a:t>
            </a:r>
            <a:r>
              <a:rPr lang="en-US" dirty="0"/>
              <a:t>/</a:t>
            </a:r>
            <a:r>
              <a:rPr lang="en-US" i="1" dirty="0"/>
              <a:t>channel top width </a:t>
            </a:r>
            <a:r>
              <a:rPr lang="en-US" dirty="0"/>
              <a:t>= 3.6 (similar to many bends in the Rio Grande and other mid-size rivers).</a:t>
            </a:r>
          </a:p>
          <a:p>
            <a:r>
              <a:rPr lang="en-US" dirty="0"/>
              <a:t>Results will be used to enhance the understanding of low vane failure modes.</a:t>
            </a:r>
          </a:p>
        </p:txBody>
      </p:sp>
    </p:spTree>
    <p:extLst>
      <p:ext uri="{BB962C8B-B14F-4D97-AF65-F5344CB8AC3E}">
        <p14:creationId xmlns:p14="http://schemas.microsoft.com/office/powerpoint/2010/main" val="2894463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D7270-35C6-47B3-979E-72EF2DD99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7B419-5108-4B26-9BF8-60F4E90739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57274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High Vanes</a:t>
            </a:r>
          </a:p>
          <a:p>
            <a:r>
              <a:rPr lang="en-US" dirty="0"/>
              <a:t>Slightly below water surface.</a:t>
            </a:r>
          </a:p>
          <a:p>
            <a:r>
              <a:rPr lang="en-US" dirty="0"/>
              <a:t>Guide near-surface streamlines toward the centerline of the channel.</a:t>
            </a:r>
          </a:p>
          <a:p>
            <a:r>
              <a:rPr lang="en-US" dirty="0"/>
              <a:t>Protect riverbank.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6DB97-EB3C-4AC3-A873-960B728BD9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Low Vanes (a.k.a. </a:t>
            </a:r>
            <a:r>
              <a:rPr lang="en-US" sz="3200" dirty="0" err="1"/>
              <a:t>Bendway</a:t>
            </a:r>
            <a:r>
              <a:rPr lang="en-US" sz="3200" dirty="0"/>
              <a:t> weirs)</a:t>
            </a:r>
          </a:p>
          <a:p>
            <a:r>
              <a:rPr lang="en-US" dirty="0"/>
              <a:t>Below water surface acting as a low sill.</a:t>
            </a:r>
          </a:p>
          <a:p>
            <a:r>
              <a:rPr lang="en-US" dirty="0"/>
              <a:t>Secondary flows are reduced at high flows and streamlines are redirected perpendicular to the weir at low flows.</a:t>
            </a:r>
          </a:p>
          <a:p>
            <a:r>
              <a:rPr lang="en-US" dirty="0"/>
              <a:t>Do not protect riverbank.</a:t>
            </a:r>
          </a:p>
        </p:txBody>
      </p:sp>
    </p:spTree>
    <p:extLst>
      <p:ext uri="{BB962C8B-B14F-4D97-AF65-F5344CB8AC3E}">
        <p14:creationId xmlns:p14="http://schemas.microsoft.com/office/powerpoint/2010/main" val="1477522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5B2FC-E920-491E-9095-059F63DD9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F4F49-6EEF-476D-A465-270B0DB0C9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940050"/>
            <a:ext cx="5181600" cy="19081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figure on the right from River Mechanics II depicts the different streamlines caused by high and low vanes.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DDB1FE-A8ED-4F09-A935-C7A906D655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56"/>
          <a:stretch/>
        </p:blipFill>
        <p:spPr>
          <a:xfrm>
            <a:off x="6096000" y="1809601"/>
            <a:ext cx="5647370" cy="350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58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70630-9984-49A2-ACC3-8EC931CD4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Vanes in Large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8B06C-69DA-46F5-8243-7C03A9C5F5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Improved Navigation.</a:t>
            </a:r>
          </a:p>
          <a:p>
            <a:r>
              <a:rPr lang="en-US" dirty="0"/>
              <a:t>Sediment deposition at the toe of the revetment.</a:t>
            </a:r>
          </a:p>
          <a:p>
            <a:r>
              <a:rPr lang="en-US" dirty="0"/>
              <a:t>More uniform surface water velocities.</a:t>
            </a:r>
          </a:p>
          <a:p>
            <a:r>
              <a:rPr lang="en-US" dirty="0"/>
              <a:t>Flow patterns generally parallel with the banks.</a:t>
            </a:r>
          </a:p>
          <a:p>
            <a:r>
              <a:rPr lang="en-US" dirty="0"/>
              <a:t>The thalweg being moved away from the outer bank.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FC40D3-48FD-4F10-881B-D2572B535A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367" t="2076" r="1777" b="3347"/>
          <a:stretch/>
        </p:blipFill>
        <p:spPr>
          <a:xfrm>
            <a:off x="6819900" y="2028825"/>
            <a:ext cx="4152899" cy="3181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957CA0-65AC-415E-BA00-1482B0CB473E}"/>
              </a:ext>
            </a:extLst>
          </p:cNvPr>
          <p:cNvSpPr txBox="1"/>
          <p:nvPr/>
        </p:nvSpPr>
        <p:spPr>
          <a:xfrm>
            <a:off x="6908131" y="5284871"/>
            <a:ext cx="4152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Clear-water scour testing at CSU Hydraulics Lab</a:t>
            </a:r>
          </a:p>
        </p:txBody>
      </p:sp>
    </p:spTree>
    <p:extLst>
      <p:ext uri="{BB962C8B-B14F-4D97-AF65-F5344CB8AC3E}">
        <p14:creationId xmlns:p14="http://schemas.microsoft.com/office/powerpoint/2010/main" val="3177133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B619F-E0BF-4217-A36A-B26D4CCA5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Vane Failure (live-bed scour testing)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7B5F4-8116-4210-971C-956D86D206B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 physical model representing a portion of the Rio Grande river.</a:t>
            </a:r>
          </a:p>
          <a:p>
            <a:r>
              <a:rPr lang="en-US" dirty="0"/>
              <a:t>The low vane are angled at approximately 45 degrees to mimic a bend in the river and the placement angle.</a:t>
            </a:r>
          </a:p>
          <a:p>
            <a:r>
              <a:rPr lang="en-US" dirty="0"/>
              <a:t>The flume recirculates sediment to model live bed conditions.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E63734-8AD4-4BA4-A321-4818E91D0E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31248" y="1825625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56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B9EF0-EA83-4EF3-AB38-33D8DE4BF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During Testing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28B1A16-527D-46E0-B375-F6E76C66BF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719" y="2448928"/>
            <a:ext cx="11666561" cy="232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60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AEC6C-06E4-4462-9EAF-8A8BEB0E5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C0ACC-809D-4CA2-AED0-25EBEF67EE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Contraction scour along the tip of the low vane.</a:t>
            </a:r>
          </a:p>
          <a:p>
            <a:r>
              <a:rPr lang="en-US" dirty="0"/>
              <a:t>Upstream face failed due to dune-trough presence.</a:t>
            </a:r>
          </a:p>
          <a:p>
            <a:r>
              <a:rPr lang="en-US" dirty="0"/>
              <a:t>Rock swept from crest.</a:t>
            </a:r>
          </a:p>
          <a:p>
            <a:r>
              <a:rPr lang="en-US" dirty="0"/>
              <a:t>Black-sand (magnetite) indicates regions of high bed shear stress.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C8FD76-9A9C-424E-8882-E9729BB27A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10325" y="2243931"/>
            <a:ext cx="470535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49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B619F-E0BF-4217-A36A-B26D4CCA5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Results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7B5F4-8116-4210-971C-956D86D206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511843" cy="4351338"/>
          </a:xfrm>
        </p:spPr>
        <p:txBody>
          <a:bodyPr/>
          <a:lstStyle/>
          <a:p>
            <a:r>
              <a:rPr lang="en-US" dirty="0"/>
              <a:t>Test results resemble current problems depicted in the next slide.</a:t>
            </a:r>
          </a:p>
          <a:p>
            <a:r>
              <a:rPr lang="en-US" dirty="0"/>
              <a:t>Tests are typically run for 4 – 6 hours or until there are no significant changes in bed conditions.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BA30E45-2F31-4356-84D1-04DA072285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31248" y="1825625"/>
            <a:ext cx="3263503" cy="43513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9E31E1-2365-4CFF-8D9C-DF3C5BBC4A08}"/>
              </a:ext>
            </a:extLst>
          </p:cNvPr>
          <p:cNvSpPr txBox="1"/>
          <p:nvPr/>
        </p:nvSpPr>
        <p:spPr>
          <a:xfrm>
            <a:off x="8694821" y="1027906"/>
            <a:ext cx="1026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Thalweg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B3BD1D2-1697-4FEF-8B7D-FB30AE48D518}"/>
              </a:ext>
            </a:extLst>
          </p:cNvPr>
          <p:cNvCxnSpPr>
            <a:cxnSpLocks/>
          </p:cNvCxnSpPr>
          <p:nvPr/>
        </p:nvCxnSpPr>
        <p:spPr>
          <a:xfrm>
            <a:off x="8992133" y="1397238"/>
            <a:ext cx="56148" cy="20317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273092B-2078-448C-B2FA-12D38123D9F7}"/>
              </a:ext>
            </a:extLst>
          </p:cNvPr>
          <p:cNvSpPr txBox="1"/>
          <p:nvPr/>
        </p:nvSpPr>
        <p:spPr>
          <a:xfrm>
            <a:off x="6497053" y="1307432"/>
            <a:ext cx="1151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Scalloping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43DFBD2-2B83-4F3A-8DF5-2A4DB83A2BDF}"/>
              </a:ext>
            </a:extLst>
          </p:cNvPr>
          <p:cNvCxnSpPr/>
          <p:nvPr/>
        </p:nvCxnSpPr>
        <p:spPr>
          <a:xfrm>
            <a:off x="6841958" y="1764632"/>
            <a:ext cx="1491916" cy="12432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F5F6E45-D61F-4B31-B27A-C4C755D12DA8}"/>
              </a:ext>
            </a:extLst>
          </p:cNvPr>
          <p:cNvSpPr txBox="1"/>
          <p:nvPr/>
        </p:nvSpPr>
        <p:spPr>
          <a:xfrm>
            <a:off x="5863389" y="3007895"/>
            <a:ext cx="1143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Toe Scour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690620A-9C2C-4380-AC9D-2DAB9972C285}"/>
              </a:ext>
            </a:extLst>
          </p:cNvPr>
          <p:cNvCxnSpPr/>
          <p:nvPr/>
        </p:nvCxnSpPr>
        <p:spPr>
          <a:xfrm>
            <a:off x="6745705" y="3429000"/>
            <a:ext cx="1949116" cy="601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AB9A6E5-ED71-426B-AE43-60075641A63F}"/>
              </a:ext>
            </a:extLst>
          </p:cNvPr>
          <p:cNvSpPr txBox="1"/>
          <p:nvPr/>
        </p:nvSpPr>
        <p:spPr>
          <a:xfrm>
            <a:off x="5526773" y="4057272"/>
            <a:ext cx="1459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Sediment Deposition within vane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4D9F3EA-78E3-44BD-8AE2-A67701AF11E6}"/>
              </a:ext>
            </a:extLst>
          </p:cNvPr>
          <p:cNvCxnSpPr/>
          <p:nvPr/>
        </p:nvCxnSpPr>
        <p:spPr>
          <a:xfrm>
            <a:off x="6497053" y="5092533"/>
            <a:ext cx="1223210" cy="730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435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ground, water, beach&#10;&#10;Description automatically generated">
            <a:extLst>
              <a:ext uri="{FF2B5EF4-FFF2-40B4-BE49-F238E27FC236}">
                <a16:creationId xmlns:a16="http://schemas.microsoft.com/office/drawing/2014/main" id="{4C591A75-79DC-418E-9C75-2DCF8E388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546497"/>
            <a:ext cx="10248900" cy="5765006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84F26A1-C1A8-4038-8AB8-CCC253D83F99}"/>
              </a:ext>
            </a:extLst>
          </p:cNvPr>
          <p:cNvCxnSpPr>
            <a:cxnSpLocks/>
          </p:cNvCxnSpPr>
          <p:nvPr/>
        </p:nvCxnSpPr>
        <p:spPr>
          <a:xfrm flipH="1" flipV="1">
            <a:off x="8454190" y="2887580"/>
            <a:ext cx="433136" cy="10748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C2E7005-C555-4C0A-93F2-160027974C9F}"/>
              </a:ext>
            </a:extLst>
          </p:cNvPr>
          <p:cNvCxnSpPr>
            <a:cxnSpLocks/>
          </p:cNvCxnSpPr>
          <p:nvPr/>
        </p:nvCxnSpPr>
        <p:spPr>
          <a:xfrm flipH="1" flipV="1">
            <a:off x="2991853" y="4285565"/>
            <a:ext cx="5261810" cy="11847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83B3029-758C-42C7-91F4-1CE93A3D5086}"/>
              </a:ext>
            </a:extLst>
          </p:cNvPr>
          <p:cNvSpPr txBox="1"/>
          <p:nvPr/>
        </p:nvSpPr>
        <p:spPr>
          <a:xfrm>
            <a:off x="8887326" y="3639234"/>
            <a:ext cx="1459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Scalloping along banks.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11F151-FC5D-4DFC-8AAF-A244EA54D9DF}"/>
              </a:ext>
            </a:extLst>
          </p:cNvPr>
          <p:cNvSpPr txBox="1"/>
          <p:nvPr/>
        </p:nvSpPr>
        <p:spPr>
          <a:xfrm>
            <a:off x="8253663" y="5101389"/>
            <a:ext cx="1740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Sediment deposition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69F55E-1426-4584-B379-6E4513405A42}"/>
              </a:ext>
            </a:extLst>
          </p:cNvPr>
          <p:cNvSpPr txBox="1"/>
          <p:nvPr/>
        </p:nvSpPr>
        <p:spPr>
          <a:xfrm>
            <a:off x="4026568" y="1954366"/>
            <a:ext cx="1756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Introduce a complex flow field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4A0D022-7EE0-40A9-9DBA-7DA1BE34D106}"/>
              </a:ext>
            </a:extLst>
          </p:cNvPr>
          <p:cNvSpPr/>
          <p:nvPr/>
        </p:nvSpPr>
        <p:spPr>
          <a:xfrm rot="20412047">
            <a:off x="5325979" y="2240196"/>
            <a:ext cx="2061410" cy="11847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8627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2960</TotalTime>
  <Words>384</Words>
  <Application>Microsoft Office PowerPoint</Application>
  <PresentationFormat>Widescreen</PresentationFormat>
  <Paragraphs>49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Low Vanes</vt:lpstr>
      <vt:lpstr>Comparison</vt:lpstr>
      <vt:lpstr>Comparison (Cont.)</vt:lpstr>
      <vt:lpstr>Low Vanes in Large Channels</vt:lpstr>
      <vt:lpstr>Low Vane Failure (live-bed scour testing)</vt:lpstr>
      <vt:lpstr>During Testing</vt:lpstr>
      <vt:lpstr>Testing Results</vt:lpstr>
      <vt:lpstr>Testing Results (Cont.)</vt:lpstr>
      <vt:lpstr>PowerPoint Presentation</vt:lpstr>
      <vt:lpstr>Future Testing</vt:lpstr>
      <vt:lpstr>Future Testing (Cont.)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Vanes</dc:title>
  <dc:creator>Maddocks,Parker (EID)</dc:creator>
  <cp:lastModifiedBy>Julien,Pierre</cp:lastModifiedBy>
  <cp:revision>15</cp:revision>
  <dcterms:created xsi:type="dcterms:W3CDTF">2021-04-20T18:32:18Z</dcterms:created>
  <dcterms:modified xsi:type="dcterms:W3CDTF">2021-04-23T15:21:34Z</dcterms:modified>
</cp:coreProperties>
</file>