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4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9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909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36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3759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37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28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9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1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0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62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26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7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2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6EFE0-F64F-496C-A13D-C996EC0140C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67389E-0EF6-4A27-8C04-642ADEC2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71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Gabbions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Harshit</a:t>
            </a:r>
          </a:p>
        </p:txBody>
      </p:sp>
    </p:spTree>
    <p:extLst>
      <p:ext uri="{BB962C8B-B14F-4D97-AF65-F5344CB8AC3E}">
        <p14:creationId xmlns:p14="http://schemas.microsoft.com/office/powerpoint/2010/main" val="363061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085" y="412500"/>
            <a:ext cx="8911687" cy="1280890"/>
          </a:xfrm>
        </p:spPr>
        <p:txBody>
          <a:bodyPr/>
          <a:lstStyle/>
          <a:p>
            <a:r>
              <a:rPr lang="en-US" dirty="0"/>
              <a:t>Gabions -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408" y="1967345"/>
            <a:ext cx="7558262" cy="3777622"/>
          </a:xfrm>
        </p:spPr>
        <p:txBody>
          <a:bodyPr/>
          <a:lstStyle/>
          <a:p>
            <a:r>
              <a:rPr lang="en-US" dirty="0"/>
              <a:t>The word is derived from Latin word </a:t>
            </a:r>
            <a:r>
              <a:rPr lang="en-US" i="1" dirty="0" err="1"/>
              <a:t>gabbione</a:t>
            </a:r>
            <a:r>
              <a:rPr lang="en-US" dirty="0"/>
              <a:t> meaning "big cage" and from Italian </a:t>
            </a:r>
            <a:r>
              <a:rPr lang="en-US" i="1" dirty="0" err="1"/>
              <a:t>gabbia</a:t>
            </a:r>
            <a:endParaRPr lang="en-US" i="1" dirty="0"/>
          </a:p>
          <a:p>
            <a:r>
              <a:rPr lang="en-US" dirty="0"/>
              <a:t>The early gabion-type structures were seen 7,000 years ago to protect the banks of Nile River. </a:t>
            </a:r>
          </a:p>
          <a:p>
            <a:r>
              <a:rPr lang="en-US" dirty="0"/>
              <a:t>In the medieval era, gabions were employed as military fortifications. Later they were used for structural purposes in architecture. </a:t>
            </a:r>
          </a:p>
          <a:p>
            <a:r>
              <a:rPr lang="en-US" dirty="0"/>
              <a:t>Evidently, Leonardo da Vinci used gabion for the foundations of the San Marco Castle in Milan.  </a:t>
            </a:r>
          </a:p>
          <a:p>
            <a:endParaRPr lang="en-US" dirty="0"/>
          </a:p>
        </p:txBody>
      </p:sp>
      <p:pic>
        <p:nvPicPr>
          <p:cNvPr id="3074" name="Picture 2" descr="erosion control of river ban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5670" y="1850968"/>
            <a:ext cx="38481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883593" y="5076103"/>
            <a:ext cx="2452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Cross-section of a gabion</a:t>
            </a:r>
          </a:p>
        </p:txBody>
      </p:sp>
    </p:spTree>
    <p:extLst>
      <p:ext uri="{BB962C8B-B14F-4D97-AF65-F5344CB8AC3E}">
        <p14:creationId xmlns:p14="http://schemas.microsoft.com/office/powerpoint/2010/main" val="102436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Gabions?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8637" y="2748742"/>
            <a:ext cx="8915400" cy="3777622"/>
          </a:xfrm>
        </p:spPr>
        <p:txBody>
          <a:bodyPr/>
          <a:lstStyle/>
          <a:p>
            <a:r>
              <a:rPr lang="en-US" dirty="0"/>
              <a:t>Gabions are rectangular wire mesh baskets filled with rock that can be placed on slopes and channels for erosion protection or stacked to create retaining structures.</a:t>
            </a:r>
          </a:p>
          <a:p>
            <a:r>
              <a:rPr lang="en-US" dirty="0"/>
              <a:t>They behave as flexible retaining walls that stabilize slopes and seek to improve the firmness between masses of earth and rock, avoiding phenomena such as landslides. </a:t>
            </a:r>
            <a:endParaRPr lang="en-US" i="1" dirty="0"/>
          </a:p>
          <a:p>
            <a:r>
              <a:rPr lang="en-US" dirty="0"/>
              <a:t>The pieces are stacked one by one creating a unit, or wall; each cage is attached to the other by a wire or small steel handle.</a:t>
            </a:r>
          </a:p>
          <a:p>
            <a:r>
              <a:rPr lang="en-US" dirty="0"/>
              <a:t>Diaphragms between the compartments help to maintain the baskets uniform shape and to evenly distribute the stone infill.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581" y="154329"/>
            <a:ext cx="3576039" cy="247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39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Gabions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19461"/>
            <a:ext cx="8915400" cy="3777622"/>
          </a:xfrm>
        </p:spPr>
        <p:txBody>
          <a:bodyPr/>
          <a:lstStyle/>
          <a:p>
            <a:r>
              <a:rPr lang="en-US" dirty="0"/>
              <a:t>There are three types of gabion indicated for works with specific characteristics:</a:t>
            </a:r>
          </a:p>
          <a:p>
            <a:pPr lvl="1"/>
            <a:r>
              <a:rPr lang="en-US" dirty="0"/>
              <a:t>Box </a:t>
            </a:r>
          </a:p>
          <a:p>
            <a:pPr lvl="1"/>
            <a:r>
              <a:rPr lang="en-US" dirty="0"/>
              <a:t>Mattress</a:t>
            </a:r>
          </a:p>
          <a:p>
            <a:pPr lvl="1"/>
            <a:r>
              <a:rPr lang="en-US" dirty="0"/>
              <a:t>Bag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Image result for Mattress gab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793" y="3983486"/>
            <a:ext cx="2610196" cy="200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484927" y="6073320"/>
            <a:ext cx="1911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Mattress</a:t>
            </a:r>
          </a:p>
        </p:txBody>
      </p:sp>
      <p:pic>
        <p:nvPicPr>
          <p:cNvPr id="1028" name="Picture 4" descr="A sack gabion is lifting by the machin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611" y="3937229"/>
            <a:ext cx="2712346" cy="203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235820" y="6073319"/>
            <a:ext cx="1911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Bag</a:t>
            </a:r>
          </a:p>
        </p:txBody>
      </p:sp>
      <p:pic>
        <p:nvPicPr>
          <p:cNvPr id="1030" name="Picture 6" descr="Image result for box gab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113" y="3983486"/>
            <a:ext cx="2679563" cy="201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868930" y="6065981"/>
            <a:ext cx="1911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349766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Flow Diversion and prevention of bank erosion </a:t>
            </a:r>
          </a:p>
          <a:p>
            <a:r>
              <a:rPr lang="en-US" dirty="0"/>
              <a:t>Bridge Abutments and Wing Walls</a:t>
            </a:r>
          </a:p>
          <a:p>
            <a:r>
              <a:rPr lang="en-US" dirty="0"/>
              <a:t>Drop Structures and Weirs</a:t>
            </a:r>
          </a:p>
          <a:p>
            <a:r>
              <a:rPr lang="en-US" dirty="0"/>
              <a:t>Channel Linings and Retaining Walls</a:t>
            </a:r>
          </a:p>
          <a:p>
            <a:r>
              <a:rPr lang="en-US" dirty="0"/>
              <a:t>Used as temporary flood walls.</a:t>
            </a:r>
          </a:p>
          <a:p>
            <a:r>
              <a:rPr lang="en-US" dirty="0"/>
              <a:t>To dissipate energy in the channels</a:t>
            </a:r>
          </a:p>
          <a:p>
            <a:r>
              <a:rPr lang="en-US" dirty="0"/>
              <a:t>As a noise barrier.</a:t>
            </a:r>
          </a:p>
          <a:p>
            <a:r>
              <a:rPr lang="en-US" dirty="0"/>
              <a:t>Improving Aesthetics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65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Gabions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Gabions</a:t>
            </a:r>
            <a:r>
              <a:rPr lang="en-US" b="1" dirty="0"/>
              <a:t> </a:t>
            </a:r>
            <a:r>
              <a:rPr lang="en-US" dirty="0"/>
              <a:t>remain flexible and are well suited to projects over unstable foundations.</a:t>
            </a:r>
          </a:p>
          <a:p>
            <a:r>
              <a:rPr lang="en-US" dirty="0"/>
              <a:t>Gabions work well in unimproved channels because they provide surface roughness more in harmony with natural channels.</a:t>
            </a:r>
          </a:p>
          <a:p>
            <a:r>
              <a:rPr lang="en-US" dirty="0"/>
              <a:t>Gabion has a very high resistance to atmospheric corrosion because of the well bonded zinc coating on the wire and their ability to support vegetation growth.</a:t>
            </a:r>
          </a:p>
          <a:p>
            <a:r>
              <a:rPr lang="en-US" dirty="0"/>
              <a:t>They possess tremendous strength </a:t>
            </a:r>
          </a:p>
          <a:p>
            <a:r>
              <a:rPr lang="en-US" dirty="0"/>
              <a:t>Require little maintenance.</a:t>
            </a:r>
          </a:p>
          <a:p>
            <a:r>
              <a:rPr lang="en-US" dirty="0"/>
              <a:t>Gabions are permeable, limiting the need for costly drainage provisions and promote growth of vegetation.</a:t>
            </a:r>
          </a:p>
          <a:p>
            <a:r>
              <a:rPr lang="en-US" dirty="0"/>
              <a:t>Can be installed in dry or wet conditions. </a:t>
            </a:r>
          </a:p>
        </p:txBody>
      </p:sp>
    </p:spTree>
    <p:extLst>
      <p:ext uri="{BB962C8B-B14F-4D97-AF65-F5344CB8AC3E}">
        <p14:creationId xmlns:p14="http://schemas.microsoft.com/office/powerpoint/2010/main" val="210418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and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gabions fail, they need high cost demanding repackaging of constituent material</a:t>
            </a:r>
          </a:p>
          <a:p>
            <a:r>
              <a:rPr lang="en-US" dirty="0"/>
              <a:t>Regular inspections are required for the integrity</a:t>
            </a:r>
          </a:p>
          <a:p>
            <a:r>
              <a:rPr lang="en-US" dirty="0"/>
              <a:t>Requires heavy machinery for erection and setup</a:t>
            </a:r>
          </a:p>
          <a:p>
            <a:r>
              <a:rPr lang="en-US" dirty="0"/>
              <a:t>Heavy vegetation growth provides habitat for reptiles which could be dangerous</a:t>
            </a:r>
          </a:p>
          <a:p>
            <a:r>
              <a:rPr lang="en-US" dirty="0"/>
              <a:t>Cannot be easily shifted or relocated</a:t>
            </a:r>
          </a:p>
        </p:txBody>
      </p:sp>
    </p:spTree>
    <p:extLst>
      <p:ext uri="{BB962C8B-B14F-4D97-AF65-F5344CB8AC3E}">
        <p14:creationId xmlns:p14="http://schemas.microsoft.com/office/powerpoint/2010/main" val="96653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798" y="351613"/>
            <a:ext cx="8911687" cy="679091"/>
          </a:xfrm>
        </p:spPr>
        <p:txBody>
          <a:bodyPr/>
          <a:lstStyle/>
          <a:p>
            <a:r>
              <a:rPr lang="en-US" dirty="0"/>
              <a:t>Examples </a:t>
            </a:r>
          </a:p>
        </p:txBody>
      </p:sp>
      <p:pic>
        <p:nvPicPr>
          <p:cNvPr id="2050" name="Picture 2" descr="Image result for gabion river bank prot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89" y="1303201"/>
            <a:ext cx="4881014" cy="226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83025" y="3643232"/>
            <a:ext cx="2488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River Bank Protection in UK</a:t>
            </a:r>
          </a:p>
        </p:txBody>
      </p:sp>
      <p:pic>
        <p:nvPicPr>
          <p:cNvPr id="2052" name="Picture 4" descr="flood protection gabion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" t="12218" r="-1"/>
          <a:stretch/>
        </p:blipFill>
        <p:spPr bwMode="auto">
          <a:xfrm>
            <a:off x="1953491" y="4116184"/>
            <a:ext cx="2925445" cy="226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349087" y="6395460"/>
            <a:ext cx="2134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Gabions as Flood Wall</a:t>
            </a:r>
          </a:p>
        </p:txBody>
      </p:sp>
      <p:pic>
        <p:nvPicPr>
          <p:cNvPr id="2054" name="Picture 6" descr="Gabion mattresses used for covering channels to prevent erosion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385" y="1907995"/>
            <a:ext cx="3543158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841838" y="5824653"/>
            <a:ext cx="2134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Gabions as mattresses to prevent erosion</a:t>
            </a:r>
          </a:p>
        </p:txBody>
      </p:sp>
    </p:spTree>
    <p:extLst>
      <p:ext uri="{BB962C8B-B14F-4D97-AF65-F5344CB8AC3E}">
        <p14:creationId xmlns:p14="http://schemas.microsoft.com/office/powerpoint/2010/main" val="4167798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2305"/>
          </a:xfrm>
        </p:spPr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Julien, Pierre Y. </a:t>
            </a:r>
            <a:r>
              <a:rPr lang="en-US" i="1" dirty="0"/>
              <a:t>River mechanics</a:t>
            </a:r>
            <a:r>
              <a:rPr lang="en-US" dirty="0"/>
              <a:t>. Cambridge University Press, 2018.</a:t>
            </a:r>
          </a:p>
          <a:p>
            <a:r>
              <a:rPr lang="en-US" dirty="0"/>
              <a:t>“Gabion and Mattresses - Geo-Synthetics, LLC.” </a:t>
            </a:r>
            <a:r>
              <a:rPr lang="en-US" i="1" dirty="0"/>
              <a:t>Geo</a:t>
            </a:r>
            <a:r>
              <a:rPr lang="en-US" dirty="0"/>
              <a:t>, www.geo-synthetics.com/construction-products/erosion-control/gabion-and-mattresses/.</a:t>
            </a:r>
          </a:p>
          <a:p>
            <a:r>
              <a:rPr lang="en-US" dirty="0"/>
              <a:t> “What Is Gabion? Its Types, Applications, and Advantages.” </a:t>
            </a:r>
            <a:r>
              <a:rPr lang="en-US" i="1" dirty="0"/>
              <a:t>The Constructor</a:t>
            </a:r>
            <a:r>
              <a:rPr lang="en-US" dirty="0"/>
              <a:t>, 10 Sept. </a:t>
            </a:r>
            <a:r>
              <a:rPr lang="en-US"/>
              <a:t>2018, theconstructor.org/geotechnical/gabion-types-uses/24459/.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9764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229</TotalTime>
  <Words>213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Gabbions</vt:lpstr>
      <vt:lpstr>Gabions - Introduction</vt:lpstr>
      <vt:lpstr>What are Gabions?</vt:lpstr>
      <vt:lpstr>Types of Gabions</vt:lpstr>
      <vt:lpstr>Applications</vt:lpstr>
      <vt:lpstr>Advantages of Gabions</vt:lpstr>
      <vt:lpstr>Disadvantages and Limitations</vt:lpstr>
      <vt:lpstr>Examples </vt:lpstr>
      <vt:lpstr>Reference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Gabbions</dc:title>
  <dc:creator>Harshit,.</dc:creator>
  <cp:lastModifiedBy>Julien, Pierre</cp:lastModifiedBy>
  <cp:revision>9</cp:revision>
  <dcterms:created xsi:type="dcterms:W3CDTF">2019-04-05T17:41:04Z</dcterms:created>
  <dcterms:modified xsi:type="dcterms:W3CDTF">2019-04-05T22:56:55Z</dcterms:modified>
</cp:coreProperties>
</file>