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56" r:id="rId2"/>
    <p:sldId id="258" r:id="rId3"/>
    <p:sldId id="276" r:id="rId4"/>
    <p:sldId id="277" r:id="rId5"/>
    <p:sldId id="279" r:id="rId6"/>
    <p:sldId id="280" r:id="rId7"/>
    <p:sldId id="259" r:id="rId8"/>
    <p:sldId id="264" r:id="rId9"/>
    <p:sldId id="278" r:id="rId10"/>
    <p:sldId id="271" r:id="rId11"/>
    <p:sldId id="273" r:id="rId12"/>
    <p:sldId id="265" r:id="rId13"/>
    <p:sldId id="266" r:id="rId14"/>
    <p:sldId id="267" r:id="rId15"/>
    <p:sldId id="268" r:id="rId16"/>
    <p:sldId id="270" r:id="rId17"/>
    <p:sldId id="281" r:id="rId18"/>
    <p:sldId id="262" r:id="rId19"/>
    <p:sldId id="260" r:id="rId20"/>
    <p:sldId id="269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97" autoAdjust="0"/>
  </p:normalViewPr>
  <p:slideViewPr>
    <p:cSldViewPr snapToGrid="0">
      <p:cViewPr>
        <p:scale>
          <a:sx n="112" d="100"/>
          <a:sy n="112" d="100"/>
        </p:scale>
        <p:origin x="-159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964D6-D8AD-4BAC-AFA7-30254087476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F44CB-A24E-4F07-92C9-5C00ED8E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44CB-A24E-4F07-92C9-5C00ED8E0E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4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44CB-A24E-4F07-92C9-5C00ED8E0E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3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44CB-A24E-4F07-92C9-5C00ED8E0E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6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44CB-A24E-4F07-92C9-5C00ED8E0E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8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44CB-A24E-4F07-92C9-5C00ED8E0E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F44CB-A24E-4F07-92C9-5C00ED8E0E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4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7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8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44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4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3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6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0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3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2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2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ces.ncsu.edu/using-root-wads-and-rock-vanes-for-streambank-stabiliz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13072-2B7B-4820-9D20-947111EFEA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br>
              <a:rPr lang="en-US" dirty="0"/>
            </a:b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vanes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740DD5-2772-4BEA-B768-3180406E0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Brian murphy and Emily </a:t>
            </a:r>
            <a:r>
              <a:rPr lang="en-US" dirty="0" err="1"/>
              <a:t>valenzuela</a:t>
            </a:r>
            <a:endParaRPr lang="en-US" dirty="0"/>
          </a:p>
          <a:p>
            <a:r>
              <a:rPr lang="en-US" dirty="0" err="1"/>
              <a:t>Cive</a:t>
            </a:r>
            <a:r>
              <a:rPr lang="en-US" dirty="0"/>
              <a:t> 717</a:t>
            </a:r>
          </a:p>
          <a:p>
            <a:r>
              <a:rPr lang="en-US" dirty="0"/>
              <a:t>Homework No. 4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394265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vane &amp; Double Cross Vane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549" y="1991312"/>
            <a:ext cx="8408566" cy="114019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cRoss</a:t>
            </a:r>
            <a:r>
              <a:rPr lang="en-US" dirty="0"/>
              <a:t> vanes and double cross vanes are used to offset adverse effects from straight weirs and check dams, which create backwater and flat slopes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2064DC-60A8-45D6-ACD2-6DF529BE3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98" y="3131507"/>
            <a:ext cx="7087068" cy="3327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0B1D38-4B0C-4990-872A-E644370A612B}"/>
              </a:ext>
            </a:extLst>
          </p:cNvPr>
          <p:cNvSpPr txBox="1"/>
          <p:nvPr/>
        </p:nvSpPr>
        <p:spPr>
          <a:xfrm>
            <a:off x="309549" y="6458532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USDA</a:t>
            </a:r>
          </a:p>
        </p:txBody>
      </p:sp>
    </p:spTree>
    <p:extLst>
      <p:ext uri="{BB962C8B-B14F-4D97-AF65-F5344CB8AC3E}">
        <p14:creationId xmlns:p14="http://schemas.microsoft.com/office/powerpoint/2010/main" val="2439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J-hook Cross Vane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655" y="1969554"/>
            <a:ext cx="3735690" cy="4265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J-hooks are vanes with a downstream pointing “j” configuration</a:t>
            </a:r>
          </a:p>
          <a:p>
            <a:r>
              <a:rPr lang="en-US" dirty="0"/>
              <a:t>J-HOOK vanes REDIRECT FLOW VELOCITY DISTRIBUTION AND HIGH VELOCITY GRADIENT IN THE NEAR BANK REGION to dissipate energy and stabilize streambanks</a:t>
            </a:r>
          </a:p>
          <a:p>
            <a:r>
              <a:rPr lang="en-US" dirty="0"/>
              <a:t>The “j” configuration forms a scour hole for the fish habitat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F466E8-0312-4FB9-B7C9-303C4EFE2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" r="1626" b="4921"/>
          <a:stretch/>
        </p:blipFill>
        <p:spPr>
          <a:xfrm>
            <a:off x="4297649" y="2140158"/>
            <a:ext cx="4486698" cy="2732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EFB96B-B89E-4A14-A155-EBD87A8F10DE}"/>
              </a:ext>
            </a:extLst>
          </p:cNvPr>
          <p:cNvSpPr txBox="1"/>
          <p:nvPr/>
        </p:nvSpPr>
        <p:spPr>
          <a:xfrm>
            <a:off x="129738" y="6441650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USACE 2012</a:t>
            </a:r>
          </a:p>
        </p:txBody>
      </p:sp>
    </p:spTree>
    <p:extLst>
      <p:ext uri="{BB962C8B-B14F-4D97-AF65-F5344CB8AC3E}">
        <p14:creationId xmlns:p14="http://schemas.microsoft.com/office/powerpoint/2010/main" val="264835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design procedures from U.S Bureau of Reclamation (2015)</a:t>
            </a:r>
          </a:p>
          <a:p>
            <a:pPr lvl="1"/>
            <a:r>
              <a:rPr lang="en-US" dirty="0"/>
              <a:t>Geometry based procedure</a:t>
            </a:r>
          </a:p>
          <a:p>
            <a:pPr lvl="1"/>
            <a:r>
              <a:rPr lang="en-US" dirty="0"/>
              <a:t>Bankline velocity reduction procedure</a:t>
            </a:r>
          </a:p>
        </p:txBody>
      </p:sp>
    </p:spTree>
    <p:extLst>
      <p:ext uri="{BB962C8B-B14F-4D97-AF65-F5344CB8AC3E}">
        <p14:creationId xmlns:p14="http://schemas.microsoft.com/office/powerpoint/2010/main" val="214000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100" dirty="0"/>
              <a:t>Geometry based procedure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design flows and hydraulic conditions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desired bank line and </a:t>
            </a:r>
            <a:r>
              <a:rPr lang="en-US" dirty="0" err="1"/>
              <a:t>thalweg</a:t>
            </a:r>
            <a:r>
              <a:rPr lang="en-US" dirty="0"/>
              <a:t> location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vane length</a:t>
            </a:r>
          </a:p>
          <a:p>
            <a:pPr marL="914400" lvl="2" indent="0">
              <a:buNone/>
            </a:pPr>
            <a:r>
              <a:rPr lang="en-US" dirty="0" err="1"/>
              <a:t>L</a:t>
            </a:r>
            <a:r>
              <a:rPr lang="en-US" sz="1200" dirty="0" err="1"/>
              <a:t>w</a:t>
            </a:r>
            <a:r>
              <a:rPr lang="en-US" dirty="0"/>
              <a:t> = L</a:t>
            </a:r>
            <a:r>
              <a:rPr lang="en-US" sz="1200" dirty="0"/>
              <a:t>e</a:t>
            </a:r>
            <a:r>
              <a:rPr lang="en-US" dirty="0"/>
              <a:t>/</a:t>
            </a:r>
            <a:r>
              <a:rPr lang="en-US" dirty="0" err="1"/>
              <a:t>sin</a:t>
            </a:r>
            <a:r>
              <a:rPr lang="en-US" dirty="0" err="1">
                <a:latin typeface="Symbol" panose="05050102010706020507" pitchFamily="18" charset="2"/>
              </a:rPr>
              <a:t>q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1800" dirty="0"/>
              <a:t>where </a:t>
            </a:r>
            <a:r>
              <a:rPr lang="en-US" sz="1800" dirty="0" err="1"/>
              <a:t>L</a:t>
            </a:r>
            <a:r>
              <a:rPr lang="en-US" sz="1100" dirty="0" err="1"/>
              <a:t>w</a:t>
            </a:r>
            <a:r>
              <a:rPr lang="en-US" sz="1800" dirty="0"/>
              <a:t> = total vane length, L</a:t>
            </a:r>
            <a:r>
              <a:rPr lang="en-US" sz="1100" dirty="0"/>
              <a:t>e</a:t>
            </a:r>
            <a:r>
              <a:rPr lang="en-US" sz="1800" dirty="0"/>
              <a:t> = effective vane length, and </a:t>
            </a:r>
            <a:r>
              <a:rPr lang="en-US" sz="1800" dirty="0">
                <a:latin typeface="Symbol" panose="05050102010706020507" pitchFamily="18" charset="2"/>
              </a:rPr>
              <a:t>Q </a:t>
            </a:r>
            <a:r>
              <a:rPr lang="en-US" sz="1800" dirty="0"/>
              <a:t>= horizontal angle b/t bank and vane axis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bank vane elevation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positions throughout the bend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Calculate vane spacing</a:t>
            </a:r>
          </a:p>
        </p:txBody>
      </p:sp>
    </p:spTree>
    <p:extLst>
      <p:ext uri="{BB962C8B-B14F-4D97-AF65-F5344CB8AC3E}">
        <p14:creationId xmlns:p14="http://schemas.microsoft.com/office/powerpoint/2010/main" val="173129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Geometry based procedure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vane orientation angle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vane crest slope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vane key length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riprap size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vane top width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Estimate scour and launch riprap volume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Check constructability</a:t>
            </a:r>
          </a:p>
        </p:txBody>
      </p:sp>
    </p:spTree>
    <p:extLst>
      <p:ext uri="{BB962C8B-B14F-4D97-AF65-F5344CB8AC3E}">
        <p14:creationId xmlns:p14="http://schemas.microsoft.com/office/powerpoint/2010/main" val="175859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Bankline velocity reduction procedure (Scurlock et al., 2012)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bend hydraulics and design water surface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bank vane elevation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Estimate vane length, angle, spacing and slope</a:t>
            </a: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Initial calculation of A* (cross sectional area of vane)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Initial and iterative calculation of velocity reduction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Determine vane positions throughout the bend</a:t>
            </a:r>
          </a:p>
        </p:txBody>
      </p:sp>
    </p:spTree>
    <p:extLst>
      <p:ext uri="{BB962C8B-B14F-4D97-AF65-F5344CB8AC3E}">
        <p14:creationId xmlns:p14="http://schemas.microsoft.com/office/powerpoint/2010/main" val="55295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Bankline velocity reduction procedure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final vane length, spacing, and depth to vane tip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the final centerline and inside-of-bend velocity changes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Determine vane key length, riprap size, vane top width, scour, and launch riprap volume</a:t>
            </a:r>
          </a:p>
          <a:p>
            <a:pPr marL="800100" lvl="1" indent="-342900">
              <a:buAutoNum type="arabicPeriod" startAt="7"/>
            </a:pPr>
            <a:r>
              <a:rPr lang="en-US" dirty="0"/>
              <a:t>Review constructability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2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17E25-E608-4CDF-AE1F-BF6C5568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vane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F25BE84-293E-4F3D-ACFC-389DE2E52D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47077"/>
          <a:stretch/>
        </p:blipFill>
        <p:spPr>
          <a:xfrm>
            <a:off x="4572001" y="1971733"/>
            <a:ext cx="3501957" cy="441140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4C7B14-1520-41B2-A400-07EE03FB5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28" t="43750" r="49895" b="16825"/>
          <a:stretch/>
        </p:blipFill>
        <p:spPr>
          <a:xfrm>
            <a:off x="685332" y="1949866"/>
            <a:ext cx="3633749" cy="443327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9FE39D8-F58C-4475-BE91-ADCE19172063}"/>
              </a:ext>
            </a:extLst>
          </p:cNvPr>
          <p:cNvSpPr txBox="1">
            <a:spLocks/>
          </p:cNvSpPr>
          <p:nvPr/>
        </p:nvSpPr>
        <p:spPr>
          <a:xfrm>
            <a:off x="685798" y="1766590"/>
            <a:ext cx="777287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7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17E25-E608-4CDF-AE1F-BF6C5568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vane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6F0C9-6C29-4F19-953C-35E8B7C07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155" y="4648200"/>
            <a:ext cx="7772870" cy="13607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457F28-28FA-4351-92B4-CD6905C55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3" t="45548" r="39112" b="39892"/>
          <a:stretch/>
        </p:blipFill>
        <p:spPr>
          <a:xfrm>
            <a:off x="1236258" y="2214695"/>
            <a:ext cx="6671014" cy="2237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9D80DE-AC8B-41C2-8030-D4D2CC4FC184}"/>
              </a:ext>
            </a:extLst>
          </p:cNvPr>
          <p:cNvSpPr txBox="1"/>
          <p:nvPr/>
        </p:nvSpPr>
        <p:spPr>
          <a:xfrm>
            <a:off x="1219200" y="6008914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USACE 2012 </a:t>
            </a:r>
          </a:p>
        </p:txBody>
      </p:sp>
    </p:spTree>
    <p:extLst>
      <p:ext uri="{BB962C8B-B14F-4D97-AF65-F5344CB8AC3E}">
        <p14:creationId xmlns:p14="http://schemas.microsoft.com/office/powerpoint/2010/main" val="255186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and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comment vane failure</a:t>
            </a:r>
          </a:p>
          <a:p>
            <a:pPr lvl="1"/>
            <a:r>
              <a:rPr lang="en-US" dirty="0"/>
              <a:t>undermining due to scour </a:t>
            </a:r>
          </a:p>
          <a:p>
            <a:pPr lvl="1"/>
            <a:r>
              <a:rPr lang="en-US" dirty="0"/>
              <a:t>flanking by the river (bank erosion around and behind the structure)</a:t>
            </a:r>
          </a:p>
          <a:p>
            <a:r>
              <a:rPr lang="en-US" dirty="0"/>
              <a:t>entrance angle changing due to upstream channel migration</a:t>
            </a:r>
          </a:p>
          <a:p>
            <a:pPr lvl="1"/>
            <a:r>
              <a:rPr lang="en-US" dirty="0"/>
              <a:t>larger flow entrance angle with concurrent increases in velocity and scour. </a:t>
            </a:r>
          </a:p>
          <a:p>
            <a:r>
              <a:rPr lang="en-US" dirty="0"/>
              <a:t>Bank scalloping between vanes is common</a:t>
            </a:r>
          </a:p>
        </p:txBody>
      </p:sp>
    </p:spTree>
    <p:extLst>
      <p:ext uri="{BB962C8B-B14F-4D97-AF65-F5344CB8AC3E}">
        <p14:creationId xmlns:p14="http://schemas.microsoft.com/office/powerpoint/2010/main" val="37004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17E25-E608-4CDF-AE1F-BF6C5568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vanes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6F0C9-6C29-4F19-953C-35E8B7C07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8" y="1731267"/>
            <a:ext cx="3818108" cy="43096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Vanes are structures constructed in a stream to redirect flow by changing rotational eddies (i.e., secondary flows). </a:t>
            </a:r>
          </a:p>
          <a:p>
            <a:r>
              <a:rPr lang="en-US" dirty="0"/>
              <a:t>They are used as part of natural stream restoration efforts to improve instream habitat and prevent bank erosion. </a:t>
            </a:r>
          </a:p>
          <a:p>
            <a:r>
              <a:rPr lang="en-US" dirty="0"/>
              <a:t>There are several variants on vanes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74C393-4C09-40DE-AE09-3D35E648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61" y="2322236"/>
            <a:ext cx="3935587" cy="27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76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Vanes redirect flow by changing the rotational eddies</a:t>
            </a:r>
          </a:p>
          <a:p>
            <a:r>
              <a:rPr lang="en-US" dirty="0"/>
              <a:t>Design of vanes is typically based on </a:t>
            </a:r>
            <a:r>
              <a:rPr lang="en-US" dirty="0" err="1"/>
              <a:t>bankfull</a:t>
            </a:r>
            <a:r>
              <a:rPr lang="en-US" dirty="0"/>
              <a:t> depth</a:t>
            </a:r>
          </a:p>
          <a:p>
            <a:r>
              <a:rPr lang="en-US" dirty="0"/>
              <a:t>Key Design/construction elements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Crest orientation angle</a:t>
            </a:r>
          </a:p>
          <a:p>
            <a:pPr lvl="1"/>
            <a:r>
              <a:rPr lang="en-US" dirty="0"/>
              <a:t>Crest elevation and slope</a:t>
            </a:r>
          </a:p>
          <a:p>
            <a:pPr lvl="1"/>
            <a:r>
              <a:rPr lang="en-US" dirty="0"/>
              <a:t>Channel Width</a:t>
            </a:r>
          </a:p>
          <a:p>
            <a:pPr lvl="1"/>
            <a:r>
              <a:rPr lang="en-US" dirty="0"/>
              <a:t>Channel centerline radius of curvature for the bend</a:t>
            </a:r>
          </a:p>
          <a:p>
            <a:r>
              <a:rPr lang="en-US" dirty="0"/>
              <a:t>Vanes are typically oriented upstream 20 to 30 degrees to the bank tangent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2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17E25-E608-4CDF-AE1F-BF6C5568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6F0C9-6C29-4F19-953C-35E8B7C075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72389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NRCS, 2007, “Flow Changing Techniques”, In: National Engineering Handbook Part 654J, August.</a:t>
            </a:r>
          </a:p>
          <a:p>
            <a:r>
              <a:rPr lang="en-US" dirty="0"/>
              <a:t>NRCS, 2007, “Bank stabilization Techniques”, In: National Engineering Handbook Part 654J, August.</a:t>
            </a:r>
          </a:p>
          <a:p>
            <a:r>
              <a:rPr lang="en-US" dirty="0" err="1"/>
              <a:t>Rosgen</a:t>
            </a:r>
            <a:r>
              <a:rPr lang="en-US" dirty="0"/>
              <a:t>, Dave. 2001. The Cross-Vane, W-Weir and J-Hook Vane Structures…Their Description, Design and Application for Stream Stabilization and River Restoration. Updated from the Paper Published by ASCE Conference, Reno, NV, August, 2001. </a:t>
            </a:r>
          </a:p>
          <a:p>
            <a:r>
              <a:rPr lang="en-US" dirty="0"/>
              <a:t>Scurlock, S.M., Thornton, C.I., Baird, D.C., and </a:t>
            </a:r>
            <a:r>
              <a:rPr lang="en-US" dirty="0" err="1"/>
              <a:t>Abt</a:t>
            </a:r>
            <a:r>
              <a:rPr lang="en-US" dirty="0"/>
              <a:t>, S.R., 2015. “Quantification of Transverse In-Stream Structure Hydraulics” Journal of Hydraulic Engineering, ASCE, 2015.141.</a:t>
            </a:r>
          </a:p>
          <a:p>
            <a:r>
              <a:rPr lang="en-US" dirty="0"/>
              <a:t>USACE, 2012, “RIVER TRAINING STRUCTURES AND SECONDARY CHANNEL MODIFICATIONS”, UPPER MISSISSIPPI RIVER RESTORATION ENVIRONMENTAL MANAGEMENT PROGRAM ENVIRONMENTAL DESIGN HANDBOOK, Chapter 7.  </a:t>
            </a:r>
          </a:p>
          <a:p>
            <a:r>
              <a:rPr lang="en-US" dirty="0"/>
              <a:t>USBR, 2015, “BANK STABILIZATION DESIGN GUIDELINES”, Report No. SRH-2015-25, June. </a:t>
            </a:r>
          </a:p>
          <a:p>
            <a:r>
              <a:rPr lang="en-US" dirty="0"/>
              <a:t>Iowa department of natural resources, 2006, “Iowa vanes”, in: how to control streambank erosion.</a:t>
            </a:r>
          </a:p>
          <a:p>
            <a:r>
              <a:rPr lang="en-US" dirty="0"/>
              <a:t>“Habitat Restoration.” </a:t>
            </a:r>
            <a:r>
              <a:rPr lang="en-US" i="1" dirty="0"/>
              <a:t>US Fish and Wildlife Service</a:t>
            </a:r>
            <a:r>
              <a:rPr lang="en-US" dirty="0"/>
              <a:t>, Partners for Fish and Wildlife, 31 May 2016, www.fws.gov/northeast/njfieldoffice/landowners.html.</a:t>
            </a:r>
          </a:p>
          <a:p>
            <a:r>
              <a:rPr lang="en-US" i="1" dirty="0"/>
              <a:t>Natural Channel and Floodplain Restoration, Applied Fluvial Geomorphology</a:t>
            </a:r>
            <a:r>
              <a:rPr lang="en-US" dirty="0"/>
              <a:t>. USDA, Sept. 2014, www.nrcs.usda.gov/wps/portal/nrcs/detail/nd/technical/engineering/?cid=stelprdb1247762.</a:t>
            </a:r>
            <a:endParaRPr lang="en-US" dirty="0">
              <a:hlinkClick r:id="rId2"/>
            </a:endParaRPr>
          </a:p>
          <a:p>
            <a:r>
              <a:rPr lang="en-US" dirty="0"/>
              <a:t>Harman, Will, and Rachel Smith. “Using Root Wads and Rock Vanes for Streambank Stabilization.” </a:t>
            </a:r>
            <a:r>
              <a:rPr lang="en-US" i="1" dirty="0"/>
              <a:t>NC State Extension</a:t>
            </a:r>
            <a:r>
              <a:rPr lang="en-US" dirty="0"/>
              <a:t>, NC State Publications, 1 June 2000, content.ces.ncsu.edu/using-root-wads-and-rock-vanes-for-streambank-stabilization.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8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1210B-AE16-41C3-8713-097D6FD6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F68645-6C50-4C58-9226-F17F10D45A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937983"/>
            <a:ext cx="7772870" cy="3853218"/>
          </a:xfrm>
        </p:spPr>
        <p:txBody>
          <a:bodyPr/>
          <a:lstStyle/>
          <a:p>
            <a:r>
              <a:rPr lang="en-US" dirty="0"/>
              <a:t>Vanes are typically formed with rock, woody debris, or the combination of the two.</a:t>
            </a:r>
          </a:p>
          <a:p>
            <a:r>
              <a:rPr lang="en-US" dirty="0"/>
              <a:t>Vanes can also be made with concrete (i.e. </a:t>
            </a:r>
            <a:r>
              <a:rPr lang="en-US" dirty="0" err="1"/>
              <a:t>iowa</a:t>
            </a:r>
            <a:r>
              <a:rPr lang="en-US" dirty="0"/>
              <a:t> vanes)</a:t>
            </a:r>
          </a:p>
          <a:p>
            <a:r>
              <a:rPr lang="en-US" dirty="0"/>
              <a:t>Large boulders are used to anchor the vane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50B1BB-7028-4A4A-919F-25C699F0D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4" y="3753135"/>
            <a:ext cx="7152841" cy="29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1210B-AE16-41C3-8713-097D6FD6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F68645-6C50-4C58-9226-F17F10D45A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79674"/>
            <a:ext cx="7772870" cy="3424107"/>
          </a:xfrm>
        </p:spPr>
        <p:txBody>
          <a:bodyPr/>
          <a:lstStyle/>
          <a:p>
            <a:r>
              <a:rPr lang="en-US" dirty="0"/>
              <a:t>Vanes consist of: </a:t>
            </a:r>
          </a:p>
          <a:p>
            <a:pPr lvl="1"/>
            <a:r>
              <a:rPr lang="en-US" dirty="0"/>
              <a:t>an anchor section that is keyed to bank </a:t>
            </a:r>
          </a:p>
          <a:p>
            <a:pPr lvl="1"/>
            <a:r>
              <a:rPr lang="en-US" dirty="0"/>
              <a:t>a section that extends partially or fully in to the </a:t>
            </a:r>
            <a:r>
              <a:rPr lang="en-US" dirty="0" err="1"/>
              <a:t>bankfuLl</a:t>
            </a:r>
            <a:r>
              <a:rPr lang="en-US" dirty="0"/>
              <a:t> width of a stream</a:t>
            </a:r>
          </a:p>
          <a:p>
            <a:r>
              <a:rPr lang="en-US" dirty="0"/>
              <a:t>Rocks vanes should be constructed with rock that is angular, flat, or cubed</a:t>
            </a:r>
          </a:p>
          <a:p>
            <a:r>
              <a:rPr lang="en-US" dirty="0"/>
              <a:t>Rocks used should be hard enough to resist weathering, free of cracking, and not porous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F6DF65-CA82-4947-944A-A854AD5F5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25" b="20114"/>
          <a:stretch/>
        </p:blipFill>
        <p:spPr>
          <a:xfrm>
            <a:off x="240542" y="4965316"/>
            <a:ext cx="4058503" cy="1663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AB8CF3-4FB9-46D9-A257-F2903DF21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21" r="2954" b="66394"/>
          <a:stretch/>
        </p:blipFill>
        <p:spPr>
          <a:xfrm>
            <a:off x="4490112" y="4907029"/>
            <a:ext cx="4467596" cy="17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EA2B5-800F-4407-8ACF-46B0E85E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4CCD0-7CBF-4078-949B-C127CF6054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673784"/>
          </a:xfrm>
        </p:spPr>
        <p:txBody>
          <a:bodyPr>
            <a:normAutofit/>
          </a:bodyPr>
          <a:lstStyle/>
          <a:p>
            <a:r>
              <a:rPr lang="en-US" dirty="0"/>
              <a:t>Vanes:</a:t>
            </a:r>
          </a:p>
          <a:p>
            <a:pPr lvl="1"/>
            <a:r>
              <a:rPr lang="en-US" dirty="0"/>
              <a:t>Modify flow direction away from streambanks</a:t>
            </a:r>
          </a:p>
          <a:p>
            <a:pPr lvl="2"/>
            <a:r>
              <a:rPr lang="en-US" dirty="0"/>
              <a:t>The upstream angle of the structure is critical. </a:t>
            </a:r>
          </a:p>
          <a:p>
            <a:pPr lvl="2"/>
            <a:r>
              <a:rPr lang="en-US" dirty="0"/>
              <a:t>For the structure to work properly the upstream angle needs to be into the bank in the downstream direction. </a:t>
            </a:r>
          </a:p>
          <a:p>
            <a:pPr lvl="2"/>
            <a:r>
              <a:rPr lang="en-US" dirty="0"/>
              <a:t>The resultant flow will be at a 90 ° angle perpendicular to the vane.</a:t>
            </a:r>
          </a:p>
          <a:p>
            <a:pPr lvl="1"/>
            <a:r>
              <a:rPr lang="en-US" dirty="0"/>
              <a:t>Create depositional zone near banks to reduce streambank erosion</a:t>
            </a:r>
          </a:p>
          <a:p>
            <a:pPr lvl="1"/>
            <a:r>
              <a:rPr lang="en-US" dirty="0"/>
              <a:t>Create local scour near center of stream</a:t>
            </a:r>
          </a:p>
        </p:txBody>
      </p:sp>
    </p:spTree>
    <p:extLst>
      <p:ext uri="{BB962C8B-B14F-4D97-AF65-F5344CB8AC3E}">
        <p14:creationId xmlns:p14="http://schemas.microsoft.com/office/powerpoint/2010/main" val="295934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EA2B5-800F-4407-8ACF-46B0E85E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A4CCD0-7CBF-4078-949B-C127CF6054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1" y="2066842"/>
            <a:ext cx="3673826" cy="4392324"/>
          </a:xfrm>
        </p:spPr>
        <p:txBody>
          <a:bodyPr/>
          <a:lstStyle/>
          <a:p>
            <a:r>
              <a:rPr lang="en-US" dirty="0"/>
              <a:t>local scour forms a  pool that Is used for energy dissipation and to increase pool habitat for fish</a:t>
            </a:r>
          </a:p>
          <a:p>
            <a:r>
              <a:rPr lang="en-US" dirty="0"/>
              <a:t>IT IS SUGGESTED TO USE VANES IN CHANNELS THAT HAVE A WIDTH TO DEPTH RATIO OF 12 OR GREATER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2B8100-39AE-455E-BAE0-9BD1C8BA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156" y="2465396"/>
            <a:ext cx="4373927" cy="23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17E25-E608-4CDF-AE1F-BF6C5568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26F0C9-6C29-4F19-953C-35E8B7C075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Iowa Vanes</a:t>
            </a:r>
          </a:p>
          <a:p>
            <a:r>
              <a:rPr lang="en-US" dirty="0"/>
              <a:t>Cross Vane</a:t>
            </a:r>
          </a:p>
          <a:p>
            <a:r>
              <a:rPr lang="en-US" dirty="0"/>
              <a:t>Double Cross Vane</a:t>
            </a:r>
          </a:p>
          <a:p>
            <a:r>
              <a:rPr lang="en-US" dirty="0"/>
              <a:t>J-hook cross vanes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8811EF-7805-4EA7-883C-72BE6161B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51297" r="37396" b="11296"/>
          <a:stretch/>
        </p:blipFill>
        <p:spPr>
          <a:xfrm>
            <a:off x="3743325" y="2290895"/>
            <a:ext cx="4486275" cy="341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8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Vane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653206" cy="3936430"/>
          </a:xfrm>
        </p:spPr>
        <p:txBody>
          <a:bodyPr>
            <a:normAutofit/>
          </a:bodyPr>
          <a:lstStyle/>
          <a:p>
            <a:r>
              <a:rPr lang="en-US" dirty="0"/>
              <a:t>Iowa vanes are structures placed in an eroding streambed that cause the flow to be redirected, which results in the deposition of sediment on the eroding bank.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83D2AD-589F-4D26-8A63-0F07D4D28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4" t="31297" r="57082" b="43108"/>
          <a:stretch/>
        </p:blipFill>
        <p:spPr>
          <a:xfrm>
            <a:off x="4572001" y="1760616"/>
            <a:ext cx="3338606" cy="2363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69A67E-B4D0-4B9A-BFE4-5FC980F3E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26" y="4211269"/>
            <a:ext cx="3198160" cy="24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5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4961F-D9ED-44A8-ABF2-C692768F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Vane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26482-371C-42AC-AEAB-4330F17C3D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3902" y="1863659"/>
            <a:ext cx="4051552" cy="3424107"/>
          </a:xfrm>
        </p:spPr>
        <p:txBody>
          <a:bodyPr>
            <a:normAutofit/>
          </a:bodyPr>
          <a:lstStyle/>
          <a:p>
            <a:r>
              <a:rPr lang="en-US" dirty="0"/>
              <a:t>Iowa vane placement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89455F-5935-40E0-801E-F6ED1179A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18" t="44643" r="24115" b="26391"/>
          <a:stretch/>
        </p:blipFill>
        <p:spPr>
          <a:xfrm>
            <a:off x="334371" y="2307212"/>
            <a:ext cx="6318913" cy="2081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0B3748-1A7F-46D7-93BB-E8FE0DF319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69" t="21935" r="26716" b="28076"/>
          <a:stretch/>
        </p:blipFill>
        <p:spPr>
          <a:xfrm>
            <a:off x="853902" y="4534418"/>
            <a:ext cx="2899232" cy="22024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ABB287E-8956-4B49-9337-9E9DC63C7024}"/>
              </a:ext>
            </a:extLst>
          </p:cNvPr>
          <p:cNvSpPr txBox="1">
            <a:spLocks/>
          </p:cNvSpPr>
          <p:nvPr/>
        </p:nvSpPr>
        <p:spPr>
          <a:xfrm>
            <a:off x="6821854" y="3575712"/>
            <a:ext cx="1657286" cy="455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Profile 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E7317EF-21B3-447F-AB8D-465AC08763E3}"/>
              </a:ext>
            </a:extLst>
          </p:cNvPr>
          <p:cNvSpPr txBox="1">
            <a:spLocks/>
          </p:cNvSpPr>
          <p:nvPr/>
        </p:nvSpPr>
        <p:spPr>
          <a:xfrm>
            <a:off x="3753134" y="5783765"/>
            <a:ext cx="1657286" cy="455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Plan view</a:t>
            </a:r>
          </a:p>
        </p:txBody>
      </p:sp>
    </p:spTree>
    <p:extLst>
      <p:ext uri="{BB962C8B-B14F-4D97-AF65-F5344CB8AC3E}">
        <p14:creationId xmlns:p14="http://schemas.microsoft.com/office/powerpoint/2010/main" val="291235602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1285</TotalTime>
  <Words>929</Words>
  <Application>Microsoft Office PowerPoint</Application>
  <PresentationFormat>On-screen Show (4:3)</PresentationFormat>
  <Paragraphs>123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Droplet</vt:lpstr>
      <vt:lpstr>Overview  of  vanes</vt:lpstr>
      <vt:lpstr>What are vanes</vt:lpstr>
      <vt:lpstr>Physical Properties</vt:lpstr>
      <vt:lpstr>Physical Properties</vt:lpstr>
      <vt:lpstr>Physical processes</vt:lpstr>
      <vt:lpstr>Physical processes</vt:lpstr>
      <vt:lpstr>Types of vanes</vt:lpstr>
      <vt:lpstr>Iowa Vane</vt:lpstr>
      <vt:lpstr>Iowa Vane</vt:lpstr>
      <vt:lpstr>Cross vane &amp; Double Cross Vane</vt:lpstr>
      <vt:lpstr>J-hook Cross Vane</vt:lpstr>
      <vt:lpstr>Vane Design</vt:lpstr>
      <vt:lpstr>Vane Design</vt:lpstr>
      <vt:lpstr>Vane Design</vt:lpstr>
      <vt:lpstr>Vane Design</vt:lpstr>
      <vt:lpstr>Vane Design</vt:lpstr>
      <vt:lpstr>Typical vane details</vt:lpstr>
      <vt:lpstr>Typical vane Dimensions</vt:lpstr>
      <vt:lpstr>Risks and failures</vt:lpstr>
      <vt:lpstr>takeaways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 of  vanes</dc:title>
  <dc:creator>Murphy, Brian M.</dc:creator>
  <cp:lastModifiedBy>.</cp:lastModifiedBy>
  <cp:revision>90</cp:revision>
  <dcterms:created xsi:type="dcterms:W3CDTF">2018-03-28T19:29:30Z</dcterms:created>
  <dcterms:modified xsi:type="dcterms:W3CDTF">2018-04-04T16:47:12Z</dcterms:modified>
</cp:coreProperties>
</file>