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1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583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0" t="0" r="0" b="0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0" b="0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0" b="0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0" b="0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0" b="0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0" b="0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0" b="0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0" b="0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0" b="0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0" b="0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Shape 20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0" b="0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0" b="0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0" b="0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0" b="0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0" b="0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0" b="0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5000"/>
            <a:ext cx="12192000" cy="74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1088659" y="269165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Soil Cement</a:t>
            </a:r>
            <a:endParaRPr sz="5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1088658" y="4779932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Taylor Hogan and Marissa Karpack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8909292" y="6479571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Starvation Dam, Utah, via USBR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 - Material Location	</a:t>
            </a: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459900" y="2036575"/>
            <a:ext cx="6396300" cy="43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Does the on-site soil match the requirements of soil cement?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If </a:t>
            </a:r>
            <a:r>
              <a:rPr lang="en-US" dirty="0" smtClean="0"/>
              <a:t>not, off-site </a:t>
            </a:r>
            <a:r>
              <a:rPr lang="en-US" dirty="0"/>
              <a:t>material </a:t>
            </a:r>
            <a:r>
              <a:rPr lang="en-US" dirty="0" smtClean="0"/>
              <a:t>will be </a:t>
            </a:r>
            <a:r>
              <a:rPr lang="en-US" dirty="0"/>
              <a:t>considered. This will be more expensive but </a:t>
            </a:r>
            <a:r>
              <a:rPr lang="en-US" dirty="0" smtClean="0"/>
              <a:t>better quality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If it does then it will be significantly cheaper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 the case that the soil is not adequate, an offsite plant can be used to premix suitable soil and cement to form the soil-cement 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The location cannot be further than 30 minutes from the project site 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Must be closer if the temperature exceeds 90F or there is wind that promotes drying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50" y="2781925"/>
            <a:ext cx="4762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84650" y="5639425"/>
            <a:ext cx="4697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https://www.stoltzspreaders.com/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Consideratio</a:t>
            </a:r>
            <a:r>
              <a:rPr lang="en-US"/>
              <a:t>ns - Slope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875500" y="2064525"/>
            <a:ext cx="66291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/>
              <a:t>Soil Cement has been found to work on many slopes 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Best results at or below 3H:1V</a:t>
            </a:r>
            <a:endParaRPr sz="180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No steeper than 2H:1V</a:t>
            </a:r>
            <a:endParaRPr sz="180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If the slope is too steep then the layers cannot be very wide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/>
              <a:t>Based on the slope and application, two different methods can be used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Stair Step Method </a:t>
            </a:r>
            <a:endParaRPr sz="1800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Layers of soil cement stacked and staggered on each other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Plating Method</a:t>
            </a:r>
            <a:endParaRPr sz="1800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 single layer of soil cement installed on an embankment</a:t>
            </a:r>
            <a:endParaRPr sz="1800"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50" y="2215724"/>
            <a:ext cx="4512974" cy="33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95650" y="5600475"/>
            <a:ext cx="4391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https://allevents.in/wharton/soil-cement-slope-protection-lane-city-reservoir-course-tour/1692370244126491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681950" y="624100"/>
            <a:ext cx="98229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 - Stair Step Method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745654" y="1905100"/>
            <a:ext cx="5759100" cy="400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The stair step method is appropriate for larger slope protection projects</a:t>
            </a:r>
            <a:endParaRPr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Each layer is approximately 6 inches thick and 6-9 </a:t>
            </a:r>
            <a:r>
              <a:rPr lang="en-US" sz="1800" dirty="0" err="1"/>
              <a:t>ft</a:t>
            </a:r>
            <a:r>
              <a:rPr lang="en-US" sz="1800" dirty="0"/>
              <a:t> wide </a:t>
            </a:r>
            <a:endParaRPr sz="1800" dirty="0"/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/>
              <a:t>8 </a:t>
            </a:r>
            <a:r>
              <a:rPr lang="en-US" sz="1800" dirty="0" err="1"/>
              <a:t>ft</a:t>
            </a:r>
            <a:r>
              <a:rPr lang="en-US" sz="1800" dirty="0"/>
              <a:t> is preferred to accommodate the necessary equipment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dirty="0"/>
              <a:t>Relationship between the horizontal layer width (W), slope of embankment (S), thickness of compacted layer (v) and minimum facing thickness measured normal to the slope 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 is: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44" y="2286000"/>
            <a:ext cx="5147500" cy="30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l="8605" t="22161" r="10363" b="24127"/>
          <a:stretch/>
        </p:blipFill>
        <p:spPr>
          <a:xfrm>
            <a:off x="7329275" y="4943000"/>
            <a:ext cx="2161425" cy="4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752050" y="624100"/>
            <a:ext cx="9752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 - Plating Method</a:t>
            </a: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078475" y="1734200"/>
            <a:ext cx="56718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Practical for smaller slope protection projects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Consists of a single layer of soil cement placed parallel to the embankment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Applied to slopes of 3H:1V or less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The edge of the soil cements layer should be tied into a </a:t>
            </a:r>
            <a:r>
              <a:rPr lang="en-US" dirty="0" smtClean="0"/>
              <a:t>non-erodible section </a:t>
            </a:r>
            <a:r>
              <a:rPr lang="en-US" dirty="0"/>
              <a:t>or abutment to prevent undermining of the rigid soil cement layer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Common methods include riprap aprons, extending soil cement layer below the anticipated degradation/scour </a:t>
            </a:r>
            <a:r>
              <a:rPr lang="en-US" dirty="0" smtClean="0"/>
              <a:t>depth, </a:t>
            </a:r>
            <a:r>
              <a:rPr lang="en-US" dirty="0"/>
              <a:t>or installing a cutoff wall below the degradation depth</a:t>
            </a:r>
            <a:endParaRPr dirty="0"/>
          </a:p>
          <a:p>
            <a:pPr marL="45720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l="4843"/>
          <a:stretch/>
        </p:blipFill>
        <p:spPr>
          <a:xfrm>
            <a:off x="516000" y="1900225"/>
            <a:ext cx="5426100" cy="37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 - Grade Control Structures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281501" y="2046875"/>
            <a:ext cx="7814700" cy="28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Soil Cement can be compacted in layers to form grade control structures that are very cheap compared to their concrete counter parts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picture below shows a drop structure that is one of 18 installed on Marcy Gulch in Highlands Ranch, CO to decrease the slope of the ephemeral stream and help prevent further degradation</a:t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50" y="2133900"/>
            <a:ext cx="3461775" cy="45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2225" y="4094675"/>
            <a:ext cx="3864725" cy="25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Placement Process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947500" y="2257300"/>
            <a:ext cx="69618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 smtClean="0"/>
              <a:t>Soil cement </a:t>
            </a:r>
            <a:r>
              <a:rPr lang="en-US" dirty="0"/>
              <a:t>can be mixed on site or in a batch plant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Batch plant is higher quality but more expensive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smtClean="0"/>
              <a:t>Soil cement </a:t>
            </a:r>
            <a:r>
              <a:rPr lang="en-US" dirty="0"/>
              <a:t>is placed on top of moistened subgrade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Can be placed on top of older </a:t>
            </a:r>
            <a:r>
              <a:rPr lang="en-US" dirty="0" smtClean="0"/>
              <a:t>soil cement </a:t>
            </a:r>
            <a:r>
              <a:rPr lang="en-US" dirty="0"/>
              <a:t>to retrofit or extend the bank protection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Successive layers should be placed immediately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Drying between layers creates weak seams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Must be compacted within 30 minutes of placement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Exposed surfaces must be kept moist to cure 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Typically 7 days to acceptable cure</a:t>
            </a:r>
            <a:endParaRPr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Covered with a protective curing material</a:t>
            </a:r>
            <a:endParaRPr dirty="0"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00" y="2257295"/>
            <a:ext cx="4374050" cy="28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042650" y="4977200"/>
            <a:ext cx="3766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Watering </a:t>
            </a:r>
            <a:r>
              <a:rPr lang="en-US" dirty="0" smtClean="0"/>
              <a:t>soil cement </a:t>
            </a:r>
            <a:r>
              <a:rPr lang="en-US" dirty="0"/>
              <a:t>to prevent </a:t>
            </a:r>
            <a:r>
              <a:rPr lang="en-US" dirty="0" smtClean="0"/>
              <a:t>cracking at </a:t>
            </a:r>
            <a:r>
              <a:rPr lang="en-US" dirty="0"/>
              <a:t>Starvation Dam (from USBR)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of soil cement in river engineering is to </a:t>
            </a:r>
            <a:r>
              <a:rPr lang="en-US"/>
              <a:t>construct drop  structures  and  armor  embankments,  dikes,  levees,  channels,  and coastal shorelines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/>
              <a:t>Dry regions are perfect for the application of soil cement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/>
              <a:t>Soil-cement is u</a:t>
            </a:r>
            <a:r>
              <a:rPr lang="en-US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sed where riprap rock is scarce or difficult to transport</a:t>
            </a: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/>
              <a:t>Common in the Central and Southwestern US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/>
              <a:t>Soil-cement can be installed beneath banks with fill above to protect to an anticipated total scour depth</a:t>
            </a:r>
            <a:endParaRPr/>
          </a:p>
          <a:p>
            <a: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Soil-Cement Basics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434000" y="2311500"/>
            <a:ext cx="64752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Soil-cement is a mixture of existing soil on site with standard cement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Placed in lifts, usually using heavy equipment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Compacted using rollers to increase density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Cured with water so cement hydrates and strengthens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Unlike typical concrete, soil particles will not be entirely coated in cement paste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Pockets of un-cemented soil remain within the mixture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Flat blanket on shallow slopes, stair-stepped if steep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00" y="2311500"/>
            <a:ext cx="47625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750650" y="5130900"/>
            <a:ext cx="4621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Smoothing and compaction of Soil-cement lifts (via ACI)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History of Soil-Cement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435050" y="1828500"/>
            <a:ext cx="76332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WWII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Many water resource projects planned in the Southwes</a:t>
            </a:r>
            <a:r>
              <a:rPr lang="en-US" dirty="0"/>
              <a:t>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Central US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Riprip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not locally available for dams, and therefore expensive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1940’s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USBR begins research on soil-cement as alternative to riprap 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1951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Full scale test at Bonney Reservoir, CO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dirty="0" smtClean="0"/>
              <a:t>Test site </a:t>
            </a:r>
            <a:r>
              <a:rPr lang="en-US" dirty="0"/>
              <a:t>experiences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waves, ice, 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repeated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freeze-thaw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year observation period of test section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1961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USBR approves of soil-cement use for Merritt and Cheney Dams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1961-Present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More than 400 major soil-cement slope protections projects in US and Canada</a:t>
            </a: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50" y="1580109"/>
            <a:ext cx="3534000" cy="45078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9" name="Shape 189"/>
          <p:cNvSpPr txBox="1"/>
          <p:nvPr/>
        </p:nvSpPr>
        <p:spPr>
          <a:xfrm>
            <a:off x="1021200" y="5990000"/>
            <a:ext cx="3303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Bonney Reservoir Soil Cement 57 years after placement (from ACI)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Advantages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015850" y="2133600"/>
            <a:ext cx="64887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Significant cost reduction over riprap if rock is not locally available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Can be visually </a:t>
            </a:r>
            <a:r>
              <a:rPr lang="en-US" dirty="0"/>
              <a:t>appealing compared to riprap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Design and construction are quick and simple relative to traditional concrete structures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Can be constructed with local and/or recycled materials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Demonstrated history of effective slope protection since initial test section in 1951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Shape 196"/>
          <p:cNvSpPr txBox="1"/>
          <p:nvPr/>
        </p:nvSpPr>
        <p:spPr>
          <a:xfrm>
            <a:off x="1631875" y="5138525"/>
            <a:ext cx="30000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LA soil cement project: http://sewardgeo.com/projects.html</a:t>
            </a:r>
            <a:endParaRPr sz="800"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2657" t="3782" r="2682" b="3360"/>
          <a:stretch/>
        </p:blipFill>
        <p:spPr>
          <a:xfrm>
            <a:off x="685800" y="2175164"/>
            <a:ext cx="4204382" cy="315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Disadvantages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226100" y="2045275"/>
            <a:ext cx="62784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rgbClr val="404040"/>
                </a:solidFill>
              </a:rPr>
              <a:t>Higher up-front cost than most riprap</a:t>
            </a:r>
            <a:endParaRPr dirty="0">
              <a:solidFill>
                <a:srgbClr val="404040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○"/>
            </a:pPr>
            <a:r>
              <a:rPr lang="en-US" dirty="0">
                <a:solidFill>
                  <a:srgbClr val="404040"/>
                </a:solidFill>
              </a:rPr>
              <a:t>Requires more heavy machinery to transport, place, and compact</a:t>
            </a:r>
            <a:endParaRPr dirty="0">
              <a:solidFill>
                <a:srgbClr val="404040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○"/>
            </a:pPr>
            <a:r>
              <a:rPr lang="en-US" dirty="0">
                <a:solidFill>
                  <a:srgbClr val="404040"/>
                </a:solidFill>
              </a:rPr>
              <a:t>More skilled labor required than riprap </a:t>
            </a:r>
            <a:r>
              <a:rPr lang="en-US" dirty="0" smtClean="0">
                <a:solidFill>
                  <a:srgbClr val="404040"/>
                </a:solidFill>
              </a:rPr>
              <a:t>placement</a:t>
            </a:r>
            <a:endParaRPr lang="en-US" dirty="0">
              <a:solidFill>
                <a:srgbClr val="404040"/>
              </a:solidFill>
            </a:endParaRPr>
          </a:p>
          <a:p>
            <a:pPr indent="-330200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Char char="○"/>
            </a:pPr>
            <a:r>
              <a:rPr lang="en-US" dirty="0" smtClean="0">
                <a:solidFill>
                  <a:srgbClr val="404040"/>
                </a:solidFill>
              </a:rPr>
              <a:t>Cannot </a:t>
            </a:r>
            <a:r>
              <a:rPr lang="en-US" dirty="0">
                <a:solidFill>
                  <a:srgbClr val="404040"/>
                </a:solidFill>
              </a:rPr>
              <a:t>be installed in </a:t>
            </a:r>
            <a:r>
              <a:rPr lang="en-US" dirty="0" smtClean="0">
                <a:solidFill>
                  <a:srgbClr val="404040"/>
                </a:solidFill>
              </a:rPr>
              <a:t>inclement </a:t>
            </a:r>
            <a:r>
              <a:rPr lang="en-US" dirty="0">
                <a:solidFill>
                  <a:srgbClr val="404040"/>
                </a:solidFill>
              </a:rPr>
              <a:t>weather</a:t>
            </a:r>
            <a:endParaRPr dirty="0">
              <a:solidFill>
                <a:srgbClr val="40404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rgbClr val="404040"/>
                </a:solidFill>
              </a:rPr>
              <a:t>Relatively impermeable</a:t>
            </a:r>
            <a:endParaRPr dirty="0">
              <a:solidFill>
                <a:srgbClr val="404040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>
                <a:solidFill>
                  <a:srgbClr val="404040"/>
                </a:solidFill>
              </a:rPr>
              <a:t>Can fail if soil behind and beneath the cement layer is </a:t>
            </a:r>
            <a:r>
              <a:rPr lang="en-US" sz="1600" dirty="0" smtClean="0">
                <a:solidFill>
                  <a:srgbClr val="404040"/>
                </a:solidFill>
              </a:rPr>
              <a:t>saturated</a:t>
            </a:r>
            <a:endParaRPr sz="1800" dirty="0">
              <a:solidFill>
                <a:srgbClr val="A53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rgbClr val="404040"/>
                </a:solidFill>
              </a:rPr>
              <a:t>Very brittle</a:t>
            </a:r>
            <a:endParaRPr dirty="0">
              <a:solidFill>
                <a:srgbClr val="404040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>
                <a:solidFill>
                  <a:srgbClr val="404040"/>
                </a:solidFill>
              </a:rPr>
              <a:t>Can crack with freeze-thaw cycles</a:t>
            </a:r>
            <a:endParaRPr sz="1600" dirty="0">
              <a:solidFill>
                <a:srgbClr val="404040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>
                <a:solidFill>
                  <a:srgbClr val="404040"/>
                </a:solidFill>
              </a:rPr>
              <a:t>Minimal </a:t>
            </a:r>
            <a:r>
              <a:rPr lang="en-US" sz="1600" dirty="0">
                <a:solidFill>
                  <a:srgbClr val="404040"/>
                </a:solidFill>
              </a:rPr>
              <a:t>applied </a:t>
            </a:r>
            <a:r>
              <a:rPr lang="en-US" dirty="0">
                <a:solidFill>
                  <a:srgbClr val="404040"/>
                </a:solidFill>
              </a:rPr>
              <a:t>loading from people/vehicles can crack surface</a:t>
            </a:r>
            <a:endParaRPr dirty="0">
              <a:solidFill>
                <a:srgbClr val="404040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75" y="2133600"/>
            <a:ext cx="4543625" cy="3453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060300" y="5434350"/>
            <a:ext cx="4165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cement in need of repair at Cheney Dam (from USBR)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486900" y="639635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Cement Failure Mechanisms</a:t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25" y="2804500"/>
            <a:ext cx="3322075" cy="2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11625" y="1550250"/>
            <a:ext cx="36630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Undercutting</a:t>
            </a:r>
            <a:r>
              <a:rPr lang="en-US"/>
              <a:t>: occurs with bed degradation, or when cement is not extended deep enough 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2804502"/>
            <a:ext cx="3451221" cy="2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l="10554"/>
          <a:stretch/>
        </p:blipFill>
        <p:spPr>
          <a:xfrm>
            <a:off x="8217375" y="2804500"/>
            <a:ext cx="3838827" cy="2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217375" y="1534050"/>
            <a:ext cx="38967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Loss of support</a:t>
            </a:r>
            <a:r>
              <a:rPr lang="en-US"/>
              <a:t>: occurs when water is able to erode sediment behind soil-cement blanket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206625" y="1578625"/>
            <a:ext cx="38388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Scour</a:t>
            </a:r>
            <a:r>
              <a:rPr lang="en-US"/>
              <a:t>: occurs with high flows and heavy sediment loads, especially with cobbles/boulders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35425" y="5537550"/>
            <a:ext cx="36630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Rillito River, AZ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161310" y="5589075"/>
            <a:ext cx="36630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Salt River, AZ</a:t>
            </a:r>
            <a:endParaRPr dirty="0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8193575" y="5537550"/>
            <a:ext cx="36630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Rillito River, AZ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9145575" y="6560775"/>
            <a:ext cx="29685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images from Hansen et al. 2011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Considerations- Material Composition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812000" y="2216750"/>
            <a:ext cx="7284300" cy="46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Soil Composition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Easily pulverized soils with at least 5% but no more than 35% silt and clay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Finer soils will be harder to pulverize and will require more cement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100% Granular soils (No materials passing No. 200 sieve) will also require more cement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Cement Composition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Typically 8-15% cement is mixed with the soil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the flow carries enough bedload to be significantly abrasive and the flow velocities exceed 6-8 ft/s then special attention to aggregates is needed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Aggregates should contain at least 30% gravel particles retained on a No. 4 sieve in these flow conditions</a:t>
            </a:r>
            <a:endParaRPr sz="1800"/>
          </a:p>
          <a:p>
            <a:pPr marL="4572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00" y="2506400"/>
            <a:ext cx="4555300" cy="3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56700" y="5922875"/>
            <a:ext cx="38514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https://m2ukblog.wordpress.com/2017/04/05/soil-cement/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Considerations - Soil Cement Strength/Mix Design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261330" y="2473838"/>
            <a:ext cx="5243400" cy="3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Must have a 7-day compressive strength of 750 psi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24 hour test is run to monitor the mix design. These samples are usually about 50-60% of the 7 day compressive strength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 24 hour test is completed every day for the mix coming from the plant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Two main cementitious material options 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100% portland cement</a:t>
            </a:r>
            <a:endParaRPr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85% portland cement and 15% fly ash by weight</a:t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l="9893" b="21868"/>
          <a:stretch/>
        </p:blipFill>
        <p:spPr>
          <a:xfrm>
            <a:off x="784075" y="2967700"/>
            <a:ext cx="4878825" cy="28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730200" y="5788175"/>
            <a:ext cx="3334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https://www.test-llc.com/strength-testing/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1151</Words>
  <Application>Microsoft Office PowerPoint</Application>
  <PresentationFormat>Custom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Noto Sans Symbols</vt:lpstr>
      <vt:lpstr>Wisp</vt:lpstr>
      <vt:lpstr>Soil Cement</vt:lpstr>
      <vt:lpstr>Objectives</vt:lpstr>
      <vt:lpstr>Soil-Cement Basics</vt:lpstr>
      <vt:lpstr>History of Soil-Cement</vt:lpstr>
      <vt:lpstr>Advantages</vt:lpstr>
      <vt:lpstr>Disadvantages</vt:lpstr>
      <vt:lpstr>Soil Cement Failure Mechanisms</vt:lpstr>
      <vt:lpstr>Design Considerations- Material Composition </vt:lpstr>
      <vt:lpstr>Design Considerations - Soil Cement Strength/Mix Design</vt:lpstr>
      <vt:lpstr>Design Considerations - Material Location </vt:lpstr>
      <vt:lpstr>Design Considerations - Slope</vt:lpstr>
      <vt:lpstr>Design Considerations - Stair Step Method</vt:lpstr>
      <vt:lpstr>Design Considerations - Plating Method</vt:lpstr>
      <vt:lpstr>Design Considerations - Grade Control Structures</vt:lpstr>
      <vt:lpstr>Placement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Cement</dc:title>
  <dc:creator>Julien, Pierre</dc:creator>
  <cp:lastModifiedBy>.</cp:lastModifiedBy>
  <cp:revision>6</cp:revision>
  <dcterms:modified xsi:type="dcterms:W3CDTF">2018-04-03T17:50:09Z</dcterms:modified>
</cp:coreProperties>
</file>