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2" r:id="rId4"/>
    <p:sldId id="259" r:id="rId5"/>
    <p:sldId id="260" r:id="rId6"/>
    <p:sldId id="258" r:id="rId7"/>
    <p:sldId id="264" r:id="rId8"/>
    <p:sldId id="263" r:id="rId9"/>
    <p:sldId id="271" r:id="rId10"/>
    <p:sldId id="268" r:id="rId11"/>
    <p:sldId id="266" r:id="rId12"/>
    <p:sldId id="267" r:id="rId13"/>
    <p:sldId id="265" r:id="rId14"/>
    <p:sldId id="270" r:id="rId15"/>
    <p:sldId id="269" r:id="rId16"/>
    <p:sldId id="272" r:id="rId17"/>
    <p:sldId id="273" r:id="rId18"/>
    <p:sldId id="278" r:id="rId19"/>
    <p:sldId id="275" r:id="rId20"/>
    <p:sldId id="277" r:id="rId21"/>
    <p:sldId id="26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734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9EC3D-33E6-4E42-8D49-A4476B6EDD1D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D6BE6-45B3-4131-8B4D-E8C17279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35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8BF9-A7C7-4542-BC4D-1B4047E54140}" type="datetime1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D2AC-E933-4CD2-A20A-293C89B8A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35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EC771-CF20-4017-98D3-D7804B61C487}" type="datetime1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D2AC-E933-4CD2-A20A-293C89B8A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16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68A0-AB47-4B92-A423-367F4675FDDA}" type="datetime1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D2AC-E933-4CD2-A20A-293C89B8A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68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9D60-53E8-4108-AE2B-4E492BAD5F49}" type="datetime1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D2AC-E933-4CD2-A20A-293C89B8A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67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57B9-336B-46C1-A45E-9CF1B931EC64}" type="datetime1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D2AC-E933-4CD2-A20A-293C89B8A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9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866E-55B0-4ADA-9E4C-33587C47300F}" type="datetime1">
              <a:rPr lang="en-US" smtClean="0"/>
              <a:t>4/6/2015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D2AC-E933-4CD2-A20A-293C89B8A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21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452F-E79D-425A-B513-191C2436EC7C}" type="datetime1">
              <a:rPr lang="en-US" smtClean="0"/>
              <a:t>4/6/2015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D2AC-E933-4CD2-A20A-293C89B8A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48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9F1BA-BA31-4456-8DEF-1552E8B71A9F}" type="datetime1">
              <a:rPr lang="en-US" smtClean="0"/>
              <a:t>4/6/2015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D2AC-E933-4CD2-A20A-293C89B8A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53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27749-3DF2-44A2-8D41-E829EB1A065F}" type="datetime1">
              <a:rPr lang="en-US" smtClean="0"/>
              <a:t>4/6/2015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D2AC-E933-4CD2-A20A-293C89B8A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02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2939E-1127-4941-90D4-66186345C019}" type="datetime1">
              <a:rPr lang="en-US" smtClean="0"/>
              <a:t>4/6/2015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D2AC-E933-4CD2-A20A-293C89B8A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05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FBF05-5CB6-4CDF-B4FD-48E4EBC83312}" type="datetime1">
              <a:rPr lang="en-US" smtClean="0"/>
              <a:t>4/6/2015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D2AC-E933-4CD2-A20A-293C89B8A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57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E4640-5D96-4AAE-B2C2-2AC561F535C1}" type="datetime1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7D2AC-E933-4CD2-A20A-293C89B8A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12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River-groundwater impact on bank stability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CIVE 717 Presentation</a:t>
            </a:r>
          </a:p>
          <a:p>
            <a:r>
              <a:rPr lang="en-US" dirty="0" smtClean="0"/>
              <a:t>April 7, 2015</a:t>
            </a:r>
          </a:p>
          <a:p>
            <a:endParaRPr lang="en-US" dirty="0"/>
          </a:p>
          <a:p>
            <a:r>
              <a:rPr lang="en-US" sz="2900" dirty="0" smtClean="0"/>
              <a:t>David Criswell</a:t>
            </a:r>
          </a:p>
          <a:p>
            <a:r>
              <a:rPr lang="en-US" sz="2900" dirty="0" smtClean="0"/>
              <a:t>Rod Lammers</a:t>
            </a:r>
            <a:endParaRPr lang="en-US" sz="2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D2AC-E933-4CD2-A20A-293C89B8A99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79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Method: Bank Sloping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4495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simple stabilization method is to slope the banks (either by excavation or fill)</a:t>
            </a:r>
          </a:p>
          <a:p>
            <a:endParaRPr lang="en-US" sz="1200" dirty="0" smtClean="0"/>
          </a:p>
          <a:p>
            <a:r>
              <a:rPr lang="en-US" sz="2400" dirty="0" smtClean="0"/>
              <a:t>Rule of thumb is 3:1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D2AC-E933-4CD2-A20A-293C89B8A992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270723"/>
              </p:ext>
            </p:extLst>
          </p:nvPr>
        </p:nvGraphicFramePr>
        <p:xfrm>
          <a:off x="914400" y="3276600"/>
          <a:ext cx="7467600" cy="241960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  <a:gridCol w="1066800"/>
                <a:gridCol w="400051"/>
                <a:gridCol w="2533649"/>
                <a:gridCol w="266700"/>
              </a:tblGrid>
              <a:tr h="282520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Table 8.3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Recommended maximum side slope, 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z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, in various materials (Chow, 1959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2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Material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Maximum side slope (z)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Rock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Nearly vertical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25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Muck and peat soils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0.25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52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Stiff clay or earth with concrete lining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0.5-1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520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Earth with stone lining, or earth for large channels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52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Firm clay or earth for small ditches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1.5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5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Loose sandy earth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52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Sandy loam or porous clay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9645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Method: Bioengineering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001000" cy="2362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Vegetation can both reduce near-bank groundwater levels, prevent seepage erosion, and increase bank stability</a:t>
            </a:r>
          </a:p>
          <a:p>
            <a:endParaRPr lang="en-US" dirty="0"/>
          </a:p>
          <a:p>
            <a:r>
              <a:rPr lang="en-US" dirty="0" smtClean="0"/>
              <a:t>Generally takes time to establish but is generally inexpensive and low-maintenance</a:t>
            </a:r>
          </a:p>
          <a:p>
            <a:endParaRPr lang="en-US" dirty="0"/>
          </a:p>
          <a:p>
            <a:r>
              <a:rPr lang="en-US" dirty="0" smtClean="0"/>
              <a:t>Can either allow riparian buffers to establish naturally or undertake planting programs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D2AC-E933-4CD2-A20A-293C89B8A992}" type="slidenum">
              <a:rPr lang="en-US" smtClean="0"/>
              <a:t>11</a:t>
            </a:fld>
            <a:endParaRPr lang="en-US" dirty="0"/>
          </a:p>
        </p:txBody>
      </p:sp>
      <p:pic>
        <p:nvPicPr>
          <p:cNvPr id="5122" name="Picture 2" descr="http://www.intechopen.com/source/html/17257/media/image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5" t="15876" r="2797" b="4190"/>
          <a:stretch/>
        </p:blipFill>
        <p:spPr bwMode="auto">
          <a:xfrm>
            <a:off x="3581400" y="3535065"/>
            <a:ext cx="5225039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81400" y="6148473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Combination of rip-rap and vegetation to stabilize banks and lower groundwater levels (Holanda and da Rocha, 2011)</a:t>
            </a:r>
            <a:endParaRPr lang="en-US" sz="1200" dirty="0"/>
          </a:p>
        </p:txBody>
      </p:sp>
      <p:pic>
        <p:nvPicPr>
          <p:cNvPr id="5124" name="Picture 4" descr="After view of live stak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38004"/>
            <a:ext cx="304800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37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Method: Bioengineering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4495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Additionally, riparian vegetation increases resistance to flow (e.g. Manning </a:t>
            </a:r>
            <a:r>
              <a:rPr lang="en-US" sz="2400" i="1" dirty="0" smtClean="0"/>
              <a:t>n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sz="2400" dirty="0" smtClean="0"/>
              <a:t>During overbank flow, this reduces the shear stress induced by the flood, decreasing the risk of streambank failure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D2AC-E933-4CD2-A20A-293C89B8A992}" type="slidenum">
              <a:rPr lang="en-US" smtClean="0"/>
              <a:t>12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05200"/>
            <a:ext cx="77343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463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 Methods: Bank Drainage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Drain pipes can be installed parallel or perpendicular to the bank face to reduce near-bank groundwater levels</a:t>
            </a:r>
          </a:p>
          <a:p>
            <a:r>
              <a:rPr lang="en-US" dirty="0" smtClean="0"/>
              <a:t>Impervious surfaces can also be placed on top of the bank to reduce near-bank infiltration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D2AC-E933-4CD2-A20A-293C89B8A992}" type="slidenum">
              <a:rPr lang="en-US" smtClean="0"/>
              <a:t>13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" t="1504" b="1430"/>
          <a:stretch/>
        </p:blipFill>
        <p:spPr bwMode="auto">
          <a:xfrm rot="21423016">
            <a:off x="5155321" y="1684320"/>
            <a:ext cx="3397817" cy="4989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26423" y="6480640"/>
            <a:ext cx="14402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Julien (2002)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97705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 Method: Articulated Concrete Mattresses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756932"/>
            <a:ext cx="3924300" cy="4495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Precast concrete blocks held together by cables or rods </a:t>
            </a:r>
          </a:p>
          <a:p>
            <a:r>
              <a:rPr lang="en-US" sz="2400" dirty="0" smtClean="0"/>
              <a:t>Flexible </a:t>
            </a:r>
          </a:p>
          <a:p>
            <a:r>
              <a:rPr lang="en-US" sz="2400" dirty="0" smtClean="0"/>
              <a:t>Open to allow hydrostatic </a:t>
            </a:r>
            <a:br>
              <a:rPr lang="en-US" sz="2400" dirty="0" smtClean="0"/>
            </a:br>
            <a:r>
              <a:rPr lang="en-US" sz="2400" dirty="0" smtClean="0"/>
              <a:t>pressure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D2AC-E933-4CD2-A20A-293C89B8A992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6252732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Julien (2002)</a:t>
            </a:r>
            <a:endParaRPr lang="en-US" sz="1600" dirty="0"/>
          </a:p>
        </p:txBody>
      </p:sp>
      <p:grpSp>
        <p:nvGrpSpPr>
          <p:cNvPr id="8" name="Group 7"/>
          <p:cNvGrpSpPr/>
          <p:nvPr/>
        </p:nvGrpSpPr>
        <p:grpSpPr>
          <a:xfrm>
            <a:off x="4495800" y="1828800"/>
            <a:ext cx="4114800" cy="4419600"/>
            <a:chOff x="4876800" y="2667000"/>
            <a:chExt cx="3619500" cy="375500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2667000"/>
              <a:ext cx="3619500" cy="3467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5966641" y="6160399"/>
              <a:ext cx="143981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/>
                <a:t>www.pondsuk.co.uk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8552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Method: Gabions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4495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Wire boxes filled with smaller stones usually less than 8 in. </a:t>
            </a:r>
          </a:p>
          <a:p>
            <a:r>
              <a:rPr lang="en-US" sz="2400" dirty="0" smtClean="0"/>
              <a:t>Used where flow velocities would make stone size unstable in rip-rap blanket </a:t>
            </a:r>
          </a:p>
          <a:p>
            <a:r>
              <a:rPr lang="en-US" sz="2400" dirty="0" smtClean="0"/>
              <a:t>Max velocity: </a:t>
            </a:r>
            <a:br>
              <a:rPr lang="en-US" sz="2400" dirty="0" smtClean="0"/>
            </a:br>
            <a:r>
              <a:rPr lang="en-US" sz="2400" dirty="0" smtClean="0"/>
              <a:t>8 – 15 ft/s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D2AC-E933-4CD2-A20A-293C89B8A992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76600"/>
            <a:ext cx="4591050" cy="32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6252732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Petersen (1986)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6484541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www.gabion1.com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6186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Method: Retaining Walls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4495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Near-vertical structures designed to prevent erosion and streambank failure while maximizing usable land area</a:t>
            </a:r>
          </a:p>
          <a:p>
            <a:r>
              <a:rPr lang="en-US" sz="2400" dirty="0" smtClean="0"/>
              <a:t>Three types: </a:t>
            </a:r>
          </a:p>
          <a:p>
            <a:pPr lvl="1"/>
            <a:r>
              <a:rPr lang="en-US" sz="2000" dirty="0" smtClean="0"/>
              <a:t>Gravity walls </a:t>
            </a:r>
          </a:p>
          <a:p>
            <a:pPr lvl="1"/>
            <a:r>
              <a:rPr lang="en-US" sz="2000" dirty="0" smtClean="0"/>
              <a:t>Cantilever walls </a:t>
            </a:r>
          </a:p>
          <a:p>
            <a:pPr lvl="1"/>
            <a:r>
              <a:rPr lang="en-US" sz="2000" dirty="0" smtClean="0"/>
              <a:t>Sheet-piling walls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D2AC-E933-4CD2-A20A-293C89B8A992}" type="slidenum">
              <a:rPr lang="en-US" smtClean="0"/>
              <a:t>16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710" y="2667000"/>
            <a:ext cx="5382322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62600" y="6115050"/>
            <a:ext cx="198120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Example of a Gravity Wall </a:t>
            </a:r>
            <a:br>
              <a:rPr lang="en-US" sz="1200" dirty="0" smtClean="0"/>
            </a:br>
            <a:r>
              <a:rPr lang="en-US" sz="1050" dirty="0" smtClean="0"/>
              <a:t>(www.verti-crete.com)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6252732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Julien (2002)</a:t>
            </a:r>
            <a:endParaRPr lang="en-US" sz="16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3810000"/>
            <a:ext cx="26670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Can be porous to allow for bank drainage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03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Method: Dikes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4495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Two types of dikes: </a:t>
            </a:r>
          </a:p>
          <a:p>
            <a:pPr lvl="1"/>
            <a:r>
              <a:rPr lang="en-US" sz="1800" dirty="0" smtClean="0"/>
              <a:t>Stone Fill Dikes </a:t>
            </a:r>
          </a:p>
          <a:p>
            <a:pPr lvl="1"/>
            <a:r>
              <a:rPr lang="en-US" sz="1800" dirty="0" smtClean="0"/>
              <a:t>Timber pile dikes </a:t>
            </a:r>
          </a:p>
          <a:p>
            <a:r>
              <a:rPr lang="en-US" sz="2000" dirty="0" smtClean="0"/>
              <a:t>Below is an example of a small-scale timber dike on Marshyhope Creek in Maryland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D2AC-E933-4CD2-A20A-293C89B8A992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38600" y="5979436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www.duffnet.com</a:t>
            </a:r>
            <a:endParaRPr lang="en-US" sz="1200" dirty="0"/>
          </a:p>
        </p:txBody>
      </p:sp>
      <p:pic>
        <p:nvPicPr>
          <p:cNvPr id="5122" name="Picture 2" descr="MARSHYHOPE STREAMBANK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45408"/>
            <a:ext cx="3967843" cy="222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ARSHYHOPE STREAMBAN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49" y="3645408"/>
            <a:ext cx="3967843" cy="222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09800" y="32004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Before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553200" y="3204673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After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6252732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Julien (2002)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4536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Method: Retards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4495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Low permeable structure placed near bank toe used to reduce velocity and induce deposition and vegetation growth</a:t>
            </a:r>
          </a:p>
          <a:p>
            <a:r>
              <a:rPr lang="en-US" sz="2400" dirty="0" smtClean="0"/>
              <a:t>Often 1/3 to 2/3 height of streambank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D2AC-E933-4CD2-A20A-293C89B8A992}" type="slidenum">
              <a:rPr lang="en-US" smtClean="0"/>
              <a:t>18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6252732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Julien (2002)</a:t>
            </a:r>
            <a:endParaRPr lang="en-U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29683" y="2714709"/>
            <a:ext cx="3284635" cy="408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661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Method: Jetties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4495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Kellner Jacks (steel posts tied with cables) placed in rows are called Jetties</a:t>
            </a:r>
          </a:p>
          <a:p>
            <a:r>
              <a:rPr lang="en-US" sz="2000" dirty="0" smtClean="0"/>
              <a:t>Increase roughness, lower velocities, and encourage sediment deposition </a:t>
            </a:r>
          </a:p>
          <a:p>
            <a:r>
              <a:rPr lang="en-US" sz="2000" dirty="0" smtClean="0"/>
              <a:t>Most effective when river contains large amounts of debris (tree limbs, sage brush, etc.)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D2AC-E933-4CD2-A20A-293C89B8A992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6260537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Jacks along the Santa Cruz River </a:t>
            </a:r>
            <a:br>
              <a:rPr lang="en-US" sz="1200" dirty="0" smtClean="0"/>
            </a:br>
            <a:r>
              <a:rPr lang="en-US" sz="1200" dirty="0" smtClean="0"/>
              <a:t>(www.tuscon.com)</a:t>
            </a:r>
            <a:endParaRPr lang="en-US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3574516"/>
            <a:ext cx="5600700" cy="267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5800" y="6252732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Petersen (1986)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1412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Explore the following components associated with river-groundwater impact on bank stability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Physical Processes</a:t>
            </a:r>
          </a:p>
          <a:p>
            <a:pPr marL="0" indent="0">
              <a:buNone/>
            </a:pPr>
            <a:r>
              <a:rPr lang="en-US" dirty="0" smtClean="0"/>
              <a:t>2. Governing Equations</a:t>
            </a:r>
          </a:p>
          <a:p>
            <a:pPr marL="0" indent="0">
              <a:buNone/>
            </a:pPr>
            <a:r>
              <a:rPr lang="en-US" dirty="0" smtClean="0"/>
              <a:t>3. Field and Laboratory Observations</a:t>
            </a:r>
          </a:p>
          <a:p>
            <a:pPr marL="0" indent="0">
              <a:buNone/>
            </a:pPr>
            <a:r>
              <a:rPr lang="en-US" dirty="0" smtClean="0"/>
              <a:t>4. Design </a:t>
            </a:r>
            <a:r>
              <a:rPr lang="en-US" dirty="0"/>
              <a:t>Methods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D2AC-E933-4CD2-A20A-293C89B8A99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89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Method: Vanes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4495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Structures designed to redirect high velocities away from streambanks </a:t>
            </a:r>
          </a:p>
          <a:p>
            <a:r>
              <a:rPr lang="en-US" sz="2400" dirty="0" smtClean="0"/>
              <a:t>Often built of rock or timber</a:t>
            </a:r>
          </a:p>
          <a:p>
            <a:r>
              <a:rPr lang="en-US" sz="2400" dirty="0" smtClean="0"/>
              <a:t>Water is free to pass over or around the structure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D2AC-E933-4CD2-A20A-293C89B8A992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6252732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Petersen (1986)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570362" y="5999653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www.pitriveralliance.net</a:t>
            </a:r>
            <a:endParaRPr lang="en-US" sz="1200" dirty="0"/>
          </a:p>
        </p:txBody>
      </p:sp>
      <p:pic>
        <p:nvPicPr>
          <p:cNvPr id="5" name="Picture 2" descr="http://www.pitriveralliance.net/pitrcd/projects/ShawRanch/media/shawraf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895" y="3505200"/>
            <a:ext cx="3490334" cy="245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5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200" dirty="0"/>
              <a:t>Cancienne, R. M. and G. A. Fox. 2008. Laboratory experiments on three-dimensional seepage erosion undercutting of vegetated banks. </a:t>
            </a:r>
            <a:r>
              <a:rPr lang="en-US" sz="1200" i="1" dirty="0"/>
              <a:t>ASABE Annual International Meeting, Providence, RI 2008</a:t>
            </a:r>
            <a:r>
              <a:rPr lang="en-US" sz="1200" i="1" dirty="0" smtClean="0"/>
              <a:t>.</a:t>
            </a:r>
          </a:p>
          <a:p>
            <a:pPr marL="0" indent="0">
              <a:buNone/>
            </a:pPr>
            <a:endParaRPr lang="en-US" sz="1200" i="1" dirty="0"/>
          </a:p>
          <a:p>
            <a:pPr marL="0" indent="0">
              <a:buNone/>
            </a:pPr>
            <a:r>
              <a:rPr lang="en-US" sz="1200" dirty="0" smtClean="0"/>
              <a:t>Chu-Agor, M. L., G. V. Wilson, and G. A. Fox. 2008. Numerical modeling of bank instability by seepage erosion undercutting of layered streambanks. </a:t>
            </a:r>
            <a:r>
              <a:rPr lang="en-US" sz="1200" i="1" dirty="0" smtClean="0"/>
              <a:t>Journal of Hydrologic Engineering, </a:t>
            </a:r>
            <a:r>
              <a:rPr lang="en-US" sz="1200" dirty="0" smtClean="0"/>
              <a:t>13: 1133-1145.</a:t>
            </a:r>
            <a:endParaRPr lang="en-US" sz="1200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Fox</a:t>
            </a:r>
            <a:r>
              <a:rPr lang="en-US" sz="1200" dirty="0"/>
              <a:t>, G. A. and R. G. Felice. 2014. Bank undercutting and tension failure by groundwater seepage: predicting failure mechanisms. </a:t>
            </a:r>
            <a:r>
              <a:rPr lang="en-US" sz="1200" i="1" dirty="0"/>
              <a:t>Earth Surface Processes and Landforms, </a:t>
            </a:r>
            <a:r>
              <a:rPr lang="en-US" sz="1200" dirty="0"/>
              <a:t>39: 758-765</a:t>
            </a:r>
            <a:r>
              <a:rPr lang="en-US" sz="1200" dirty="0" smtClean="0"/>
              <a:t>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Francisco </a:t>
            </a:r>
            <a:r>
              <a:rPr lang="en-US" sz="1200" dirty="0" err="1"/>
              <a:t>Sandro</a:t>
            </a:r>
            <a:r>
              <a:rPr lang="en-US" sz="1200" dirty="0"/>
              <a:t> Rodrigues Holanda and Igor </a:t>
            </a:r>
            <a:r>
              <a:rPr lang="en-US" sz="1200" dirty="0" err="1"/>
              <a:t>Pinheiro</a:t>
            </a:r>
            <a:r>
              <a:rPr lang="en-US" sz="1200" dirty="0"/>
              <a:t> da Rocha (2011). Streambank Soil Bioengineering Approach to Erosion Control, Progress in Molecular and Environmental Bioengineering - From Analysis and Modeling to Technology Applications, Prof. Angelo Carpi (Ed.), ISBN: 978-953-307-268-5, </a:t>
            </a:r>
            <a:r>
              <a:rPr lang="en-US" sz="1200" dirty="0" err="1"/>
              <a:t>InTech</a:t>
            </a:r>
            <a:r>
              <a:rPr lang="en-US" sz="1200" dirty="0"/>
              <a:t>, DOI: 10.5772/20659</a:t>
            </a:r>
            <a:r>
              <a:rPr lang="en-US" sz="1200" dirty="0" smtClean="0"/>
              <a:t>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 smtClean="0"/>
              <a:t>Fredlund, D. G., N. R. Morgenstern and R. A. </a:t>
            </a:r>
            <a:r>
              <a:rPr lang="en-US" sz="1200" dirty="0" err="1" smtClean="0"/>
              <a:t>Widger</a:t>
            </a:r>
            <a:r>
              <a:rPr lang="en-US" sz="1200" dirty="0" smtClean="0"/>
              <a:t>. 1978. The shear strength of unsaturated soils. </a:t>
            </a:r>
            <a:r>
              <a:rPr lang="en-US" sz="1200" i="1" dirty="0" smtClean="0"/>
              <a:t>Canadian Geotechnical Journal, </a:t>
            </a:r>
            <a:r>
              <a:rPr lang="en-US" sz="1200" dirty="0" smtClean="0"/>
              <a:t>15: 313-321.</a:t>
            </a:r>
            <a:endParaRPr lang="en-US" sz="1200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dirty="0"/>
              <a:t>Julien, P. 2002.</a:t>
            </a:r>
            <a:r>
              <a:rPr lang="en-US" sz="1200" i="1" dirty="0"/>
              <a:t> River Mechanics.</a:t>
            </a:r>
            <a:r>
              <a:rPr lang="en-US" sz="1200" dirty="0"/>
              <a:t> Oxford Press: 434p.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dirty="0"/>
              <a:t>Langendoen, E. J. and A. Simon. 2008. Modeling the evolution of incised streams II: Streambank erosion. </a:t>
            </a:r>
            <a:r>
              <a:rPr lang="en-US" sz="1200" i="1" dirty="0"/>
              <a:t>Journal of Hydraulic Engineering, </a:t>
            </a:r>
            <a:r>
              <a:rPr lang="en-US" sz="1200" dirty="0"/>
              <a:t>134: 905-915</a:t>
            </a:r>
            <a:r>
              <a:rPr lang="en-US" sz="1200" i="1" dirty="0"/>
              <a:t>.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dirty="0"/>
              <a:t>Petersen, M.S. 1986. </a:t>
            </a:r>
            <a:r>
              <a:rPr lang="en-US" sz="1200" i="1" dirty="0"/>
              <a:t>River Engineering.</a:t>
            </a:r>
            <a:r>
              <a:rPr lang="en-US" sz="1200" dirty="0"/>
              <a:t> Prentice Hall: 149-224.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Simon, A. and A. J. C. Collison. 2002. Quantifying the mechanical and hydrologic effects of riparian vegetation on streambank stability. </a:t>
            </a:r>
            <a:r>
              <a:rPr lang="en-US" sz="1200" i="1" dirty="0" smtClean="0"/>
              <a:t>Earth Surface Processes and Landforms, </a:t>
            </a:r>
            <a:r>
              <a:rPr lang="en-US" sz="1200" dirty="0" smtClean="0"/>
              <a:t>27: 527-546.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 smtClean="0"/>
              <a:t>Simon, A., A. </a:t>
            </a:r>
            <a:r>
              <a:rPr lang="en-US" sz="1200" dirty="0" err="1" smtClean="0"/>
              <a:t>Curini</a:t>
            </a:r>
            <a:r>
              <a:rPr lang="en-US" sz="1200" dirty="0" smtClean="0"/>
              <a:t>, S. E. Darby, and E. J. Langendoen. 2000. Bank and near-bank processes in an incised channel. </a:t>
            </a:r>
            <a:r>
              <a:rPr lang="en-US" sz="1200" i="1" dirty="0" smtClean="0"/>
              <a:t>Geomorphology, </a:t>
            </a:r>
            <a:r>
              <a:rPr lang="en-US" sz="1200" dirty="0" smtClean="0"/>
              <a:t>35: 193-217.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i="1" dirty="0"/>
          </a:p>
          <a:p>
            <a:pPr marL="0" indent="0">
              <a:buNone/>
            </a:pPr>
            <a:endParaRPr lang="en-US" sz="1200" i="1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D2AC-E933-4CD2-A20A-293C89B8A99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4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Physical Processes: Stage-Groundwater 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3886200" cy="488126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Water in stream can apply a confining force on the streambank, increasing stability</a:t>
            </a:r>
          </a:p>
          <a:p>
            <a:r>
              <a:rPr lang="en-US" dirty="0" smtClean="0"/>
              <a:t>Saturated soils are less stable than unsaturated soils</a:t>
            </a:r>
          </a:p>
          <a:p>
            <a:r>
              <a:rPr lang="en-US" dirty="0" smtClean="0"/>
              <a:t>Rising limb: More stable</a:t>
            </a:r>
          </a:p>
          <a:p>
            <a:r>
              <a:rPr lang="en-US" dirty="0" smtClean="0"/>
              <a:t>Falling limb: Less stable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D2AC-E933-4CD2-A20A-293C89B8A992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6" t="40784" r="15883" b="28497"/>
          <a:stretch/>
        </p:blipFill>
        <p:spPr>
          <a:xfrm>
            <a:off x="4606970" y="3913094"/>
            <a:ext cx="4213412" cy="21067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0" t="39804" r="17922" b="29020"/>
          <a:stretch/>
        </p:blipFill>
        <p:spPr>
          <a:xfrm>
            <a:off x="4606970" y="1676400"/>
            <a:ext cx="4297681" cy="2133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5800" y="60198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Rising (A) and falling (B) limb of a hydrograph and its impacts on bank stability (adapted from Julien, 2002).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8153400" y="14478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153400" y="36195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78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Physical Processes: Seepage Erosion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Groundwater outflow from bank face directly removes bank soil</a:t>
            </a:r>
          </a:p>
          <a:p>
            <a:r>
              <a:rPr lang="en-US" dirty="0" smtClean="0"/>
              <a:t>Overlying layers are destabilized and fail</a:t>
            </a:r>
          </a:p>
          <a:p>
            <a:r>
              <a:rPr lang="en-US" dirty="0" smtClean="0"/>
              <a:t>Process accelerated if permeable layer present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47800"/>
            <a:ext cx="3555515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1200" y="6194071"/>
            <a:ext cx="2869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Langendoen and Simon, 2008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D2AC-E933-4CD2-A20A-293C89B8A99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77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Processes: Vegetation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Vegetation changes pore-water pressure in banks due to transpiration</a:t>
            </a:r>
          </a:p>
          <a:p>
            <a:r>
              <a:rPr lang="en-US" dirty="0" smtClean="0"/>
              <a:t>Drying the soil, in addition to mechanical root reinforcement, strengthens banks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" t="2851" r="50000" b="9181"/>
          <a:stretch/>
        </p:blipFill>
        <p:spPr bwMode="auto">
          <a:xfrm>
            <a:off x="4648200" y="1447799"/>
            <a:ext cx="4050992" cy="434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8200" y="5638800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Banks with trees dry out faster (and to a greater extent) following rainfall than banks with grass or no plants (higher matric suction corresponds to dryer banks) (Simon and Collison, 2002)</a:t>
            </a:r>
            <a:endParaRPr lang="en-US" sz="15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D2AC-E933-4CD2-A20A-293C89B8A99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58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Governing Equations: Bank Strength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153400" cy="657156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Saturated bank strength </a:t>
            </a:r>
            <a:r>
              <a:rPr lang="en-US" sz="1600" dirty="0" smtClean="0"/>
              <a:t>(Mohr-Coulomb)</a:t>
            </a:r>
            <a:endParaRPr lang="en-US" sz="1600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236160" y="2257357"/>
                <a:ext cx="2519279" cy="4125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𝜎</m:t>
                          </m:r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</m:e>
                      </m:d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tan</m:t>
                          </m:r>
                        </m:fName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6160" y="2257357"/>
                <a:ext cx="2519279" cy="412549"/>
              </a:xfrm>
              <a:prstGeom prst="rect">
                <a:avLst/>
              </a:prstGeom>
              <a:blipFill rotWithShape="1">
                <a:blip r:embed="rId2"/>
                <a:stretch>
                  <a:fillRect b="-1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223831" y="3505199"/>
                <a:ext cx="4543936" cy="4438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𝜎</m:t>
                          </m:r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tan</m:t>
                          </m:r>
                        </m:fName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func>
                      <m:r>
                        <a:rPr lang="en-US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sub>
                          </m:sSub>
                        </m:e>
                      </m:d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tan</m:t>
                          </m:r>
                        </m:fName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831" y="3505199"/>
                <a:ext cx="4543936" cy="443839"/>
              </a:xfrm>
              <a:prstGeom prst="rect">
                <a:avLst/>
              </a:prstGeom>
              <a:blipFill rotWithShape="1">
                <a:blip r:embed="rId3"/>
                <a:stretch>
                  <a:fillRect b="-5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990600" y="4419600"/>
            <a:ext cx="701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mbria" panose="02040503050406030204" pitchFamily="18" charset="0"/>
              </a:rPr>
              <a:t>Sr = shear strength of soil [kPa]</a:t>
            </a:r>
          </a:p>
          <a:p>
            <a:r>
              <a:rPr lang="en-US" sz="1400" dirty="0" smtClean="0">
                <a:latin typeface="Cambria" panose="02040503050406030204" pitchFamily="18" charset="0"/>
              </a:rPr>
              <a:t>c‘ = effective cohesion of soil [kPa]</a:t>
            </a:r>
          </a:p>
          <a:p>
            <a:r>
              <a:rPr lang="el-GR" sz="1400" dirty="0" smtClean="0">
                <a:latin typeface="Cambria" panose="02040503050406030204" pitchFamily="18" charset="0"/>
                <a:cs typeface="Times New Roman"/>
              </a:rPr>
              <a:t>σ</a:t>
            </a:r>
            <a:r>
              <a:rPr lang="en-US" sz="1400" dirty="0" smtClean="0">
                <a:latin typeface="Cambria" panose="02040503050406030204" pitchFamily="18" charset="0"/>
                <a:cs typeface="Times New Roman"/>
              </a:rPr>
              <a:t> = normal stress [kPa]</a:t>
            </a:r>
          </a:p>
          <a:p>
            <a:r>
              <a:rPr lang="en-US" sz="1400" dirty="0" smtClean="0">
                <a:latin typeface="Cambria" panose="02040503050406030204" pitchFamily="18" charset="0"/>
                <a:cs typeface="Times New Roman"/>
              </a:rPr>
              <a:t>μ = pore-water pressure [kPa]</a:t>
            </a:r>
          </a:p>
          <a:p>
            <a:r>
              <a:rPr lang="en-US" sz="1400" dirty="0" smtClean="0">
                <a:latin typeface="Cambria" panose="02040503050406030204" pitchFamily="18" charset="0"/>
                <a:cs typeface="Times New Roman"/>
              </a:rPr>
              <a:t>ϕ‘ = effective friction angle [°]</a:t>
            </a:r>
          </a:p>
          <a:p>
            <a:r>
              <a:rPr lang="el-GR" sz="1400" dirty="0" smtClean="0">
                <a:latin typeface="Cambria" panose="02040503050406030204" pitchFamily="18" charset="0"/>
                <a:cs typeface="Times New Roman"/>
              </a:rPr>
              <a:t>μ</a:t>
            </a:r>
            <a:r>
              <a:rPr lang="en-US" sz="1400" baseline="-25000" dirty="0" smtClean="0">
                <a:latin typeface="Cambria" panose="02040503050406030204" pitchFamily="18" charset="0"/>
                <a:cs typeface="Times New Roman"/>
              </a:rPr>
              <a:t>a</a:t>
            </a:r>
            <a:r>
              <a:rPr lang="en-US" sz="1400" dirty="0" smtClean="0">
                <a:latin typeface="Cambria" panose="02040503050406030204" pitchFamily="18" charset="0"/>
                <a:cs typeface="Times New Roman"/>
              </a:rPr>
              <a:t> = pore-air pressure [kPa]</a:t>
            </a:r>
          </a:p>
          <a:p>
            <a:r>
              <a:rPr lang="el-GR" sz="1400" dirty="0" smtClean="0">
                <a:latin typeface="Cambria" panose="02040503050406030204" pitchFamily="18" charset="0"/>
                <a:cs typeface="Times New Roman"/>
              </a:rPr>
              <a:t>μ</a:t>
            </a:r>
            <a:r>
              <a:rPr lang="en-US" sz="1400" baseline="-25000" dirty="0" smtClean="0">
                <a:latin typeface="Cambria" panose="02040503050406030204" pitchFamily="18" charset="0"/>
                <a:cs typeface="Times New Roman"/>
              </a:rPr>
              <a:t>w</a:t>
            </a:r>
            <a:r>
              <a:rPr lang="en-US" sz="1400" dirty="0" smtClean="0">
                <a:latin typeface="Cambria" panose="02040503050406030204" pitchFamily="18" charset="0"/>
                <a:cs typeface="Times New Roman"/>
              </a:rPr>
              <a:t> = pore-water pressure [kPa]</a:t>
            </a:r>
          </a:p>
          <a:p>
            <a:r>
              <a:rPr lang="en-US" sz="1400" dirty="0" smtClean="0">
                <a:latin typeface="Cambria" panose="02040503050406030204" pitchFamily="18" charset="0"/>
                <a:cs typeface="Times New Roman"/>
              </a:rPr>
              <a:t>ϕ</a:t>
            </a:r>
            <a:r>
              <a:rPr lang="en-US" sz="1400" baseline="30000" dirty="0" smtClean="0">
                <a:latin typeface="Cambria" panose="02040503050406030204" pitchFamily="18" charset="0"/>
                <a:cs typeface="Times New Roman"/>
              </a:rPr>
              <a:t>b</a:t>
            </a:r>
            <a:r>
              <a:rPr lang="en-US" sz="1400" dirty="0" smtClean="0">
                <a:latin typeface="Cambria" panose="02040503050406030204" pitchFamily="18" charset="0"/>
                <a:cs typeface="Times New Roman"/>
              </a:rPr>
              <a:t> = angle describing rate of increase of shear strength from matric suction</a:t>
            </a:r>
            <a:endParaRPr lang="en-US" sz="1400" dirty="0">
              <a:latin typeface="Cambria" panose="020405030504060302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D2AC-E933-4CD2-A20A-293C89B8A992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19100" y="2669906"/>
            <a:ext cx="8153400" cy="83672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 smtClean="0"/>
              <a:t>Unsaturated bank strength </a:t>
            </a:r>
            <a:r>
              <a:rPr lang="en-US" sz="1900" dirty="0" smtClean="0"/>
              <a:t>(Fredlund et al. 1978)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7038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568" y="152400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Governing Equations: Bank 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371600"/>
            <a:ext cx="8229600" cy="8648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Stability with hydrostatic processes </a:t>
            </a:r>
            <a:r>
              <a:rPr lang="en-US" sz="1600" dirty="0" smtClean="0"/>
              <a:t>(Simon et al. 2000)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D2AC-E933-4CD2-A20A-293C89B8A992}" type="slidenum">
              <a:rPr lang="en-US" smtClean="0"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90600" y="1981200"/>
                <a:ext cx="7239000" cy="7519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𝐹𝑆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𝑐𝐿</m:t>
                          </m:r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𝑤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𝐿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tan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𝑏</m:t>
                                  </m:r>
                                </m:sup>
                              </m:sSup>
                            </m:e>
                          </m:func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𝑊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</m:func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𝐿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𝛼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𝛽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d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tan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func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𝑊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𝛽</m:t>
                              </m:r>
                            </m:e>
                          </m:func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𝛽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981200"/>
                <a:ext cx="7239000" cy="75193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 txBox="1">
            <a:spLocks/>
          </p:cNvSpPr>
          <p:nvPr/>
        </p:nvSpPr>
        <p:spPr>
          <a:xfrm>
            <a:off x="495300" y="2971800"/>
            <a:ext cx="8229600" cy="7705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smtClean="0"/>
              <a:t>Stability with seepage processes </a:t>
            </a:r>
            <a:r>
              <a:rPr lang="en-US" sz="1600" dirty="0" smtClean="0"/>
              <a:t>(Chu-Agor et al. 2008)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97998" y="3505200"/>
                <a:ext cx="7239000" cy="11731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𝐹𝑆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𝑤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smtClean="0">
                                          <a:latin typeface="Cambria Math"/>
                                          <a:ea typeface="Cambria Math"/>
                                        </a:rPr>
                                        <m:t>𝛾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𝑤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tan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cot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𝑤</m:t>
                                  </m:r>
                                </m:sub>
                              </m:sSub>
                            </m:den>
                          </m:f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998" y="3505200"/>
                <a:ext cx="7239000" cy="117314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09599" y="4876800"/>
            <a:ext cx="3463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mbria" panose="02040503050406030204" pitchFamily="18" charset="0"/>
              </a:rPr>
              <a:t>c = apparent cohesion [kPa]</a:t>
            </a:r>
          </a:p>
          <a:p>
            <a:r>
              <a:rPr lang="en-US" sz="1200" dirty="0" smtClean="0">
                <a:latin typeface="Cambria" panose="02040503050406030204" pitchFamily="18" charset="0"/>
              </a:rPr>
              <a:t>L = length of the failure plane [m]</a:t>
            </a:r>
          </a:p>
          <a:p>
            <a:r>
              <a:rPr lang="en-US" sz="1200" dirty="0" smtClean="0">
                <a:latin typeface="Cambria" panose="02040503050406030204" pitchFamily="18" charset="0"/>
              </a:rPr>
              <a:t>W = saturated soil weight [kN]</a:t>
            </a:r>
          </a:p>
          <a:p>
            <a:r>
              <a:rPr lang="en-US" sz="1200" dirty="0" smtClean="0">
                <a:latin typeface="Cambria" panose="02040503050406030204" pitchFamily="18" charset="0"/>
              </a:rPr>
              <a:t>P = hydrostatic confining force of stream water [kN/m]</a:t>
            </a:r>
          </a:p>
          <a:p>
            <a:r>
              <a:rPr lang="en-US" sz="1200" dirty="0" smtClean="0">
                <a:latin typeface="Cambria" panose="02040503050406030204" pitchFamily="18" charset="0"/>
                <a:cs typeface="Times New Roman"/>
              </a:rPr>
              <a:t>ϕ‘ = effective friction angle [°]</a:t>
            </a:r>
          </a:p>
          <a:p>
            <a:r>
              <a:rPr lang="el-GR" sz="1200" dirty="0" smtClean="0">
                <a:latin typeface="Cambria" panose="02040503050406030204" pitchFamily="18" charset="0"/>
                <a:cs typeface="Times New Roman"/>
              </a:rPr>
              <a:t>μ</a:t>
            </a:r>
            <a:r>
              <a:rPr lang="en-US" sz="1200" baseline="-25000" dirty="0" smtClean="0">
                <a:latin typeface="Cambria" panose="02040503050406030204" pitchFamily="18" charset="0"/>
                <a:cs typeface="Times New Roman"/>
              </a:rPr>
              <a:t>a</a:t>
            </a:r>
            <a:r>
              <a:rPr lang="en-US" sz="1200" dirty="0" smtClean="0">
                <a:latin typeface="Cambria" panose="02040503050406030204" pitchFamily="18" charset="0"/>
                <a:cs typeface="Times New Roman"/>
              </a:rPr>
              <a:t> = pore-air pressure [kPa]</a:t>
            </a:r>
          </a:p>
          <a:p>
            <a:r>
              <a:rPr lang="el-GR" sz="1200" dirty="0" smtClean="0">
                <a:latin typeface="Cambria" panose="02040503050406030204" pitchFamily="18" charset="0"/>
                <a:cs typeface="Times New Roman"/>
              </a:rPr>
              <a:t>μ</a:t>
            </a:r>
            <a:r>
              <a:rPr lang="en-US" sz="1200" baseline="-25000" dirty="0" smtClean="0">
                <a:latin typeface="Cambria" panose="02040503050406030204" pitchFamily="18" charset="0"/>
                <a:cs typeface="Times New Roman"/>
              </a:rPr>
              <a:t>w</a:t>
            </a:r>
            <a:r>
              <a:rPr lang="en-US" sz="1200" dirty="0" smtClean="0">
                <a:latin typeface="Cambria" panose="02040503050406030204" pitchFamily="18" charset="0"/>
                <a:cs typeface="Times New Roman"/>
              </a:rPr>
              <a:t> = pore-water pressure [kPa]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10100" y="4876800"/>
            <a:ext cx="3463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mbria" panose="02040503050406030204" pitchFamily="18" charset="0"/>
                <a:cs typeface="Times New Roman"/>
              </a:rPr>
              <a:t>ϕ</a:t>
            </a:r>
            <a:r>
              <a:rPr lang="en-US" sz="1200" baseline="30000" dirty="0" smtClean="0">
                <a:latin typeface="Cambria" panose="02040503050406030204" pitchFamily="18" charset="0"/>
                <a:cs typeface="Times New Roman"/>
              </a:rPr>
              <a:t>b</a:t>
            </a:r>
            <a:r>
              <a:rPr lang="en-US" sz="1200" dirty="0" smtClean="0">
                <a:latin typeface="Cambria" panose="02040503050406030204" pitchFamily="18" charset="0"/>
                <a:cs typeface="Times New Roman"/>
              </a:rPr>
              <a:t> = angle describing rate of increase of shear strength from matric suction [°]</a:t>
            </a:r>
          </a:p>
          <a:p>
            <a:r>
              <a:rPr lang="el-GR" sz="1200" dirty="0" smtClean="0">
                <a:latin typeface="Cambria" panose="02040503050406030204" pitchFamily="18" charset="0"/>
              </a:rPr>
              <a:t>α</a:t>
            </a:r>
            <a:r>
              <a:rPr lang="en-US" sz="1200" dirty="0" smtClean="0">
                <a:latin typeface="Cambria" panose="02040503050406030204" pitchFamily="18" charset="0"/>
              </a:rPr>
              <a:t> = bank angle from horizontal </a:t>
            </a:r>
            <a:r>
              <a:rPr lang="en-US" sz="1200" dirty="0" smtClean="0">
                <a:latin typeface="Cambria" panose="02040503050406030204" pitchFamily="18" charset="0"/>
                <a:cs typeface="Times New Roman"/>
              </a:rPr>
              <a:t>[°]</a:t>
            </a:r>
          </a:p>
          <a:p>
            <a:r>
              <a:rPr lang="el-GR" sz="1200" dirty="0" smtClean="0">
                <a:latin typeface="Cambria" panose="02040503050406030204" pitchFamily="18" charset="0"/>
              </a:rPr>
              <a:t>β</a:t>
            </a:r>
            <a:r>
              <a:rPr lang="en-US" sz="1200" dirty="0" smtClean="0">
                <a:latin typeface="Cambria" panose="02040503050406030204" pitchFamily="18" charset="0"/>
              </a:rPr>
              <a:t> = failure plane angle from horizontal </a:t>
            </a:r>
            <a:r>
              <a:rPr lang="en-US" sz="1200" dirty="0" smtClean="0">
                <a:latin typeface="Cambria" panose="02040503050406030204" pitchFamily="18" charset="0"/>
                <a:cs typeface="Times New Roman"/>
              </a:rPr>
              <a:t>[°]</a:t>
            </a:r>
          </a:p>
          <a:p>
            <a:r>
              <a:rPr lang="el-GR" sz="1200" dirty="0" smtClean="0">
                <a:latin typeface="Times New Roman"/>
                <a:cs typeface="Times New Roman"/>
              </a:rPr>
              <a:t>γ</a:t>
            </a:r>
            <a:r>
              <a:rPr lang="en-US" sz="1200" dirty="0" smtClean="0">
                <a:latin typeface="Times New Roman"/>
                <a:cs typeface="Times New Roman"/>
              </a:rPr>
              <a:t>’ = submerged unit weight of the soil [kN/m</a:t>
            </a:r>
            <a:r>
              <a:rPr lang="en-US" sz="1200" baseline="30000" dirty="0" smtClean="0">
                <a:latin typeface="Times New Roman"/>
                <a:cs typeface="Times New Roman"/>
              </a:rPr>
              <a:t>3</a:t>
            </a:r>
            <a:r>
              <a:rPr lang="en-US" sz="1200" dirty="0" smtClean="0">
                <a:latin typeface="Times New Roman"/>
                <a:cs typeface="Times New Roman"/>
              </a:rPr>
              <a:t>]</a:t>
            </a:r>
          </a:p>
          <a:p>
            <a:r>
              <a:rPr lang="el-GR" sz="1200" dirty="0" smtClean="0">
                <a:latin typeface="Times New Roman"/>
                <a:cs typeface="Times New Roman"/>
              </a:rPr>
              <a:t>γ</a:t>
            </a:r>
            <a:r>
              <a:rPr lang="en-US" sz="1200" baseline="-25000" dirty="0" smtClean="0">
                <a:latin typeface="Times New Roman"/>
                <a:cs typeface="Times New Roman"/>
              </a:rPr>
              <a:t>w</a:t>
            </a:r>
            <a:r>
              <a:rPr lang="en-US" sz="1200" dirty="0" smtClean="0">
                <a:latin typeface="Times New Roman"/>
                <a:cs typeface="Times New Roman"/>
              </a:rPr>
              <a:t> = unit weight of water [kN/m</a:t>
            </a:r>
            <a:r>
              <a:rPr lang="en-US" sz="1200" baseline="30000" dirty="0" smtClean="0">
                <a:latin typeface="Times New Roman"/>
                <a:cs typeface="Times New Roman"/>
              </a:rPr>
              <a:t>3</a:t>
            </a:r>
            <a:r>
              <a:rPr lang="en-US" sz="1200" dirty="0" smtClean="0">
                <a:latin typeface="Times New Roman"/>
                <a:cs typeface="Times New Roman"/>
              </a:rPr>
              <a:t>]</a:t>
            </a:r>
          </a:p>
          <a:p>
            <a:r>
              <a:rPr lang="en-US" sz="1200" dirty="0" smtClean="0">
                <a:latin typeface="Times New Roman"/>
                <a:cs typeface="Times New Roman"/>
              </a:rPr>
              <a:t>λ = direction of the seepage vector measured clockwise from the inward normal to the bank slope</a:t>
            </a:r>
            <a:endParaRPr lang="en-US" sz="1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38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Laboratory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D2AC-E933-4CD2-A20A-293C89B8A992}" type="slidenum">
              <a:rPr lang="en-US" smtClean="0"/>
              <a:t>8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711388"/>
            <a:ext cx="4901953" cy="261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9" t="4086" r="2570" b="6024"/>
          <a:stretch/>
        </p:blipFill>
        <p:spPr bwMode="auto">
          <a:xfrm>
            <a:off x="515472" y="1281953"/>
            <a:ext cx="4473275" cy="245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29200" y="1371600"/>
            <a:ext cx="365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Progression of seepage failure in sand soils with vegetation. Undercutting leads to slumping failure. (Cancienne and Fox, 2008)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43434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Pop-out or tension failure and seepage undercutting in sandy loam soils (Fox and Felice 2014)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85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44958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Direct alteration to streambank </a:t>
            </a:r>
          </a:p>
          <a:p>
            <a:pPr marL="857250" lvl="1" indent="-457200"/>
            <a:r>
              <a:rPr lang="en-US" sz="2400" dirty="0" smtClean="0"/>
              <a:t>“Natural” restoration (excavation/fill and use of native vegetation)</a:t>
            </a:r>
          </a:p>
          <a:p>
            <a:pPr marL="857250" lvl="1" indent="-457200"/>
            <a:r>
              <a:rPr lang="en-US" sz="2400" dirty="0" smtClean="0"/>
              <a:t>Man-made stabilization (mattresses, gabions, </a:t>
            </a:r>
            <a:r>
              <a:rPr lang="en-US" sz="2400" dirty="0"/>
              <a:t>retaining walls, </a:t>
            </a:r>
            <a:r>
              <a:rPr lang="en-US" sz="2400" dirty="0" smtClean="0"/>
              <a:t>etc.)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Alteration to stream flow </a:t>
            </a:r>
          </a:p>
          <a:p>
            <a:pPr marL="857250" lvl="1" indent="-457200"/>
            <a:r>
              <a:rPr lang="en-US" sz="2400" dirty="0" smtClean="0"/>
              <a:t>Retards, dikes, jetties, fences, etc.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D2AC-E933-4CD2-A20A-293C89B8A992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6281172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Julien (2002)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6182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1561</Words>
  <Application>Microsoft Office PowerPoint</Application>
  <PresentationFormat>On-screen Show (4:3)</PresentationFormat>
  <Paragraphs>205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River-groundwater impact on bank stability</vt:lpstr>
      <vt:lpstr>Objectives</vt:lpstr>
      <vt:lpstr>Physical Processes: Stage-Groundwater Dynamics</vt:lpstr>
      <vt:lpstr>Physical Processes: Seepage Erosion</vt:lpstr>
      <vt:lpstr>Physical Processes: Vegetation</vt:lpstr>
      <vt:lpstr>Governing Equations: Bank Strength</vt:lpstr>
      <vt:lpstr>Governing Equations: Bank Stability</vt:lpstr>
      <vt:lpstr>Laboratory Analysis</vt:lpstr>
      <vt:lpstr>Design Methods</vt:lpstr>
      <vt:lpstr>Design Method: Bank Sloping</vt:lpstr>
      <vt:lpstr>Design Method: Bioengineering</vt:lpstr>
      <vt:lpstr>Design Method: Bioengineering</vt:lpstr>
      <vt:lpstr>Design Methods: Bank Drainage</vt:lpstr>
      <vt:lpstr>Design Method: Articulated Concrete Mattresses</vt:lpstr>
      <vt:lpstr>Design Method: Gabions</vt:lpstr>
      <vt:lpstr>Design Method: Retaining Walls</vt:lpstr>
      <vt:lpstr>Design Method: Dikes</vt:lpstr>
      <vt:lpstr>Design Method: Retards</vt:lpstr>
      <vt:lpstr>Design Method: Jetties</vt:lpstr>
      <vt:lpstr>Design Method: Vanes</vt:lpstr>
      <vt:lpstr>References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River-groundwater impact on bank stability</dc:title>
  <dc:creator>.</dc:creator>
  <cp:lastModifiedBy>.</cp:lastModifiedBy>
  <cp:revision>37</cp:revision>
  <dcterms:created xsi:type="dcterms:W3CDTF">2015-03-26T17:52:36Z</dcterms:created>
  <dcterms:modified xsi:type="dcterms:W3CDTF">2015-04-06T18:53:43Z</dcterms:modified>
</cp:coreProperties>
</file>