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0" r:id="rId5"/>
    <p:sldId id="25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2" r:id="rId17"/>
    <p:sldId id="269" r:id="rId18"/>
    <p:sldId id="268" r:id="rId19"/>
    <p:sldId id="282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a" initials="" lastIdx="6" clrIdx="0"/>
  <p:cmAuthor id="1" name="Use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3" autoAdjust="0"/>
    <p:restoredTop sz="94660"/>
  </p:normalViewPr>
  <p:slideViewPr>
    <p:cSldViewPr>
      <p:cViewPr>
        <p:scale>
          <a:sx n="100" d="100"/>
          <a:sy n="100" d="100"/>
        </p:scale>
        <p:origin x="-34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D7C6-C0F7-4CD2-A753-AFC30A51D6C7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81C4-FEF6-4D43-8E2E-A4E7B4593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7011-7FA0-484A-920E-A98A4F888E05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9B73-1B7A-4424-92FF-6CBC19D05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9609-C601-4852-86FA-8D9B5973EB7F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35CF-5771-45D1-82F6-21836BD05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FA7-EA6B-4892-989A-18F877B2B1E4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8879-4A4E-4F86-AB96-B875BE10E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36D1-4575-492E-9003-9375A9DF6C4F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1997-E947-4EBB-A4CD-1C59E8663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7A17-3641-4F15-B00B-6A2EABB79354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DA0A-09B7-4B23-B51B-69D54B88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F9EA-282F-4E7B-9B40-A9A60BD1D74D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653D-0A68-4B34-A769-E82729346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A1CF5-F7E1-46C3-92FE-9C7CFA47F72A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D6EF-5A39-4B4F-9789-5A611B6D8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9CD1-8A41-4187-AC68-6A60BC15949D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5632-96CD-481C-9905-4F8CA9B9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F2DF-015D-40A8-8D89-09EDDA1D9A2B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C726-B3D4-4828-AA01-C92AED7EF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226C-DB86-4553-A6AF-01103F481136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0469D-9C72-4869-A91F-946E5C8EA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E0E5977-99B6-4CD1-910C-3DF911A650B7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CD7F2C5-CDE6-46AA-B0AD-540A235D5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alalariver.org/river/gravel-mining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Gravel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Ryan </a:t>
            </a:r>
            <a:r>
              <a:rPr lang="en-US" dirty="0" err="1"/>
              <a:t>Kindt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Kristina </a:t>
            </a:r>
            <a:r>
              <a:rPr lang="en-US" dirty="0" err="1"/>
              <a:t>Lowthian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CIVE 717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April 9, 2012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09600"/>
            <a:ext cx="5010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1450" y="3168650"/>
            <a:ext cx="6242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Gualala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River, California fly-over, Courtesy: Jamie Hall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Gravel Mining Operations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2362200"/>
            <a:ext cx="399891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668338" y="4800600"/>
            <a:ext cx="39893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alatino Linotype" pitchFamily="18" charset="0"/>
              </a:rPr>
              <a:t>Dragline excavated floodplain for gravel mining, courtesy: Norman et al. 1998 in Kondolf et al. 2001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7588" y="3508375"/>
            <a:ext cx="3989387" cy="3138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dragline excavation of floodplains opens such areas for the commercial production of gravels for mining.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Uses for gravels include heavy construction and development.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Obvious impacts are the environmental degradation and compromise to riverbed and riverbank stability.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9988" y="1752600"/>
            <a:ext cx="39893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United States, gravel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excavation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 rivers and their floodplains occurs in most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Gravel Mining Operations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32766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08000" y="4572000"/>
            <a:ext cx="398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alatino Linotype" pitchFamily="18" charset="0"/>
              </a:rPr>
              <a:t>Gravel mining operations on Wynoochee River being excavated by dragline, Courtesy: Kondolf, 1994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947863"/>
            <a:ext cx="39893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Operations include the wet excavation of riverbeds for gravels and the dry pumped excavation of floodplains.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advantage in the later method is the ease of excavation, whereas the pumping comes at a cost as well.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Gravel Mining Operations</a:t>
            </a:r>
            <a:endParaRPr lang="en-US" dirty="0"/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990600" y="55626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alatino Linotype" pitchFamily="18" charset="0"/>
              </a:rPr>
              <a:t>Gravel pit dewatered by pumping, Alameda Creek at Sunol, California (Courtesy: Kondolf, 1990).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2362200"/>
            <a:ext cx="314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9938" y="2616200"/>
            <a:ext cx="39893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dry pumping of floodplains allows for an ease of excavation and a general area for which gravel mining is allowed. Floodplain excavation should also consider the effects of impacts to floodway design when excavating for protection of the river corridor.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3124200"/>
            <a:ext cx="5010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Design Methods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sz="1800" smtClean="0"/>
              <a:t>Grade Control Structures to prevent excessive head cutting</a:t>
            </a:r>
          </a:p>
          <a:p>
            <a:r>
              <a:rPr lang="en-US" sz="1800" smtClean="0"/>
              <a:t>Rip-Rap bank protection to prevent erosion to bank due to the excavation of bed material </a:t>
            </a:r>
          </a:p>
          <a:p>
            <a:endParaRPr lang="en-US" smtClean="0"/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600200" y="5867400"/>
            <a:ext cx="6242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alatino Linotype" pitchFamily="18" charset="0"/>
              </a:rPr>
              <a:t>Gualala River, California fly-over, Courtesy: Jamie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Design Methods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19400" y="-666750"/>
            <a:ext cx="27432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4419600"/>
            <a:ext cx="845026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 general method for protecting riverbeds from head cutting would be to install a deep footer on a grade control structure which penetrates the depth of head cutting to prevent the undercutting of bridge piers.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Method would protect the upstream area from further head cutting and the infrastructure from damage.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Design Methods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233988"/>
            <a:ext cx="78120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 method similar to the proposed method is used in Taiwan to prevent further head cutting at a bridge upstream of a large gravel mining area. The use of large cinderblocks is used to prevent incision of the channel.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744663"/>
            <a:ext cx="660082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Gravel </a:t>
            </a:r>
            <a:r>
              <a:rPr lang="en-US" dirty="0"/>
              <a:t> </a:t>
            </a:r>
            <a:r>
              <a:rPr lang="en-US" dirty="0" smtClean="0"/>
              <a:t>Mining Effects</a:t>
            </a:r>
            <a:endParaRPr lang="en-US" dirty="0"/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-20638" y="6580188"/>
            <a:ext cx="54864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alatino Linotype" pitchFamily="18" charset="0"/>
              </a:rPr>
              <a:t>Adapted from Kondolf and Matthews, 1991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" y="1587500"/>
            <a:ext cx="9070975" cy="5027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Geomorphic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Gravel mining: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the sediment budget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Decreases the sediment supply to the downstream reach which impacts channel form and stability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Lowers the water table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lateral migration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bank erosion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Potential damage to infrastructure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turbidity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channel incision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bed armoring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Decreases beach sediment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Mitigation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Replenish gravel to increase sediment supply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Extract a “safe sustainable yield”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Install structures to suspend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headcutting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Recycle aggregates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Environmental Impact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Gravel mining:</a:t>
            </a:r>
          </a:p>
          <a:p>
            <a:pPr lvl="1"/>
            <a:r>
              <a:rPr lang="en-US" smtClean="0"/>
              <a:t>Increases stream temperature</a:t>
            </a:r>
          </a:p>
          <a:p>
            <a:pPr lvl="1"/>
            <a:r>
              <a:rPr lang="en-US" smtClean="0"/>
              <a:t>Reduces dissolved oxygen</a:t>
            </a:r>
          </a:p>
          <a:p>
            <a:pPr lvl="1"/>
            <a:r>
              <a:rPr lang="en-US" smtClean="0"/>
              <a:t>Degrades riparian habitat through bank vegetation removal </a:t>
            </a:r>
          </a:p>
          <a:p>
            <a:pPr lvl="1"/>
            <a:r>
              <a:rPr lang="en-US" smtClean="0"/>
              <a:t>Causes clogging and damage of fish gills due to increased suspended sediment</a:t>
            </a:r>
          </a:p>
          <a:p>
            <a:pPr lvl="1"/>
            <a:r>
              <a:rPr lang="en-US" smtClean="0"/>
              <a:t>Reduces woody debris loading which provides cover for fish</a:t>
            </a:r>
          </a:p>
          <a:p>
            <a:endParaRPr lang="en-US" smtClean="0"/>
          </a:p>
          <a:p>
            <a:r>
              <a:rPr lang="en-US" smtClean="0"/>
              <a:t>Mitigation</a:t>
            </a:r>
          </a:p>
          <a:p>
            <a:pPr lvl="1"/>
            <a:r>
              <a:rPr lang="en-US" smtClean="0"/>
              <a:t>Improve the geomorphic processes</a:t>
            </a:r>
          </a:p>
          <a:p>
            <a:pPr lvl="1"/>
            <a:r>
              <a:rPr lang="en-US" smtClean="0"/>
              <a:t>Change gravel pit design (flatter sloping banks, irregular shorelines) to improve wildlife habitat after decommissioning</a:t>
            </a:r>
          </a:p>
          <a:p>
            <a:pPr lvl="1"/>
            <a:r>
              <a:rPr lang="en-US" smtClean="0"/>
              <a:t>Revegetate stream banks to increase bank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Protection of rivers through engineering methods including grade control and riverbank stabilization ensure that impacts of gravel mining are mitigated in the gravel mining process.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Extraction of gravel and sand from rivers cuts off the sediment supply which degrades the channel stability and habitat functions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Gravel and sand are nonrenewable resources in the context of rivers since they alter the sediment balance of the system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Gravel mining effect can be mitigated mainly through geomorphic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Purpose of gravel mining</a:t>
            </a:r>
          </a:p>
          <a:p>
            <a:r>
              <a:rPr lang="en-US" smtClean="0"/>
              <a:t>Physical processes</a:t>
            </a:r>
          </a:p>
          <a:p>
            <a:r>
              <a:rPr lang="en-US" smtClean="0"/>
              <a:t>Governing equations</a:t>
            </a:r>
          </a:p>
          <a:p>
            <a:r>
              <a:rPr lang="en-US" smtClean="0"/>
              <a:t>Gravel mining operations</a:t>
            </a:r>
          </a:p>
          <a:p>
            <a:r>
              <a:rPr lang="en-US" smtClean="0"/>
              <a:t>Design methods</a:t>
            </a:r>
          </a:p>
          <a:p>
            <a:r>
              <a:rPr lang="en-US" smtClean="0"/>
              <a:t>Gravel mining effects</a:t>
            </a:r>
          </a:p>
          <a:p>
            <a:r>
              <a:rPr lang="en-US" smtClean="0"/>
              <a:t>Geomorphic impacts</a:t>
            </a:r>
          </a:p>
          <a:p>
            <a:r>
              <a:rPr lang="en-US" smtClean="0"/>
              <a:t>Environmental impacts</a:t>
            </a:r>
          </a:p>
          <a:p>
            <a:r>
              <a:rPr lang="en-US" smtClean="0"/>
              <a:t>Conclusions</a:t>
            </a:r>
          </a:p>
          <a:p>
            <a:r>
              <a:rPr lang="en-US" smtClean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Femmer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S.R. (2002).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Instream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Gravel Mining and Related Issues in Southern Missouri. United States Geological Survey, Rolla, USA.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Friends of the Gualala River. 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n.d.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“Gravel Mining in the Gualala River”.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http://www.gualalariver.org/river/gravel-mining.html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Julien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P.Y. (2010). Erosion and Sedimentation. Cambridge University Press, Cambridge, UK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Julien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P.Y. (2002) River Mechanics, Cambridge University Press, Cambridge, UK.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Knighton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D. (1998). Fluvial Forms and Processes: A New Perspective.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Hodder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Education, London, UK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Kondolf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G.M. (1997). Hungry Water: Effects of Dams and Gravel Mining on River Channels. Environmental Management 21:4 p. 533-551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Kondolf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G.M., Matthews, W.V.G. (1991). Management of Coarse Sediment in Regulated Rivers of California. Technical Completion Reports, University of California Water Resources Center, Berkeley, USA.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Kondolf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G.M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Smeltzer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M., Kimball, L. (2001). Freshwater Gravel Mining and Dredging Issues. University of California, Berkeley, USA.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North Carolina Chapter of the American Fisheries Society. (2002). Position Paper 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Instream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Sand and Gravel Mining Activities in North Carolina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Purpose of Gravel Mining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Navigation</a:t>
            </a:r>
          </a:p>
          <a:p>
            <a:r>
              <a:rPr lang="en-US" smtClean="0"/>
              <a:t>Agricultural drainage</a:t>
            </a:r>
          </a:p>
          <a:p>
            <a:r>
              <a:rPr lang="en-US" smtClean="0"/>
              <a:t>Flood control</a:t>
            </a:r>
          </a:p>
          <a:p>
            <a:r>
              <a:rPr lang="en-US" smtClean="0"/>
              <a:t>Channel stability</a:t>
            </a:r>
          </a:p>
          <a:p>
            <a:r>
              <a:rPr lang="en-US" smtClean="0"/>
              <a:t>Construction aggregate – largest mining industry in most states</a:t>
            </a:r>
          </a:p>
          <a:p>
            <a:pPr lvl="1"/>
            <a:r>
              <a:rPr lang="en-US" smtClean="0"/>
              <a:t>Uses:</a:t>
            </a:r>
          </a:p>
          <a:p>
            <a:pPr lvl="2"/>
            <a:r>
              <a:rPr lang="en-US" smtClean="0"/>
              <a:t>Base material and asphalt for transportation projects</a:t>
            </a:r>
          </a:p>
          <a:p>
            <a:pPr lvl="2"/>
            <a:r>
              <a:rPr lang="en-US" smtClean="0"/>
              <a:t>Bedding for pipelines</a:t>
            </a:r>
          </a:p>
          <a:p>
            <a:pPr lvl="2"/>
            <a:r>
              <a:rPr lang="en-US" smtClean="0"/>
              <a:t>Drain rock in leach field septic systems</a:t>
            </a:r>
          </a:p>
          <a:p>
            <a:pPr lvl="2"/>
            <a:r>
              <a:rPr lang="en-US" smtClean="0"/>
              <a:t>Aggregate mix in concrete for transportation and buildings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Physical Processes</a:t>
            </a:r>
            <a:endParaRPr lang="en-US" dirty="0"/>
          </a:p>
        </p:txBody>
      </p:sp>
      <p:pic>
        <p:nvPicPr>
          <p:cNvPr id="16386" name="Picture 5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7563" y="1600200"/>
            <a:ext cx="7508875" cy="4525963"/>
          </a:xfrm>
        </p:spPr>
      </p:pic>
      <p:sp>
        <p:nvSpPr>
          <p:cNvPr id="16387" name="TextBox 63"/>
          <p:cNvSpPr txBox="1">
            <a:spLocks noChangeArrowheads="1"/>
          </p:cNvSpPr>
          <p:nvPr/>
        </p:nvSpPr>
        <p:spPr bwMode="auto">
          <a:xfrm>
            <a:off x="838200" y="6096000"/>
            <a:ext cx="548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alatino Linotype" pitchFamily="18" charset="0"/>
              </a:rPr>
              <a:t>Adapted from Knighton,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Governing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963" t="-1078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Governing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593" t="-1348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Governing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48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Governing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229600" cy="4648200"/>
          </a:xfrm>
          <a:blipFill rotWithShape="1">
            <a:blip r:embed="rId2"/>
            <a:stretch>
              <a:fillRect t="-131" b="-1312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09800"/>
            <a:ext cx="6391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Governing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963" t="-1078" b="-674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1047</TotalTime>
  <Words>774</Words>
  <Application>Microsoft Office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Palatino Linotype</vt:lpstr>
      <vt:lpstr>Arial</vt:lpstr>
      <vt:lpstr>Century Gothic</vt:lpstr>
      <vt:lpstr>Courier New</vt:lpstr>
      <vt:lpstr>Calibri</vt:lpstr>
      <vt:lpstr>Executive</vt:lpstr>
      <vt:lpstr>Executive</vt:lpstr>
      <vt:lpstr>Gravel Mining</vt:lpstr>
      <vt:lpstr>Content</vt:lpstr>
      <vt:lpstr>Purpose of Gravel Mining</vt:lpstr>
      <vt:lpstr>Physical Processes</vt:lpstr>
      <vt:lpstr>Governing Equations</vt:lpstr>
      <vt:lpstr>Governing Equations</vt:lpstr>
      <vt:lpstr>Governing Equations</vt:lpstr>
      <vt:lpstr>Governing Equations</vt:lpstr>
      <vt:lpstr>Governing Equations</vt:lpstr>
      <vt:lpstr>Gravel Mining Operations</vt:lpstr>
      <vt:lpstr>Gravel Mining Operations</vt:lpstr>
      <vt:lpstr>Gravel Mining Operations</vt:lpstr>
      <vt:lpstr>Design Methods</vt:lpstr>
      <vt:lpstr>Design Methods</vt:lpstr>
      <vt:lpstr>Design Methods</vt:lpstr>
      <vt:lpstr>Gravel  Mining Effects</vt:lpstr>
      <vt:lpstr>Geomorphic Impact</vt:lpstr>
      <vt:lpstr>Environmental Impact</vt:lpstr>
      <vt:lpstr>Conclusions</vt:lpstr>
      <vt:lpstr>References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Gravel Mining</dc:title>
  <dc:creator>Kristina</dc:creator>
  <cp:lastModifiedBy>.</cp:lastModifiedBy>
  <cp:revision>51</cp:revision>
  <dcterms:created xsi:type="dcterms:W3CDTF">2012-04-06T22:01:19Z</dcterms:created>
  <dcterms:modified xsi:type="dcterms:W3CDTF">2012-04-13T13:58:44Z</dcterms:modified>
</cp:coreProperties>
</file>