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4"/>
  </p:notesMasterIdLst>
  <p:sldIdLst>
    <p:sldId id="278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89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02" d="100"/>
          <a:sy n="102" d="100"/>
        </p:scale>
        <p:origin x="-2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BE96F15A-FEEE-4B7F-AD0E-50915E6A18E5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D038ACB-A720-4C49-89E2-FB35BAE05A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86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  <p:sp>
        <p:nvSpPr>
          <p:cNvPr id="286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4E3BA8D-16AB-4BEC-97D8-5FC250F184B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CF12FC-29C1-470D-AFA2-EDA30EE094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FDDB65-430F-44B4-AB5D-2A648B4187E2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9E16F-32E7-45C4-9A3E-302B82B191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978D05-F842-4190-A665-0C2E7E239EA9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A0AE7B-28BC-4467-B26F-A92E5075F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81845-2E04-4ADD-9270-8D9711173F19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321D51-3011-4894-B745-CDAFBC855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C2F0F-A721-4BB3-8E7B-30B3305391F6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44E918-032C-40E1-914A-78FC4408D4D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36303B-2227-4F57-BB89-2242F57F2B07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B5E20-6E8B-4524-BE6A-5C4D3C860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6C222-F7F0-4D4B-8BFB-58FFA52BDB67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B3095-2605-4CDF-837E-9BE47321A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B557F-F8DE-4AAB-8C07-F9ED9B70EB56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A7B75-D2C7-4D15-A3F3-85E1C43159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D004F-B4A6-488D-871E-ED1D5AA81C95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DB4F05-5B4A-479C-81C2-DF2D01436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ECEDC-9A9E-4C30-B170-364240FD624B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D457C-67F0-4590-8902-15E77D4B16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831740-955B-4BD4-B699-D392540E3351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960DE3-24E7-46E3-9A1E-365ED6C1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FF64CC-9EE8-4583-B3AA-BA736AA7F1DE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DF10866A-93EE-403B-BCEF-BBEAD92DE4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2"/>
                </a:solidFill>
                <a:latin typeface="+mn-lt"/>
              </a:defRPr>
            </a:lvl1pPr>
          </a:lstStyle>
          <a:p>
            <a:pPr>
              <a:defRPr/>
            </a:pPr>
            <a:fld id="{4F47442B-0E7A-44E6-9A90-5D3261E2E8F7}" type="datetimeFigureOut">
              <a:rPr lang="en-US"/>
              <a:pPr>
                <a:defRPr/>
              </a:pPr>
              <a:t>4/13/2012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1" r:id="rId3"/>
    <p:sldLayoutId id="2147483680" r:id="rId4"/>
    <p:sldLayoutId id="2147483679" r:id="rId5"/>
    <p:sldLayoutId id="2147483678" r:id="rId6"/>
    <p:sldLayoutId id="2147483677" r:id="rId7"/>
    <p:sldLayoutId id="2147483676" r:id="rId8"/>
    <p:sldLayoutId id="2147483675" r:id="rId9"/>
    <p:sldLayoutId id="2147483674" r:id="rId10"/>
    <p:sldLayoutId id="2147483673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2pPr>
      <a:lvl3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3pPr>
      <a:lvl4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4pPr>
      <a:lvl5pPr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pitchFamily="18" charset="0"/>
        </a:defRPr>
      </a:lvl9pPr>
    </p:titleStyle>
    <p:bodyStyle>
      <a:lvl1pPr marL="3429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4888" indent="-228600" algn="l" rtl="0" fontAlgn="base">
        <a:spcBef>
          <a:spcPct val="20000"/>
        </a:spcBef>
        <a:spcAft>
          <a:spcPct val="0"/>
        </a:spcAft>
        <a:buClr>
          <a:srgbClr val="D2CB6C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279525" indent="-228600" algn="l" rtl="0" fontAlgn="base">
        <a:spcBef>
          <a:spcPct val="20000"/>
        </a:spcBef>
        <a:spcAft>
          <a:spcPct val="0"/>
        </a:spcAft>
        <a:buClr>
          <a:srgbClr val="95A39D"/>
        </a:buClr>
        <a:buFont typeface="Arial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163" indent="-228600" algn="l" rtl="0" fontAlgn="base">
        <a:spcBef>
          <a:spcPct val="20000"/>
        </a:spcBef>
        <a:spcAft>
          <a:spcPct val="0"/>
        </a:spcAft>
        <a:buClr>
          <a:srgbClr val="C89F5D"/>
        </a:buClr>
        <a:buFont typeface="Arial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125" cy="10668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By: Nell </a:t>
            </a:r>
            <a:r>
              <a:rPr lang="en-US" dirty="0" err="1" smtClean="0"/>
              <a:t>Kolden</a:t>
            </a:r>
            <a:r>
              <a:rPr lang="en-US" dirty="0" smtClean="0"/>
              <a:t> and Taylor Barnett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Thursday April 12, 2012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/>
              <a:t>CIVE 717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463" y="3232150"/>
            <a:ext cx="2039937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4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35638" y="1987550"/>
            <a:ext cx="1117600" cy="420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Broad Crested Weirs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Considered to be a broad crested weir when                 , where H</a:t>
            </a:r>
            <a:r>
              <a:rPr lang="en-US" baseline="-25000" dirty="0" smtClean="0"/>
              <a:t>1</a:t>
            </a:r>
            <a:r>
              <a:rPr lang="en-US" dirty="0" smtClean="0"/>
              <a:t> is the upstream total energy above the weir, and l is the weir length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be used as check structure or to measure flow rates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If used to measure flow rates: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Where H</a:t>
            </a:r>
            <a:r>
              <a:rPr lang="en-US" baseline="-25000" dirty="0" smtClean="0"/>
              <a:t>1</a:t>
            </a:r>
            <a:r>
              <a:rPr lang="en-US" dirty="0" smtClean="0"/>
              <a:t> is the total energy upstream of the weir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weir is considered submerged if</a:t>
            </a:r>
            <a:br>
              <a:rPr lang="en-US" dirty="0" smtClean="0"/>
            </a:br>
            <a:endParaRPr lang="en-US" dirty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If the weir is submerged the discharge</a:t>
            </a:r>
            <a:br>
              <a:rPr lang="en-US" dirty="0" smtClean="0"/>
            </a:br>
            <a:r>
              <a:rPr lang="en-US" dirty="0" smtClean="0"/>
              <a:t>equation is multiplied by f(S)</a:t>
            </a:r>
          </a:p>
        </p:txBody>
      </p:sp>
      <p:pic>
        <p:nvPicPr>
          <p:cNvPr id="23557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7800" y="4924425"/>
            <a:ext cx="2857500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Sharp Crested Example Un-submerged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r>
              <a:rPr lang="en-US" smtClean="0"/>
              <a:t>Sharp Crested Example Submerged</a:t>
            </a:r>
          </a:p>
          <a:p>
            <a:endParaRPr lang="en-US" smtClean="0"/>
          </a:p>
          <a:p>
            <a:pPr marL="457200" lvl="1" indent="0">
              <a:buFont typeface="Arial" charset="0"/>
              <a:buNone/>
            </a:pPr>
            <a:endParaRPr lang="en-US" smtClean="0"/>
          </a:p>
        </p:txBody>
      </p:sp>
      <p:pic>
        <p:nvPicPr>
          <p:cNvPr id="24579" name="Picture 3" descr="Sharp_crest un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49325" y="2081213"/>
            <a:ext cx="4365625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Sharp_crest un 1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0138" y="4433888"/>
            <a:ext cx="4321175" cy="2098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Broad Crested Weir Example</a:t>
            </a:r>
          </a:p>
          <a:p>
            <a:pPr marL="457200" lvl="1" indent="0">
              <a:buFont typeface="Arial" charset="0"/>
              <a:buNone/>
            </a:pPr>
            <a:endParaRPr lang="en-US" smtClean="0"/>
          </a:p>
        </p:txBody>
      </p:sp>
      <p:pic>
        <p:nvPicPr>
          <p:cNvPr id="25603" name="Picture 3" descr="Sharp_crest un 2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0925" y="2259013"/>
            <a:ext cx="6238875" cy="264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V-notch weirs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Found all over the world because construction and installment is very straightforward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Used primarily as a simple flow measurement device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 relationship between flow height through the notch and discharge is easily developed and measurable in the field</a:t>
            </a:r>
          </a:p>
          <a:p>
            <a:pPr marL="1005840" lvl="2" fontAlgn="auto">
              <a:spcAft>
                <a:spcPts val="0"/>
              </a:spcAft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Q=(g/2)</a:t>
            </a:r>
            <a:r>
              <a:rPr lang="en-US" baseline="30000" dirty="0" smtClean="0"/>
              <a:t>1/2</a:t>
            </a:r>
            <a:r>
              <a:rPr lang="en-US" dirty="0" smtClean="0"/>
              <a:t>*y</a:t>
            </a:r>
            <a:r>
              <a:rPr lang="en-US" baseline="-25000" dirty="0" smtClean="0"/>
              <a:t>c</a:t>
            </a:r>
            <a:r>
              <a:rPr lang="en-US" baseline="30000" dirty="0" smtClean="0"/>
              <a:t>5/2</a:t>
            </a:r>
          </a:p>
          <a:p>
            <a:pPr marL="1280160" lvl="3" fontAlgn="auto">
              <a:spcAft>
                <a:spcPts val="0"/>
              </a:spcAft>
              <a:buClr>
                <a:schemeClr val="accent4"/>
              </a:buClr>
              <a:buFont typeface="Arial" pitchFamily="34" charset="0"/>
              <a:buChar char="•"/>
              <a:defRPr/>
            </a:pPr>
            <a:r>
              <a:rPr lang="en-US" dirty="0" smtClean="0"/>
              <a:t>Where: Q is discharge, g is gravity, and </a:t>
            </a:r>
            <a:r>
              <a:rPr lang="en-US" dirty="0" err="1" smtClean="0"/>
              <a:t>y</a:t>
            </a:r>
            <a:r>
              <a:rPr lang="en-US" baseline="-25000" dirty="0" err="1" smtClean="0"/>
              <a:t>c</a:t>
            </a:r>
            <a:r>
              <a:rPr lang="en-US" dirty="0" smtClean="0"/>
              <a:t> is the height of the water through the notch</a:t>
            </a:r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49450" y="4681538"/>
            <a:ext cx="2838450" cy="189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787900" y="5375275"/>
            <a:ext cx="24368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V-notch weir used for flow measurement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Weirs can also be used to improve fishing conditions</a:t>
            </a:r>
          </a:p>
          <a:p>
            <a:pPr lvl="1"/>
            <a:r>
              <a:rPr lang="en-US" smtClean="0"/>
              <a:t>Fishing weirs found all over the world, some are very simple and some involve complex engineering</a:t>
            </a:r>
          </a:p>
          <a:p>
            <a:pPr lvl="1"/>
            <a:r>
              <a:rPr lang="en-US" smtClean="0"/>
              <a:t>Backup of water upstream of weir creates a holding place for fish</a:t>
            </a:r>
          </a:p>
          <a:p>
            <a:pPr lvl="1"/>
            <a:endParaRPr lang="en-US" smtClean="0"/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4688" y="316865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4484688" y="4179888"/>
            <a:ext cx="313848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Fishing weir used to trap fish in a bay near Taiwan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Bendway weirs are used to redirect flow in meander bends in rivers</a:t>
            </a:r>
          </a:p>
          <a:p>
            <a:r>
              <a:rPr lang="en-US" smtClean="0"/>
              <a:t>The objective of the bendway weirs is to improve navigation through tight bends. </a:t>
            </a:r>
          </a:p>
          <a:p>
            <a:r>
              <a:rPr lang="en-US" smtClean="0"/>
              <a:t>Usually angled 20°-30° upstream </a:t>
            </a:r>
          </a:p>
          <a:p>
            <a:r>
              <a:rPr lang="en-US" smtClean="0"/>
              <a:t>The weirs are low enough that ships can pass even in low flow</a:t>
            </a:r>
          </a:p>
          <a:p>
            <a:r>
              <a:rPr lang="en-US" smtClean="0"/>
              <a:t>They are high enough so that they significantly control near-bed velocities and redirect near-bed streamlines</a:t>
            </a:r>
          </a:p>
          <a:p>
            <a:r>
              <a:rPr lang="en-US" smtClean="0"/>
              <a:t>Built in sets of approximately 4-14 weirs per bend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err="1" smtClean="0"/>
              <a:t>Bendway</a:t>
            </a:r>
            <a:r>
              <a:rPr lang="en-US" dirty="0" smtClean="0"/>
              <a:t> Weir:</a:t>
            </a:r>
          </a:p>
          <a:p>
            <a:pPr marL="114300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/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4163" y="2227263"/>
            <a:ext cx="52578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Recreational uses: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Weirs are often built to create pools for swimming and recreation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water drop created by a weir on the downstream side can be used for boating and tubing</a:t>
            </a:r>
            <a:endParaRPr lang="en-US" dirty="0"/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95775" y="4768850"/>
            <a:ext cx="2508250" cy="1881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052638" y="5451475"/>
            <a:ext cx="2243137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Kayaker surfing downstream of a weir</a:t>
            </a:r>
            <a:endParaRPr lang="en-US" sz="1050" dirty="0">
              <a:latin typeface="+mn-lt"/>
            </a:endParaRPr>
          </a:p>
        </p:txBody>
      </p: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89125" y="2386013"/>
            <a:ext cx="2406650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295775" y="3035300"/>
            <a:ext cx="279241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Swimmers enjoying the pools created by a weir</a:t>
            </a:r>
            <a:endParaRPr lang="en-US" sz="10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Habitat considerations:</a:t>
            </a:r>
          </a:p>
          <a:p>
            <a:pPr lvl="1"/>
            <a:r>
              <a:rPr lang="en-US" smtClean="0"/>
              <a:t>A large drop off the downstream edge of a weir can create a barrier to upstream fish passage</a:t>
            </a:r>
          </a:p>
          <a:p>
            <a:pPr lvl="1"/>
            <a:r>
              <a:rPr lang="en-US" smtClean="0"/>
              <a:t>Weirs can be built so that they maintain or enhance fish habitat</a:t>
            </a:r>
          </a:p>
          <a:p>
            <a:pPr lvl="1"/>
            <a:r>
              <a:rPr lang="en-US" smtClean="0"/>
              <a:t>Rock ramps on the downstream end of weirs create riffle habitat instead of a small waterfall</a:t>
            </a:r>
          </a:p>
          <a:p>
            <a:pPr lvl="1"/>
            <a:endParaRPr lang="en-US" smtClean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5025" y="3773488"/>
            <a:ext cx="4262438" cy="277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5097463" y="4910138"/>
            <a:ext cx="2792412" cy="900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This weir on the South Platte creates a backwater condition to slow velocities and prevent bridge pool scour, but also creates riffle habitat and does not impede upstream fish passage</a:t>
            </a:r>
            <a:endParaRPr lang="en-US" sz="105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379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One type of habitat-enhancing weir is a Newbury Riffle</a:t>
            </a:r>
          </a:p>
          <a:p>
            <a:r>
              <a:rPr lang="en-US" smtClean="0"/>
              <a:t>Newbury Riffles are installed as a combination grade control structure/habitat improvement</a:t>
            </a:r>
          </a:p>
          <a:p>
            <a:r>
              <a:rPr lang="en-US" smtClean="0"/>
              <a:t>The weir backs up water into a pool, and the riffle maintains fish passage</a:t>
            </a:r>
          </a:p>
        </p:txBody>
      </p:sp>
      <p:pic>
        <p:nvPicPr>
          <p:cNvPr id="3379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75000" y="3389313"/>
            <a:ext cx="4194175" cy="314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601788" y="4459288"/>
            <a:ext cx="15732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Series of Newbury Riffles</a:t>
            </a:r>
            <a:endParaRPr lang="en-US" sz="1050" dirty="0">
              <a:latin typeface="+mn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Objectives</a:t>
            </a:r>
          </a:p>
          <a:p>
            <a:pPr lvl="1"/>
            <a:r>
              <a:rPr lang="en-US" smtClean="0"/>
              <a:t>To divert water from main canal into secondary canals</a:t>
            </a:r>
          </a:p>
          <a:p>
            <a:pPr lvl="1"/>
            <a:r>
              <a:rPr lang="en-US" smtClean="0"/>
              <a:t>To help maintain a more uniform flow rate over long periods of time</a:t>
            </a:r>
          </a:p>
          <a:p>
            <a:pPr lvl="1"/>
            <a:r>
              <a:rPr lang="en-US" smtClean="0"/>
              <a:t>To measure flow rates</a:t>
            </a:r>
          </a:p>
          <a:p>
            <a:pPr lvl="1"/>
            <a:r>
              <a:rPr lang="en-US" smtClean="0"/>
              <a:t>To maintain a constant minimum flow depth</a:t>
            </a:r>
          </a:p>
          <a:p>
            <a:pPr lvl="1"/>
            <a:r>
              <a:rPr lang="en-US" smtClean="0"/>
              <a:t>To control grade of river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481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Weir Construction:</a:t>
            </a:r>
          </a:p>
          <a:p>
            <a:pPr lvl="1"/>
            <a:r>
              <a:rPr lang="en-US" smtClean="0"/>
              <a:t>One simple way to construct a weir is to use sheet piles driven into the river bed to a depth 2-3 times the maximum scour rate</a:t>
            </a:r>
          </a:p>
          <a:p>
            <a:pPr lvl="1"/>
            <a:r>
              <a:rPr lang="en-US" smtClean="0"/>
              <a:t>Regardless of the construction material, the sides of the weir must be tied into the banks with riprap or sheet pile to keep the water from getting around the weir</a:t>
            </a:r>
          </a:p>
          <a:p>
            <a:pPr lvl="1"/>
            <a:r>
              <a:rPr lang="en-US" smtClean="0"/>
              <a:t>For weirs with ramps on the downstream side, rocks must be placed carefully to maintain desired slope over backside of weir</a:t>
            </a:r>
          </a:p>
          <a:p>
            <a:pPr lvl="1"/>
            <a:r>
              <a:rPr lang="en-US" smtClean="0"/>
              <a:t>When multiple weirs are used for grade control, they must be constructed so that the energy slope in between structures matches that needed for sediment control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584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Weir Failures:	</a:t>
            </a:r>
          </a:p>
          <a:p>
            <a:pPr lvl="1"/>
            <a:r>
              <a:rPr lang="en-US" smtClean="0"/>
              <a:t>When weirs are not adequately constructed or not tied back into the bank, failure can occur</a:t>
            </a:r>
          </a:p>
          <a:p>
            <a:pPr lvl="1"/>
            <a:r>
              <a:rPr lang="en-US" smtClean="0"/>
              <a:t>Failed weirs can cause dangerous situations for animals, navigation, and recreation</a:t>
            </a:r>
          </a:p>
        </p:txBody>
      </p:sp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3" y="3657600"/>
            <a:ext cx="3652837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3075" y="3657600"/>
            <a:ext cx="3248025" cy="243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282700" y="6099175"/>
            <a:ext cx="2125663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Failed concrete weir on Clear Creek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973638" y="6099175"/>
            <a:ext cx="1865312" cy="254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Weir lacking adequate tie-back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Weirs and Canal Intakes</a:t>
            </a:r>
          </a:p>
        </p:txBody>
      </p:sp>
      <p:sp>
        <p:nvSpPr>
          <p:cNvPr id="3686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Conclusions:</a:t>
            </a:r>
          </a:p>
          <a:p>
            <a:pPr lvl="1"/>
            <a:r>
              <a:rPr lang="en-US" smtClean="0"/>
              <a:t>Weirs and Canal Intakes have a huge range of uses and designs</a:t>
            </a:r>
          </a:p>
          <a:p>
            <a:pPr lvl="1"/>
            <a:r>
              <a:rPr lang="en-US" smtClean="0"/>
              <a:t>They must be designed properly so that they function as intended</a:t>
            </a: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4050" y="2898775"/>
            <a:ext cx="4549775" cy="341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763838" y="6310313"/>
            <a:ext cx="2870200" cy="4159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 dirty="0">
                <a:latin typeface="+mn-lt"/>
              </a:rPr>
              <a:t>The triple weir on the Avon River in Bath (There is a lock on the right side to allow for navigation)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Main Types of Weirs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Sharp Crested Weir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Broad Crested Weir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V-Notch Weir</a:t>
            </a:r>
          </a:p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Main Types of Canal Intakes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Lateral Intake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Bottom Intake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Overhead Intake (Inlets in piers are used for water intake)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Lateral Intake with damming</a:t>
            </a:r>
          </a:p>
          <a:p>
            <a:pPr lvl="1"/>
            <a:r>
              <a:rPr lang="en-US" smtClean="0"/>
              <a:t>Uses a Weir or similar hydraulic control structure to maintain a minimum stage</a:t>
            </a:r>
          </a:p>
          <a:p>
            <a:pPr lvl="1"/>
            <a:r>
              <a:rPr lang="en-US" smtClean="0"/>
              <a:t>Allows the off take structure to continue operating regardless of river conditions</a:t>
            </a:r>
          </a:p>
          <a:p>
            <a:pPr lvl="1"/>
            <a:r>
              <a:rPr lang="en-US" smtClean="0"/>
              <a:t>Harder to design and build than a lateral intake without damming</a:t>
            </a:r>
          </a:p>
          <a:p>
            <a:pPr lvl="1"/>
            <a:r>
              <a:rPr lang="en-US" smtClean="0"/>
              <a:t>Will have a higher environmental impact than a lateral intake without damming</a:t>
            </a:r>
          </a:p>
          <a:p>
            <a:pPr lvl="1"/>
            <a:endParaRPr lang="en-US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16063"/>
            <a:ext cx="7886700" cy="4910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57200" y="1223963"/>
            <a:ext cx="8229600" cy="4525962"/>
          </a:xfrm>
        </p:spPr>
        <p:txBody>
          <a:bodyPr/>
          <a:lstStyle/>
          <a:p>
            <a:r>
              <a:rPr lang="en-US" smtClean="0"/>
              <a:t>Example of a lateral intake with damming</a:t>
            </a:r>
          </a:p>
          <a:p>
            <a:pPr marL="457200" lvl="1" indent="0"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Lateral Intake without damming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Off take flow rate is limited to 1 or 2 </a:t>
            </a:r>
            <a:r>
              <a:rPr lang="en-US" dirty="0" err="1" smtClean="0"/>
              <a:t>cms</a:t>
            </a:r>
            <a:r>
              <a:rPr lang="en-US" dirty="0" smtClean="0"/>
              <a:t> assuming 2cms&lt;&lt;</a:t>
            </a:r>
            <a:r>
              <a:rPr lang="en-US" dirty="0" err="1" smtClean="0"/>
              <a:t>Q</a:t>
            </a:r>
            <a:r>
              <a:rPr lang="en-US" baseline="-25000" dirty="0" err="1" smtClean="0"/>
              <a:t>river</a:t>
            </a:r>
            <a:endParaRPr lang="en-US" baseline="-25000" dirty="0" smtClean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Off take flow rate is directly tied to river flow rate since there is no check structure to ensure a minimum river stage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Avoids generating backwater and is cheaper to construct</a:t>
            </a:r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>
          <a:xfrm>
            <a:off x="457200" y="1223963"/>
            <a:ext cx="8229600" cy="4525962"/>
          </a:xfrm>
        </p:spPr>
        <p:txBody>
          <a:bodyPr/>
          <a:lstStyle/>
          <a:p>
            <a:r>
              <a:rPr lang="en-US" smtClean="0"/>
              <a:t>Example of a lateral intake without damming</a:t>
            </a:r>
          </a:p>
          <a:p>
            <a:pPr marL="457200" lvl="1" indent="0">
              <a:buFont typeface="Arial" charset="0"/>
              <a:buNone/>
            </a:pPr>
            <a:endParaRPr lang="en-US" smtClean="0"/>
          </a:p>
        </p:txBody>
      </p:sp>
      <p:pic>
        <p:nvPicPr>
          <p:cNvPr id="20483" name="Picture 3" descr="Screen Shot 2012-04-12 at 9.42.08 A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1700" y="2139950"/>
            <a:ext cx="73056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Bottom Intakes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Also known as Tyrolean Intakes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Water is diverted from river using a collection canal perpendicular to the river and covered with a screen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Particles and debris larger than the screen are washed downstream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Flow rate in off take canal will always be at maximum so this is best suited for power production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45720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Weirs and Canal Intakes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Sharp Crested Weirs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Considered to be a sharp crested weir when             , where y</a:t>
            </a:r>
            <a:r>
              <a:rPr lang="en-US" baseline="-25000" dirty="0" smtClean="0"/>
              <a:t>1</a:t>
            </a:r>
            <a:r>
              <a:rPr lang="en-US" dirty="0" smtClean="0"/>
              <a:t> is the upstream flow depth above the weir, and l is the weir length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Can be used as check structure or to measure flow rates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If used to measure flow rates: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 smtClean="0"/>
          </a:p>
          <a:p>
            <a:pPr marL="411480" lvl="1" indent="0"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dirty="0" smtClean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Where H</a:t>
            </a:r>
            <a:r>
              <a:rPr lang="en-US" baseline="-25000" dirty="0" smtClean="0"/>
              <a:t>1</a:t>
            </a:r>
            <a:r>
              <a:rPr lang="en-US" dirty="0" smtClean="0"/>
              <a:t> is the total energy upstream of the weir</a:t>
            </a:r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The weir is considered submerged if</a:t>
            </a:r>
            <a:br>
              <a:rPr lang="en-US" dirty="0" smtClean="0"/>
            </a:br>
            <a:endParaRPr lang="en-US" dirty="0"/>
          </a:p>
          <a:p>
            <a:pPr marL="640080" lvl="1" fontAlgn="auto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n-US" dirty="0" smtClean="0"/>
              <a:t>If the weir is submerged the discharge</a:t>
            </a:r>
            <a:br>
              <a:rPr lang="en-US" dirty="0" smtClean="0"/>
            </a:br>
            <a:r>
              <a:rPr lang="en-US" dirty="0" smtClean="0"/>
              <a:t>equation is multiplied by f(S)</a:t>
            </a:r>
          </a:p>
        </p:txBody>
      </p:sp>
      <p:pic>
        <p:nvPicPr>
          <p:cNvPr id="22531" name="Picture 3" descr="Screen Shot 2012-04-12 at 1.41.24 P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35638" y="2065338"/>
            <a:ext cx="749300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4" descr="Screen Shot 2012-04-12 at 1.42.58 P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4375" y="3232150"/>
            <a:ext cx="2060575" cy="928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Screen Shot 2012-04-12 at 1.44.16 PM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56213" y="4572000"/>
            <a:ext cx="16129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Office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198</TotalTime>
  <Words>1029</Words>
  <Application>Microsoft Office PowerPoint</Application>
  <PresentationFormat>On-screen Show (4:3)</PresentationFormat>
  <Paragraphs>133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Design Template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Calibri</vt:lpstr>
      <vt:lpstr>Arial</vt:lpstr>
      <vt:lpstr>Cambria</vt:lpstr>
      <vt:lpstr>Adjacency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  <vt:lpstr>Weirs and Canal Intakes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</dc:creator>
  <cp:lastModifiedBy>.</cp:lastModifiedBy>
  <cp:revision>17</cp:revision>
  <dcterms:created xsi:type="dcterms:W3CDTF">2012-04-12T15:11:35Z</dcterms:created>
  <dcterms:modified xsi:type="dcterms:W3CDTF">2012-04-13T14:07:53Z</dcterms:modified>
</cp:coreProperties>
</file>