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65" r:id="rId7"/>
    <p:sldId id="260" r:id="rId8"/>
    <p:sldId id="268" r:id="rId9"/>
    <p:sldId id="261" r:id="rId10"/>
    <p:sldId id="266" r:id="rId11"/>
    <p:sldId id="267"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p:scale>
          <a:sx n="75" d="100"/>
          <a:sy n="75" d="100"/>
        </p:scale>
        <p:origin x="-642"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F69A3-6039-4D0A-8F39-9C281F05F68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6692EE0-CB15-45C9-9A20-6B242AC4E024}">
      <dgm:prSet/>
      <dgm:spPr/>
      <dgm:t>
        <a:bodyPr/>
        <a:lstStyle/>
        <a:p>
          <a:r>
            <a:rPr lang="en-US" dirty="0"/>
            <a:t>Assumes A Universal Energy Balance Exists in Turbulent Flows (From Schlichting 2000)</a:t>
          </a:r>
        </a:p>
      </dgm:t>
    </dgm:pt>
    <dgm:pt modelId="{D9E39C07-5012-46AB-A0FE-DF1ECD458CEC}" type="parTrans" cxnId="{D75F7AE9-4B8B-4997-ABB5-462347F0B474}">
      <dgm:prSet/>
      <dgm:spPr/>
      <dgm:t>
        <a:bodyPr/>
        <a:lstStyle/>
        <a:p>
          <a:endParaRPr lang="en-US"/>
        </a:p>
      </dgm:t>
    </dgm:pt>
    <dgm:pt modelId="{44940AEA-4CA3-4B1A-90DF-69FEEF29DE89}" type="sibTrans" cxnId="{D75F7AE9-4B8B-4997-ABB5-462347F0B474}">
      <dgm:prSet/>
      <dgm:spPr/>
      <dgm:t>
        <a:bodyPr/>
        <a:lstStyle/>
        <a:p>
          <a:endParaRPr lang="en-US"/>
        </a:p>
      </dgm:t>
    </dgm:pt>
    <dgm:pt modelId="{E35874AC-AE8A-4380-8D19-233343AE65B0}">
      <dgm:prSet/>
      <dgm:spPr/>
      <dgm:t>
        <a:bodyPr/>
        <a:lstStyle/>
        <a:p>
          <a:r>
            <a:rPr lang="en-US"/>
            <a:t>This Turbulence Production can be integrated over the buffer layer</a:t>
          </a:r>
        </a:p>
      </dgm:t>
    </dgm:pt>
    <dgm:pt modelId="{E86E5CC0-106E-40BF-A287-B2CE1EEF881B}" type="parTrans" cxnId="{5D538FAE-9361-4623-A8D6-01BF23688824}">
      <dgm:prSet/>
      <dgm:spPr/>
      <dgm:t>
        <a:bodyPr/>
        <a:lstStyle/>
        <a:p>
          <a:endParaRPr lang="en-US"/>
        </a:p>
      </dgm:t>
    </dgm:pt>
    <dgm:pt modelId="{CBA1675E-0952-4105-9F12-E9A096F75610}" type="sibTrans" cxnId="{5D538FAE-9361-4623-A8D6-01BF23688824}">
      <dgm:prSet/>
      <dgm:spPr/>
      <dgm:t>
        <a:bodyPr/>
        <a:lstStyle/>
        <a:p>
          <a:endParaRPr lang="en-US"/>
        </a:p>
      </dgm:t>
    </dgm:pt>
    <dgm:pt modelId="{C00BFB37-217D-41A5-AD6D-1ED7D95684C4}">
      <dgm:prSet/>
      <dgm:spPr/>
      <dgm:t>
        <a:bodyPr/>
        <a:lstStyle/>
        <a:p>
          <a:r>
            <a:rPr lang="en-US"/>
            <a:t>This can be used to relate wall shear stress to unit stream power applied to the boundary</a:t>
          </a:r>
        </a:p>
      </dgm:t>
    </dgm:pt>
    <dgm:pt modelId="{BCB305E6-6DC0-4780-A562-70390E9794FF}" type="parTrans" cxnId="{FCD8351B-B86D-467F-8108-7E19BFFB9CDB}">
      <dgm:prSet/>
      <dgm:spPr/>
      <dgm:t>
        <a:bodyPr/>
        <a:lstStyle/>
        <a:p>
          <a:endParaRPr lang="en-US"/>
        </a:p>
      </dgm:t>
    </dgm:pt>
    <dgm:pt modelId="{B05CC157-6AB9-42E5-9BF3-B83FF13E1F71}" type="sibTrans" cxnId="{FCD8351B-B86D-467F-8108-7E19BFFB9CDB}">
      <dgm:prSet/>
      <dgm:spPr/>
      <dgm:t>
        <a:bodyPr/>
        <a:lstStyle/>
        <a:p>
          <a:endParaRPr lang="en-US"/>
        </a:p>
      </dgm:t>
    </dgm:pt>
    <dgm:pt modelId="{B696FB72-4864-4347-9D6F-3F4FAE903789}" type="pres">
      <dgm:prSet presAssocID="{05CF69A3-6039-4D0A-8F39-9C281F05F68D}" presName="hierChild1" presStyleCnt="0">
        <dgm:presLayoutVars>
          <dgm:chPref val="1"/>
          <dgm:dir/>
          <dgm:animOne val="branch"/>
          <dgm:animLvl val="lvl"/>
          <dgm:resizeHandles/>
        </dgm:presLayoutVars>
      </dgm:prSet>
      <dgm:spPr/>
    </dgm:pt>
    <dgm:pt modelId="{AFA2794B-8903-4908-A0BD-BE8D47308B25}" type="pres">
      <dgm:prSet presAssocID="{16692EE0-CB15-45C9-9A20-6B242AC4E024}" presName="hierRoot1" presStyleCnt="0"/>
      <dgm:spPr/>
    </dgm:pt>
    <dgm:pt modelId="{C56BF5A2-61F2-4ADB-93D1-94A51D95B195}" type="pres">
      <dgm:prSet presAssocID="{16692EE0-CB15-45C9-9A20-6B242AC4E024}" presName="composite" presStyleCnt="0"/>
      <dgm:spPr/>
    </dgm:pt>
    <dgm:pt modelId="{4D727930-2881-41CD-BE83-F988F97AF9C0}" type="pres">
      <dgm:prSet presAssocID="{16692EE0-CB15-45C9-9A20-6B242AC4E024}" presName="background" presStyleLbl="node0" presStyleIdx="0" presStyleCnt="3"/>
      <dgm:spPr/>
    </dgm:pt>
    <dgm:pt modelId="{457902A8-6336-4324-98D3-6F84A1E82FF4}" type="pres">
      <dgm:prSet presAssocID="{16692EE0-CB15-45C9-9A20-6B242AC4E024}" presName="text" presStyleLbl="fgAcc0" presStyleIdx="0" presStyleCnt="3">
        <dgm:presLayoutVars>
          <dgm:chPref val="3"/>
        </dgm:presLayoutVars>
      </dgm:prSet>
      <dgm:spPr/>
    </dgm:pt>
    <dgm:pt modelId="{DE2486D1-A180-4642-8216-09CC0B53219E}" type="pres">
      <dgm:prSet presAssocID="{16692EE0-CB15-45C9-9A20-6B242AC4E024}" presName="hierChild2" presStyleCnt="0"/>
      <dgm:spPr/>
    </dgm:pt>
    <dgm:pt modelId="{02F44574-F1FE-43D9-BADF-874556733FC7}" type="pres">
      <dgm:prSet presAssocID="{E35874AC-AE8A-4380-8D19-233343AE65B0}" presName="hierRoot1" presStyleCnt="0"/>
      <dgm:spPr/>
    </dgm:pt>
    <dgm:pt modelId="{2427F7FF-F906-4434-A05B-DB1C4AF864C0}" type="pres">
      <dgm:prSet presAssocID="{E35874AC-AE8A-4380-8D19-233343AE65B0}" presName="composite" presStyleCnt="0"/>
      <dgm:spPr/>
    </dgm:pt>
    <dgm:pt modelId="{3B0EE6AD-9C74-41A1-952E-F9CD7EAC1424}" type="pres">
      <dgm:prSet presAssocID="{E35874AC-AE8A-4380-8D19-233343AE65B0}" presName="background" presStyleLbl="node0" presStyleIdx="1" presStyleCnt="3"/>
      <dgm:spPr/>
    </dgm:pt>
    <dgm:pt modelId="{A9D65D16-F4AB-4083-B78A-B1101196E1BB}" type="pres">
      <dgm:prSet presAssocID="{E35874AC-AE8A-4380-8D19-233343AE65B0}" presName="text" presStyleLbl="fgAcc0" presStyleIdx="1" presStyleCnt="3">
        <dgm:presLayoutVars>
          <dgm:chPref val="3"/>
        </dgm:presLayoutVars>
      </dgm:prSet>
      <dgm:spPr/>
    </dgm:pt>
    <dgm:pt modelId="{D60859F7-7F83-440D-81A1-0DA6C3A32498}" type="pres">
      <dgm:prSet presAssocID="{E35874AC-AE8A-4380-8D19-233343AE65B0}" presName="hierChild2" presStyleCnt="0"/>
      <dgm:spPr/>
    </dgm:pt>
    <dgm:pt modelId="{5C61E316-4388-40F3-BAEA-E14034643264}" type="pres">
      <dgm:prSet presAssocID="{C00BFB37-217D-41A5-AD6D-1ED7D95684C4}" presName="hierRoot1" presStyleCnt="0"/>
      <dgm:spPr/>
    </dgm:pt>
    <dgm:pt modelId="{08CE4BBE-CA4C-466C-9729-595F05F2B589}" type="pres">
      <dgm:prSet presAssocID="{C00BFB37-217D-41A5-AD6D-1ED7D95684C4}" presName="composite" presStyleCnt="0"/>
      <dgm:spPr/>
    </dgm:pt>
    <dgm:pt modelId="{5AB9034B-09D1-405A-B340-4A5502DDB86E}" type="pres">
      <dgm:prSet presAssocID="{C00BFB37-217D-41A5-AD6D-1ED7D95684C4}" presName="background" presStyleLbl="node0" presStyleIdx="2" presStyleCnt="3"/>
      <dgm:spPr/>
    </dgm:pt>
    <dgm:pt modelId="{4DD20B72-AC95-404D-BE7D-52A1131DE120}" type="pres">
      <dgm:prSet presAssocID="{C00BFB37-217D-41A5-AD6D-1ED7D95684C4}" presName="text" presStyleLbl="fgAcc0" presStyleIdx="2" presStyleCnt="3">
        <dgm:presLayoutVars>
          <dgm:chPref val="3"/>
        </dgm:presLayoutVars>
      </dgm:prSet>
      <dgm:spPr/>
    </dgm:pt>
    <dgm:pt modelId="{9F38A39F-A1A5-4F03-803A-F3DDE3D96793}" type="pres">
      <dgm:prSet presAssocID="{C00BFB37-217D-41A5-AD6D-1ED7D95684C4}" presName="hierChild2" presStyleCnt="0"/>
      <dgm:spPr/>
    </dgm:pt>
  </dgm:ptLst>
  <dgm:cxnLst>
    <dgm:cxn modelId="{CA92AA06-DD9B-4346-8E72-28859F47E9B0}" type="presOf" srcId="{C00BFB37-217D-41A5-AD6D-1ED7D95684C4}" destId="{4DD20B72-AC95-404D-BE7D-52A1131DE120}" srcOrd="0" destOrd="0" presId="urn:microsoft.com/office/officeart/2005/8/layout/hierarchy1"/>
    <dgm:cxn modelId="{FCD8351B-B86D-467F-8108-7E19BFFB9CDB}" srcId="{05CF69A3-6039-4D0A-8F39-9C281F05F68D}" destId="{C00BFB37-217D-41A5-AD6D-1ED7D95684C4}" srcOrd="2" destOrd="0" parTransId="{BCB305E6-6DC0-4780-A562-70390E9794FF}" sibTransId="{B05CC157-6AB9-42E5-9BF3-B83FF13E1F71}"/>
    <dgm:cxn modelId="{5EF7D738-557E-4987-8690-6C7E36F6EBD5}" type="presOf" srcId="{E35874AC-AE8A-4380-8D19-233343AE65B0}" destId="{A9D65D16-F4AB-4083-B78A-B1101196E1BB}" srcOrd="0" destOrd="0" presId="urn:microsoft.com/office/officeart/2005/8/layout/hierarchy1"/>
    <dgm:cxn modelId="{A599E489-DC3D-4FEF-A010-FE7F043D0289}" type="presOf" srcId="{05CF69A3-6039-4D0A-8F39-9C281F05F68D}" destId="{B696FB72-4864-4347-9D6F-3F4FAE903789}" srcOrd="0" destOrd="0" presId="urn:microsoft.com/office/officeart/2005/8/layout/hierarchy1"/>
    <dgm:cxn modelId="{5D538FAE-9361-4623-A8D6-01BF23688824}" srcId="{05CF69A3-6039-4D0A-8F39-9C281F05F68D}" destId="{E35874AC-AE8A-4380-8D19-233343AE65B0}" srcOrd="1" destOrd="0" parTransId="{E86E5CC0-106E-40BF-A287-B2CE1EEF881B}" sibTransId="{CBA1675E-0952-4105-9F12-E9A096F75610}"/>
    <dgm:cxn modelId="{6EFCBBC8-0333-421E-85F7-E043068F7CCE}" type="presOf" srcId="{16692EE0-CB15-45C9-9A20-6B242AC4E024}" destId="{457902A8-6336-4324-98D3-6F84A1E82FF4}" srcOrd="0" destOrd="0" presId="urn:microsoft.com/office/officeart/2005/8/layout/hierarchy1"/>
    <dgm:cxn modelId="{D75F7AE9-4B8B-4997-ABB5-462347F0B474}" srcId="{05CF69A3-6039-4D0A-8F39-9C281F05F68D}" destId="{16692EE0-CB15-45C9-9A20-6B242AC4E024}" srcOrd="0" destOrd="0" parTransId="{D9E39C07-5012-46AB-A0FE-DF1ECD458CEC}" sibTransId="{44940AEA-4CA3-4B1A-90DF-69FEEF29DE89}"/>
    <dgm:cxn modelId="{AD8686E3-DCA0-4CC2-A1F5-8681DDB5DF2A}" type="presParOf" srcId="{B696FB72-4864-4347-9D6F-3F4FAE903789}" destId="{AFA2794B-8903-4908-A0BD-BE8D47308B25}" srcOrd="0" destOrd="0" presId="urn:microsoft.com/office/officeart/2005/8/layout/hierarchy1"/>
    <dgm:cxn modelId="{39B5EB7E-B77A-4247-B67F-109071060C46}" type="presParOf" srcId="{AFA2794B-8903-4908-A0BD-BE8D47308B25}" destId="{C56BF5A2-61F2-4ADB-93D1-94A51D95B195}" srcOrd="0" destOrd="0" presId="urn:microsoft.com/office/officeart/2005/8/layout/hierarchy1"/>
    <dgm:cxn modelId="{DB87D051-B943-4CAD-A4D7-D0FA9B576EDE}" type="presParOf" srcId="{C56BF5A2-61F2-4ADB-93D1-94A51D95B195}" destId="{4D727930-2881-41CD-BE83-F988F97AF9C0}" srcOrd="0" destOrd="0" presId="urn:microsoft.com/office/officeart/2005/8/layout/hierarchy1"/>
    <dgm:cxn modelId="{B8FA3BA9-09DE-470C-9129-754FE6CD6B68}" type="presParOf" srcId="{C56BF5A2-61F2-4ADB-93D1-94A51D95B195}" destId="{457902A8-6336-4324-98D3-6F84A1E82FF4}" srcOrd="1" destOrd="0" presId="urn:microsoft.com/office/officeart/2005/8/layout/hierarchy1"/>
    <dgm:cxn modelId="{B2B26080-8F91-428A-B69E-41CCB65E5F7D}" type="presParOf" srcId="{AFA2794B-8903-4908-A0BD-BE8D47308B25}" destId="{DE2486D1-A180-4642-8216-09CC0B53219E}" srcOrd="1" destOrd="0" presId="urn:microsoft.com/office/officeart/2005/8/layout/hierarchy1"/>
    <dgm:cxn modelId="{E52DDBA6-7346-4819-BCD2-2A051AD9373A}" type="presParOf" srcId="{B696FB72-4864-4347-9D6F-3F4FAE903789}" destId="{02F44574-F1FE-43D9-BADF-874556733FC7}" srcOrd="1" destOrd="0" presId="urn:microsoft.com/office/officeart/2005/8/layout/hierarchy1"/>
    <dgm:cxn modelId="{00BE034C-A994-4C72-898A-A835634C7B3D}" type="presParOf" srcId="{02F44574-F1FE-43D9-BADF-874556733FC7}" destId="{2427F7FF-F906-4434-A05B-DB1C4AF864C0}" srcOrd="0" destOrd="0" presId="urn:microsoft.com/office/officeart/2005/8/layout/hierarchy1"/>
    <dgm:cxn modelId="{9F082193-E5B2-4F5E-8DD9-A61EBAD8E419}" type="presParOf" srcId="{2427F7FF-F906-4434-A05B-DB1C4AF864C0}" destId="{3B0EE6AD-9C74-41A1-952E-F9CD7EAC1424}" srcOrd="0" destOrd="0" presId="urn:microsoft.com/office/officeart/2005/8/layout/hierarchy1"/>
    <dgm:cxn modelId="{C0EC077D-6351-4EFD-9F95-FB66EB1E540C}" type="presParOf" srcId="{2427F7FF-F906-4434-A05B-DB1C4AF864C0}" destId="{A9D65D16-F4AB-4083-B78A-B1101196E1BB}" srcOrd="1" destOrd="0" presId="urn:microsoft.com/office/officeart/2005/8/layout/hierarchy1"/>
    <dgm:cxn modelId="{1B102248-03D6-48F5-BBD8-2DC8C33117D9}" type="presParOf" srcId="{02F44574-F1FE-43D9-BADF-874556733FC7}" destId="{D60859F7-7F83-440D-81A1-0DA6C3A32498}" srcOrd="1" destOrd="0" presId="urn:microsoft.com/office/officeart/2005/8/layout/hierarchy1"/>
    <dgm:cxn modelId="{829356A7-0A8C-4E32-B082-1EAB922F220E}" type="presParOf" srcId="{B696FB72-4864-4347-9D6F-3F4FAE903789}" destId="{5C61E316-4388-40F3-BAEA-E14034643264}" srcOrd="2" destOrd="0" presId="urn:microsoft.com/office/officeart/2005/8/layout/hierarchy1"/>
    <dgm:cxn modelId="{084A20D9-51CF-4BD0-88C2-16CF9FFC456B}" type="presParOf" srcId="{5C61E316-4388-40F3-BAEA-E14034643264}" destId="{08CE4BBE-CA4C-466C-9729-595F05F2B589}" srcOrd="0" destOrd="0" presId="urn:microsoft.com/office/officeart/2005/8/layout/hierarchy1"/>
    <dgm:cxn modelId="{0FDB424D-99F7-4BCE-A144-2FEF29BA846B}" type="presParOf" srcId="{08CE4BBE-CA4C-466C-9729-595F05F2B589}" destId="{5AB9034B-09D1-405A-B340-4A5502DDB86E}" srcOrd="0" destOrd="0" presId="urn:microsoft.com/office/officeart/2005/8/layout/hierarchy1"/>
    <dgm:cxn modelId="{CE7D30BC-E8F0-4FDA-AA06-EA308C584E4F}" type="presParOf" srcId="{08CE4BBE-CA4C-466C-9729-595F05F2B589}" destId="{4DD20B72-AC95-404D-BE7D-52A1131DE120}" srcOrd="1" destOrd="0" presId="urn:microsoft.com/office/officeart/2005/8/layout/hierarchy1"/>
    <dgm:cxn modelId="{67CFF4F0-BF3F-49BF-A352-3340B604154E}" type="presParOf" srcId="{5C61E316-4388-40F3-BAEA-E14034643264}" destId="{9F38A39F-A1A5-4F03-803A-F3DDE3D9679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FFEC64-A51F-445C-B36D-316A38B4415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257EBFC-4698-40E5-BCFC-141C2D98CDB8}">
      <dgm:prSet custT="1"/>
      <dgm:spPr/>
      <dgm:t>
        <a:bodyPr/>
        <a:lstStyle/>
        <a:p>
          <a:pPr>
            <a:defRPr b="1"/>
          </a:pPr>
          <a:r>
            <a:rPr lang="en-US" sz="1800"/>
            <a:t>Hydraulic</a:t>
          </a:r>
        </a:p>
      </dgm:t>
    </dgm:pt>
    <dgm:pt modelId="{4446DC25-1A74-44E9-90B9-8AE82B730534}" type="parTrans" cxnId="{364EA32F-71B3-45BC-8EC9-51A7773D01D2}">
      <dgm:prSet/>
      <dgm:spPr/>
      <dgm:t>
        <a:bodyPr/>
        <a:lstStyle/>
        <a:p>
          <a:endParaRPr lang="en-US" sz="1800"/>
        </a:p>
      </dgm:t>
    </dgm:pt>
    <dgm:pt modelId="{7DD3D185-A945-489D-8B19-8D83CC830245}" type="sibTrans" cxnId="{364EA32F-71B3-45BC-8EC9-51A7773D01D2}">
      <dgm:prSet/>
      <dgm:spPr/>
      <dgm:t>
        <a:bodyPr/>
        <a:lstStyle/>
        <a:p>
          <a:endParaRPr lang="en-US" sz="1800"/>
        </a:p>
      </dgm:t>
    </dgm:pt>
    <dgm:pt modelId="{7267E0D7-3D03-4CC7-A9EC-E623457DC020}">
      <dgm:prSet custT="1"/>
      <dgm:spPr/>
      <dgm:t>
        <a:bodyPr/>
        <a:lstStyle/>
        <a:p>
          <a:r>
            <a:rPr lang="en-US" sz="1800" dirty="0"/>
            <a:t>Estimates of Hydraulic Index Parameters include in Erodibility Index Thresholds are approximate (Rough Order of Magnitude)</a:t>
          </a:r>
        </a:p>
      </dgm:t>
    </dgm:pt>
    <dgm:pt modelId="{C418FB0C-A22C-4737-BC80-C7BE862273E2}" type="parTrans" cxnId="{FEC82480-64C1-43B3-B4B8-C3958C81468E}">
      <dgm:prSet/>
      <dgm:spPr/>
      <dgm:t>
        <a:bodyPr/>
        <a:lstStyle/>
        <a:p>
          <a:endParaRPr lang="en-US" sz="1800"/>
        </a:p>
      </dgm:t>
    </dgm:pt>
    <dgm:pt modelId="{ECC5D24C-3793-4E43-A9C3-EFC0A46756AC}" type="sibTrans" cxnId="{FEC82480-64C1-43B3-B4B8-C3958C81468E}">
      <dgm:prSet/>
      <dgm:spPr/>
      <dgm:t>
        <a:bodyPr/>
        <a:lstStyle/>
        <a:p>
          <a:endParaRPr lang="en-US" sz="1800"/>
        </a:p>
      </dgm:t>
    </dgm:pt>
    <dgm:pt modelId="{13B1912E-92CF-4C5D-86EB-F9B3A63248E8}">
      <dgm:prSet custT="1"/>
      <dgm:spPr/>
      <dgm:t>
        <a:bodyPr/>
        <a:lstStyle/>
        <a:p>
          <a:r>
            <a:rPr lang="en-US" sz="1800" dirty="0"/>
            <a:t>Some uncertainty in turbulence scaling  (Scale Effects)</a:t>
          </a:r>
        </a:p>
      </dgm:t>
    </dgm:pt>
    <dgm:pt modelId="{9922529A-5377-4A3F-ADB7-0D6C2C6000E1}" type="parTrans" cxnId="{5731742A-190F-4A3A-AAD6-48AF0DC5D412}">
      <dgm:prSet/>
      <dgm:spPr/>
      <dgm:t>
        <a:bodyPr/>
        <a:lstStyle/>
        <a:p>
          <a:endParaRPr lang="en-US" sz="1800"/>
        </a:p>
      </dgm:t>
    </dgm:pt>
    <dgm:pt modelId="{EC6EBFC3-F203-422B-8F6F-4E4D21EAF064}" type="sibTrans" cxnId="{5731742A-190F-4A3A-AAD6-48AF0DC5D412}">
      <dgm:prSet/>
      <dgm:spPr/>
      <dgm:t>
        <a:bodyPr/>
        <a:lstStyle/>
        <a:p>
          <a:endParaRPr lang="en-US" sz="1800"/>
        </a:p>
      </dgm:t>
    </dgm:pt>
    <dgm:pt modelId="{979D144C-8A9B-4A04-B5A8-F1E890CAC8AB}">
      <dgm:prSet custT="1"/>
      <dgm:spPr/>
      <dgm:t>
        <a:bodyPr/>
        <a:lstStyle/>
        <a:p>
          <a:r>
            <a:rPr lang="en-US" sz="1800"/>
            <a:t>Thresholds for Incipient motion are uncertain</a:t>
          </a:r>
        </a:p>
      </dgm:t>
    </dgm:pt>
    <dgm:pt modelId="{A23C051F-92C6-451B-9FBC-7962B7A95CC3}" type="parTrans" cxnId="{11EFA295-1943-4906-9AD9-E69DD943AA49}">
      <dgm:prSet/>
      <dgm:spPr/>
      <dgm:t>
        <a:bodyPr/>
        <a:lstStyle/>
        <a:p>
          <a:endParaRPr lang="en-US" sz="1800"/>
        </a:p>
      </dgm:t>
    </dgm:pt>
    <dgm:pt modelId="{AB615DF8-DE39-404A-80A8-3416226A40B6}" type="sibTrans" cxnId="{11EFA295-1943-4906-9AD9-E69DD943AA49}">
      <dgm:prSet/>
      <dgm:spPr/>
      <dgm:t>
        <a:bodyPr/>
        <a:lstStyle/>
        <a:p>
          <a:endParaRPr lang="en-US" sz="1800"/>
        </a:p>
      </dgm:t>
    </dgm:pt>
    <dgm:pt modelId="{2B6BAA6E-C0DA-4578-9243-00F1857DDB89}">
      <dgm:prSet custT="1"/>
      <dgm:spPr/>
      <dgm:t>
        <a:bodyPr/>
        <a:lstStyle/>
        <a:p>
          <a:pPr>
            <a:defRPr b="1"/>
          </a:pPr>
          <a:r>
            <a:rPr lang="en-US" sz="1800"/>
            <a:t>Geomechanical</a:t>
          </a:r>
        </a:p>
      </dgm:t>
    </dgm:pt>
    <dgm:pt modelId="{6A28D7B4-683E-4B96-97AF-936D485E9B86}" type="parTrans" cxnId="{9F22F156-832C-4DDB-8023-FEB19949C062}">
      <dgm:prSet/>
      <dgm:spPr/>
      <dgm:t>
        <a:bodyPr/>
        <a:lstStyle/>
        <a:p>
          <a:endParaRPr lang="en-US" sz="1800"/>
        </a:p>
      </dgm:t>
    </dgm:pt>
    <dgm:pt modelId="{D4AA001A-7594-40F3-A6B0-8CFCFE9383D8}" type="sibTrans" cxnId="{9F22F156-832C-4DDB-8023-FEB19949C062}">
      <dgm:prSet/>
      <dgm:spPr/>
      <dgm:t>
        <a:bodyPr/>
        <a:lstStyle/>
        <a:p>
          <a:endParaRPr lang="en-US" sz="1800"/>
        </a:p>
      </dgm:t>
    </dgm:pt>
    <dgm:pt modelId="{F77C5E4A-5D34-4370-9252-69F285C3B95D}">
      <dgm:prSet custT="1"/>
      <dgm:spPr/>
      <dgm:t>
        <a:bodyPr/>
        <a:lstStyle/>
        <a:p>
          <a:r>
            <a:rPr lang="en-US" sz="1800" dirty="0"/>
            <a:t>Index values are approximate (rough-order-of-magnitude)</a:t>
          </a:r>
        </a:p>
      </dgm:t>
    </dgm:pt>
    <dgm:pt modelId="{6DA4A2A5-9206-4D30-B9EC-A27F0C328655}" type="parTrans" cxnId="{8D321C63-4E8C-4384-8805-C85D31113A4F}">
      <dgm:prSet/>
      <dgm:spPr/>
      <dgm:t>
        <a:bodyPr/>
        <a:lstStyle/>
        <a:p>
          <a:endParaRPr lang="en-US" sz="1800"/>
        </a:p>
      </dgm:t>
    </dgm:pt>
    <dgm:pt modelId="{56B99718-572F-4231-A000-5F17385279E8}" type="sibTrans" cxnId="{8D321C63-4E8C-4384-8805-C85D31113A4F}">
      <dgm:prSet/>
      <dgm:spPr/>
      <dgm:t>
        <a:bodyPr/>
        <a:lstStyle/>
        <a:p>
          <a:endParaRPr lang="en-US" sz="1800"/>
        </a:p>
      </dgm:t>
    </dgm:pt>
    <dgm:pt modelId="{0F87FEF7-4EF1-4231-9927-E07E18F86E01}">
      <dgm:prSet custT="1"/>
      <dgm:spPr/>
      <dgm:t>
        <a:bodyPr/>
        <a:lstStyle/>
        <a:p>
          <a:r>
            <a:rPr lang="en-US" sz="1800"/>
            <a:t>Geology  is highly variable and feedback loops with boundary and flow field are not captured (model assumes homogenous) </a:t>
          </a:r>
        </a:p>
      </dgm:t>
    </dgm:pt>
    <dgm:pt modelId="{DF74E218-5C5F-4BB9-ADF2-50D3514D985C}" type="parTrans" cxnId="{4B7E79A2-5E7E-4D92-A27B-093EDD56F1AE}">
      <dgm:prSet/>
      <dgm:spPr/>
      <dgm:t>
        <a:bodyPr/>
        <a:lstStyle/>
        <a:p>
          <a:endParaRPr lang="en-US" sz="1800"/>
        </a:p>
      </dgm:t>
    </dgm:pt>
    <dgm:pt modelId="{7F453A0E-C7C1-4163-8349-37097735051E}" type="sibTrans" cxnId="{4B7E79A2-5E7E-4D92-A27B-093EDD56F1AE}">
      <dgm:prSet/>
      <dgm:spPr/>
      <dgm:t>
        <a:bodyPr/>
        <a:lstStyle/>
        <a:p>
          <a:endParaRPr lang="en-US" sz="1800"/>
        </a:p>
      </dgm:t>
    </dgm:pt>
    <dgm:pt modelId="{21A40562-2751-400D-AF87-7D7C4617255A}">
      <dgm:prSet custT="1"/>
      <dgm:spPr/>
      <dgm:t>
        <a:bodyPr/>
        <a:lstStyle/>
        <a:p>
          <a:r>
            <a:rPr lang="en-US" sz="1800"/>
            <a:t>Non-cohesive material cannot hold face steeper than submerged angel of repose (additional errors with boundary-flow feedbacks)   </a:t>
          </a:r>
        </a:p>
      </dgm:t>
    </dgm:pt>
    <dgm:pt modelId="{D46A9F92-9565-4D8A-8ECB-7BEF3DE2DF23}" type="parTrans" cxnId="{1BB0195A-64BB-4D33-8B27-26D1B8259863}">
      <dgm:prSet/>
      <dgm:spPr/>
      <dgm:t>
        <a:bodyPr/>
        <a:lstStyle/>
        <a:p>
          <a:endParaRPr lang="en-US" sz="1800"/>
        </a:p>
      </dgm:t>
    </dgm:pt>
    <dgm:pt modelId="{8D999B51-1755-4D0C-843F-998A760D03BA}" type="sibTrans" cxnId="{1BB0195A-64BB-4D33-8B27-26D1B8259863}">
      <dgm:prSet/>
      <dgm:spPr/>
      <dgm:t>
        <a:bodyPr/>
        <a:lstStyle/>
        <a:p>
          <a:endParaRPr lang="en-US" sz="1800"/>
        </a:p>
      </dgm:t>
    </dgm:pt>
    <dgm:pt modelId="{11E60F06-78F2-44D2-91AE-5B8A15B5D528}">
      <dgm:prSet custT="1"/>
      <dgm:spPr/>
      <dgm:t>
        <a:bodyPr/>
        <a:lstStyle/>
        <a:p>
          <a:pPr>
            <a:defRPr b="1"/>
          </a:pPr>
          <a:r>
            <a:rPr lang="en-US" sz="1800"/>
            <a:t>Other</a:t>
          </a:r>
        </a:p>
      </dgm:t>
    </dgm:pt>
    <dgm:pt modelId="{FDECFAA9-469B-46B4-BAE7-0EBC5199179B}" type="parTrans" cxnId="{DB4BDF8A-95F7-46BF-AC1A-1FE04B59D3F4}">
      <dgm:prSet/>
      <dgm:spPr/>
      <dgm:t>
        <a:bodyPr/>
        <a:lstStyle/>
        <a:p>
          <a:endParaRPr lang="en-US" sz="1800"/>
        </a:p>
      </dgm:t>
    </dgm:pt>
    <dgm:pt modelId="{678DDD2C-0E40-4280-91FE-3AB92D36C7E8}" type="sibTrans" cxnId="{DB4BDF8A-95F7-46BF-AC1A-1FE04B59D3F4}">
      <dgm:prSet/>
      <dgm:spPr/>
      <dgm:t>
        <a:bodyPr/>
        <a:lstStyle/>
        <a:p>
          <a:endParaRPr lang="en-US" sz="1800"/>
        </a:p>
      </dgm:t>
    </dgm:pt>
    <dgm:pt modelId="{973508D0-A04D-4FFF-BD81-7589DF56E9D8}">
      <dgm:prSet custT="1"/>
      <dgm:spPr/>
      <dgm:t>
        <a:bodyPr/>
        <a:lstStyle/>
        <a:p>
          <a:r>
            <a:rPr lang="en-US" sz="1800"/>
            <a:t>Limited database for developing thresholds</a:t>
          </a:r>
        </a:p>
      </dgm:t>
    </dgm:pt>
    <dgm:pt modelId="{52066DF3-9C7A-4C9F-BF5A-FB0B64A8E40F}" type="parTrans" cxnId="{E52DD3B0-433C-47C6-BC67-48B050853D25}">
      <dgm:prSet/>
      <dgm:spPr/>
      <dgm:t>
        <a:bodyPr/>
        <a:lstStyle/>
        <a:p>
          <a:endParaRPr lang="en-US" sz="1800"/>
        </a:p>
      </dgm:t>
    </dgm:pt>
    <dgm:pt modelId="{4918F9B4-8475-4F86-B9F8-13C757A2D836}" type="sibTrans" cxnId="{E52DD3B0-433C-47C6-BC67-48B050853D25}">
      <dgm:prSet/>
      <dgm:spPr/>
      <dgm:t>
        <a:bodyPr/>
        <a:lstStyle/>
        <a:p>
          <a:endParaRPr lang="en-US" sz="1800"/>
        </a:p>
      </dgm:t>
    </dgm:pt>
    <dgm:pt modelId="{F229302C-5F86-44AC-9B7E-F0E0EF8826B1}">
      <dgm:prSet custT="1"/>
      <dgm:spPr/>
      <dgm:t>
        <a:bodyPr/>
        <a:lstStyle/>
        <a:p>
          <a:r>
            <a:rPr lang="en-US" sz="1800"/>
            <a:t>Scour rates not estimated</a:t>
          </a:r>
        </a:p>
      </dgm:t>
    </dgm:pt>
    <dgm:pt modelId="{4EAB8925-162B-4F79-B82D-28026E322A5F}" type="parTrans" cxnId="{1E1F357F-78F9-4C19-B85E-7B47136C9F2B}">
      <dgm:prSet/>
      <dgm:spPr/>
      <dgm:t>
        <a:bodyPr/>
        <a:lstStyle/>
        <a:p>
          <a:endParaRPr lang="en-US" sz="1800"/>
        </a:p>
      </dgm:t>
    </dgm:pt>
    <dgm:pt modelId="{8F2F78DD-8322-4B0F-87BA-8AF648CCE876}" type="sibTrans" cxnId="{1E1F357F-78F9-4C19-B85E-7B47136C9F2B}">
      <dgm:prSet/>
      <dgm:spPr/>
      <dgm:t>
        <a:bodyPr/>
        <a:lstStyle/>
        <a:p>
          <a:endParaRPr lang="en-US" sz="1800"/>
        </a:p>
      </dgm:t>
    </dgm:pt>
    <dgm:pt modelId="{0BD79CDF-D76C-4032-B8F6-38CDDFB504FE}" type="pres">
      <dgm:prSet presAssocID="{3FFFEC64-A51F-445C-B36D-316A38B4415F}" presName="Name0" presStyleCnt="0">
        <dgm:presLayoutVars>
          <dgm:dir/>
          <dgm:animLvl val="lvl"/>
          <dgm:resizeHandles val="exact"/>
        </dgm:presLayoutVars>
      </dgm:prSet>
      <dgm:spPr/>
    </dgm:pt>
    <dgm:pt modelId="{A613D027-C96C-4E7B-A2A9-E8633CD1047A}" type="pres">
      <dgm:prSet presAssocID="{5257EBFC-4698-40E5-BCFC-141C2D98CDB8}" presName="composite" presStyleCnt="0"/>
      <dgm:spPr/>
    </dgm:pt>
    <dgm:pt modelId="{CAA23954-856F-488E-A80E-4BCDBA9E3BCB}" type="pres">
      <dgm:prSet presAssocID="{5257EBFC-4698-40E5-BCFC-141C2D98CDB8}" presName="parTx" presStyleLbl="alignNode1" presStyleIdx="0" presStyleCnt="3">
        <dgm:presLayoutVars>
          <dgm:chMax val="0"/>
          <dgm:chPref val="0"/>
          <dgm:bulletEnabled val="1"/>
        </dgm:presLayoutVars>
      </dgm:prSet>
      <dgm:spPr/>
    </dgm:pt>
    <dgm:pt modelId="{19794BE9-7B7A-4EE6-B438-A94CD8538216}" type="pres">
      <dgm:prSet presAssocID="{5257EBFC-4698-40E5-BCFC-141C2D98CDB8}" presName="desTx" presStyleLbl="alignAccFollowNode1" presStyleIdx="0" presStyleCnt="3">
        <dgm:presLayoutVars>
          <dgm:bulletEnabled val="1"/>
        </dgm:presLayoutVars>
      </dgm:prSet>
      <dgm:spPr/>
    </dgm:pt>
    <dgm:pt modelId="{6F4D8AF7-D4C2-448D-B34F-51A16841321E}" type="pres">
      <dgm:prSet presAssocID="{7DD3D185-A945-489D-8B19-8D83CC830245}" presName="space" presStyleCnt="0"/>
      <dgm:spPr/>
    </dgm:pt>
    <dgm:pt modelId="{4F82002E-279F-4E37-B485-F95D769A8A51}" type="pres">
      <dgm:prSet presAssocID="{2B6BAA6E-C0DA-4578-9243-00F1857DDB89}" presName="composite" presStyleCnt="0"/>
      <dgm:spPr/>
    </dgm:pt>
    <dgm:pt modelId="{2703B0E9-2ED2-4C40-A841-51F44C72BD2E}" type="pres">
      <dgm:prSet presAssocID="{2B6BAA6E-C0DA-4578-9243-00F1857DDB89}" presName="parTx" presStyleLbl="alignNode1" presStyleIdx="1" presStyleCnt="3">
        <dgm:presLayoutVars>
          <dgm:chMax val="0"/>
          <dgm:chPref val="0"/>
          <dgm:bulletEnabled val="1"/>
        </dgm:presLayoutVars>
      </dgm:prSet>
      <dgm:spPr/>
    </dgm:pt>
    <dgm:pt modelId="{CC368FC9-8BB7-40C3-B93F-AA52E03E4AEB}" type="pres">
      <dgm:prSet presAssocID="{2B6BAA6E-C0DA-4578-9243-00F1857DDB89}" presName="desTx" presStyleLbl="alignAccFollowNode1" presStyleIdx="1" presStyleCnt="3">
        <dgm:presLayoutVars>
          <dgm:bulletEnabled val="1"/>
        </dgm:presLayoutVars>
      </dgm:prSet>
      <dgm:spPr/>
    </dgm:pt>
    <dgm:pt modelId="{68838F67-C0B8-4ED7-81F6-2B4FD8E0763E}" type="pres">
      <dgm:prSet presAssocID="{D4AA001A-7594-40F3-A6B0-8CFCFE9383D8}" presName="space" presStyleCnt="0"/>
      <dgm:spPr/>
    </dgm:pt>
    <dgm:pt modelId="{9CFF4EF9-CC67-4A9A-95A6-67E58B1B4B32}" type="pres">
      <dgm:prSet presAssocID="{11E60F06-78F2-44D2-91AE-5B8A15B5D528}" presName="composite" presStyleCnt="0"/>
      <dgm:spPr/>
    </dgm:pt>
    <dgm:pt modelId="{06CFD9A3-7EE3-4938-A99C-66ED903F412A}" type="pres">
      <dgm:prSet presAssocID="{11E60F06-78F2-44D2-91AE-5B8A15B5D528}" presName="parTx" presStyleLbl="alignNode1" presStyleIdx="2" presStyleCnt="3">
        <dgm:presLayoutVars>
          <dgm:chMax val="0"/>
          <dgm:chPref val="0"/>
          <dgm:bulletEnabled val="1"/>
        </dgm:presLayoutVars>
      </dgm:prSet>
      <dgm:spPr/>
    </dgm:pt>
    <dgm:pt modelId="{41B50881-4411-4EBA-B9D5-38560C39796D}" type="pres">
      <dgm:prSet presAssocID="{11E60F06-78F2-44D2-91AE-5B8A15B5D528}" presName="desTx" presStyleLbl="alignAccFollowNode1" presStyleIdx="2" presStyleCnt="3">
        <dgm:presLayoutVars>
          <dgm:bulletEnabled val="1"/>
        </dgm:presLayoutVars>
      </dgm:prSet>
      <dgm:spPr/>
    </dgm:pt>
  </dgm:ptLst>
  <dgm:cxnLst>
    <dgm:cxn modelId="{F3081901-2887-48AE-A9E1-8136F68A64D4}" type="presOf" srcId="{2B6BAA6E-C0DA-4578-9243-00F1857DDB89}" destId="{2703B0E9-2ED2-4C40-A841-51F44C72BD2E}" srcOrd="0" destOrd="0" presId="urn:microsoft.com/office/officeart/2005/8/layout/hList1"/>
    <dgm:cxn modelId="{0809EC23-FF57-424D-B78B-379C483EC8CB}" type="presOf" srcId="{5257EBFC-4698-40E5-BCFC-141C2D98CDB8}" destId="{CAA23954-856F-488E-A80E-4BCDBA9E3BCB}" srcOrd="0" destOrd="0" presId="urn:microsoft.com/office/officeart/2005/8/layout/hList1"/>
    <dgm:cxn modelId="{5731742A-190F-4A3A-AAD6-48AF0DC5D412}" srcId="{5257EBFC-4698-40E5-BCFC-141C2D98CDB8}" destId="{13B1912E-92CF-4C5D-86EB-F9B3A63248E8}" srcOrd="1" destOrd="0" parTransId="{9922529A-5377-4A3F-ADB7-0D6C2C6000E1}" sibTransId="{EC6EBFC3-F203-422B-8F6F-4E4D21EAF064}"/>
    <dgm:cxn modelId="{364EA32F-71B3-45BC-8EC9-51A7773D01D2}" srcId="{3FFFEC64-A51F-445C-B36D-316A38B4415F}" destId="{5257EBFC-4698-40E5-BCFC-141C2D98CDB8}" srcOrd="0" destOrd="0" parTransId="{4446DC25-1A74-44E9-90B9-8AE82B730534}" sibTransId="{7DD3D185-A945-489D-8B19-8D83CC830245}"/>
    <dgm:cxn modelId="{05F0B536-3D28-4775-B24B-4D3B4EB1F943}" type="presOf" srcId="{F77C5E4A-5D34-4370-9252-69F285C3B95D}" destId="{CC368FC9-8BB7-40C3-B93F-AA52E03E4AEB}" srcOrd="0" destOrd="0" presId="urn:microsoft.com/office/officeart/2005/8/layout/hList1"/>
    <dgm:cxn modelId="{8D321C63-4E8C-4384-8805-C85D31113A4F}" srcId="{2B6BAA6E-C0DA-4578-9243-00F1857DDB89}" destId="{F77C5E4A-5D34-4370-9252-69F285C3B95D}" srcOrd="0" destOrd="0" parTransId="{6DA4A2A5-9206-4D30-B9EC-A27F0C328655}" sibTransId="{56B99718-572F-4231-A000-5F17385279E8}"/>
    <dgm:cxn modelId="{58F4CC4B-89E6-4B63-9359-278A8A62CC81}" type="presOf" srcId="{973508D0-A04D-4FFF-BD81-7589DF56E9D8}" destId="{41B50881-4411-4EBA-B9D5-38560C39796D}" srcOrd="0" destOrd="0" presId="urn:microsoft.com/office/officeart/2005/8/layout/hList1"/>
    <dgm:cxn modelId="{9F22F156-832C-4DDB-8023-FEB19949C062}" srcId="{3FFFEC64-A51F-445C-B36D-316A38B4415F}" destId="{2B6BAA6E-C0DA-4578-9243-00F1857DDB89}" srcOrd="1" destOrd="0" parTransId="{6A28D7B4-683E-4B96-97AF-936D485E9B86}" sibTransId="{D4AA001A-7594-40F3-A6B0-8CFCFE9383D8}"/>
    <dgm:cxn modelId="{53064679-40D1-4530-8FE3-4E2DDB323049}" type="presOf" srcId="{7267E0D7-3D03-4CC7-A9EC-E623457DC020}" destId="{19794BE9-7B7A-4EE6-B438-A94CD8538216}" srcOrd="0" destOrd="0" presId="urn:microsoft.com/office/officeart/2005/8/layout/hList1"/>
    <dgm:cxn modelId="{1BB0195A-64BB-4D33-8B27-26D1B8259863}" srcId="{2B6BAA6E-C0DA-4578-9243-00F1857DDB89}" destId="{21A40562-2751-400D-AF87-7D7C4617255A}" srcOrd="2" destOrd="0" parTransId="{D46A9F92-9565-4D8A-8ECB-7BEF3DE2DF23}" sibTransId="{8D999B51-1755-4D0C-843F-998A760D03BA}"/>
    <dgm:cxn modelId="{C0C4797C-1CD2-46DC-9A4A-2694B2E7AC52}" type="presOf" srcId="{3FFFEC64-A51F-445C-B36D-316A38B4415F}" destId="{0BD79CDF-D76C-4032-B8F6-38CDDFB504FE}" srcOrd="0" destOrd="0" presId="urn:microsoft.com/office/officeart/2005/8/layout/hList1"/>
    <dgm:cxn modelId="{1E1F357F-78F9-4C19-B85E-7B47136C9F2B}" srcId="{11E60F06-78F2-44D2-91AE-5B8A15B5D528}" destId="{F229302C-5F86-44AC-9B7E-F0E0EF8826B1}" srcOrd="1" destOrd="0" parTransId="{4EAB8925-162B-4F79-B82D-28026E322A5F}" sibTransId="{8F2F78DD-8322-4B0F-87BA-8AF648CCE876}"/>
    <dgm:cxn modelId="{FEC82480-64C1-43B3-B4B8-C3958C81468E}" srcId="{5257EBFC-4698-40E5-BCFC-141C2D98CDB8}" destId="{7267E0D7-3D03-4CC7-A9EC-E623457DC020}" srcOrd="0" destOrd="0" parTransId="{C418FB0C-A22C-4737-BC80-C7BE862273E2}" sibTransId="{ECC5D24C-3793-4E43-A9C3-EFC0A46756AC}"/>
    <dgm:cxn modelId="{0B240885-1229-419B-A1EA-856CC2ECDE94}" type="presOf" srcId="{21A40562-2751-400D-AF87-7D7C4617255A}" destId="{CC368FC9-8BB7-40C3-B93F-AA52E03E4AEB}" srcOrd="0" destOrd="2" presId="urn:microsoft.com/office/officeart/2005/8/layout/hList1"/>
    <dgm:cxn modelId="{DB4BDF8A-95F7-46BF-AC1A-1FE04B59D3F4}" srcId="{3FFFEC64-A51F-445C-B36D-316A38B4415F}" destId="{11E60F06-78F2-44D2-91AE-5B8A15B5D528}" srcOrd="2" destOrd="0" parTransId="{FDECFAA9-469B-46B4-BAE7-0EBC5199179B}" sibTransId="{678DDD2C-0E40-4280-91FE-3AB92D36C7E8}"/>
    <dgm:cxn modelId="{11EFA295-1943-4906-9AD9-E69DD943AA49}" srcId="{5257EBFC-4698-40E5-BCFC-141C2D98CDB8}" destId="{979D144C-8A9B-4A04-B5A8-F1E890CAC8AB}" srcOrd="2" destOrd="0" parTransId="{A23C051F-92C6-451B-9FBC-7962B7A95CC3}" sibTransId="{AB615DF8-DE39-404A-80A8-3416226A40B6}"/>
    <dgm:cxn modelId="{5754ED97-FE5E-40B9-963B-CE32950A15ED}" type="presOf" srcId="{0F87FEF7-4EF1-4231-9927-E07E18F86E01}" destId="{CC368FC9-8BB7-40C3-B93F-AA52E03E4AEB}" srcOrd="0" destOrd="1" presId="urn:microsoft.com/office/officeart/2005/8/layout/hList1"/>
    <dgm:cxn modelId="{4B7E79A2-5E7E-4D92-A27B-093EDD56F1AE}" srcId="{2B6BAA6E-C0DA-4578-9243-00F1857DDB89}" destId="{0F87FEF7-4EF1-4231-9927-E07E18F86E01}" srcOrd="1" destOrd="0" parTransId="{DF74E218-5C5F-4BB9-ADF2-50D3514D985C}" sibTransId="{7F453A0E-C7C1-4163-8349-37097735051E}"/>
    <dgm:cxn modelId="{C7AB5CA5-3746-4FDC-AA68-1FA94CA4C2CD}" type="presOf" srcId="{F229302C-5F86-44AC-9B7E-F0E0EF8826B1}" destId="{41B50881-4411-4EBA-B9D5-38560C39796D}" srcOrd="0" destOrd="1" presId="urn:microsoft.com/office/officeart/2005/8/layout/hList1"/>
    <dgm:cxn modelId="{E52DD3B0-433C-47C6-BC67-48B050853D25}" srcId="{11E60F06-78F2-44D2-91AE-5B8A15B5D528}" destId="{973508D0-A04D-4FFF-BD81-7589DF56E9D8}" srcOrd="0" destOrd="0" parTransId="{52066DF3-9C7A-4C9F-BF5A-FB0B64A8E40F}" sibTransId="{4918F9B4-8475-4F86-B9F8-13C757A2D836}"/>
    <dgm:cxn modelId="{1DE4C5F3-2BAF-4A14-A2A3-36900680C6E1}" type="presOf" srcId="{13B1912E-92CF-4C5D-86EB-F9B3A63248E8}" destId="{19794BE9-7B7A-4EE6-B438-A94CD8538216}" srcOrd="0" destOrd="1" presId="urn:microsoft.com/office/officeart/2005/8/layout/hList1"/>
    <dgm:cxn modelId="{73F026F8-5C66-4543-A37C-6BDA723E9548}" type="presOf" srcId="{979D144C-8A9B-4A04-B5A8-F1E890CAC8AB}" destId="{19794BE9-7B7A-4EE6-B438-A94CD8538216}" srcOrd="0" destOrd="2" presId="urn:microsoft.com/office/officeart/2005/8/layout/hList1"/>
    <dgm:cxn modelId="{7C2495F9-2864-4220-8F5F-EC11E4B94841}" type="presOf" srcId="{11E60F06-78F2-44D2-91AE-5B8A15B5D528}" destId="{06CFD9A3-7EE3-4938-A99C-66ED903F412A}" srcOrd="0" destOrd="0" presId="urn:microsoft.com/office/officeart/2005/8/layout/hList1"/>
    <dgm:cxn modelId="{45659CBF-DD84-48EC-9A80-61E5772A30B5}" type="presParOf" srcId="{0BD79CDF-D76C-4032-B8F6-38CDDFB504FE}" destId="{A613D027-C96C-4E7B-A2A9-E8633CD1047A}" srcOrd="0" destOrd="0" presId="urn:microsoft.com/office/officeart/2005/8/layout/hList1"/>
    <dgm:cxn modelId="{782E122F-9EFC-4B3E-A089-7650A9950C9B}" type="presParOf" srcId="{A613D027-C96C-4E7B-A2A9-E8633CD1047A}" destId="{CAA23954-856F-488E-A80E-4BCDBA9E3BCB}" srcOrd="0" destOrd="0" presId="urn:microsoft.com/office/officeart/2005/8/layout/hList1"/>
    <dgm:cxn modelId="{46298823-7FE7-40C9-AF9F-C524DEE835CC}" type="presParOf" srcId="{A613D027-C96C-4E7B-A2A9-E8633CD1047A}" destId="{19794BE9-7B7A-4EE6-B438-A94CD8538216}" srcOrd="1" destOrd="0" presId="urn:microsoft.com/office/officeart/2005/8/layout/hList1"/>
    <dgm:cxn modelId="{D60F9385-2601-4F98-A717-FE0E9771AA03}" type="presParOf" srcId="{0BD79CDF-D76C-4032-B8F6-38CDDFB504FE}" destId="{6F4D8AF7-D4C2-448D-B34F-51A16841321E}" srcOrd="1" destOrd="0" presId="urn:microsoft.com/office/officeart/2005/8/layout/hList1"/>
    <dgm:cxn modelId="{936388A7-C6C3-4F3F-8EE9-3FD187E1F5BC}" type="presParOf" srcId="{0BD79CDF-D76C-4032-B8F6-38CDDFB504FE}" destId="{4F82002E-279F-4E37-B485-F95D769A8A51}" srcOrd="2" destOrd="0" presId="urn:microsoft.com/office/officeart/2005/8/layout/hList1"/>
    <dgm:cxn modelId="{5815F057-3BB7-405F-A938-C5367AB815ED}" type="presParOf" srcId="{4F82002E-279F-4E37-B485-F95D769A8A51}" destId="{2703B0E9-2ED2-4C40-A841-51F44C72BD2E}" srcOrd="0" destOrd="0" presId="urn:microsoft.com/office/officeart/2005/8/layout/hList1"/>
    <dgm:cxn modelId="{1599BA0E-0CC2-4AB8-AC24-5EDB57BB8442}" type="presParOf" srcId="{4F82002E-279F-4E37-B485-F95D769A8A51}" destId="{CC368FC9-8BB7-40C3-B93F-AA52E03E4AEB}" srcOrd="1" destOrd="0" presId="urn:microsoft.com/office/officeart/2005/8/layout/hList1"/>
    <dgm:cxn modelId="{A403C1FE-CDD6-4F5B-9B9B-E347516D3B06}" type="presParOf" srcId="{0BD79CDF-D76C-4032-B8F6-38CDDFB504FE}" destId="{68838F67-C0B8-4ED7-81F6-2B4FD8E0763E}" srcOrd="3" destOrd="0" presId="urn:microsoft.com/office/officeart/2005/8/layout/hList1"/>
    <dgm:cxn modelId="{96C3315D-04D1-43E4-A701-D1CE2BEC16C9}" type="presParOf" srcId="{0BD79CDF-D76C-4032-B8F6-38CDDFB504FE}" destId="{9CFF4EF9-CC67-4A9A-95A6-67E58B1B4B32}" srcOrd="4" destOrd="0" presId="urn:microsoft.com/office/officeart/2005/8/layout/hList1"/>
    <dgm:cxn modelId="{F6204523-5D96-4E67-8187-1D2FA346CF08}" type="presParOf" srcId="{9CFF4EF9-CC67-4A9A-95A6-67E58B1B4B32}" destId="{06CFD9A3-7EE3-4938-A99C-66ED903F412A}" srcOrd="0" destOrd="0" presId="urn:microsoft.com/office/officeart/2005/8/layout/hList1"/>
    <dgm:cxn modelId="{F074BE62-E62D-4776-BE28-E5307903E78A}" type="presParOf" srcId="{9CFF4EF9-CC67-4A9A-95A6-67E58B1B4B32}" destId="{41B50881-4411-4EBA-B9D5-38560C3979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EBD310-0353-4549-B3EE-42CD884779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009BA59-BCDA-4590-AAF2-CD12F6F5077E}">
      <dgm:prSet custT="1"/>
      <dgm:spPr/>
      <dgm:t>
        <a:bodyPr/>
        <a:lstStyle/>
        <a:p>
          <a:r>
            <a:rPr lang="en-US" sz="2000" dirty="0"/>
            <a:t>Scour evolution and final geometry is highly uncertain</a:t>
          </a:r>
        </a:p>
      </dgm:t>
    </dgm:pt>
    <dgm:pt modelId="{939C1D66-23B3-4E0A-B869-3F766794D619}" type="parTrans" cxnId="{1715C140-017F-4505-BC4A-D06F5B9B10C0}">
      <dgm:prSet/>
      <dgm:spPr/>
      <dgm:t>
        <a:bodyPr/>
        <a:lstStyle/>
        <a:p>
          <a:endParaRPr lang="en-US" sz="2000"/>
        </a:p>
      </dgm:t>
    </dgm:pt>
    <dgm:pt modelId="{709E9846-C39D-41A1-A135-4FC8F3813925}" type="sibTrans" cxnId="{1715C140-017F-4505-BC4A-D06F5B9B10C0}">
      <dgm:prSet/>
      <dgm:spPr/>
      <dgm:t>
        <a:bodyPr/>
        <a:lstStyle/>
        <a:p>
          <a:endParaRPr lang="en-US" sz="2000"/>
        </a:p>
      </dgm:t>
    </dgm:pt>
    <dgm:pt modelId="{2ECEEC10-3000-4A8B-8C22-807C448BD933}">
      <dgm:prSet custT="1"/>
      <dgm:spPr/>
      <dgm:t>
        <a:bodyPr/>
        <a:lstStyle/>
        <a:p>
          <a:r>
            <a:rPr lang="en-US" sz="2000"/>
            <a:t>The geology and rock mass behavior is generally much more uncertain than the hydraulic stresses/pressures</a:t>
          </a:r>
        </a:p>
      </dgm:t>
    </dgm:pt>
    <dgm:pt modelId="{C7DD60AF-954E-4D86-AB98-E845F8763047}" type="parTrans" cxnId="{F62F2FA6-69C5-477E-9B9E-C4739D47D522}">
      <dgm:prSet/>
      <dgm:spPr/>
      <dgm:t>
        <a:bodyPr/>
        <a:lstStyle/>
        <a:p>
          <a:endParaRPr lang="en-US" sz="2000"/>
        </a:p>
      </dgm:t>
    </dgm:pt>
    <dgm:pt modelId="{D1EEB8F7-1593-4A3D-9E01-BB3B24447DDB}" type="sibTrans" cxnId="{F62F2FA6-69C5-477E-9B9E-C4739D47D522}">
      <dgm:prSet/>
      <dgm:spPr/>
      <dgm:t>
        <a:bodyPr/>
        <a:lstStyle/>
        <a:p>
          <a:endParaRPr lang="en-US" sz="2000"/>
        </a:p>
      </dgm:t>
    </dgm:pt>
    <dgm:pt modelId="{DF7ADBE9-67FF-43E3-A07B-117997F5832D}">
      <dgm:prSet custT="1"/>
      <dgm:spPr/>
      <dgm:t>
        <a:bodyPr/>
        <a:lstStyle/>
        <a:p>
          <a:r>
            <a:rPr lang="en-US" sz="2000"/>
            <a:t>Estimates of rock scour depth and geometry are semi-quantitative, at best and I would consider more qualitative in most cases </a:t>
          </a:r>
        </a:p>
      </dgm:t>
    </dgm:pt>
    <dgm:pt modelId="{722467E8-91A8-4C54-A7D6-A81BAB9DD207}" type="parTrans" cxnId="{4C571804-BDD9-46DB-A2A2-5B98A7BC7D24}">
      <dgm:prSet/>
      <dgm:spPr/>
      <dgm:t>
        <a:bodyPr/>
        <a:lstStyle/>
        <a:p>
          <a:endParaRPr lang="en-US" sz="2000"/>
        </a:p>
      </dgm:t>
    </dgm:pt>
    <dgm:pt modelId="{A8DF4E33-6ADF-4609-9CED-A1FC8D7B4DAC}" type="sibTrans" cxnId="{4C571804-BDD9-46DB-A2A2-5B98A7BC7D24}">
      <dgm:prSet/>
      <dgm:spPr/>
      <dgm:t>
        <a:bodyPr/>
        <a:lstStyle/>
        <a:p>
          <a:endParaRPr lang="en-US" sz="2000"/>
        </a:p>
      </dgm:t>
    </dgm:pt>
    <dgm:pt modelId="{ED182408-65A9-4D15-A1D3-7AC2CC0A5083}">
      <dgm:prSet custT="1"/>
      <dgm:spPr/>
      <dgm:t>
        <a:bodyPr/>
        <a:lstStyle/>
        <a:p>
          <a:r>
            <a:rPr lang="en-US" sz="2000" dirty="0"/>
            <a:t>Many of the engineering decisions can be made with appreciation of the uncertainty (i.e. we don’t need precise answers and focus is on the three R’s of Hydraulic Structures (Redundancy, Robustness, and Resiliency).</a:t>
          </a:r>
        </a:p>
      </dgm:t>
    </dgm:pt>
    <dgm:pt modelId="{B6208674-2A69-4206-BB01-E2FD00C3C77C}" type="parTrans" cxnId="{75AD6CFE-DDA6-43EB-9573-F2C682A4C845}">
      <dgm:prSet/>
      <dgm:spPr/>
      <dgm:t>
        <a:bodyPr/>
        <a:lstStyle/>
        <a:p>
          <a:endParaRPr lang="en-US" sz="2000"/>
        </a:p>
      </dgm:t>
    </dgm:pt>
    <dgm:pt modelId="{7E8A3744-9142-4484-95F2-43D55A3D631D}" type="sibTrans" cxnId="{75AD6CFE-DDA6-43EB-9573-F2C682A4C845}">
      <dgm:prSet/>
      <dgm:spPr/>
      <dgm:t>
        <a:bodyPr/>
        <a:lstStyle/>
        <a:p>
          <a:endParaRPr lang="en-US" sz="2000"/>
        </a:p>
      </dgm:t>
    </dgm:pt>
    <dgm:pt modelId="{2DA6D929-8854-4706-B535-C9964248558A}" type="pres">
      <dgm:prSet presAssocID="{77EBD310-0353-4549-B3EE-42CD884779C4}" presName="linear" presStyleCnt="0">
        <dgm:presLayoutVars>
          <dgm:animLvl val="lvl"/>
          <dgm:resizeHandles val="exact"/>
        </dgm:presLayoutVars>
      </dgm:prSet>
      <dgm:spPr/>
    </dgm:pt>
    <dgm:pt modelId="{D46C1BBF-C4F5-48FF-ABA8-6A882D7BC4C3}" type="pres">
      <dgm:prSet presAssocID="{A009BA59-BCDA-4590-AAF2-CD12F6F5077E}" presName="parentText" presStyleLbl="node1" presStyleIdx="0" presStyleCnt="4">
        <dgm:presLayoutVars>
          <dgm:chMax val="0"/>
          <dgm:bulletEnabled val="1"/>
        </dgm:presLayoutVars>
      </dgm:prSet>
      <dgm:spPr/>
    </dgm:pt>
    <dgm:pt modelId="{4E9691C8-F43F-4D5F-94BF-60543B5A6927}" type="pres">
      <dgm:prSet presAssocID="{709E9846-C39D-41A1-A135-4FC8F3813925}" presName="spacer" presStyleCnt="0"/>
      <dgm:spPr/>
    </dgm:pt>
    <dgm:pt modelId="{D6BD5820-07EC-417D-B033-0E2CA9EE1660}" type="pres">
      <dgm:prSet presAssocID="{2ECEEC10-3000-4A8B-8C22-807C448BD933}" presName="parentText" presStyleLbl="node1" presStyleIdx="1" presStyleCnt="4">
        <dgm:presLayoutVars>
          <dgm:chMax val="0"/>
          <dgm:bulletEnabled val="1"/>
        </dgm:presLayoutVars>
      </dgm:prSet>
      <dgm:spPr/>
    </dgm:pt>
    <dgm:pt modelId="{8523EB01-4D35-4C32-9D91-3270A897047A}" type="pres">
      <dgm:prSet presAssocID="{D1EEB8F7-1593-4A3D-9E01-BB3B24447DDB}" presName="spacer" presStyleCnt="0"/>
      <dgm:spPr/>
    </dgm:pt>
    <dgm:pt modelId="{78908109-1E8D-4267-B870-8A08E10B3089}" type="pres">
      <dgm:prSet presAssocID="{DF7ADBE9-67FF-43E3-A07B-117997F5832D}" presName="parentText" presStyleLbl="node1" presStyleIdx="2" presStyleCnt="4">
        <dgm:presLayoutVars>
          <dgm:chMax val="0"/>
          <dgm:bulletEnabled val="1"/>
        </dgm:presLayoutVars>
      </dgm:prSet>
      <dgm:spPr/>
    </dgm:pt>
    <dgm:pt modelId="{8412558A-499B-4E2C-A1FC-63AEB3DDF691}" type="pres">
      <dgm:prSet presAssocID="{A8DF4E33-6ADF-4609-9CED-A1FC8D7B4DAC}" presName="spacer" presStyleCnt="0"/>
      <dgm:spPr/>
    </dgm:pt>
    <dgm:pt modelId="{CAE45203-BFCF-4D6A-A3E7-69005D387A78}" type="pres">
      <dgm:prSet presAssocID="{ED182408-65A9-4D15-A1D3-7AC2CC0A5083}" presName="parentText" presStyleLbl="node1" presStyleIdx="3" presStyleCnt="4">
        <dgm:presLayoutVars>
          <dgm:chMax val="0"/>
          <dgm:bulletEnabled val="1"/>
        </dgm:presLayoutVars>
      </dgm:prSet>
      <dgm:spPr/>
    </dgm:pt>
  </dgm:ptLst>
  <dgm:cxnLst>
    <dgm:cxn modelId="{225AC400-A7F5-4588-B6C9-8CA06FFBDDE3}" type="presOf" srcId="{DF7ADBE9-67FF-43E3-A07B-117997F5832D}" destId="{78908109-1E8D-4267-B870-8A08E10B3089}" srcOrd="0" destOrd="0" presId="urn:microsoft.com/office/officeart/2005/8/layout/vList2"/>
    <dgm:cxn modelId="{4C571804-BDD9-46DB-A2A2-5B98A7BC7D24}" srcId="{77EBD310-0353-4549-B3EE-42CD884779C4}" destId="{DF7ADBE9-67FF-43E3-A07B-117997F5832D}" srcOrd="2" destOrd="0" parTransId="{722467E8-91A8-4C54-A7D6-A81BAB9DD207}" sibTransId="{A8DF4E33-6ADF-4609-9CED-A1FC8D7B4DAC}"/>
    <dgm:cxn modelId="{A34EB413-E93C-4F9C-84DC-B43C4D716613}" type="presOf" srcId="{A009BA59-BCDA-4590-AAF2-CD12F6F5077E}" destId="{D46C1BBF-C4F5-48FF-ABA8-6A882D7BC4C3}" srcOrd="0" destOrd="0" presId="urn:microsoft.com/office/officeart/2005/8/layout/vList2"/>
    <dgm:cxn modelId="{1715C140-017F-4505-BC4A-D06F5B9B10C0}" srcId="{77EBD310-0353-4549-B3EE-42CD884779C4}" destId="{A009BA59-BCDA-4590-AAF2-CD12F6F5077E}" srcOrd="0" destOrd="0" parTransId="{939C1D66-23B3-4E0A-B869-3F766794D619}" sibTransId="{709E9846-C39D-41A1-A135-4FC8F3813925}"/>
    <dgm:cxn modelId="{6A66205D-835F-4637-B310-C2C2FE1006F3}" type="presOf" srcId="{77EBD310-0353-4549-B3EE-42CD884779C4}" destId="{2DA6D929-8854-4706-B535-C9964248558A}" srcOrd="0" destOrd="0" presId="urn:microsoft.com/office/officeart/2005/8/layout/vList2"/>
    <dgm:cxn modelId="{D7EE04A5-641B-4661-879B-4D769911A4EA}" type="presOf" srcId="{2ECEEC10-3000-4A8B-8C22-807C448BD933}" destId="{D6BD5820-07EC-417D-B033-0E2CA9EE1660}" srcOrd="0" destOrd="0" presId="urn:microsoft.com/office/officeart/2005/8/layout/vList2"/>
    <dgm:cxn modelId="{F62F2FA6-69C5-477E-9B9E-C4739D47D522}" srcId="{77EBD310-0353-4549-B3EE-42CD884779C4}" destId="{2ECEEC10-3000-4A8B-8C22-807C448BD933}" srcOrd="1" destOrd="0" parTransId="{C7DD60AF-954E-4D86-AB98-E845F8763047}" sibTransId="{D1EEB8F7-1593-4A3D-9E01-BB3B24447DDB}"/>
    <dgm:cxn modelId="{D37F44CF-2BD0-492C-8EAD-3716ADB5B888}" type="presOf" srcId="{ED182408-65A9-4D15-A1D3-7AC2CC0A5083}" destId="{CAE45203-BFCF-4D6A-A3E7-69005D387A78}" srcOrd="0" destOrd="0" presId="urn:microsoft.com/office/officeart/2005/8/layout/vList2"/>
    <dgm:cxn modelId="{75AD6CFE-DDA6-43EB-9573-F2C682A4C845}" srcId="{77EBD310-0353-4549-B3EE-42CD884779C4}" destId="{ED182408-65A9-4D15-A1D3-7AC2CC0A5083}" srcOrd="3" destOrd="0" parTransId="{B6208674-2A69-4206-BB01-E2FD00C3C77C}" sibTransId="{7E8A3744-9142-4484-95F2-43D55A3D631D}"/>
    <dgm:cxn modelId="{BE74498E-BAED-4D71-B7D1-A5C32940209A}" type="presParOf" srcId="{2DA6D929-8854-4706-B535-C9964248558A}" destId="{D46C1BBF-C4F5-48FF-ABA8-6A882D7BC4C3}" srcOrd="0" destOrd="0" presId="urn:microsoft.com/office/officeart/2005/8/layout/vList2"/>
    <dgm:cxn modelId="{981C9989-8A80-45D4-8472-F3148853ACD2}" type="presParOf" srcId="{2DA6D929-8854-4706-B535-C9964248558A}" destId="{4E9691C8-F43F-4D5F-94BF-60543B5A6927}" srcOrd="1" destOrd="0" presId="urn:microsoft.com/office/officeart/2005/8/layout/vList2"/>
    <dgm:cxn modelId="{ECEDD990-EE9A-4724-9485-0D7FC9092E6F}" type="presParOf" srcId="{2DA6D929-8854-4706-B535-C9964248558A}" destId="{D6BD5820-07EC-417D-B033-0E2CA9EE1660}" srcOrd="2" destOrd="0" presId="urn:microsoft.com/office/officeart/2005/8/layout/vList2"/>
    <dgm:cxn modelId="{1063CCD2-6935-4A4D-A136-BDB367410B03}" type="presParOf" srcId="{2DA6D929-8854-4706-B535-C9964248558A}" destId="{8523EB01-4D35-4C32-9D91-3270A897047A}" srcOrd="3" destOrd="0" presId="urn:microsoft.com/office/officeart/2005/8/layout/vList2"/>
    <dgm:cxn modelId="{81677C69-E481-4314-AB50-D7949C696FF3}" type="presParOf" srcId="{2DA6D929-8854-4706-B535-C9964248558A}" destId="{78908109-1E8D-4267-B870-8A08E10B3089}" srcOrd="4" destOrd="0" presId="urn:microsoft.com/office/officeart/2005/8/layout/vList2"/>
    <dgm:cxn modelId="{75AEDA31-D3F7-4239-871E-60EFCF535897}" type="presParOf" srcId="{2DA6D929-8854-4706-B535-C9964248558A}" destId="{8412558A-499B-4E2C-A1FC-63AEB3DDF691}" srcOrd="5" destOrd="0" presId="urn:microsoft.com/office/officeart/2005/8/layout/vList2"/>
    <dgm:cxn modelId="{03533B40-332E-4118-B04E-7FB23B5386B4}" type="presParOf" srcId="{2DA6D929-8854-4706-B535-C9964248558A}" destId="{CAE45203-BFCF-4D6A-A3E7-69005D387A7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27930-2881-41CD-BE83-F988F97AF9C0}">
      <dsp:nvSpPr>
        <dsp:cNvPr id="0" name=""/>
        <dsp:cNvSpPr/>
      </dsp:nvSpPr>
      <dsp:spPr>
        <a:xfrm>
          <a:off x="0" y="339055"/>
          <a:ext cx="1689639" cy="1072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902A8-6336-4324-98D3-6F84A1E82FF4}">
      <dsp:nvSpPr>
        <dsp:cNvPr id="0" name=""/>
        <dsp:cNvSpPr/>
      </dsp:nvSpPr>
      <dsp:spPr>
        <a:xfrm>
          <a:off x="187737" y="517406"/>
          <a:ext cx="1689639" cy="10729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Assumes A Universal Energy Balance Exists in Turbulent Flows (From Schlichting 2000)</a:t>
          </a:r>
        </a:p>
      </dsp:txBody>
      <dsp:txXfrm>
        <a:off x="219162" y="548831"/>
        <a:ext cx="1626789" cy="1010071"/>
      </dsp:txXfrm>
    </dsp:sp>
    <dsp:sp modelId="{3B0EE6AD-9C74-41A1-952E-F9CD7EAC1424}">
      <dsp:nvSpPr>
        <dsp:cNvPr id="0" name=""/>
        <dsp:cNvSpPr/>
      </dsp:nvSpPr>
      <dsp:spPr>
        <a:xfrm>
          <a:off x="2065115" y="339055"/>
          <a:ext cx="1689639" cy="1072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5D16-F4AB-4083-B78A-B1101196E1BB}">
      <dsp:nvSpPr>
        <dsp:cNvPr id="0" name=""/>
        <dsp:cNvSpPr/>
      </dsp:nvSpPr>
      <dsp:spPr>
        <a:xfrm>
          <a:off x="2252852" y="517406"/>
          <a:ext cx="1689639" cy="10729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This Turbulence Production can be integrated over the buffer layer</a:t>
          </a:r>
        </a:p>
      </dsp:txBody>
      <dsp:txXfrm>
        <a:off x="2284277" y="548831"/>
        <a:ext cx="1626789" cy="1010071"/>
      </dsp:txXfrm>
    </dsp:sp>
    <dsp:sp modelId="{5AB9034B-09D1-405A-B340-4A5502DDB86E}">
      <dsp:nvSpPr>
        <dsp:cNvPr id="0" name=""/>
        <dsp:cNvSpPr/>
      </dsp:nvSpPr>
      <dsp:spPr>
        <a:xfrm>
          <a:off x="4130230" y="339055"/>
          <a:ext cx="1689639" cy="1072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20B72-AC95-404D-BE7D-52A1131DE120}">
      <dsp:nvSpPr>
        <dsp:cNvPr id="0" name=""/>
        <dsp:cNvSpPr/>
      </dsp:nvSpPr>
      <dsp:spPr>
        <a:xfrm>
          <a:off x="4317968" y="517406"/>
          <a:ext cx="1689639" cy="10729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This can be used to relate wall shear stress to unit stream power applied to the boundary</a:t>
          </a:r>
        </a:p>
      </dsp:txBody>
      <dsp:txXfrm>
        <a:off x="4349393" y="548831"/>
        <a:ext cx="1626789" cy="1010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23954-856F-488E-A80E-4BCDBA9E3BCB}">
      <dsp:nvSpPr>
        <dsp:cNvPr id="0" name=""/>
        <dsp:cNvSpPr/>
      </dsp:nvSpPr>
      <dsp:spPr>
        <a:xfrm>
          <a:off x="3286" y="6246"/>
          <a:ext cx="3203971" cy="950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defRPr b="1"/>
          </a:pPr>
          <a:r>
            <a:rPr lang="en-US" sz="1800" kern="1200"/>
            <a:t>Hydraulic</a:t>
          </a:r>
        </a:p>
      </dsp:txBody>
      <dsp:txXfrm>
        <a:off x="3286" y="6246"/>
        <a:ext cx="3203971" cy="950400"/>
      </dsp:txXfrm>
    </dsp:sp>
    <dsp:sp modelId="{19794BE9-7B7A-4EE6-B438-A94CD8538216}">
      <dsp:nvSpPr>
        <dsp:cNvPr id="0" name=""/>
        <dsp:cNvSpPr/>
      </dsp:nvSpPr>
      <dsp:spPr>
        <a:xfrm>
          <a:off x="3286" y="956646"/>
          <a:ext cx="3203971" cy="338844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Estimates of Hydraulic Index Parameters include in Erodibility Index Thresholds are approximate (Rough Order of Magnitude)</a:t>
          </a:r>
        </a:p>
        <a:p>
          <a:pPr marL="171450" lvl="1" indent="-171450" algn="l" defTabSz="800100">
            <a:lnSpc>
              <a:spcPct val="90000"/>
            </a:lnSpc>
            <a:spcBef>
              <a:spcPct val="0"/>
            </a:spcBef>
            <a:spcAft>
              <a:spcPct val="15000"/>
            </a:spcAft>
            <a:buChar char="•"/>
          </a:pPr>
          <a:r>
            <a:rPr lang="en-US" sz="1800" kern="1200" dirty="0"/>
            <a:t>Some uncertainty in turbulence scaling  (Scale Effects)</a:t>
          </a:r>
        </a:p>
        <a:p>
          <a:pPr marL="171450" lvl="1" indent="-171450" algn="l" defTabSz="800100">
            <a:lnSpc>
              <a:spcPct val="90000"/>
            </a:lnSpc>
            <a:spcBef>
              <a:spcPct val="0"/>
            </a:spcBef>
            <a:spcAft>
              <a:spcPct val="15000"/>
            </a:spcAft>
            <a:buChar char="•"/>
          </a:pPr>
          <a:r>
            <a:rPr lang="en-US" sz="1800" kern="1200"/>
            <a:t>Thresholds for Incipient motion are uncertain</a:t>
          </a:r>
        </a:p>
      </dsp:txBody>
      <dsp:txXfrm>
        <a:off x="3286" y="956646"/>
        <a:ext cx="3203971" cy="3388445"/>
      </dsp:txXfrm>
    </dsp:sp>
    <dsp:sp modelId="{2703B0E9-2ED2-4C40-A841-51F44C72BD2E}">
      <dsp:nvSpPr>
        <dsp:cNvPr id="0" name=""/>
        <dsp:cNvSpPr/>
      </dsp:nvSpPr>
      <dsp:spPr>
        <a:xfrm>
          <a:off x="3655814" y="6246"/>
          <a:ext cx="3203971" cy="9504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defRPr b="1"/>
          </a:pPr>
          <a:r>
            <a:rPr lang="en-US" sz="1800" kern="1200"/>
            <a:t>Geomechanical</a:t>
          </a:r>
        </a:p>
      </dsp:txBody>
      <dsp:txXfrm>
        <a:off x="3655814" y="6246"/>
        <a:ext cx="3203971" cy="950400"/>
      </dsp:txXfrm>
    </dsp:sp>
    <dsp:sp modelId="{CC368FC9-8BB7-40C3-B93F-AA52E03E4AEB}">
      <dsp:nvSpPr>
        <dsp:cNvPr id="0" name=""/>
        <dsp:cNvSpPr/>
      </dsp:nvSpPr>
      <dsp:spPr>
        <a:xfrm>
          <a:off x="3655814" y="956646"/>
          <a:ext cx="3203971" cy="338844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Index values are approximate (rough-order-of-magnitude)</a:t>
          </a:r>
        </a:p>
        <a:p>
          <a:pPr marL="171450" lvl="1" indent="-171450" algn="l" defTabSz="800100">
            <a:lnSpc>
              <a:spcPct val="90000"/>
            </a:lnSpc>
            <a:spcBef>
              <a:spcPct val="0"/>
            </a:spcBef>
            <a:spcAft>
              <a:spcPct val="15000"/>
            </a:spcAft>
            <a:buChar char="•"/>
          </a:pPr>
          <a:r>
            <a:rPr lang="en-US" sz="1800" kern="1200"/>
            <a:t>Geology  is highly variable and feedback loops with boundary and flow field are not captured (model assumes homogenous) </a:t>
          </a:r>
        </a:p>
        <a:p>
          <a:pPr marL="171450" lvl="1" indent="-171450" algn="l" defTabSz="800100">
            <a:lnSpc>
              <a:spcPct val="90000"/>
            </a:lnSpc>
            <a:spcBef>
              <a:spcPct val="0"/>
            </a:spcBef>
            <a:spcAft>
              <a:spcPct val="15000"/>
            </a:spcAft>
            <a:buChar char="•"/>
          </a:pPr>
          <a:r>
            <a:rPr lang="en-US" sz="1800" kern="1200"/>
            <a:t>Non-cohesive material cannot hold face steeper than submerged angel of repose (additional errors with boundary-flow feedbacks)   </a:t>
          </a:r>
        </a:p>
      </dsp:txBody>
      <dsp:txXfrm>
        <a:off x="3655814" y="956646"/>
        <a:ext cx="3203971" cy="3388445"/>
      </dsp:txXfrm>
    </dsp:sp>
    <dsp:sp modelId="{06CFD9A3-7EE3-4938-A99C-66ED903F412A}">
      <dsp:nvSpPr>
        <dsp:cNvPr id="0" name=""/>
        <dsp:cNvSpPr/>
      </dsp:nvSpPr>
      <dsp:spPr>
        <a:xfrm>
          <a:off x="7308342" y="6246"/>
          <a:ext cx="3203971" cy="950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defRPr b="1"/>
          </a:pPr>
          <a:r>
            <a:rPr lang="en-US" sz="1800" kern="1200"/>
            <a:t>Other</a:t>
          </a:r>
        </a:p>
      </dsp:txBody>
      <dsp:txXfrm>
        <a:off x="7308342" y="6246"/>
        <a:ext cx="3203971" cy="950400"/>
      </dsp:txXfrm>
    </dsp:sp>
    <dsp:sp modelId="{41B50881-4411-4EBA-B9D5-38560C39796D}">
      <dsp:nvSpPr>
        <dsp:cNvPr id="0" name=""/>
        <dsp:cNvSpPr/>
      </dsp:nvSpPr>
      <dsp:spPr>
        <a:xfrm>
          <a:off x="7308342" y="956646"/>
          <a:ext cx="3203971" cy="338844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Limited database for developing thresholds</a:t>
          </a:r>
        </a:p>
        <a:p>
          <a:pPr marL="171450" lvl="1" indent="-171450" algn="l" defTabSz="800100">
            <a:lnSpc>
              <a:spcPct val="90000"/>
            </a:lnSpc>
            <a:spcBef>
              <a:spcPct val="0"/>
            </a:spcBef>
            <a:spcAft>
              <a:spcPct val="15000"/>
            </a:spcAft>
            <a:buChar char="•"/>
          </a:pPr>
          <a:r>
            <a:rPr lang="en-US" sz="1800" kern="1200"/>
            <a:t>Scour rates not estimated</a:t>
          </a:r>
        </a:p>
      </dsp:txBody>
      <dsp:txXfrm>
        <a:off x="7308342" y="956646"/>
        <a:ext cx="3203971" cy="3388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C1BBF-C4F5-48FF-ABA8-6A882D7BC4C3}">
      <dsp:nvSpPr>
        <dsp:cNvPr id="0" name=""/>
        <dsp:cNvSpPr/>
      </dsp:nvSpPr>
      <dsp:spPr>
        <a:xfrm>
          <a:off x="0" y="1779"/>
          <a:ext cx="6900512" cy="137278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Scour evolution and final geometry is highly uncertain</a:t>
          </a:r>
        </a:p>
      </dsp:txBody>
      <dsp:txXfrm>
        <a:off x="67014" y="68793"/>
        <a:ext cx="6766484" cy="1238760"/>
      </dsp:txXfrm>
    </dsp:sp>
    <dsp:sp modelId="{D6BD5820-07EC-417D-B033-0E2CA9EE1660}">
      <dsp:nvSpPr>
        <dsp:cNvPr id="0" name=""/>
        <dsp:cNvSpPr/>
      </dsp:nvSpPr>
      <dsp:spPr>
        <a:xfrm>
          <a:off x="0" y="1388377"/>
          <a:ext cx="6900512" cy="137278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geology and rock mass behavior is generally much more uncertain than the hydraulic stresses/pressures</a:t>
          </a:r>
        </a:p>
      </dsp:txBody>
      <dsp:txXfrm>
        <a:off x="67014" y="1455391"/>
        <a:ext cx="6766484" cy="1238760"/>
      </dsp:txXfrm>
    </dsp:sp>
    <dsp:sp modelId="{78908109-1E8D-4267-B870-8A08E10B3089}">
      <dsp:nvSpPr>
        <dsp:cNvPr id="0" name=""/>
        <dsp:cNvSpPr/>
      </dsp:nvSpPr>
      <dsp:spPr>
        <a:xfrm>
          <a:off x="0" y="2774975"/>
          <a:ext cx="6900512" cy="137278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Estimates of rock scour depth and geometry are semi-quantitative, at best and I would consider more qualitative in most cases </a:t>
          </a:r>
        </a:p>
      </dsp:txBody>
      <dsp:txXfrm>
        <a:off x="67014" y="2841989"/>
        <a:ext cx="6766484" cy="1238760"/>
      </dsp:txXfrm>
    </dsp:sp>
    <dsp:sp modelId="{CAE45203-BFCF-4D6A-A3E7-69005D387A78}">
      <dsp:nvSpPr>
        <dsp:cNvPr id="0" name=""/>
        <dsp:cNvSpPr/>
      </dsp:nvSpPr>
      <dsp:spPr>
        <a:xfrm>
          <a:off x="0" y="4161572"/>
          <a:ext cx="6900512" cy="137278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Many of the engineering decisions can be made with appreciation of the uncertainty (i.e. we don’t need precise answers and focus is on the three R’s of Hydraulic Structures (Redundancy, Robustness, and Resiliency).</a:t>
          </a:r>
        </a:p>
      </dsp:txBody>
      <dsp:txXfrm>
        <a:off x="67014" y="4228586"/>
        <a:ext cx="6766484" cy="1238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649F-312B-4D72-B74F-59D1F3A8F6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71BA10-5381-4E1E-8582-055A10965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562E8F-2C64-4AD1-B3A5-71933FFE233C}"/>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5" name="Footer Placeholder 4">
            <a:extLst>
              <a:ext uri="{FF2B5EF4-FFF2-40B4-BE49-F238E27FC236}">
                <a16:creationId xmlns:a16="http://schemas.microsoft.com/office/drawing/2014/main" id="{E589A912-9484-4C7F-B829-6414C4DD7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E0F93-88FB-47D0-93F8-E2E65E60B906}"/>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309078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E037-6D53-459D-B7E0-B27149C10A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2A82B-057D-4787-ABD4-85C554668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73D71-C73B-4844-A41F-061718EA8C3C}"/>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5" name="Footer Placeholder 4">
            <a:extLst>
              <a:ext uri="{FF2B5EF4-FFF2-40B4-BE49-F238E27FC236}">
                <a16:creationId xmlns:a16="http://schemas.microsoft.com/office/drawing/2014/main" id="{197167FB-2AA9-4554-AAC6-8A7F59917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2A876-B4AA-4A3D-BC81-09D7B82856AC}"/>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90090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8E217-0E28-4798-91BF-F0405E5CB2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914B0-D9D3-456C-912C-D51844D05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2137C-3FF5-4F1F-AA80-ED2E31004B85}"/>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5" name="Footer Placeholder 4">
            <a:extLst>
              <a:ext uri="{FF2B5EF4-FFF2-40B4-BE49-F238E27FC236}">
                <a16:creationId xmlns:a16="http://schemas.microsoft.com/office/drawing/2014/main" id="{610633F7-E98F-4ABE-9377-E203E86EE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AC78F-CC8B-474E-A34F-80256612555D}"/>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201355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E8B6-A3AD-42FA-BCCD-65CD63A21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3D3A9-D949-467E-A95D-9DE12349A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DC193-31CB-4C75-885B-57B1AF9ACE3B}"/>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5" name="Footer Placeholder 4">
            <a:extLst>
              <a:ext uri="{FF2B5EF4-FFF2-40B4-BE49-F238E27FC236}">
                <a16:creationId xmlns:a16="http://schemas.microsoft.com/office/drawing/2014/main" id="{A0C73034-A7BC-4617-9238-D22B05320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CE75B-F69E-4C62-93AC-46AE14EC0142}"/>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112769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F620-4F30-4E56-9F6A-AD8B957BBE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8124E-B9BA-41BC-B0C1-481BFC2FA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FBAD95-5ABA-4487-A76A-33718FD8F551}"/>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5" name="Footer Placeholder 4">
            <a:extLst>
              <a:ext uri="{FF2B5EF4-FFF2-40B4-BE49-F238E27FC236}">
                <a16:creationId xmlns:a16="http://schemas.microsoft.com/office/drawing/2014/main" id="{3A066BF2-5C77-4CA2-8198-A79CC53DA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B18C7-B30E-44FE-B45A-7A31898C1470}"/>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242541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6B2C-21DE-4158-8FB7-E85E4044D4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05821-320D-4FC0-9455-767B26488F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838C0E-9221-44D4-A72C-6D7B9BE0F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88486D-FFE2-4FFE-8784-1B0746AB0002}"/>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6" name="Footer Placeholder 5">
            <a:extLst>
              <a:ext uri="{FF2B5EF4-FFF2-40B4-BE49-F238E27FC236}">
                <a16:creationId xmlns:a16="http://schemas.microsoft.com/office/drawing/2014/main" id="{0804B3FC-1BCB-4A35-ABF9-235182E5B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3767A-0BDB-4F11-AC1D-A06D5F4ACF12}"/>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139942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C47D-7AB8-41EC-8E0E-7F10F0969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AAA39C-9C93-4B67-ACF2-8049B17F28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C099D8-A70B-417E-81FA-3051DD6C25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95C71B-26E6-4835-9CAA-7FFAF64C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C78F2-820C-49E4-9812-228130ABF2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59FF33-9F99-49EF-811D-35250186C5C0}"/>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8" name="Footer Placeholder 7">
            <a:extLst>
              <a:ext uri="{FF2B5EF4-FFF2-40B4-BE49-F238E27FC236}">
                <a16:creationId xmlns:a16="http://schemas.microsoft.com/office/drawing/2014/main" id="{E7BAB7D7-EF90-44CD-925C-2B7A5DCFA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616ACA-8276-4FC9-8E64-6D480EE410D1}"/>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323813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9CC4F-DF2F-4ACF-A685-78BDE14335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D931B-887E-44DB-8D2D-DAC06ACEBEBB}"/>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4" name="Footer Placeholder 3">
            <a:extLst>
              <a:ext uri="{FF2B5EF4-FFF2-40B4-BE49-F238E27FC236}">
                <a16:creationId xmlns:a16="http://schemas.microsoft.com/office/drawing/2014/main" id="{71E36AE8-18E1-4669-9F06-1809FB7343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DAE18F-B70B-4769-B2F2-96490253CCAA}"/>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45367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429DB-4487-4388-A58C-124B41602DB1}"/>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3" name="Footer Placeholder 2">
            <a:extLst>
              <a:ext uri="{FF2B5EF4-FFF2-40B4-BE49-F238E27FC236}">
                <a16:creationId xmlns:a16="http://schemas.microsoft.com/office/drawing/2014/main" id="{9ABF252B-0423-417A-A00E-C2FAC51AB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26161E-62BD-45A5-AA74-6490498C77B0}"/>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398987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C3D7-81B1-4019-899B-8B43AC78B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A62D5D-370E-481B-80C8-6151DC1AA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BF9EC7-B827-44F3-8EAF-026F15231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8EF12-ACFE-4443-B4CE-47239D25E577}"/>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6" name="Footer Placeholder 5">
            <a:extLst>
              <a:ext uri="{FF2B5EF4-FFF2-40B4-BE49-F238E27FC236}">
                <a16:creationId xmlns:a16="http://schemas.microsoft.com/office/drawing/2014/main" id="{78CA7638-B16A-480B-9B14-21B5B1267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EAF08-73EC-4956-8DD9-BD168481F24B}"/>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200369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9DAE-AA10-4986-B2DD-92DCFA0A8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66EA5F-8647-4557-B436-DC6ECC6C9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73D4F-5D71-4CA1-9819-81CD9AAEC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ED3040-A484-4A9D-8D49-3DEA0F338AA1}"/>
              </a:ext>
            </a:extLst>
          </p:cNvPr>
          <p:cNvSpPr>
            <a:spLocks noGrp="1"/>
          </p:cNvSpPr>
          <p:nvPr>
            <p:ph type="dt" sz="half" idx="10"/>
          </p:nvPr>
        </p:nvSpPr>
        <p:spPr/>
        <p:txBody>
          <a:bodyPr/>
          <a:lstStyle/>
          <a:p>
            <a:fld id="{13FF1393-1785-447F-BEB4-4DCEE964C264}" type="datetimeFigureOut">
              <a:rPr lang="en-US" smtClean="0"/>
              <a:t>4/21/2021</a:t>
            </a:fld>
            <a:endParaRPr lang="en-US"/>
          </a:p>
        </p:txBody>
      </p:sp>
      <p:sp>
        <p:nvSpPr>
          <p:cNvPr id="6" name="Footer Placeholder 5">
            <a:extLst>
              <a:ext uri="{FF2B5EF4-FFF2-40B4-BE49-F238E27FC236}">
                <a16:creationId xmlns:a16="http://schemas.microsoft.com/office/drawing/2014/main" id="{62B94BAD-DBD3-47CE-A65F-968C2ADF7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1F8E4-F632-4477-9E6F-9A2E251D99BE}"/>
              </a:ext>
            </a:extLst>
          </p:cNvPr>
          <p:cNvSpPr>
            <a:spLocks noGrp="1"/>
          </p:cNvSpPr>
          <p:nvPr>
            <p:ph type="sldNum" sz="quarter" idx="12"/>
          </p:nvPr>
        </p:nvSpPr>
        <p:spPr/>
        <p:txBody>
          <a:bodyPr/>
          <a:lstStyle/>
          <a:p>
            <a:fld id="{106BC152-B399-44DB-8FFE-0F15CEF0A8AE}" type="slidenum">
              <a:rPr lang="en-US" smtClean="0"/>
              <a:t>‹#›</a:t>
            </a:fld>
            <a:endParaRPr lang="en-US"/>
          </a:p>
        </p:txBody>
      </p:sp>
    </p:spTree>
    <p:extLst>
      <p:ext uri="{BB962C8B-B14F-4D97-AF65-F5344CB8AC3E}">
        <p14:creationId xmlns:p14="http://schemas.microsoft.com/office/powerpoint/2010/main" val="34669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45C5A-A383-4B7F-BB0B-DEFF67B3F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56883-ABAB-47D6-BC57-BCEB44653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DA7E2-CEC3-487A-A492-1AC1D98A6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F1393-1785-447F-BEB4-4DCEE964C264}" type="datetimeFigureOut">
              <a:rPr lang="en-US" smtClean="0"/>
              <a:t>4/21/2021</a:t>
            </a:fld>
            <a:endParaRPr lang="en-US"/>
          </a:p>
        </p:txBody>
      </p:sp>
      <p:sp>
        <p:nvSpPr>
          <p:cNvPr id="5" name="Footer Placeholder 4">
            <a:extLst>
              <a:ext uri="{FF2B5EF4-FFF2-40B4-BE49-F238E27FC236}">
                <a16:creationId xmlns:a16="http://schemas.microsoft.com/office/drawing/2014/main" id="{694A515E-EB8E-459C-A084-916DAA6CA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B4198F-EA87-4C06-9284-1998B1AB1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BC152-B399-44DB-8FFE-0F15CEF0A8AE}" type="slidenum">
              <a:rPr lang="en-US" smtClean="0"/>
              <a:t>‹#›</a:t>
            </a:fld>
            <a:endParaRPr lang="en-US"/>
          </a:p>
        </p:txBody>
      </p:sp>
    </p:spTree>
    <p:extLst>
      <p:ext uri="{BB962C8B-B14F-4D97-AF65-F5344CB8AC3E}">
        <p14:creationId xmlns:p14="http://schemas.microsoft.com/office/powerpoint/2010/main" val="78063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C9E082DD-0211-426A-9EB6-FC4CFD557A47}"/>
              </a:ext>
            </a:extLst>
          </p:cNvPr>
          <p:cNvPicPr>
            <a:picLocks noChangeAspect="1"/>
          </p:cNvPicPr>
          <p:nvPr/>
        </p:nvPicPr>
        <p:blipFill rotWithShape="1">
          <a:blip r:embed="rId2"/>
          <a:srcRect r="21926"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756BDA-5855-46E8-B5FC-98822F86AD50}"/>
              </a:ext>
            </a:extLst>
          </p:cNvPr>
          <p:cNvSpPr>
            <a:spLocks noGrp="1"/>
          </p:cNvSpPr>
          <p:nvPr>
            <p:ph type="ctrTitle"/>
          </p:nvPr>
        </p:nvSpPr>
        <p:spPr>
          <a:xfrm>
            <a:off x="477981" y="1122362"/>
            <a:ext cx="4263352" cy="3424557"/>
          </a:xfrm>
        </p:spPr>
        <p:txBody>
          <a:bodyPr anchor="b">
            <a:normAutofit fontScale="90000"/>
          </a:bodyPr>
          <a:lstStyle/>
          <a:p>
            <a:pPr algn="l"/>
            <a:r>
              <a:rPr lang="en-US" sz="3700" dirty="0"/>
              <a:t>CIVE 717 – Homework #4</a:t>
            </a:r>
            <a:br>
              <a:rPr lang="en-US" sz="3700" dirty="0"/>
            </a:br>
            <a:br>
              <a:rPr lang="en-US" sz="3700" dirty="0"/>
            </a:br>
            <a:r>
              <a:rPr lang="en-US" sz="3700" dirty="0"/>
              <a:t>Personal Research Interest </a:t>
            </a:r>
            <a:br>
              <a:rPr lang="en-US" sz="3700" dirty="0"/>
            </a:br>
            <a:br>
              <a:rPr lang="en-US" sz="3700" dirty="0"/>
            </a:br>
            <a:r>
              <a:rPr lang="en-US" sz="3700" dirty="0"/>
              <a:t>Stilling Basin Scour Analysis </a:t>
            </a:r>
          </a:p>
        </p:txBody>
      </p:sp>
      <p:sp>
        <p:nvSpPr>
          <p:cNvPr id="3" name="Subtitle 2">
            <a:extLst>
              <a:ext uri="{FF2B5EF4-FFF2-40B4-BE49-F238E27FC236}">
                <a16:creationId xmlns:a16="http://schemas.microsoft.com/office/drawing/2014/main" id="{402643C8-B51B-47FB-AAC9-5FEBC9E1DB50}"/>
              </a:ext>
            </a:extLst>
          </p:cNvPr>
          <p:cNvSpPr>
            <a:spLocks noGrp="1"/>
          </p:cNvSpPr>
          <p:nvPr>
            <p:ph type="subTitle" idx="1"/>
          </p:nvPr>
        </p:nvSpPr>
        <p:spPr>
          <a:xfrm>
            <a:off x="477981" y="4872922"/>
            <a:ext cx="3933306" cy="1208141"/>
          </a:xfrm>
        </p:spPr>
        <p:txBody>
          <a:bodyPr>
            <a:normAutofit/>
          </a:bodyPr>
          <a:lstStyle/>
          <a:p>
            <a:pPr algn="l"/>
            <a:r>
              <a:rPr lang="en-US" sz="2000"/>
              <a:t>Dana Moses</a:t>
            </a:r>
          </a:p>
          <a:p>
            <a:pPr algn="l"/>
            <a:r>
              <a:rPr lang="en-US" sz="2000"/>
              <a:t>22Apr21</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59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4BE5983-0355-4D60-AE60-BA04E2577D4F}"/>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F8EE892-195E-4CC7-96D0-24694228F5D3}"/>
              </a:ext>
            </a:extLst>
          </p:cNvPr>
          <p:cNvSpPr>
            <a:spLocks noGrp="1"/>
          </p:cNvSpPr>
          <p:nvPr>
            <p:ph type="title"/>
          </p:nvPr>
        </p:nvSpPr>
        <p:spPr>
          <a:xfrm>
            <a:off x="838200" y="365125"/>
            <a:ext cx="10515600" cy="1325563"/>
          </a:xfrm>
        </p:spPr>
        <p:txBody>
          <a:bodyPr>
            <a:normAutofit/>
          </a:bodyPr>
          <a:lstStyle/>
          <a:p>
            <a:r>
              <a:rPr lang="en-US">
                <a:solidFill>
                  <a:srgbClr val="FFFFFF"/>
                </a:solidFill>
              </a:rPr>
              <a:t>Identified Limitations	</a:t>
            </a:r>
          </a:p>
        </p:txBody>
      </p:sp>
      <p:graphicFrame>
        <p:nvGraphicFramePr>
          <p:cNvPr id="16" name="Content Placeholder 2">
            <a:extLst>
              <a:ext uri="{FF2B5EF4-FFF2-40B4-BE49-F238E27FC236}">
                <a16:creationId xmlns:a16="http://schemas.microsoft.com/office/drawing/2014/main" id="{8733B32C-2D9F-4DB8-B659-8B7E6F192AD2}"/>
              </a:ext>
            </a:extLst>
          </p:cNvPr>
          <p:cNvGraphicFramePr>
            <a:graphicFrameLocks noGrp="1"/>
          </p:cNvGraphicFramePr>
          <p:nvPr>
            <p:ph idx="1"/>
            <p:extLst>
              <p:ext uri="{D42A27DB-BD31-4B8C-83A1-F6EECF244321}">
                <p14:modId xmlns:p14="http://schemas.microsoft.com/office/powerpoint/2010/main" val="8254140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88889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DCA10-7CAD-4D1A-A6FA-7940EC812052}"/>
              </a:ext>
            </a:extLst>
          </p:cNvPr>
          <p:cNvSpPr>
            <a:spLocks noGrp="1"/>
          </p:cNvSpPr>
          <p:nvPr>
            <p:ph type="title"/>
          </p:nvPr>
        </p:nvSpPr>
        <p:spPr>
          <a:xfrm>
            <a:off x="635000" y="640823"/>
            <a:ext cx="3418659" cy="5583148"/>
          </a:xfrm>
        </p:spPr>
        <p:txBody>
          <a:bodyPr anchor="ctr">
            <a:normAutofit/>
          </a:bodyPr>
          <a:lstStyle/>
          <a:p>
            <a:r>
              <a:rPr lang="en-US" sz="5400"/>
              <a:t>Personal Take-Aways</a:t>
            </a:r>
          </a:p>
        </p:txBody>
      </p:sp>
      <p:sp>
        <p:nvSpPr>
          <p:cNvPr id="4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7E5AB40-29AF-441F-A6A2-91699A8D061E}"/>
              </a:ext>
            </a:extLst>
          </p:cNvPr>
          <p:cNvGraphicFramePr>
            <a:graphicFrameLocks noGrp="1"/>
          </p:cNvGraphicFramePr>
          <p:nvPr>
            <p:ph idx="1"/>
            <p:extLst>
              <p:ext uri="{D42A27DB-BD31-4B8C-83A1-F6EECF244321}">
                <p14:modId xmlns:p14="http://schemas.microsoft.com/office/powerpoint/2010/main" val="382721352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38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87382-7DBC-46C3-BC0D-1A407F68712C}"/>
              </a:ext>
            </a:extLst>
          </p:cNvPr>
          <p:cNvSpPr>
            <a:spLocks noGrp="1"/>
          </p:cNvSpPr>
          <p:nvPr>
            <p:ph type="title"/>
          </p:nvPr>
        </p:nvSpPr>
        <p:spPr>
          <a:xfrm>
            <a:off x="686834" y="1153572"/>
            <a:ext cx="3200400" cy="4461163"/>
          </a:xfrm>
        </p:spPr>
        <p:txBody>
          <a:bodyPr>
            <a:normAutofit/>
          </a:bodyPr>
          <a:lstStyle/>
          <a:p>
            <a:r>
              <a:rPr lang="en-US">
                <a:solidFill>
                  <a:srgbClr val="FFFFFF"/>
                </a:solidFill>
              </a:rPr>
              <a:t>Discussion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D23558A-2B6F-4A9D-84D6-C4F71731AB38}"/>
              </a:ext>
            </a:extLst>
          </p:cNvPr>
          <p:cNvSpPr>
            <a:spLocks noGrp="1"/>
          </p:cNvSpPr>
          <p:nvPr>
            <p:ph idx="1"/>
          </p:nvPr>
        </p:nvSpPr>
        <p:spPr>
          <a:xfrm>
            <a:off x="4167272" y="591344"/>
            <a:ext cx="7742788" cy="5585619"/>
          </a:xfrm>
        </p:spPr>
        <p:txBody>
          <a:bodyPr anchor="ctr">
            <a:normAutofit/>
          </a:bodyPr>
          <a:lstStyle/>
          <a:p>
            <a:r>
              <a:rPr lang="en-US" sz="3600" dirty="0"/>
              <a:t>Does anyone see any fatal flaws with the approach?</a:t>
            </a:r>
          </a:p>
          <a:p>
            <a:r>
              <a:rPr lang="en-US" sz="3600" dirty="0"/>
              <a:t>Is anyone aware of alternate approaches for evaluation of discontinuous rock masses?</a:t>
            </a:r>
          </a:p>
          <a:p>
            <a:r>
              <a:rPr lang="en-US" sz="3600" dirty="0"/>
              <a:t>Any additional thoughts or suggestions?</a:t>
            </a:r>
          </a:p>
        </p:txBody>
      </p:sp>
    </p:spTree>
    <p:extLst>
      <p:ext uri="{BB962C8B-B14F-4D97-AF65-F5344CB8AC3E}">
        <p14:creationId xmlns:p14="http://schemas.microsoft.com/office/powerpoint/2010/main" val="313814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AF559-1E5B-4368-A1F8-F19D015A0CDB}"/>
              </a:ext>
            </a:extLst>
          </p:cNvPr>
          <p:cNvSpPr>
            <a:spLocks noGrp="1"/>
          </p:cNvSpPr>
          <p:nvPr>
            <p:ph type="title"/>
          </p:nvPr>
        </p:nvSpPr>
        <p:spPr>
          <a:xfrm>
            <a:off x="640080" y="325369"/>
            <a:ext cx="4368602" cy="1956841"/>
          </a:xfrm>
        </p:spPr>
        <p:txBody>
          <a:bodyPr anchor="b">
            <a:normAutofit/>
          </a:bodyPr>
          <a:lstStyle/>
          <a:p>
            <a:r>
              <a:rPr lang="en-US" sz="3400"/>
              <a:t>Introduction/Problem Statement	</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DADEB1-A020-4B10-87DF-2B4CAD90A53F}"/>
              </a:ext>
            </a:extLst>
          </p:cNvPr>
          <p:cNvSpPr>
            <a:spLocks noGrp="1"/>
          </p:cNvSpPr>
          <p:nvPr>
            <p:ph idx="1"/>
          </p:nvPr>
        </p:nvSpPr>
        <p:spPr>
          <a:xfrm>
            <a:off x="640080" y="2872899"/>
            <a:ext cx="4243589" cy="3320668"/>
          </a:xfrm>
        </p:spPr>
        <p:txBody>
          <a:bodyPr>
            <a:normAutofit/>
          </a:bodyPr>
          <a:lstStyle/>
          <a:p>
            <a:r>
              <a:rPr lang="en-US" sz="2200"/>
              <a:t>How do we evaluate the Scour and Undermining Potential for Hydraulic Jump Stilling Basins founded on Rock?</a:t>
            </a:r>
          </a:p>
        </p:txBody>
      </p:sp>
      <p:pic>
        <p:nvPicPr>
          <p:cNvPr id="5" name="Picture 4">
            <a:extLst>
              <a:ext uri="{FF2B5EF4-FFF2-40B4-BE49-F238E27FC236}">
                <a16:creationId xmlns:a16="http://schemas.microsoft.com/office/drawing/2014/main" id="{D9FDFDAB-DFE2-47BA-93EA-407C33D27300}"/>
              </a:ext>
            </a:extLst>
          </p:cNvPr>
          <p:cNvPicPr>
            <a:picLocks noChangeAspect="1"/>
          </p:cNvPicPr>
          <p:nvPr/>
        </p:nvPicPr>
        <p:blipFill rotWithShape="1">
          <a:blip r:embed="rId2"/>
          <a:srcRect l="10061" r="3076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874EB78F-DBF9-47D4-ADF8-242B4E8A76D0}"/>
              </a:ext>
            </a:extLst>
          </p:cNvPr>
          <p:cNvSpPr txBox="1"/>
          <p:nvPr/>
        </p:nvSpPr>
        <p:spPr>
          <a:xfrm>
            <a:off x="3523488" y="6172201"/>
            <a:ext cx="8668512"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b="1" i="1">
                <a:solidFill>
                  <a:srgbClr val="FFFFFF"/>
                </a:solidFill>
              </a:rPr>
              <a:t>Paradise Dam, Australia</a:t>
            </a:r>
          </a:p>
        </p:txBody>
      </p:sp>
    </p:spTree>
    <p:extLst>
      <p:ext uri="{BB962C8B-B14F-4D97-AF65-F5344CB8AC3E}">
        <p14:creationId xmlns:p14="http://schemas.microsoft.com/office/powerpoint/2010/main" val="70310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ECBC640-6032-4475-96DD-0F1847320F28}"/>
              </a:ext>
            </a:extLst>
          </p:cNvPr>
          <p:cNvPicPr>
            <a:picLocks noChangeAspect="1"/>
          </p:cNvPicPr>
          <p:nvPr/>
        </p:nvPicPr>
        <p:blipFill rotWithShape="1">
          <a:blip r:embed="rId2"/>
          <a:srcRect l="750" r="18155"/>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3" name="Picture 12">
            <a:extLst>
              <a:ext uri="{FF2B5EF4-FFF2-40B4-BE49-F238E27FC236}">
                <a16:creationId xmlns:a16="http://schemas.microsoft.com/office/drawing/2014/main" id="{31C0E12E-9A24-4F29-8880-EDC19A7D9F2C}"/>
              </a:ext>
            </a:extLst>
          </p:cNvPr>
          <p:cNvPicPr>
            <a:picLocks noChangeAspect="1"/>
          </p:cNvPicPr>
          <p:nvPr/>
        </p:nvPicPr>
        <p:blipFill rotWithShape="1">
          <a:blip r:embed="rId3"/>
          <a:srcRect r="-3" b="5409"/>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9" name="Picture 8">
            <a:extLst>
              <a:ext uri="{FF2B5EF4-FFF2-40B4-BE49-F238E27FC236}">
                <a16:creationId xmlns:a16="http://schemas.microsoft.com/office/drawing/2014/main" id="{1368030D-4205-4E27-8016-6BCB30816F79}"/>
              </a:ext>
            </a:extLst>
          </p:cNvPr>
          <p:cNvPicPr>
            <a:picLocks noChangeAspect="1"/>
          </p:cNvPicPr>
          <p:nvPr/>
        </p:nvPicPr>
        <p:blipFill rotWithShape="1">
          <a:blip r:embed="rId4"/>
          <a:srcRect t="7126" r="2" b="5458"/>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8" name="Freeform: Shape 19">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1">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30F1E9-A149-4B8A-AFAB-2003E07ED51D}"/>
              </a:ext>
            </a:extLst>
          </p:cNvPr>
          <p:cNvSpPr>
            <a:spLocks noGrp="1"/>
          </p:cNvSpPr>
          <p:nvPr>
            <p:ph type="title"/>
          </p:nvPr>
        </p:nvSpPr>
        <p:spPr>
          <a:xfrm>
            <a:off x="448056" y="685800"/>
            <a:ext cx="2807208" cy="1325563"/>
          </a:xfrm>
        </p:spPr>
        <p:txBody>
          <a:bodyPr>
            <a:normAutofit/>
          </a:bodyPr>
          <a:lstStyle/>
          <a:p>
            <a:r>
              <a:rPr lang="en-US" sz="3600" dirty="0"/>
              <a:t>Methods Utilized</a:t>
            </a:r>
          </a:p>
        </p:txBody>
      </p:sp>
      <p:sp>
        <p:nvSpPr>
          <p:cNvPr id="30" name="Rectangle 23">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67B2D8-0C81-480D-A2A6-3CC1F795D5EC}"/>
              </a:ext>
            </a:extLst>
          </p:cNvPr>
          <p:cNvSpPr>
            <a:spLocks noGrp="1"/>
          </p:cNvSpPr>
          <p:nvPr>
            <p:ph idx="1"/>
          </p:nvPr>
        </p:nvSpPr>
        <p:spPr>
          <a:xfrm>
            <a:off x="278617" y="2258568"/>
            <a:ext cx="3658053" cy="3922776"/>
          </a:xfrm>
        </p:spPr>
        <p:txBody>
          <a:bodyPr>
            <a:normAutofit lnSpcReduction="10000"/>
          </a:bodyPr>
          <a:lstStyle/>
          <a:p>
            <a:r>
              <a:rPr lang="en-US" sz="2400" dirty="0"/>
              <a:t>Physical Modeling</a:t>
            </a:r>
          </a:p>
          <a:p>
            <a:pPr lvl="1"/>
            <a:r>
              <a:rPr lang="en-US" dirty="0"/>
              <a:t>Proxy Materials</a:t>
            </a:r>
          </a:p>
          <a:p>
            <a:pPr lvl="1"/>
            <a:r>
              <a:rPr lang="en-US" dirty="0"/>
              <a:t>Measurement of Dynamic Pressure Fluctuations  </a:t>
            </a:r>
          </a:p>
          <a:p>
            <a:r>
              <a:rPr lang="en-US" sz="2400" dirty="0"/>
              <a:t>Hydraulic Index </a:t>
            </a:r>
          </a:p>
          <a:p>
            <a:pPr lvl="1"/>
            <a:r>
              <a:rPr lang="en-US" dirty="0"/>
              <a:t>Unit Stream Power Dissipated</a:t>
            </a:r>
          </a:p>
          <a:p>
            <a:r>
              <a:rPr lang="en-US" sz="2400" dirty="0"/>
              <a:t>Geo-mechanical Index</a:t>
            </a:r>
          </a:p>
          <a:p>
            <a:pPr lvl="1"/>
            <a:r>
              <a:rPr lang="en-US" dirty="0"/>
              <a:t>Erodibility Index (Kirsten Index)</a:t>
            </a:r>
          </a:p>
          <a:p>
            <a:endParaRPr lang="en-US" sz="2400" dirty="0"/>
          </a:p>
        </p:txBody>
      </p:sp>
      <p:sp>
        <p:nvSpPr>
          <p:cNvPr id="7" name="TextBox 6">
            <a:extLst>
              <a:ext uri="{FF2B5EF4-FFF2-40B4-BE49-F238E27FC236}">
                <a16:creationId xmlns:a16="http://schemas.microsoft.com/office/drawing/2014/main" id="{7DE69A61-FAA3-4B61-9EC0-0D8CE7007073}"/>
              </a:ext>
            </a:extLst>
          </p:cNvPr>
          <p:cNvSpPr txBox="1"/>
          <p:nvPr/>
        </p:nvSpPr>
        <p:spPr>
          <a:xfrm>
            <a:off x="3189428" y="6517844"/>
            <a:ext cx="4925479" cy="340156"/>
          </a:xfrm>
          <a:prstGeom prst="rect">
            <a:avLst/>
          </a:prstGeom>
          <a:solidFill>
            <a:srgbClr val="000000">
              <a:alpha val="50000"/>
            </a:srgbClr>
          </a:solidFill>
          <a:ln>
            <a:noFill/>
          </a:ln>
        </p:spPr>
        <p:txBody>
          <a:bodyPr wrap="square">
            <a:noAutofit/>
          </a:bodyPr>
          <a:lstStyle/>
          <a:p>
            <a:pPr algn="ctr">
              <a:spcAft>
                <a:spcPts val="600"/>
              </a:spcAft>
            </a:pPr>
            <a:r>
              <a:rPr lang="en-US" sz="1300" i="1" dirty="0">
                <a:solidFill>
                  <a:srgbClr val="FFFFFF"/>
                </a:solidFill>
              </a:rPr>
              <a:t>Source: Annandale 2015</a:t>
            </a:r>
          </a:p>
        </p:txBody>
      </p:sp>
      <p:sp>
        <p:nvSpPr>
          <p:cNvPr id="14" name="TextBox 13">
            <a:extLst>
              <a:ext uri="{FF2B5EF4-FFF2-40B4-BE49-F238E27FC236}">
                <a16:creationId xmlns:a16="http://schemas.microsoft.com/office/drawing/2014/main" id="{656F1743-F25D-4C4C-BBE7-75FF9E6AD138}"/>
              </a:ext>
            </a:extLst>
          </p:cNvPr>
          <p:cNvSpPr txBox="1"/>
          <p:nvPr/>
        </p:nvSpPr>
        <p:spPr>
          <a:xfrm>
            <a:off x="3575304" y="175859"/>
            <a:ext cx="3658053" cy="830997"/>
          </a:xfrm>
          <a:prstGeom prst="rect">
            <a:avLst/>
          </a:prstGeom>
          <a:noFill/>
        </p:spPr>
        <p:txBody>
          <a:bodyPr wrap="none" rtlCol="0">
            <a:spAutoFit/>
          </a:bodyPr>
          <a:lstStyle/>
          <a:p>
            <a:pPr algn="ctr"/>
            <a:r>
              <a:rPr lang="en-US" sz="2400" b="1" dirty="0">
                <a:solidFill>
                  <a:schemeClr val="bg1"/>
                </a:solidFill>
              </a:rPr>
              <a:t>Bluestone Dam Foundation</a:t>
            </a:r>
          </a:p>
          <a:p>
            <a:pPr algn="ctr"/>
            <a:r>
              <a:rPr lang="en-US" sz="2400" b="1" dirty="0">
                <a:solidFill>
                  <a:schemeClr val="bg1"/>
                </a:solidFill>
              </a:rPr>
              <a:t>(Fault Material)</a:t>
            </a:r>
          </a:p>
        </p:txBody>
      </p:sp>
      <p:sp>
        <p:nvSpPr>
          <p:cNvPr id="25" name="TextBox 24">
            <a:extLst>
              <a:ext uri="{FF2B5EF4-FFF2-40B4-BE49-F238E27FC236}">
                <a16:creationId xmlns:a16="http://schemas.microsoft.com/office/drawing/2014/main" id="{A968BCD9-AF54-4BAF-9BDE-5E34A3C98518}"/>
              </a:ext>
            </a:extLst>
          </p:cNvPr>
          <p:cNvSpPr txBox="1"/>
          <p:nvPr/>
        </p:nvSpPr>
        <p:spPr>
          <a:xfrm>
            <a:off x="7910619" y="270301"/>
            <a:ext cx="4008598" cy="830997"/>
          </a:xfrm>
          <a:prstGeom prst="rect">
            <a:avLst/>
          </a:prstGeom>
          <a:noFill/>
        </p:spPr>
        <p:txBody>
          <a:bodyPr wrap="none" rtlCol="0">
            <a:spAutoFit/>
          </a:bodyPr>
          <a:lstStyle/>
          <a:p>
            <a:pPr algn="ctr"/>
            <a:r>
              <a:rPr lang="en-US" sz="2400" b="1" dirty="0">
                <a:solidFill>
                  <a:schemeClr val="bg1"/>
                </a:solidFill>
              </a:rPr>
              <a:t>Bluestone Dam Foundation</a:t>
            </a:r>
          </a:p>
          <a:p>
            <a:pPr algn="ctr"/>
            <a:r>
              <a:rPr lang="en-US" sz="2400" b="1" dirty="0">
                <a:solidFill>
                  <a:schemeClr val="bg1"/>
                </a:solidFill>
              </a:rPr>
              <a:t>(Interbedded Orthoquartzite)</a:t>
            </a:r>
          </a:p>
        </p:txBody>
      </p:sp>
    </p:spTree>
    <p:extLst>
      <p:ext uri="{BB962C8B-B14F-4D97-AF65-F5344CB8AC3E}">
        <p14:creationId xmlns:p14="http://schemas.microsoft.com/office/powerpoint/2010/main" val="415854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CF026-5333-439B-8BDA-0D390EB16EDC}"/>
              </a:ext>
            </a:extLst>
          </p:cNvPr>
          <p:cNvSpPr>
            <a:spLocks noGrp="1"/>
          </p:cNvSpPr>
          <p:nvPr>
            <p:ph type="title"/>
          </p:nvPr>
        </p:nvSpPr>
        <p:spPr>
          <a:xfrm>
            <a:off x="5297762" y="329184"/>
            <a:ext cx="6251110" cy="1783080"/>
          </a:xfrm>
        </p:spPr>
        <p:txBody>
          <a:bodyPr anchor="b">
            <a:normAutofit/>
          </a:bodyPr>
          <a:lstStyle/>
          <a:p>
            <a:r>
              <a:rPr lang="en-US" sz="5400"/>
              <a:t>Proxy Material Scaling Process</a:t>
            </a:r>
          </a:p>
        </p:txBody>
      </p:sp>
      <p:pic>
        <p:nvPicPr>
          <p:cNvPr id="9" name="Picture 8" descr="One glowing light bulb in sea of unlit bulbs">
            <a:extLst>
              <a:ext uri="{FF2B5EF4-FFF2-40B4-BE49-F238E27FC236}">
                <a16:creationId xmlns:a16="http://schemas.microsoft.com/office/drawing/2014/main" id="{72180962-B440-4125-A79A-C6B92A9A5047}"/>
              </a:ext>
            </a:extLst>
          </p:cNvPr>
          <p:cNvPicPr>
            <a:picLocks noChangeAspect="1"/>
          </p:cNvPicPr>
          <p:nvPr/>
        </p:nvPicPr>
        <p:blipFill rotWithShape="1">
          <a:blip r:embed="rId2"/>
          <a:srcRect l="28382" r="2068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22C92506-D574-4C60-A355-3EB1A761D9C9}"/>
              </a:ext>
            </a:extLst>
          </p:cNvPr>
          <p:cNvSpPr>
            <a:spLocks noGrp="1"/>
          </p:cNvSpPr>
          <p:nvPr>
            <p:ph idx="1"/>
          </p:nvPr>
        </p:nvSpPr>
        <p:spPr>
          <a:xfrm>
            <a:off x="5297762" y="2706624"/>
            <a:ext cx="6251110" cy="3483864"/>
          </a:xfrm>
        </p:spPr>
        <p:txBody>
          <a:bodyPr>
            <a:normAutofit/>
          </a:bodyPr>
          <a:lstStyle/>
          <a:p>
            <a:pPr marL="514350" indent="-514350">
              <a:buFont typeface="+mj-lt"/>
              <a:buAutoNum type="arabicPeriod"/>
            </a:pPr>
            <a:r>
              <a:rPr lang="en-US" sz="1700"/>
              <a:t>Determine Prototype Erodibility Index</a:t>
            </a:r>
          </a:p>
          <a:p>
            <a:pPr marL="514350" indent="-514350">
              <a:buFont typeface="+mj-lt"/>
              <a:buAutoNum type="arabicPeriod"/>
            </a:pPr>
            <a:r>
              <a:rPr lang="en-US" sz="1700"/>
              <a:t>Determine Prototype Threshold Stream Power</a:t>
            </a:r>
          </a:p>
          <a:p>
            <a:pPr marL="514350" indent="-514350">
              <a:buFont typeface="+mj-lt"/>
              <a:buAutoNum type="arabicPeriod"/>
            </a:pPr>
            <a:r>
              <a:rPr lang="en-US" sz="1700"/>
              <a:t>Determine Power Scale Ratio from Froude Similitude</a:t>
            </a:r>
          </a:p>
          <a:p>
            <a:pPr marL="514350" indent="-514350">
              <a:buFont typeface="+mj-lt"/>
              <a:buAutoNum type="arabicPeriod"/>
            </a:pPr>
            <a:r>
              <a:rPr lang="en-US" sz="1700"/>
              <a:t>Determine Model Scale Threshold Stream Power </a:t>
            </a:r>
          </a:p>
          <a:p>
            <a:pPr marL="514350" indent="-514350">
              <a:buFont typeface="+mj-lt"/>
              <a:buAutoNum type="arabicPeriod"/>
            </a:pPr>
            <a:r>
              <a:rPr lang="en-US" sz="1700"/>
              <a:t>Determine Appropriate Proxy Material to Represent Incipient Detachment of Individual Blocks from the Rock Mass</a:t>
            </a:r>
          </a:p>
          <a:p>
            <a:pPr marL="971550" lvl="1" indent="-514350">
              <a:buFont typeface="+mj-lt"/>
              <a:buAutoNum type="alphaLcParenR"/>
            </a:pPr>
            <a:r>
              <a:rPr lang="en-US" sz="1700"/>
              <a:t>Directly through Erodibility Index for Non-Cohesive Material</a:t>
            </a:r>
          </a:p>
          <a:p>
            <a:pPr marL="971550" lvl="1" indent="-514350">
              <a:buFont typeface="+mj-lt"/>
              <a:buAutoNum type="alphaLcParenR"/>
            </a:pPr>
            <a:r>
              <a:rPr lang="en-US" sz="1700"/>
              <a:t>Through Converting Stream Power to Shear Stress and Developing Stability Threshold from Shields Parameter (See next slide)</a:t>
            </a:r>
          </a:p>
          <a:p>
            <a:pPr lvl="1"/>
            <a:endParaRPr lang="en-US" sz="1700"/>
          </a:p>
          <a:p>
            <a:pPr lvl="1"/>
            <a:endParaRPr lang="en-US" sz="1700"/>
          </a:p>
        </p:txBody>
      </p:sp>
    </p:spTree>
    <p:extLst>
      <p:ext uri="{BB962C8B-B14F-4D97-AF65-F5344CB8AC3E}">
        <p14:creationId xmlns:p14="http://schemas.microsoft.com/office/powerpoint/2010/main" val="5878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D5BBE7-52C0-4880-8ED4-77EDAE60D9D5}"/>
              </a:ext>
            </a:extLst>
          </p:cNvPr>
          <p:cNvSpPr>
            <a:spLocks noGrp="1"/>
          </p:cNvSpPr>
          <p:nvPr>
            <p:ph type="title"/>
          </p:nvPr>
        </p:nvSpPr>
        <p:spPr>
          <a:xfrm>
            <a:off x="630936" y="457200"/>
            <a:ext cx="4343400" cy="1929384"/>
          </a:xfrm>
        </p:spPr>
        <p:txBody>
          <a:bodyPr anchor="ctr">
            <a:normAutofit/>
          </a:bodyPr>
          <a:lstStyle/>
          <a:p>
            <a:r>
              <a:rPr lang="en-US" sz="4800"/>
              <a:t>Boundary Layer Theory</a:t>
            </a:r>
          </a:p>
        </p:txBody>
      </p:sp>
      <p:sp>
        <p:nvSpPr>
          <p:cNvPr id="17"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52482BD-CCF2-4C8D-B460-BD8B44D14166}"/>
              </a:ext>
            </a:extLst>
          </p:cNvPr>
          <p:cNvPicPr>
            <a:picLocks noChangeAspect="1"/>
          </p:cNvPicPr>
          <p:nvPr/>
        </p:nvPicPr>
        <p:blipFill>
          <a:blip r:embed="rId2"/>
          <a:stretch>
            <a:fillRect/>
          </a:stretch>
        </p:blipFill>
        <p:spPr>
          <a:xfrm>
            <a:off x="1280203" y="2569464"/>
            <a:ext cx="3840394" cy="3678936"/>
          </a:xfrm>
          <a:prstGeom prst="rect">
            <a:avLst/>
          </a:prstGeom>
        </p:spPr>
      </p:pic>
      <p:pic>
        <p:nvPicPr>
          <p:cNvPr id="7" name="Picture 6">
            <a:extLst>
              <a:ext uri="{FF2B5EF4-FFF2-40B4-BE49-F238E27FC236}">
                <a16:creationId xmlns:a16="http://schemas.microsoft.com/office/drawing/2014/main" id="{048E1817-090C-458F-8E18-E2E778DD252D}"/>
              </a:ext>
            </a:extLst>
          </p:cNvPr>
          <p:cNvPicPr>
            <a:picLocks noChangeAspect="1"/>
          </p:cNvPicPr>
          <p:nvPr/>
        </p:nvPicPr>
        <p:blipFill>
          <a:blip r:embed="rId3"/>
          <a:stretch>
            <a:fillRect/>
          </a:stretch>
        </p:blipFill>
        <p:spPr>
          <a:xfrm>
            <a:off x="5107718" y="3031236"/>
            <a:ext cx="6614890" cy="2348285"/>
          </a:xfrm>
          <a:prstGeom prst="rect">
            <a:avLst/>
          </a:prstGeom>
        </p:spPr>
      </p:pic>
      <p:sp>
        <p:nvSpPr>
          <p:cNvPr id="8" name="TextBox 7">
            <a:extLst>
              <a:ext uri="{FF2B5EF4-FFF2-40B4-BE49-F238E27FC236}">
                <a16:creationId xmlns:a16="http://schemas.microsoft.com/office/drawing/2014/main" id="{71575A72-65DE-4EBE-8F12-F60CAD680E19}"/>
              </a:ext>
            </a:extLst>
          </p:cNvPr>
          <p:cNvSpPr txBox="1"/>
          <p:nvPr/>
        </p:nvSpPr>
        <p:spPr>
          <a:xfrm>
            <a:off x="6254496" y="5802714"/>
            <a:ext cx="5468112" cy="327153"/>
          </a:xfrm>
          <a:prstGeom prst="rect">
            <a:avLst/>
          </a:prstGeom>
          <a:solidFill>
            <a:srgbClr val="000000">
              <a:alpha val="50000"/>
            </a:srgbClr>
          </a:solidFill>
          <a:ln>
            <a:noFill/>
          </a:ln>
        </p:spPr>
        <p:txBody>
          <a:bodyPr wrap="square" rtlCol="0">
            <a:noAutofit/>
          </a:bodyPr>
          <a:lstStyle/>
          <a:p>
            <a:pPr algn="ctr">
              <a:spcAft>
                <a:spcPts val="600"/>
              </a:spcAft>
            </a:pPr>
            <a:r>
              <a:rPr lang="en-US" sz="1300" i="1">
                <a:solidFill>
                  <a:srgbClr val="FFFFFF"/>
                </a:solidFill>
              </a:rPr>
              <a:t>Source: Annandale 2006</a:t>
            </a:r>
          </a:p>
        </p:txBody>
      </p:sp>
      <p:graphicFrame>
        <p:nvGraphicFramePr>
          <p:cNvPr id="10" name="Content Placeholder 2">
            <a:extLst>
              <a:ext uri="{FF2B5EF4-FFF2-40B4-BE49-F238E27FC236}">
                <a16:creationId xmlns:a16="http://schemas.microsoft.com/office/drawing/2014/main" id="{357F2AC8-3AC6-44E9-BCAE-2366ACED16D5}"/>
              </a:ext>
            </a:extLst>
          </p:cNvPr>
          <p:cNvGraphicFramePr>
            <a:graphicFrameLocks noGrp="1"/>
          </p:cNvGraphicFramePr>
          <p:nvPr>
            <p:ph idx="1"/>
            <p:extLst>
              <p:ext uri="{D42A27DB-BD31-4B8C-83A1-F6EECF244321}">
                <p14:modId xmlns:p14="http://schemas.microsoft.com/office/powerpoint/2010/main" val="4221564393"/>
              </p:ext>
            </p:extLst>
          </p:nvPr>
        </p:nvGraphicFramePr>
        <p:xfrm>
          <a:off x="5541263" y="457200"/>
          <a:ext cx="6007608" cy="1929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723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F4640-7591-4744-B12F-E1997481D1A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Proxy Material Scaling Results</a:t>
            </a:r>
            <a:br>
              <a:rPr lang="en-US" sz="4600" kern="1200">
                <a:solidFill>
                  <a:schemeClr val="tx1"/>
                </a:solidFill>
                <a:latin typeface="+mj-lt"/>
                <a:ea typeface="+mj-ea"/>
                <a:cs typeface="+mj-cs"/>
              </a:rPr>
            </a:br>
            <a:r>
              <a:rPr lang="en-US" sz="4600" kern="1200">
                <a:solidFill>
                  <a:schemeClr val="tx1"/>
                </a:solidFill>
                <a:latin typeface="+mj-lt"/>
                <a:ea typeface="+mj-ea"/>
                <a:cs typeface="+mj-cs"/>
              </a:rPr>
              <a:t>(Pipestem Dam Example)</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95306C-9A5F-4471-A6A4-DE412863F4AC}"/>
              </a:ext>
            </a:extLst>
          </p:cNvPr>
          <p:cNvPicPr>
            <a:picLocks noChangeAspect="1"/>
          </p:cNvPicPr>
          <p:nvPr/>
        </p:nvPicPr>
        <p:blipFill>
          <a:blip r:embed="rId2"/>
          <a:stretch>
            <a:fillRect/>
          </a:stretch>
        </p:blipFill>
        <p:spPr>
          <a:xfrm>
            <a:off x="4654296" y="805742"/>
            <a:ext cx="7214616" cy="5219083"/>
          </a:xfrm>
          <a:prstGeom prst="rect">
            <a:avLst/>
          </a:prstGeom>
        </p:spPr>
      </p:pic>
    </p:spTree>
    <p:extLst>
      <p:ext uri="{BB962C8B-B14F-4D97-AF65-F5344CB8AC3E}">
        <p14:creationId xmlns:p14="http://schemas.microsoft.com/office/powerpoint/2010/main" val="200070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A21A4AC-5300-4176-B2FB-67830A380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61F09-CD9F-437B-867B-000700628D32}"/>
              </a:ext>
            </a:extLst>
          </p:cNvPr>
          <p:cNvSpPr>
            <a:spLocks noGrp="1"/>
          </p:cNvSpPr>
          <p:nvPr>
            <p:ph type="title"/>
          </p:nvPr>
        </p:nvSpPr>
        <p:spPr>
          <a:xfrm>
            <a:off x="640080" y="304800"/>
            <a:ext cx="10908792" cy="1442339"/>
          </a:xfrm>
        </p:spPr>
        <p:txBody>
          <a:bodyPr vert="horz" lIns="91440" tIns="45720" rIns="91440" bIns="45720" rtlCol="0" anchor="b">
            <a:normAutofit/>
          </a:bodyPr>
          <a:lstStyle/>
          <a:p>
            <a:pPr algn="ctr"/>
            <a:r>
              <a:rPr lang="en-US" sz="5100" kern="1200" dirty="0">
                <a:solidFill>
                  <a:schemeClr val="tx1"/>
                </a:solidFill>
                <a:latin typeface="+mj-lt"/>
                <a:ea typeface="+mj-ea"/>
                <a:cs typeface="+mj-cs"/>
              </a:rPr>
              <a:t>Bluestone Dam Spillway (Week of 05Apr)</a:t>
            </a:r>
          </a:p>
        </p:txBody>
      </p:sp>
      <p:sp>
        <p:nvSpPr>
          <p:cNvPr id="25" name="sketch line">
            <a:extLst>
              <a:ext uri="{FF2B5EF4-FFF2-40B4-BE49-F238E27FC236}">
                <a16:creationId xmlns:a16="http://schemas.microsoft.com/office/drawing/2014/main" id="{5A09F8C8-3B6F-414C-866C-80565B610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2C348F-474A-46CD-B6A1-25B1490184D8}"/>
              </a:ext>
            </a:extLst>
          </p:cNvPr>
          <p:cNvPicPr>
            <a:picLocks noChangeAspect="1"/>
          </p:cNvPicPr>
          <p:nvPr/>
        </p:nvPicPr>
        <p:blipFill rotWithShape="1">
          <a:blip r:embed="rId2"/>
          <a:srcRect t="4326" b="4329"/>
          <a:stretch/>
        </p:blipFill>
        <p:spPr>
          <a:xfrm>
            <a:off x="20" y="2665139"/>
            <a:ext cx="6181981" cy="4192863"/>
          </a:xfrm>
          <a:custGeom>
            <a:avLst/>
            <a:gdLst/>
            <a:ahLst/>
            <a:cxnLst/>
            <a:rect l="l" t="t" r="r" b="b"/>
            <a:pathLst>
              <a:path w="6005375" h="4192863">
                <a:moveTo>
                  <a:pt x="5424937" y="874"/>
                </a:moveTo>
                <a:cubicBezTo>
                  <a:pt x="5470440" y="-1251"/>
                  <a:pt x="5516123" y="499"/>
                  <a:pt x="5561495" y="6147"/>
                </a:cubicBezTo>
                <a:cubicBezTo>
                  <a:pt x="5636334" y="13389"/>
                  <a:pt x="5711424" y="18471"/>
                  <a:pt x="5786261" y="26095"/>
                </a:cubicBezTo>
                <a:cubicBezTo>
                  <a:pt x="5819550" y="29525"/>
                  <a:pt x="5853222" y="16820"/>
                  <a:pt x="5886002" y="28509"/>
                </a:cubicBezTo>
                <a:cubicBezTo>
                  <a:pt x="5922214" y="41469"/>
                  <a:pt x="5958870" y="47282"/>
                  <a:pt x="5995622" y="48044"/>
                </a:cubicBezTo>
                <a:lnTo>
                  <a:pt x="5998366" y="47926"/>
                </a:lnTo>
                <a:lnTo>
                  <a:pt x="5995171" y="398504"/>
                </a:lnTo>
                <a:cubicBezTo>
                  <a:pt x="5993433" y="528663"/>
                  <a:pt x="5993035" y="658806"/>
                  <a:pt x="5999656" y="788917"/>
                </a:cubicBezTo>
                <a:cubicBezTo>
                  <a:pt x="6009855" y="990282"/>
                  <a:pt x="6003364" y="1191519"/>
                  <a:pt x="5999656" y="1392757"/>
                </a:cubicBezTo>
                <a:cubicBezTo>
                  <a:pt x="5992506" y="1778706"/>
                  <a:pt x="6003364" y="2164146"/>
                  <a:pt x="5998730" y="2549586"/>
                </a:cubicBezTo>
                <a:cubicBezTo>
                  <a:pt x="5996744" y="2720440"/>
                  <a:pt x="5998994" y="2891040"/>
                  <a:pt x="6003364" y="3061895"/>
                </a:cubicBezTo>
                <a:cubicBezTo>
                  <a:pt x="6009720" y="3305846"/>
                  <a:pt x="5999922" y="3549924"/>
                  <a:pt x="5989196" y="3793749"/>
                </a:cubicBezTo>
                <a:cubicBezTo>
                  <a:pt x="5985594" y="3860794"/>
                  <a:pt x="5984646" y="3927918"/>
                  <a:pt x="5986348" y="3994981"/>
                </a:cubicBezTo>
                <a:lnTo>
                  <a:pt x="5999199" y="4192863"/>
                </a:lnTo>
                <a:lnTo>
                  <a:pt x="0" y="4192863"/>
                </a:lnTo>
                <a:lnTo>
                  <a:pt x="0" y="26225"/>
                </a:lnTo>
                <a:lnTo>
                  <a:pt x="10965" y="23935"/>
                </a:lnTo>
                <a:cubicBezTo>
                  <a:pt x="27502" y="19081"/>
                  <a:pt x="44569" y="16260"/>
                  <a:pt x="61788" y="15549"/>
                </a:cubicBezTo>
                <a:cubicBezTo>
                  <a:pt x="194437" y="-1096"/>
                  <a:pt x="327213" y="3351"/>
                  <a:pt x="460497" y="8815"/>
                </a:cubicBezTo>
                <a:cubicBezTo>
                  <a:pt x="692632" y="18217"/>
                  <a:pt x="925021" y="29144"/>
                  <a:pt x="1157537" y="25841"/>
                </a:cubicBezTo>
                <a:cubicBezTo>
                  <a:pt x="1393484" y="22410"/>
                  <a:pt x="1628922" y="29653"/>
                  <a:pt x="1864615" y="39182"/>
                </a:cubicBezTo>
                <a:cubicBezTo>
                  <a:pt x="1967913" y="43121"/>
                  <a:pt x="2071847" y="47059"/>
                  <a:pt x="2173493" y="17709"/>
                </a:cubicBezTo>
                <a:cubicBezTo>
                  <a:pt x="2196465" y="12334"/>
                  <a:pt x="2220416" y="12855"/>
                  <a:pt x="2243121" y="19234"/>
                </a:cubicBezTo>
                <a:cubicBezTo>
                  <a:pt x="2357219" y="45789"/>
                  <a:pt x="2471952" y="53666"/>
                  <a:pt x="2587321" y="27492"/>
                </a:cubicBezTo>
                <a:cubicBezTo>
                  <a:pt x="2719944" y="-1223"/>
                  <a:pt x="2856455" y="-7360"/>
                  <a:pt x="2991111" y="9323"/>
                </a:cubicBezTo>
                <a:cubicBezTo>
                  <a:pt x="3114231" y="23045"/>
                  <a:pt x="3237985" y="37911"/>
                  <a:pt x="3361358" y="26857"/>
                </a:cubicBezTo>
                <a:cubicBezTo>
                  <a:pt x="3556266" y="9323"/>
                  <a:pt x="3750918" y="24570"/>
                  <a:pt x="3945825" y="29271"/>
                </a:cubicBezTo>
                <a:cubicBezTo>
                  <a:pt x="4010625" y="30796"/>
                  <a:pt x="4075806" y="44137"/>
                  <a:pt x="4140224" y="32193"/>
                </a:cubicBezTo>
                <a:cubicBezTo>
                  <a:pt x="4241744" y="13389"/>
                  <a:pt x="4342120" y="20631"/>
                  <a:pt x="4443766" y="31177"/>
                </a:cubicBezTo>
                <a:cubicBezTo>
                  <a:pt x="4638419" y="51507"/>
                  <a:pt x="4832945" y="61290"/>
                  <a:pt x="5026708" y="23172"/>
                </a:cubicBezTo>
                <a:cubicBezTo>
                  <a:pt x="5086807" y="11229"/>
                  <a:pt x="5146524" y="4368"/>
                  <a:pt x="5207640" y="20377"/>
                </a:cubicBezTo>
                <a:cubicBezTo>
                  <a:pt x="5234626" y="26539"/>
                  <a:pt x="5262719" y="26019"/>
                  <a:pt x="5289465" y="18853"/>
                </a:cubicBezTo>
                <a:cubicBezTo>
                  <a:pt x="5334113" y="9000"/>
                  <a:pt x="5379435" y="2999"/>
                  <a:pt x="5424937" y="874"/>
                </a:cubicBezTo>
                <a:close/>
              </a:path>
            </a:pathLst>
          </a:custGeom>
        </p:spPr>
      </p:pic>
      <p:pic>
        <p:nvPicPr>
          <p:cNvPr id="11" name="Picture 10">
            <a:extLst>
              <a:ext uri="{FF2B5EF4-FFF2-40B4-BE49-F238E27FC236}">
                <a16:creationId xmlns:a16="http://schemas.microsoft.com/office/drawing/2014/main" id="{8C47562E-12B7-4CCE-B305-6F545949D2D3}"/>
              </a:ext>
            </a:extLst>
          </p:cNvPr>
          <p:cNvPicPr>
            <a:picLocks noChangeAspect="1"/>
          </p:cNvPicPr>
          <p:nvPr/>
        </p:nvPicPr>
        <p:blipFill rotWithShape="1">
          <a:blip r:embed="rId3"/>
          <a:srcRect l="3202" r="-1" b="-1"/>
          <a:stretch/>
        </p:blipFill>
        <p:spPr>
          <a:xfrm>
            <a:off x="6096001" y="2654313"/>
            <a:ext cx="6096002" cy="4203687"/>
          </a:xfrm>
          <a:custGeom>
            <a:avLst/>
            <a:gdLst/>
            <a:ahLst/>
            <a:cxnLst/>
            <a:rect l="l" t="t" r="r" b="b"/>
            <a:pathLst>
              <a:path w="6006951" h="4203687">
                <a:moveTo>
                  <a:pt x="1041516" y="879"/>
                </a:moveTo>
                <a:cubicBezTo>
                  <a:pt x="1141687" y="5084"/>
                  <a:pt x="1240768" y="23261"/>
                  <a:pt x="1340635" y="31075"/>
                </a:cubicBezTo>
                <a:cubicBezTo>
                  <a:pt x="1435675" y="38571"/>
                  <a:pt x="1530714" y="49499"/>
                  <a:pt x="1626262" y="34506"/>
                </a:cubicBezTo>
                <a:cubicBezTo>
                  <a:pt x="1719980" y="21762"/>
                  <a:pt x="1814765" y="18776"/>
                  <a:pt x="1909093" y="25612"/>
                </a:cubicBezTo>
                <a:cubicBezTo>
                  <a:pt x="2013408" y="30821"/>
                  <a:pt x="2117468" y="48101"/>
                  <a:pt x="2222418" y="33616"/>
                </a:cubicBezTo>
                <a:cubicBezTo>
                  <a:pt x="2235644" y="32269"/>
                  <a:pt x="2248998" y="34010"/>
                  <a:pt x="2261425" y="38699"/>
                </a:cubicBezTo>
                <a:cubicBezTo>
                  <a:pt x="2302223" y="52255"/>
                  <a:pt x="2346173" y="53094"/>
                  <a:pt x="2387466" y="41113"/>
                </a:cubicBezTo>
                <a:cubicBezTo>
                  <a:pt x="2439687" y="27213"/>
                  <a:pt x="2494525" y="26297"/>
                  <a:pt x="2547178" y="38445"/>
                </a:cubicBezTo>
                <a:cubicBezTo>
                  <a:pt x="2625446" y="55470"/>
                  <a:pt x="2703968" y="72242"/>
                  <a:pt x="2785412" y="58266"/>
                </a:cubicBezTo>
                <a:cubicBezTo>
                  <a:pt x="2832805" y="50261"/>
                  <a:pt x="2876767" y="30821"/>
                  <a:pt x="2923524" y="21673"/>
                </a:cubicBezTo>
                <a:cubicBezTo>
                  <a:pt x="3058205" y="-4628"/>
                  <a:pt x="3194158" y="3249"/>
                  <a:pt x="3330110" y="12143"/>
                </a:cubicBezTo>
                <a:cubicBezTo>
                  <a:pt x="3462886" y="20910"/>
                  <a:pt x="3595026" y="38952"/>
                  <a:pt x="3728564" y="36284"/>
                </a:cubicBezTo>
                <a:cubicBezTo>
                  <a:pt x="3756999" y="36500"/>
                  <a:pt x="3785372" y="38876"/>
                  <a:pt x="3813438" y="43400"/>
                </a:cubicBezTo>
                <a:cubicBezTo>
                  <a:pt x="3917626" y="57122"/>
                  <a:pt x="4022322" y="70082"/>
                  <a:pt x="4125366" y="42383"/>
                </a:cubicBezTo>
                <a:cubicBezTo>
                  <a:pt x="4217750" y="17340"/>
                  <a:pt x="4314149" y="10695"/>
                  <a:pt x="4409087" y="22816"/>
                </a:cubicBezTo>
                <a:cubicBezTo>
                  <a:pt x="4534099" y="39194"/>
                  <a:pt x="4660458" y="42777"/>
                  <a:pt x="4786195" y="33489"/>
                </a:cubicBezTo>
                <a:cubicBezTo>
                  <a:pt x="4825659" y="29563"/>
                  <a:pt x="4865339" y="28153"/>
                  <a:pt x="4904994" y="29296"/>
                </a:cubicBezTo>
                <a:cubicBezTo>
                  <a:pt x="5194178" y="42510"/>
                  <a:pt x="5484252" y="25103"/>
                  <a:pt x="5772928" y="55851"/>
                </a:cubicBezTo>
                <a:cubicBezTo>
                  <a:pt x="5818560" y="61232"/>
                  <a:pt x="5864504" y="61626"/>
                  <a:pt x="5909961" y="57111"/>
                </a:cubicBezTo>
                <a:lnTo>
                  <a:pt x="6006951" y="36719"/>
                </a:lnTo>
                <a:lnTo>
                  <a:pt x="6006951" y="4203687"/>
                </a:lnTo>
                <a:lnTo>
                  <a:pt x="11720" y="4203687"/>
                </a:lnTo>
                <a:lnTo>
                  <a:pt x="11786" y="4203489"/>
                </a:lnTo>
                <a:cubicBezTo>
                  <a:pt x="27809" y="3962716"/>
                  <a:pt x="39197" y="3721434"/>
                  <a:pt x="15626" y="3481297"/>
                </a:cubicBezTo>
                <a:cubicBezTo>
                  <a:pt x="-847" y="3334800"/>
                  <a:pt x="-4304" y="3187234"/>
                  <a:pt x="5296" y="3040178"/>
                </a:cubicBezTo>
                <a:cubicBezTo>
                  <a:pt x="11786" y="2956021"/>
                  <a:pt x="18539" y="2871864"/>
                  <a:pt x="22776" y="2787582"/>
                </a:cubicBezTo>
                <a:cubicBezTo>
                  <a:pt x="28180" y="2667690"/>
                  <a:pt x="25173" y="2547584"/>
                  <a:pt x="13771" y="2428074"/>
                </a:cubicBezTo>
                <a:cubicBezTo>
                  <a:pt x="4237" y="2336939"/>
                  <a:pt x="3177" y="2245180"/>
                  <a:pt x="10593" y="2153867"/>
                </a:cubicBezTo>
                <a:cubicBezTo>
                  <a:pt x="25690" y="1998396"/>
                  <a:pt x="9931" y="1842923"/>
                  <a:pt x="5032" y="1687576"/>
                </a:cubicBezTo>
                <a:cubicBezTo>
                  <a:pt x="-3577" y="1401802"/>
                  <a:pt x="20393" y="1116155"/>
                  <a:pt x="9666" y="830380"/>
                </a:cubicBezTo>
                <a:cubicBezTo>
                  <a:pt x="3841" y="689018"/>
                  <a:pt x="16420" y="547783"/>
                  <a:pt x="9666" y="406421"/>
                </a:cubicBezTo>
                <a:cubicBezTo>
                  <a:pt x="4105" y="305866"/>
                  <a:pt x="397" y="205310"/>
                  <a:pt x="4105" y="104628"/>
                </a:cubicBezTo>
                <a:lnTo>
                  <a:pt x="8821" y="33297"/>
                </a:lnTo>
                <a:lnTo>
                  <a:pt x="35743" y="28771"/>
                </a:lnTo>
                <a:cubicBezTo>
                  <a:pt x="151314" y="14091"/>
                  <a:pt x="268377" y="13376"/>
                  <a:pt x="384397" y="26755"/>
                </a:cubicBezTo>
                <a:cubicBezTo>
                  <a:pt x="448561" y="35141"/>
                  <a:pt x="512980" y="47847"/>
                  <a:pt x="578287" y="35141"/>
                </a:cubicBezTo>
                <a:cubicBezTo>
                  <a:pt x="584437" y="34048"/>
                  <a:pt x="590625" y="36818"/>
                  <a:pt x="593916" y="42129"/>
                </a:cubicBezTo>
                <a:cubicBezTo>
                  <a:pt x="626188" y="81517"/>
                  <a:pt x="668117" y="80246"/>
                  <a:pt x="710936" y="67541"/>
                </a:cubicBezTo>
                <a:cubicBezTo>
                  <a:pt x="739041" y="58837"/>
                  <a:pt x="766587" y="48406"/>
                  <a:pt x="793396" y="36284"/>
                </a:cubicBezTo>
                <a:cubicBezTo>
                  <a:pt x="840332" y="16819"/>
                  <a:pt x="890189" y="5308"/>
                  <a:pt x="940911" y="2233"/>
                </a:cubicBezTo>
                <a:cubicBezTo>
                  <a:pt x="974613" y="-372"/>
                  <a:pt x="1008125" y="-522"/>
                  <a:pt x="1041516" y="879"/>
                </a:cubicBezTo>
                <a:close/>
              </a:path>
            </a:pathLst>
          </a:custGeom>
        </p:spPr>
      </p:pic>
    </p:spTree>
    <p:extLst>
      <p:ext uri="{BB962C8B-B14F-4D97-AF65-F5344CB8AC3E}">
        <p14:creationId xmlns:p14="http://schemas.microsoft.com/office/powerpoint/2010/main" val="41230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A21A4AC-5300-4176-B2FB-67830A380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61F09-CD9F-437B-867B-000700628D32}"/>
              </a:ext>
            </a:extLst>
          </p:cNvPr>
          <p:cNvSpPr>
            <a:spLocks noGrp="1"/>
          </p:cNvSpPr>
          <p:nvPr>
            <p:ph type="title"/>
          </p:nvPr>
        </p:nvSpPr>
        <p:spPr>
          <a:xfrm>
            <a:off x="640080" y="304800"/>
            <a:ext cx="10908792" cy="1442339"/>
          </a:xfrm>
        </p:spPr>
        <p:txBody>
          <a:bodyPr vert="horz" lIns="91440" tIns="45720" rIns="91440" bIns="45720" rtlCol="0" anchor="b">
            <a:normAutofit/>
          </a:bodyPr>
          <a:lstStyle/>
          <a:p>
            <a:pPr algn="ctr"/>
            <a:r>
              <a:rPr lang="en-US" sz="5100" kern="1200" dirty="0">
                <a:solidFill>
                  <a:schemeClr val="tx1"/>
                </a:solidFill>
                <a:latin typeface="+mj-lt"/>
                <a:ea typeface="+mj-ea"/>
                <a:cs typeface="+mj-cs"/>
              </a:rPr>
              <a:t>Bluestone Dam Spillway (Week of 05Apr)</a:t>
            </a:r>
          </a:p>
        </p:txBody>
      </p:sp>
      <p:sp>
        <p:nvSpPr>
          <p:cNvPr id="25" name="sketch line">
            <a:extLst>
              <a:ext uri="{FF2B5EF4-FFF2-40B4-BE49-F238E27FC236}">
                <a16:creationId xmlns:a16="http://schemas.microsoft.com/office/drawing/2014/main" id="{5A09F8C8-3B6F-414C-866C-80565B610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43C465-4224-49DD-A149-E1D303390B3C}"/>
              </a:ext>
            </a:extLst>
          </p:cNvPr>
          <p:cNvPicPr>
            <a:picLocks noChangeAspect="1"/>
          </p:cNvPicPr>
          <p:nvPr/>
        </p:nvPicPr>
        <p:blipFill rotWithShape="1">
          <a:blip r:embed="rId2"/>
          <a:srcRect t="34551" r="-3" b="-3"/>
          <a:stretch/>
        </p:blipFill>
        <p:spPr>
          <a:xfrm>
            <a:off x="20" y="2665139"/>
            <a:ext cx="6181981" cy="4192863"/>
          </a:xfrm>
          <a:custGeom>
            <a:avLst/>
            <a:gdLst/>
            <a:ahLst/>
            <a:cxnLst/>
            <a:rect l="l" t="t" r="r" b="b"/>
            <a:pathLst>
              <a:path w="6005375" h="4192863">
                <a:moveTo>
                  <a:pt x="5424937" y="874"/>
                </a:moveTo>
                <a:cubicBezTo>
                  <a:pt x="5470440" y="-1251"/>
                  <a:pt x="5516123" y="499"/>
                  <a:pt x="5561495" y="6147"/>
                </a:cubicBezTo>
                <a:cubicBezTo>
                  <a:pt x="5636334" y="13389"/>
                  <a:pt x="5711424" y="18471"/>
                  <a:pt x="5786261" y="26095"/>
                </a:cubicBezTo>
                <a:cubicBezTo>
                  <a:pt x="5819550" y="29525"/>
                  <a:pt x="5853222" y="16820"/>
                  <a:pt x="5886002" y="28509"/>
                </a:cubicBezTo>
                <a:cubicBezTo>
                  <a:pt x="5922214" y="41469"/>
                  <a:pt x="5958870" y="47282"/>
                  <a:pt x="5995622" y="48044"/>
                </a:cubicBezTo>
                <a:lnTo>
                  <a:pt x="5998366" y="47926"/>
                </a:lnTo>
                <a:lnTo>
                  <a:pt x="5995171" y="398504"/>
                </a:lnTo>
                <a:cubicBezTo>
                  <a:pt x="5993433" y="528663"/>
                  <a:pt x="5993035" y="658806"/>
                  <a:pt x="5999656" y="788917"/>
                </a:cubicBezTo>
                <a:cubicBezTo>
                  <a:pt x="6009855" y="990282"/>
                  <a:pt x="6003364" y="1191519"/>
                  <a:pt x="5999656" y="1392757"/>
                </a:cubicBezTo>
                <a:cubicBezTo>
                  <a:pt x="5992506" y="1778706"/>
                  <a:pt x="6003364" y="2164146"/>
                  <a:pt x="5998730" y="2549586"/>
                </a:cubicBezTo>
                <a:cubicBezTo>
                  <a:pt x="5996744" y="2720440"/>
                  <a:pt x="5998994" y="2891040"/>
                  <a:pt x="6003364" y="3061895"/>
                </a:cubicBezTo>
                <a:cubicBezTo>
                  <a:pt x="6009720" y="3305846"/>
                  <a:pt x="5999922" y="3549924"/>
                  <a:pt x="5989196" y="3793749"/>
                </a:cubicBezTo>
                <a:cubicBezTo>
                  <a:pt x="5985594" y="3860794"/>
                  <a:pt x="5984646" y="3927918"/>
                  <a:pt x="5986348" y="3994981"/>
                </a:cubicBezTo>
                <a:lnTo>
                  <a:pt x="5999199" y="4192863"/>
                </a:lnTo>
                <a:lnTo>
                  <a:pt x="0" y="4192863"/>
                </a:lnTo>
                <a:lnTo>
                  <a:pt x="0" y="26225"/>
                </a:lnTo>
                <a:lnTo>
                  <a:pt x="10965" y="23935"/>
                </a:lnTo>
                <a:cubicBezTo>
                  <a:pt x="27502" y="19081"/>
                  <a:pt x="44569" y="16260"/>
                  <a:pt x="61788" y="15549"/>
                </a:cubicBezTo>
                <a:cubicBezTo>
                  <a:pt x="194437" y="-1096"/>
                  <a:pt x="327213" y="3351"/>
                  <a:pt x="460497" y="8815"/>
                </a:cubicBezTo>
                <a:cubicBezTo>
                  <a:pt x="692632" y="18217"/>
                  <a:pt x="925021" y="29144"/>
                  <a:pt x="1157537" y="25841"/>
                </a:cubicBezTo>
                <a:cubicBezTo>
                  <a:pt x="1393484" y="22410"/>
                  <a:pt x="1628922" y="29653"/>
                  <a:pt x="1864615" y="39182"/>
                </a:cubicBezTo>
                <a:cubicBezTo>
                  <a:pt x="1967913" y="43121"/>
                  <a:pt x="2071847" y="47059"/>
                  <a:pt x="2173493" y="17709"/>
                </a:cubicBezTo>
                <a:cubicBezTo>
                  <a:pt x="2196465" y="12334"/>
                  <a:pt x="2220416" y="12855"/>
                  <a:pt x="2243121" y="19234"/>
                </a:cubicBezTo>
                <a:cubicBezTo>
                  <a:pt x="2357219" y="45789"/>
                  <a:pt x="2471952" y="53666"/>
                  <a:pt x="2587321" y="27492"/>
                </a:cubicBezTo>
                <a:cubicBezTo>
                  <a:pt x="2719944" y="-1223"/>
                  <a:pt x="2856455" y="-7360"/>
                  <a:pt x="2991111" y="9323"/>
                </a:cubicBezTo>
                <a:cubicBezTo>
                  <a:pt x="3114231" y="23045"/>
                  <a:pt x="3237985" y="37911"/>
                  <a:pt x="3361358" y="26857"/>
                </a:cubicBezTo>
                <a:cubicBezTo>
                  <a:pt x="3556266" y="9323"/>
                  <a:pt x="3750918" y="24570"/>
                  <a:pt x="3945825" y="29271"/>
                </a:cubicBezTo>
                <a:cubicBezTo>
                  <a:pt x="4010625" y="30796"/>
                  <a:pt x="4075806" y="44137"/>
                  <a:pt x="4140224" y="32193"/>
                </a:cubicBezTo>
                <a:cubicBezTo>
                  <a:pt x="4241744" y="13389"/>
                  <a:pt x="4342120" y="20631"/>
                  <a:pt x="4443766" y="31177"/>
                </a:cubicBezTo>
                <a:cubicBezTo>
                  <a:pt x="4638419" y="51507"/>
                  <a:pt x="4832945" y="61290"/>
                  <a:pt x="5026708" y="23172"/>
                </a:cubicBezTo>
                <a:cubicBezTo>
                  <a:pt x="5086807" y="11229"/>
                  <a:pt x="5146524" y="4368"/>
                  <a:pt x="5207640" y="20377"/>
                </a:cubicBezTo>
                <a:cubicBezTo>
                  <a:pt x="5234626" y="26539"/>
                  <a:pt x="5262719" y="26019"/>
                  <a:pt x="5289465" y="18853"/>
                </a:cubicBezTo>
                <a:cubicBezTo>
                  <a:pt x="5334113" y="9000"/>
                  <a:pt x="5379435" y="2999"/>
                  <a:pt x="5424937" y="874"/>
                </a:cubicBezTo>
                <a:close/>
              </a:path>
            </a:pathLst>
          </a:custGeom>
        </p:spPr>
      </p:pic>
      <p:pic>
        <p:nvPicPr>
          <p:cNvPr id="4" name="Picture 3">
            <a:extLst>
              <a:ext uri="{FF2B5EF4-FFF2-40B4-BE49-F238E27FC236}">
                <a16:creationId xmlns:a16="http://schemas.microsoft.com/office/drawing/2014/main" id="{8173459F-DD55-4E93-BE67-727DDEBAD7C5}"/>
              </a:ext>
            </a:extLst>
          </p:cNvPr>
          <p:cNvPicPr>
            <a:picLocks noChangeAspect="1"/>
          </p:cNvPicPr>
          <p:nvPr/>
        </p:nvPicPr>
        <p:blipFill rotWithShape="1">
          <a:blip r:embed="rId3"/>
          <a:srcRect l="2477" r="-1" b="-1"/>
          <a:stretch/>
        </p:blipFill>
        <p:spPr>
          <a:xfrm>
            <a:off x="6096001" y="2654313"/>
            <a:ext cx="6096002" cy="4203687"/>
          </a:xfrm>
          <a:custGeom>
            <a:avLst/>
            <a:gdLst/>
            <a:ahLst/>
            <a:cxnLst/>
            <a:rect l="l" t="t" r="r" b="b"/>
            <a:pathLst>
              <a:path w="6006951" h="4203687">
                <a:moveTo>
                  <a:pt x="1041516" y="879"/>
                </a:moveTo>
                <a:cubicBezTo>
                  <a:pt x="1141687" y="5084"/>
                  <a:pt x="1240768" y="23261"/>
                  <a:pt x="1340635" y="31075"/>
                </a:cubicBezTo>
                <a:cubicBezTo>
                  <a:pt x="1435675" y="38571"/>
                  <a:pt x="1530714" y="49499"/>
                  <a:pt x="1626262" y="34506"/>
                </a:cubicBezTo>
                <a:cubicBezTo>
                  <a:pt x="1719980" y="21762"/>
                  <a:pt x="1814765" y="18776"/>
                  <a:pt x="1909093" y="25612"/>
                </a:cubicBezTo>
                <a:cubicBezTo>
                  <a:pt x="2013408" y="30821"/>
                  <a:pt x="2117468" y="48101"/>
                  <a:pt x="2222418" y="33616"/>
                </a:cubicBezTo>
                <a:cubicBezTo>
                  <a:pt x="2235644" y="32269"/>
                  <a:pt x="2248998" y="34010"/>
                  <a:pt x="2261425" y="38699"/>
                </a:cubicBezTo>
                <a:cubicBezTo>
                  <a:pt x="2302223" y="52255"/>
                  <a:pt x="2346173" y="53094"/>
                  <a:pt x="2387466" y="41113"/>
                </a:cubicBezTo>
                <a:cubicBezTo>
                  <a:pt x="2439687" y="27213"/>
                  <a:pt x="2494525" y="26297"/>
                  <a:pt x="2547178" y="38445"/>
                </a:cubicBezTo>
                <a:cubicBezTo>
                  <a:pt x="2625446" y="55470"/>
                  <a:pt x="2703968" y="72242"/>
                  <a:pt x="2785412" y="58266"/>
                </a:cubicBezTo>
                <a:cubicBezTo>
                  <a:pt x="2832805" y="50261"/>
                  <a:pt x="2876767" y="30821"/>
                  <a:pt x="2923524" y="21673"/>
                </a:cubicBezTo>
                <a:cubicBezTo>
                  <a:pt x="3058205" y="-4628"/>
                  <a:pt x="3194158" y="3249"/>
                  <a:pt x="3330110" y="12143"/>
                </a:cubicBezTo>
                <a:cubicBezTo>
                  <a:pt x="3462886" y="20910"/>
                  <a:pt x="3595026" y="38952"/>
                  <a:pt x="3728564" y="36284"/>
                </a:cubicBezTo>
                <a:cubicBezTo>
                  <a:pt x="3756999" y="36500"/>
                  <a:pt x="3785372" y="38876"/>
                  <a:pt x="3813438" y="43400"/>
                </a:cubicBezTo>
                <a:cubicBezTo>
                  <a:pt x="3917626" y="57122"/>
                  <a:pt x="4022322" y="70082"/>
                  <a:pt x="4125366" y="42383"/>
                </a:cubicBezTo>
                <a:cubicBezTo>
                  <a:pt x="4217750" y="17340"/>
                  <a:pt x="4314149" y="10695"/>
                  <a:pt x="4409087" y="22816"/>
                </a:cubicBezTo>
                <a:cubicBezTo>
                  <a:pt x="4534099" y="39194"/>
                  <a:pt x="4660458" y="42777"/>
                  <a:pt x="4786195" y="33489"/>
                </a:cubicBezTo>
                <a:cubicBezTo>
                  <a:pt x="4825659" y="29563"/>
                  <a:pt x="4865339" y="28153"/>
                  <a:pt x="4904994" y="29296"/>
                </a:cubicBezTo>
                <a:cubicBezTo>
                  <a:pt x="5194178" y="42510"/>
                  <a:pt x="5484252" y="25103"/>
                  <a:pt x="5772928" y="55851"/>
                </a:cubicBezTo>
                <a:cubicBezTo>
                  <a:pt x="5818560" y="61232"/>
                  <a:pt x="5864504" y="61626"/>
                  <a:pt x="5909961" y="57111"/>
                </a:cubicBezTo>
                <a:lnTo>
                  <a:pt x="6006951" y="36719"/>
                </a:lnTo>
                <a:lnTo>
                  <a:pt x="6006951" y="4203687"/>
                </a:lnTo>
                <a:lnTo>
                  <a:pt x="11720" y="4203687"/>
                </a:lnTo>
                <a:lnTo>
                  <a:pt x="11786" y="4203489"/>
                </a:lnTo>
                <a:cubicBezTo>
                  <a:pt x="27809" y="3962716"/>
                  <a:pt x="39197" y="3721434"/>
                  <a:pt x="15626" y="3481297"/>
                </a:cubicBezTo>
                <a:cubicBezTo>
                  <a:pt x="-847" y="3334800"/>
                  <a:pt x="-4304" y="3187234"/>
                  <a:pt x="5296" y="3040178"/>
                </a:cubicBezTo>
                <a:cubicBezTo>
                  <a:pt x="11786" y="2956021"/>
                  <a:pt x="18539" y="2871864"/>
                  <a:pt x="22776" y="2787582"/>
                </a:cubicBezTo>
                <a:cubicBezTo>
                  <a:pt x="28180" y="2667690"/>
                  <a:pt x="25173" y="2547584"/>
                  <a:pt x="13771" y="2428074"/>
                </a:cubicBezTo>
                <a:cubicBezTo>
                  <a:pt x="4237" y="2336939"/>
                  <a:pt x="3177" y="2245180"/>
                  <a:pt x="10593" y="2153867"/>
                </a:cubicBezTo>
                <a:cubicBezTo>
                  <a:pt x="25690" y="1998396"/>
                  <a:pt x="9931" y="1842923"/>
                  <a:pt x="5032" y="1687576"/>
                </a:cubicBezTo>
                <a:cubicBezTo>
                  <a:pt x="-3577" y="1401802"/>
                  <a:pt x="20393" y="1116155"/>
                  <a:pt x="9666" y="830380"/>
                </a:cubicBezTo>
                <a:cubicBezTo>
                  <a:pt x="3841" y="689018"/>
                  <a:pt x="16420" y="547783"/>
                  <a:pt x="9666" y="406421"/>
                </a:cubicBezTo>
                <a:cubicBezTo>
                  <a:pt x="4105" y="305866"/>
                  <a:pt x="397" y="205310"/>
                  <a:pt x="4105" y="104628"/>
                </a:cubicBezTo>
                <a:lnTo>
                  <a:pt x="8821" y="33297"/>
                </a:lnTo>
                <a:lnTo>
                  <a:pt x="35743" y="28771"/>
                </a:lnTo>
                <a:cubicBezTo>
                  <a:pt x="151314" y="14091"/>
                  <a:pt x="268377" y="13376"/>
                  <a:pt x="384397" y="26755"/>
                </a:cubicBezTo>
                <a:cubicBezTo>
                  <a:pt x="448561" y="35141"/>
                  <a:pt x="512980" y="47847"/>
                  <a:pt x="578287" y="35141"/>
                </a:cubicBezTo>
                <a:cubicBezTo>
                  <a:pt x="584437" y="34048"/>
                  <a:pt x="590625" y="36818"/>
                  <a:pt x="593916" y="42129"/>
                </a:cubicBezTo>
                <a:cubicBezTo>
                  <a:pt x="626188" y="81517"/>
                  <a:pt x="668117" y="80246"/>
                  <a:pt x="710936" y="67541"/>
                </a:cubicBezTo>
                <a:cubicBezTo>
                  <a:pt x="739041" y="58837"/>
                  <a:pt x="766587" y="48406"/>
                  <a:pt x="793396" y="36284"/>
                </a:cubicBezTo>
                <a:cubicBezTo>
                  <a:pt x="840332" y="16819"/>
                  <a:pt x="890189" y="5308"/>
                  <a:pt x="940911" y="2233"/>
                </a:cubicBezTo>
                <a:cubicBezTo>
                  <a:pt x="974613" y="-372"/>
                  <a:pt x="1008125" y="-522"/>
                  <a:pt x="1041516" y="879"/>
                </a:cubicBezTo>
                <a:close/>
              </a:path>
            </a:pathLst>
          </a:custGeom>
        </p:spPr>
      </p:pic>
    </p:spTree>
    <p:extLst>
      <p:ext uri="{BB962C8B-B14F-4D97-AF65-F5344CB8AC3E}">
        <p14:creationId xmlns:p14="http://schemas.microsoft.com/office/powerpoint/2010/main" val="33974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D6D9F-DB8B-4475-9DC6-98E12B1C145B}"/>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Pipestem Dam Spillway (15Apr)</a:t>
            </a:r>
            <a:endParaRPr lang="en-US" sz="6600" dirty="0"/>
          </a:p>
        </p:txBody>
      </p:sp>
      <p:sp>
        <p:nvSpPr>
          <p:cNvPr id="2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AA6497-BD38-4B7E-A454-7842472D77B0}"/>
              </a:ext>
            </a:extLst>
          </p:cNvPr>
          <p:cNvPicPr>
            <a:picLocks noChangeAspect="1"/>
          </p:cNvPicPr>
          <p:nvPr/>
        </p:nvPicPr>
        <p:blipFill>
          <a:blip r:embed="rId2"/>
          <a:stretch>
            <a:fillRect/>
          </a:stretch>
        </p:blipFill>
        <p:spPr>
          <a:xfrm>
            <a:off x="320040" y="3105066"/>
            <a:ext cx="5614416" cy="2680883"/>
          </a:xfrm>
          <a:prstGeom prst="rect">
            <a:avLst/>
          </a:prstGeom>
        </p:spPr>
      </p:pic>
      <p:pic>
        <p:nvPicPr>
          <p:cNvPr id="7" name="Picture 6">
            <a:extLst>
              <a:ext uri="{FF2B5EF4-FFF2-40B4-BE49-F238E27FC236}">
                <a16:creationId xmlns:a16="http://schemas.microsoft.com/office/drawing/2014/main" id="{266E7A3E-D8DE-4AE1-A50E-EE5A08F23098}"/>
              </a:ext>
            </a:extLst>
          </p:cNvPr>
          <p:cNvPicPr>
            <a:picLocks noChangeAspect="1"/>
          </p:cNvPicPr>
          <p:nvPr/>
        </p:nvPicPr>
        <p:blipFill>
          <a:blip r:embed="rId3"/>
          <a:stretch>
            <a:fillRect/>
          </a:stretch>
        </p:blipFill>
        <p:spPr>
          <a:xfrm>
            <a:off x="6254496" y="3385787"/>
            <a:ext cx="5614416" cy="2119442"/>
          </a:xfrm>
          <a:prstGeom prst="rect">
            <a:avLst/>
          </a:prstGeom>
        </p:spPr>
      </p:pic>
    </p:spTree>
    <p:extLst>
      <p:ext uri="{BB962C8B-B14F-4D97-AF65-F5344CB8AC3E}">
        <p14:creationId xmlns:p14="http://schemas.microsoft.com/office/powerpoint/2010/main" val="358652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449</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CIVE 717 – Homework #4  Personal Research Interest   Stilling Basin Scour Analysis </vt:lpstr>
      <vt:lpstr>Introduction/Problem Statement </vt:lpstr>
      <vt:lpstr>Methods Utilized</vt:lpstr>
      <vt:lpstr>Proxy Material Scaling Process</vt:lpstr>
      <vt:lpstr>Boundary Layer Theory</vt:lpstr>
      <vt:lpstr>Proxy Material Scaling Results (Pipestem Dam Example)</vt:lpstr>
      <vt:lpstr>Bluestone Dam Spillway (Week of 05Apr)</vt:lpstr>
      <vt:lpstr>Bluestone Dam Spillway (Week of 05Apr)</vt:lpstr>
      <vt:lpstr>Pipestem Dam Spillway (15Apr)</vt:lpstr>
      <vt:lpstr>Identified Limitations </vt:lpstr>
      <vt:lpstr>Personal Take-Aways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CIVE 717 – Homework #4 Personal Research Interest  Stilling Basin Scour Analysis</dc:title>
  <dc:creator>Dana Moses</dc:creator>
  <cp:lastModifiedBy>Dana Moses</cp:lastModifiedBy>
  <cp:revision>21</cp:revision>
  <dcterms:created xsi:type="dcterms:W3CDTF">2021-04-21T14:25:04Z</dcterms:created>
  <dcterms:modified xsi:type="dcterms:W3CDTF">2021-04-22T16:45:15Z</dcterms:modified>
</cp:coreProperties>
</file>