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5632" y="609601"/>
            <a:ext cx="8676222" cy="3200400"/>
          </a:xfrm>
        </p:spPr>
        <p:txBody>
          <a:bodyPr/>
          <a:lstStyle/>
          <a:p>
            <a:r>
              <a:rPr lang="en-US" dirty="0"/>
              <a:t>Soil Cement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5632" y="3886200"/>
            <a:ext cx="8676222" cy="1905000"/>
          </a:xfrm>
        </p:spPr>
        <p:txBody>
          <a:bodyPr/>
          <a:lstStyle/>
          <a:p>
            <a:r>
              <a:rPr lang="en-US" dirty="0"/>
              <a:t>Sydney D. </a:t>
            </a:r>
          </a:p>
          <a:p>
            <a:r>
              <a:rPr lang="en-US" dirty="0"/>
              <a:t>CIVE 717 – River Mechanics</a:t>
            </a:r>
          </a:p>
          <a:p>
            <a:r>
              <a:rPr lang="en-US" dirty="0"/>
              <a:t>Spring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1333502"/>
            <a:ext cx="4600575" cy="3028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1955" y="4362452"/>
            <a:ext cx="4126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(Portland Cement Association)</a:t>
            </a:r>
          </a:p>
        </p:txBody>
      </p:sp>
    </p:spTree>
    <p:extLst>
      <p:ext uri="{BB962C8B-B14F-4D97-AF65-F5344CB8AC3E}">
        <p14:creationId xmlns:p14="http://schemas.microsoft.com/office/powerpoint/2010/main" val="311708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Soil cement is a mixture of existing on-site soil with small amounts of cement and water</a:t>
            </a:r>
          </a:p>
          <a:p>
            <a:r>
              <a:rPr lang="en-US" dirty="0"/>
              <a:t>It is much harder than regular soil and can be used for various water resources projects including: </a:t>
            </a:r>
          </a:p>
          <a:p>
            <a:pPr lvl="1"/>
            <a:r>
              <a:rPr lang="en-US" dirty="0"/>
              <a:t>Embankment protection</a:t>
            </a:r>
          </a:p>
          <a:p>
            <a:pPr lvl="1"/>
            <a:r>
              <a:rPr lang="en-US" dirty="0"/>
              <a:t>Dikes</a:t>
            </a:r>
          </a:p>
          <a:p>
            <a:pPr lvl="1"/>
            <a:r>
              <a:rPr lang="en-US" dirty="0"/>
              <a:t>Levees</a:t>
            </a:r>
          </a:p>
          <a:p>
            <a:pPr lvl="1"/>
            <a:r>
              <a:rPr lang="en-US" dirty="0"/>
              <a:t>Channels</a:t>
            </a:r>
          </a:p>
          <a:p>
            <a:pPr lvl="1"/>
            <a:endParaRPr lang="en-US" dirty="0"/>
          </a:p>
        </p:txBody>
      </p:sp>
      <p:pic>
        <p:nvPicPr>
          <p:cNvPr id="2052" name="Picture 4" descr="https://i.pinimg.com/originals/45/f8/de/45f8def5dbc53b8f29832223e9b0e33f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933" y="2667000"/>
            <a:ext cx="458215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73260" y="5791200"/>
            <a:ext cx="4126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(Texas Department of Transportation)</a:t>
            </a:r>
          </a:p>
        </p:txBody>
      </p:sp>
    </p:spTree>
    <p:extLst>
      <p:ext uri="{BB962C8B-B14F-4D97-AF65-F5344CB8AC3E}">
        <p14:creationId xmlns:p14="http://schemas.microsoft.com/office/powerpoint/2010/main" val="155933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soil cement a good fit?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2158" y="2514600"/>
            <a:ext cx="4876800" cy="3124201"/>
          </a:xfrm>
        </p:spPr>
        <p:txBody>
          <a:bodyPr/>
          <a:lstStyle/>
          <a:p>
            <a:r>
              <a:rPr lang="en-US" dirty="0"/>
              <a:t>Effective in arid areas with minimal freeze-thaw cycles</a:t>
            </a:r>
          </a:p>
          <a:p>
            <a:r>
              <a:rPr lang="en-US" dirty="0"/>
              <a:t>Requires well-drained sandy soils without vegetation</a:t>
            </a:r>
          </a:p>
          <a:p>
            <a:endParaRPr lang="en-US" dirty="0"/>
          </a:p>
          <a:p>
            <a:r>
              <a:rPr lang="en-US" dirty="0"/>
              <a:t>It has been used extensively throughout the Southwest and Central US </a:t>
            </a:r>
          </a:p>
          <a:p>
            <a:endParaRPr lang="en-US" dirty="0"/>
          </a:p>
        </p:txBody>
      </p:sp>
      <p:pic>
        <p:nvPicPr>
          <p:cNvPr id="3074" name="Picture 2" descr="Image result for rillito river d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6" y="2041818"/>
            <a:ext cx="4806066" cy="397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9100" y="6015790"/>
            <a:ext cx="4126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Rillito River in Tucson, AZ (Jane St Clair)</a:t>
            </a:r>
          </a:p>
        </p:txBody>
      </p:sp>
    </p:spTree>
    <p:extLst>
      <p:ext uri="{BB962C8B-B14F-4D97-AF65-F5344CB8AC3E}">
        <p14:creationId xmlns:p14="http://schemas.microsoft.com/office/powerpoint/2010/main" val="298363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Considerations -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Cement should be 8-15% of total mixture</a:t>
            </a:r>
          </a:p>
          <a:p>
            <a:r>
              <a:rPr lang="en-US" dirty="0"/>
              <a:t>Soil must be easily pulverized and contain between 5-35% silt and clay</a:t>
            </a:r>
          </a:p>
          <a:p>
            <a:r>
              <a:rPr lang="en-US" dirty="0"/>
              <a:t>If velocities exceed 6-8 </a:t>
            </a:r>
            <a:r>
              <a:rPr lang="en-US" dirty="0" err="1"/>
              <a:t>ft</a:t>
            </a:r>
            <a:r>
              <a:rPr lang="en-US" dirty="0"/>
              <a:t>/s, aggregates must contain at least 30% gravel particles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4885" y="2667000"/>
            <a:ext cx="4168256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6309" y="5791200"/>
            <a:ext cx="4126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Bonny Reservoir, CO (USBR)</a:t>
            </a:r>
          </a:p>
        </p:txBody>
      </p:sp>
    </p:spTree>
    <p:extLst>
      <p:ext uri="{BB962C8B-B14F-4D97-AF65-F5344CB8AC3E}">
        <p14:creationId xmlns:p14="http://schemas.microsoft.com/office/powerpoint/2010/main" val="246356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considerations - Placement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Slope must be no steeper than 1V:2H</a:t>
            </a:r>
          </a:p>
          <a:p>
            <a:pPr lvl="1"/>
            <a:r>
              <a:rPr lang="en-US" dirty="0"/>
              <a:t>Best results no greater than 1V:3H</a:t>
            </a:r>
          </a:p>
          <a:p>
            <a:r>
              <a:rPr lang="en-US" dirty="0" err="1"/>
              <a:t>Stairstep</a:t>
            </a:r>
            <a:r>
              <a:rPr lang="en-US" dirty="0"/>
              <a:t> method recommended for steep embankments</a:t>
            </a:r>
          </a:p>
          <a:p>
            <a:pPr lvl="1"/>
            <a:r>
              <a:rPr lang="en-US" dirty="0"/>
              <a:t>Typically: 6-9 </a:t>
            </a:r>
            <a:r>
              <a:rPr lang="en-US" dirty="0" err="1"/>
              <a:t>ft</a:t>
            </a:r>
            <a:r>
              <a:rPr lang="en-US" dirty="0"/>
              <a:t> wide x 6 in thick</a:t>
            </a:r>
          </a:p>
          <a:p>
            <a:pPr lvl="1"/>
            <a:r>
              <a:rPr lang="en-US" dirty="0"/>
              <a:t>Seven day curing period</a:t>
            </a:r>
          </a:p>
          <a:p>
            <a:pPr lvl="1"/>
            <a:r>
              <a:rPr lang="en-US" dirty="0"/>
              <a:t>Sheep’s-foot roller</a:t>
            </a:r>
          </a:p>
          <a:p>
            <a:r>
              <a:rPr lang="en-US" dirty="0"/>
              <a:t>Plating method recommended if steepness is not an issue</a:t>
            </a:r>
          </a:p>
          <a:p>
            <a:pPr lvl="1"/>
            <a:r>
              <a:rPr lang="en-US" dirty="0"/>
              <a:t>single layer of soil cement</a:t>
            </a:r>
          </a:p>
        </p:txBody>
      </p:sp>
      <p:pic>
        <p:nvPicPr>
          <p:cNvPr id="4098" name="Picture 2" descr="https://cdn-az.allevents.in/banners/19701a500ea076d4725c317ca4f5cfb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26670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5781" y="5812795"/>
            <a:ext cx="4126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Lane City Reservoir in Wharton, TX (</a:t>
            </a:r>
            <a:r>
              <a:rPr lang="en-US" sz="1050" dirty="0" err="1"/>
              <a:t>allevents</a:t>
            </a:r>
            <a:r>
              <a:rPr lang="en-US" sz="10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142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Failure can happen through: </a:t>
            </a:r>
          </a:p>
          <a:p>
            <a:pPr lvl="1"/>
            <a:r>
              <a:rPr lang="en-US" dirty="0"/>
              <a:t>Undercutting – if seepage concerns are an issue</a:t>
            </a:r>
          </a:p>
          <a:p>
            <a:pPr lvl="1"/>
            <a:r>
              <a:rPr lang="en-US" dirty="0"/>
              <a:t>Scour – if somewhere with fast velocities or high shear</a:t>
            </a:r>
          </a:p>
          <a:p>
            <a:pPr lvl="1"/>
            <a:r>
              <a:rPr lang="en-US" dirty="0"/>
              <a:t>Loss of support – if soil cement is not placed far enough into ground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Shape 213"/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rcRect b="1283"/>
          <a:stretch/>
        </p:blipFill>
        <p:spPr>
          <a:xfrm>
            <a:off x="6732132" y="2667000"/>
            <a:ext cx="3753761" cy="30840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59061" y="5812795"/>
            <a:ext cx="4126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Salt River, AZ (Hansen)</a:t>
            </a:r>
          </a:p>
        </p:txBody>
      </p:sp>
    </p:spTree>
    <p:extLst>
      <p:ext uri="{BB962C8B-B14F-4D97-AF65-F5344CB8AC3E}">
        <p14:creationId xmlns:p14="http://schemas.microsoft.com/office/powerpoint/2010/main" val="168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to consider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Impermeability</a:t>
            </a:r>
          </a:p>
          <a:p>
            <a:r>
              <a:rPr lang="en-US" dirty="0"/>
              <a:t>Low Strength</a:t>
            </a:r>
          </a:p>
          <a:p>
            <a:r>
              <a:rPr lang="en-US" dirty="0"/>
              <a:t>Susceptibility to cold temperature variations</a:t>
            </a:r>
          </a:p>
          <a:p>
            <a:r>
              <a:rPr lang="en-US" dirty="0"/>
              <a:t>Cannot be built in adverse conditions</a:t>
            </a:r>
          </a:p>
          <a:p>
            <a:r>
              <a:rPr lang="en-US" dirty="0"/>
              <a:t>Requires more skilled labor to build in comparison to alternatives like riprap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Can be cheaper than riprap if riprap material is not available in nearby area or is expensive to transport in</a:t>
            </a:r>
          </a:p>
          <a:p>
            <a:r>
              <a:rPr lang="en-US" dirty="0"/>
              <a:t>Can be constructed with local materials</a:t>
            </a:r>
          </a:p>
          <a:p>
            <a:r>
              <a:rPr lang="en-US" dirty="0"/>
              <a:t>Design and construction much easier than traditional concrete structures</a:t>
            </a:r>
          </a:p>
        </p:txBody>
      </p:sp>
    </p:spTree>
    <p:extLst>
      <p:ext uri="{BB962C8B-B14F-4D97-AF65-F5344CB8AC3E}">
        <p14:creationId xmlns:p14="http://schemas.microsoft.com/office/powerpoint/2010/main" val="379919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Richards, Dennis L., Hadley, Hans R., Soil-Cement Guide for Water Resources Applications, EB203.01, Portland Cement Association, Skokie, Illinois, 84 pages.</a:t>
            </a:r>
          </a:p>
          <a:p>
            <a:r>
              <a:rPr lang="en-US" dirty="0"/>
              <a:t>Hansen, Kenneth D., </a:t>
            </a:r>
            <a:r>
              <a:rPr lang="en-US" dirty="0" err="1"/>
              <a:t>Ricahrds</a:t>
            </a:r>
            <a:r>
              <a:rPr lang="en-US" dirty="0"/>
              <a:t>, Dennis L., and Krebs, Mark E., Performance of Flood-Tested Soil-Cement Protected Levees, 2011. </a:t>
            </a:r>
          </a:p>
          <a:p>
            <a:r>
              <a:rPr lang="en-US" dirty="0">
                <a:effectLst/>
              </a:rPr>
              <a:t>Julien, Pierre Y., River Mechanics, Cambridge University Press, 2018, pp. 242.</a:t>
            </a:r>
          </a:p>
          <a:p>
            <a:r>
              <a:rPr lang="en-US" dirty="0" err="1">
                <a:effectLst/>
              </a:rPr>
              <a:t>Kiene</a:t>
            </a:r>
            <a:r>
              <a:rPr lang="en-US" dirty="0">
                <a:effectLst/>
              </a:rPr>
              <a:t>, Allen H., </a:t>
            </a:r>
            <a:r>
              <a:rPr lang="en-US" dirty="0" err="1">
                <a:effectLst/>
              </a:rPr>
              <a:t>Engemoen</a:t>
            </a:r>
            <a:r>
              <a:rPr lang="en-US" dirty="0">
                <a:effectLst/>
              </a:rPr>
              <a:t>, William O., Dewey, Robert L., and McDaniel, Thomas N., Design </a:t>
            </a:r>
            <a:r>
              <a:rPr lang="en-US" dirty="0" err="1">
                <a:effectLst/>
              </a:rPr>
              <a:t>Stanards</a:t>
            </a:r>
            <a:r>
              <a:rPr lang="en-US" dirty="0">
                <a:effectLst/>
              </a:rPr>
              <a:t> No. 13 Embankment Dams, Chapter 17: Soil-Cement Slope Projection, 2013.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68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2184</TotalTime>
  <Words>446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Soil Cement</vt:lpstr>
      <vt:lpstr>Overview</vt:lpstr>
      <vt:lpstr>Where is soil cement a good fit? </vt:lpstr>
      <vt:lpstr>Design Considerations - Materials</vt:lpstr>
      <vt:lpstr>Design considerations - Placement</vt:lpstr>
      <vt:lpstr>Failure Concerns</vt:lpstr>
      <vt:lpstr>Factors to consider</vt:lpstr>
      <vt:lpstr>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Cement</dc:title>
  <dc:creator>Sydney Doidge</dc:creator>
  <cp:lastModifiedBy>Julien, Pierre</cp:lastModifiedBy>
  <cp:revision>17</cp:revision>
  <dcterms:created xsi:type="dcterms:W3CDTF">2019-03-31T19:00:53Z</dcterms:created>
  <dcterms:modified xsi:type="dcterms:W3CDTF">2019-04-05T19:51:34Z</dcterms:modified>
</cp:coreProperties>
</file>