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  <p:sldMasterId id="2147483925" r:id="rId2"/>
    <p:sldMasterId id="2147483937" r:id="rId3"/>
    <p:sldMasterId id="2147483985" r:id="rId4"/>
    <p:sldMasterId id="2147484009" r:id="rId5"/>
    <p:sldMasterId id="2147484033" r:id="rId6"/>
    <p:sldMasterId id="2147484069" r:id="rId7"/>
    <p:sldMasterId id="2147484095" r:id="rId8"/>
    <p:sldMasterId id="2147484136" r:id="rId9"/>
    <p:sldMasterId id="2147484148" r:id="rId10"/>
    <p:sldMasterId id="2147484172" r:id="rId11"/>
    <p:sldMasterId id="2147484184" r:id="rId12"/>
  </p:sldMasterIdLst>
  <p:notesMasterIdLst>
    <p:notesMasterId r:id="rId49"/>
  </p:notesMasterIdLst>
  <p:handoutMasterIdLst>
    <p:handoutMasterId r:id="rId50"/>
  </p:handoutMasterIdLst>
  <p:sldIdLst>
    <p:sldId id="917" r:id="rId13"/>
    <p:sldId id="882" r:id="rId14"/>
    <p:sldId id="926" r:id="rId15"/>
    <p:sldId id="520" r:id="rId16"/>
    <p:sldId id="880" r:id="rId17"/>
    <p:sldId id="897" r:id="rId18"/>
    <p:sldId id="899" r:id="rId19"/>
    <p:sldId id="906" r:id="rId20"/>
    <p:sldId id="919" r:id="rId21"/>
    <p:sldId id="923" r:id="rId22"/>
    <p:sldId id="575" r:id="rId23"/>
    <p:sldId id="585" r:id="rId24"/>
    <p:sldId id="925" r:id="rId25"/>
    <p:sldId id="983" r:id="rId26"/>
    <p:sldId id="949" r:id="rId27"/>
    <p:sldId id="950" r:id="rId28"/>
    <p:sldId id="954" r:id="rId29"/>
    <p:sldId id="960" r:id="rId30"/>
    <p:sldId id="977" r:id="rId31"/>
    <p:sldId id="832" r:id="rId32"/>
    <p:sldId id="833" r:id="rId33"/>
    <p:sldId id="834" r:id="rId34"/>
    <p:sldId id="835" r:id="rId35"/>
    <p:sldId id="989" r:id="rId36"/>
    <p:sldId id="986" r:id="rId37"/>
    <p:sldId id="779" r:id="rId38"/>
    <p:sldId id="782" r:id="rId39"/>
    <p:sldId id="812" r:id="rId40"/>
    <p:sldId id="771" r:id="rId41"/>
    <p:sldId id="813" r:id="rId42"/>
    <p:sldId id="814" r:id="rId43"/>
    <p:sldId id="987" r:id="rId44"/>
    <p:sldId id="747" r:id="rId45"/>
    <p:sldId id="794" r:id="rId46"/>
    <p:sldId id="817" r:id="rId47"/>
    <p:sldId id="796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E907"/>
    <a:srgbClr val="6600CC"/>
    <a:srgbClr val="003760"/>
    <a:srgbClr val="FF3737"/>
    <a:srgbClr val="AC75D5"/>
    <a:srgbClr val="BA8CDC"/>
    <a:srgbClr val="FF7575"/>
    <a:srgbClr val="0081E2"/>
    <a:srgbClr val="8F45C7"/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6571" autoAdjust="0"/>
  </p:normalViewPr>
  <p:slideViewPr>
    <p:cSldViewPr snapToGrid="0">
      <p:cViewPr>
        <p:scale>
          <a:sx n="80" d="100"/>
          <a:sy n="80" d="100"/>
        </p:scale>
        <p:origin x="-2514" y="-7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9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3B9DD-A1E7-414E-B527-D83E91BE7305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766B5-93F4-453B-A063-07CE850A3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4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80230-AD8C-4406-A93F-2810E9921009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1AD25-B97F-4A22-A7DE-5FD7EC732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35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7" name="Rectangle 7"/>
          <p:cNvSpPr txBox="1">
            <a:spLocks noGrp="1" noChangeArrowheads="1"/>
          </p:cNvSpPr>
          <p:nvPr/>
        </p:nvSpPr>
        <p:spPr bwMode="auto">
          <a:xfrm>
            <a:off x="3885903" y="8955013"/>
            <a:ext cx="2972097" cy="1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4485" eaLnBrk="0" fontAlgn="base" hangingPunct="0">
              <a:spcBef>
                <a:spcPct val="0"/>
              </a:spcBef>
              <a:spcAft>
                <a:spcPct val="0"/>
              </a:spcAft>
            </a:pPr>
            <a:fld id="{F79A215D-F047-46C1-9F9C-9AA0E9A88224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맑은 고딕"/>
              </a:rPr>
              <a:pPr algn="r" defTabSz="914485"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맑은 고딕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553998"/>
          </a:xfrm>
          <a:noFill/>
          <a:ln/>
        </p:spPr>
        <p:txBody>
          <a:bodyPr lIns="0" tIns="0" rIns="0" bIns="0">
            <a:spAutoFit/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31A2F6-2D54-411C-B233-96017A270D02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7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4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17386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579DC1-512E-4ECD-9872-C9785C9616F5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7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17386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7" name="Rectangle 7"/>
          <p:cNvSpPr txBox="1">
            <a:spLocks noGrp="1" noChangeArrowheads="1"/>
          </p:cNvSpPr>
          <p:nvPr/>
        </p:nvSpPr>
        <p:spPr bwMode="auto">
          <a:xfrm>
            <a:off x="3885903" y="8955013"/>
            <a:ext cx="2972097" cy="1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4485" eaLnBrk="0" fontAlgn="base" hangingPunct="0">
              <a:spcBef>
                <a:spcPct val="0"/>
              </a:spcBef>
              <a:spcAft>
                <a:spcPct val="0"/>
              </a:spcAft>
            </a:pPr>
            <a:fld id="{F79A215D-F047-46C1-9F9C-9AA0E9A88224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맑은 고딕"/>
              </a:rPr>
              <a:pPr algn="r" defTabSz="914485" eaLnBrk="0" fontAlgn="base" hangingPunct="0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맑은 고딕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553998"/>
          </a:xfrm>
          <a:noFill/>
          <a:ln/>
        </p:spPr>
        <p:txBody>
          <a:bodyPr lIns="0" tIns="0" rIns="0" bIns="0">
            <a:spAutoFit/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7" name="Rectangle 7"/>
          <p:cNvSpPr txBox="1">
            <a:spLocks noGrp="1" noChangeArrowheads="1"/>
          </p:cNvSpPr>
          <p:nvPr/>
        </p:nvSpPr>
        <p:spPr bwMode="auto">
          <a:xfrm>
            <a:off x="3885903" y="8955013"/>
            <a:ext cx="2972097" cy="1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4485" eaLnBrk="0" fontAlgn="base" hangingPunct="0">
              <a:spcBef>
                <a:spcPct val="0"/>
              </a:spcBef>
              <a:spcAft>
                <a:spcPct val="0"/>
              </a:spcAft>
            </a:pPr>
            <a:fld id="{F79A215D-F047-46C1-9F9C-9AA0E9A88224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맑은 고딕"/>
              </a:rPr>
              <a:pPr algn="r" defTabSz="914485" eaLnBrk="0" fontAlgn="base" hangingPunct="0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맑은 고딕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553998"/>
          </a:xfrm>
          <a:noFill/>
          <a:ln/>
        </p:spPr>
        <p:txBody>
          <a:bodyPr lIns="0" tIns="0" rIns="0" bIns="0">
            <a:spAutoFit/>
          </a:bodyPr>
          <a:lstStyle/>
          <a:p>
            <a:r>
              <a:rPr lang="en-US" dirty="0" smtClean="0"/>
              <a:t>In my presentation, I will be reviewing the CASC2D-SED model, then, I will apply it to a case study and finally </a:t>
            </a:r>
            <a:r>
              <a:rPr lang="en-US" dirty="0" err="1" smtClean="0"/>
              <a:t>i</a:t>
            </a:r>
            <a:r>
              <a:rPr lang="en-US" dirty="0" smtClean="0"/>
              <a:t> will present some of the results as a time-series of raster maps.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MY" smtClean="0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A831015-5C03-44CC-8AA6-439F2BA1035E}" type="slidenum">
              <a:rPr lang="en-MY">
                <a:solidFill>
                  <a:prstClr val="black"/>
                </a:solidFill>
              </a:rPr>
              <a:pPr/>
              <a:t>36</a:t>
            </a:fld>
            <a:endParaRPr lang="en-MY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MY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9296C9-F8BE-40E3-AD73-8B58933FB43C}" type="slidenum">
              <a:rPr lang="en-MY">
                <a:solidFill>
                  <a:prstClr val="black"/>
                </a:solidFill>
              </a:rPr>
              <a:pPr/>
              <a:t>5</a:t>
            </a:fld>
            <a:endParaRPr lang="en-MY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MY" smtClean="0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B14F2B-0B61-4EBA-A060-A0318D525B92}" type="slidenum">
              <a:rPr lang="en-MY">
                <a:solidFill>
                  <a:prstClr val="black"/>
                </a:solidFill>
              </a:rPr>
              <a:pPr/>
              <a:t>7</a:t>
            </a:fld>
            <a:endParaRPr lang="en-MY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7" name="Rectangle 7"/>
          <p:cNvSpPr txBox="1">
            <a:spLocks noGrp="1" noChangeArrowheads="1"/>
          </p:cNvSpPr>
          <p:nvPr/>
        </p:nvSpPr>
        <p:spPr bwMode="auto">
          <a:xfrm>
            <a:off x="3885903" y="8955013"/>
            <a:ext cx="2972097" cy="1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4485" eaLnBrk="0" fontAlgn="base" hangingPunct="0">
              <a:spcBef>
                <a:spcPct val="0"/>
              </a:spcBef>
              <a:spcAft>
                <a:spcPct val="0"/>
              </a:spcAft>
            </a:pPr>
            <a:fld id="{F79A215D-F047-46C1-9F9C-9AA0E9A88224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맑은 고딕"/>
              </a:rPr>
              <a:pPr algn="r" defTabSz="914485" eaLnBrk="0" fontAlgn="base" hangingPunct="0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맑은 고딕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553998"/>
          </a:xfrm>
          <a:noFill/>
          <a:ln/>
        </p:spPr>
        <p:txBody>
          <a:bodyPr lIns="0" tIns="0" rIns="0" bIns="0">
            <a:spAutoFit/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7"/>
          <p:cNvSpPr txBox="1">
            <a:spLocks noGrp="1" noChangeArrowheads="1"/>
          </p:cNvSpPr>
          <p:nvPr/>
        </p:nvSpPr>
        <p:spPr bwMode="auto">
          <a:xfrm>
            <a:off x="3885903" y="8955013"/>
            <a:ext cx="2972097" cy="1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4485" eaLnBrk="0" fontAlgn="base" hangingPunct="0">
              <a:spcBef>
                <a:spcPct val="0"/>
              </a:spcBef>
              <a:spcAft>
                <a:spcPct val="0"/>
              </a:spcAft>
            </a:pPr>
            <a:fld id="{403C86E1-EFF8-48B2-BB2C-AC6A82403573}" type="slidenum">
              <a:rPr lang="en-US" sz="1200">
                <a:solidFill>
                  <a:prstClr val="black"/>
                </a:solidFill>
                <a:latin typeface="Times New Roman" pitchFamily="18" charset="0"/>
                <a:ea typeface="맑은 고딕"/>
              </a:rPr>
              <a:pPr algn="r" defTabSz="914485" eaLnBrk="0" fontAlgn="base" hangingPunct="0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prstClr val="black"/>
              </a:solidFill>
              <a:latin typeface="Times New Roman" pitchFamily="18" charset="0"/>
              <a:ea typeface="맑은 고딕"/>
            </a:endParaRPr>
          </a:p>
        </p:txBody>
      </p:sp>
      <p:sp>
        <p:nvSpPr>
          <p:cNvPr id="290819" name="Rectangle 7"/>
          <p:cNvSpPr txBox="1">
            <a:spLocks noGrp="1" noChangeArrowheads="1"/>
          </p:cNvSpPr>
          <p:nvPr/>
        </p:nvSpPr>
        <p:spPr bwMode="auto">
          <a:xfrm>
            <a:off x="-217289" y="-36437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 anchor="b"/>
          <a:lstStyle/>
          <a:p>
            <a:pPr algn="r" defTabSz="914485" eaLnBrk="0" fontAlgn="base" hangingPunct="0">
              <a:spcBef>
                <a:spcPct val="0"/>
              </a:spcBef>
              <a:spcAft>
                <a:spcPct val="0"/>
              </a:spcAft>
            </a:pPr>
            <a:fld id="{534E63A4-26F9-42F2-B99D-5933859A799B}" type="slidenum">
              <a:rPr lang="en-US" sz="1200">
                <a:solidFill>
                  <a:prstClr val="black"/>
                </a:solidFill>
                <a:latin typeface="Times New Roman" pitchFamily="18" charset="0"/>
                <a:ea typeface="맑은 고딕"/>
                <a:cs typeface="Arial" charset="0"/>
              </a:rPr>
              <a:pPr algn="r" defTabSz="914485" eaLnBrk="0" fontAlgn="base" hangingPunct="0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prstClr val="black"/>
              </a:solidFill>
              <a:latin typeface="Times New Roman" pitchFamily="18" charset="0"/>
              <a:ea typeface="맑은 고딕"/>
              <a:cs typeface="Arial" charset="0"/>
            </a:endParaRPr>
          </a:p>
        </p:txBody>
      </p:sp>
      <p:sp>
        <p:nvSpPr>
          <p:cNvPr id="290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82575" y="-169863"/>
            <a:ext cx="177800" cy="133350"/>
          </a:xfrm>
          <a:ln/>
        </p:spPr>
      </p:sp>
      <p:sp>
        <p:nvSpPr>
          <p:cNvPr id="290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25934" y="-394759"/>
            <a:ext cx="184698" cy="276983"/>
          </a:xfrm>
          <a:noFill/>
          <a:ln/>
        </p:spPr>
        <p:txBody>
          <a:bodyPr wrap="none" lIns="91424" tIns="45712" rIns="91424" bIns="45712" anchor="ctr">
            <a:spAutoFit/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7" name="Rectangle 7"/>
          <p:cNvSpPr txBox="1">
            <a:spLocks noGrp="1" noChangeArrowheads="1"/>
          </p:cNvSpPr>
          <p:nvPr/>
        </p:nvSpPr>
        <p:spPr bwMode="auto">
          <a:xfrm>
            <a:off x="3885903" y="8955013"/>
            <a:ext cx="2972097" cy="1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4485" eaLnBrk="0" fontAlgn="base" hangingPunct="0">
              <a:spcBef>
                <a:spcPct val="0"/>
              </a:spcBef>
              <a:spcAft>
                <a:spcPct val="0"/>
              </a:spcAft>
            </a:pPr>
            <a:fld id="{F79A215D-F047-46C1-9F9C-9AA0E9A88224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맑은 고딕"/>
              </a:rPr>
              <a:pPr algn="r" defTabSz="914485" eaLnBrk="0" fontAlgn="base" hangingPunct="0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맑은 고딕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553998"/>
          </a:xfrm>
          <a:noFill/>
          <a:ln/>
        </p:spPr>
        <p:txBody>
          <a:bodyPr lIns="0" tIns="0" rIns="0" bIns="0">
            <a:spAutoFit/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MY" smtClean="0"/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AFD961-F0D5-44DD-B352-63DB0FF71354}" type="slidenum">
              <a:rPr lang="en-MY">
                <a:solidFill>
                  <a:prstClr val="black"/>
                </a:solidFill>
              </a:rPr>
              <a:pPr/>
              <a:t>19</a:t>
            </a:fld>
            <a:endParaRPr lang="en-MY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7" name="Rectangle 7"/>
          <p:cNvSpPr txBox="1">
            <a:spLocks noGrp="1" noChangeArrowheads="1"/>
          </p:cNvSpPr>
          <p:nvPr/>
        </p:nvSpPr>
        <p:spPr bwMode="auto">
          <a:xfrm>
            <a:off x="3885903" y="8955013"/>
            <a:ext cx="2972097" cy="1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4485" eaLnBrk="0" fontAlgn="base" hangingPunct="0">
              <a:spcBef>
                <a:spcPct val="0"/>
              </a:spcBef>
              <a:spcAft>
                <a:spcPct val="0"/>
              </a:spcAft>
            </a:pPr>
            <a:fld id="{F79A215D-F047-46C1-9F9C-9AA0E9A88224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맑은 고딕"/>
              </a:rPr>
              <a:pPr algn="r" defTabSz="914485" eaLnBrk="0" fontAlgn="base" hangingPunct="0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맑은 고딕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553998"/>
          </a:xfrm>
          <a:noFill/>
          <a:ln/>
        </p:spPr>
        <p:txBody>
          <a:bodyPr lIns="0" tIns="0" rIns="0" bIns="0">
            <a:spAutoFit/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B50545-94FB-4E61-B99E-0113CCC3A033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8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0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17386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7A5C6-48C5-49B2-9CA1-A1FC9D19A363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t>9/18/2014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BC137-AB8C-41B1-82E7-79386A8AC2E8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742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A7DBE-E10A-4F93-BF68-6396B9A45D9D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9/18/2014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98A8D-4CD3-4C6D-954E-48DE41D625A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06142"/>
      </p:ext>
    </p:extLst>
  </p:cSld>
  <p:clrMapOvr>
    <a:masterClrMapping/>
  </p:clrMapOvr>
  <p:transition advClick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F9B28-AE1B-4FA2-8832-15BB4E9F05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A54BC-5FE4-4DC4-AAC8-66BFCBEAF3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2467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23CEF-31F1-4C0D-AC16-55419986BA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895C5-0D99-4C44-AF0C-5881567786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505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B1BC0-1D1C-4AC6-8FD9-97B7992F77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72B23-459E-404D-AFB0-249353CA7A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7216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7A95D-357C-4135-B1E7-2EC0CC1E34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4C0CE-D324-4526-AC19-DAC7C52C296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7569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85DCC-3B02-49E5-A3EF-99E6A8877C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36214-7479-4348-8747-3DCC4A0BB2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7806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319CC-4E40-4A9E-9D04-0BD0B87AEC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8BBC9-4CE7-4720-AF63-42006E8EE7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7954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3CC7-25F4-4C00-A090-AA36A72AE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DCC0-985E-45FF-9C9D-91505A9F06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432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3CC7-25F4-4C00-A090-AA36A72AE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DCC0-985E-45FF-9C9D-91505A9F06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035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3CC7-25F4-4C00-A090-AA36A72AE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DCC0-985E-45FF-9C9D-91505A9F06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9332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3CC7-25F4-4C00-A090-AA36A72AE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DCC0-985E-45FF-9C9D-91505A9F06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634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32902-7367-451C-A52F-52596DF7DA65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9/18/2014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40A25-A759-499F-AA2D-84D7ECCC0F3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0335"/>
      </p:ext>
    </p:extLst>
  </p:cSld>
  <p:clrMapOvr>
    <a:masterClrMapping/>
  </p:clrMapOvr>
  <p:transition advClick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3CC7-25F4-4C00-A090-AA36A72AE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DCC0-985E-45FF-9C9D-91505A9F06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737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3CC7-25F4-4C00-A090-AA36A72AE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DCC0-985E-45FF-9C9D-91505A9F06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241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3CC7-25F4-4C00-A090-AA36A72AE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DCC0-985E-45FF-9C9D-91505A9F06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0585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3CC7-25F4-4C00-A090-AA36A72AE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DCC0-985E-45FF-9C9D-91505A9F06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695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3CC7-25F4-4C00-A090-AA36A72AE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DCC0-985E-45FF-9C9D-91505A9F06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5090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3CC7-25F4-4C00-A090-AA36A72AE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DCC0-985E-45FF-9C9D-91505A9F06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6943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3CC7-25F4-4C00-A090-AA36A72AE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DCC0-985E-45FF-9C9D-91505A9F06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545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6807-5D77-4E5B-8DEB-6B1EC5E3B2F1}" type="datetime1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9/18/2014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BC137-AB8C-41B1-82E7-79386A8AC2E8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17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BD7EA-FB7E-40C5-85C0-5BD33E61360B}" type="datetime1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9/18/2014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C2BA2-C697-4C32-A7B0-3EC7E2A0760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43905"/>
      </p:ext>
    </p:extLst>
  </p:cSld>
  <p:clrMapOvr>
    <a:masterClrMapping/>
  </p:clrMapOvr>
  <p:transition advClick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8EBB9-1D79-4D32-8B41-4F58A36717A1}" type="datetime1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9/18/2014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50C36-5E21-4D8E-89D6-DE1665E5F398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38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F46FD-5DD8-4EC2-8C70-324197569774}" type="datetime1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7C06E-0EE4-41D9-AB32-F6029BC4E02A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312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1C24C-4388-447F-8C53-D3D14ACE78E7}" type="datetime1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9/18/2014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8995A-E68B-4154-80AB-7D8295EC522B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76161"/>
      </p:ext>
    </p:extLst>
  </p:cSld>
  <p:clrMapOvr>
    <a:masterClrMapping/>
  </p:clrMapOvr>
  <p:transition advClick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A7625-E7B2-446A-BD4F-7C823A8E7AA5}" type="datetime1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9/18/2014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1EF3B-01C5-48DB-B770-37230F67BCF9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974485"/>
      </p:ext>
    </p:extLst>
  </p:cSld>
  <p:clrMapOvr>
    <a:masterClrMapping/>
  </p:clrMapOvr>
  <p:transition advClick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283AC-7A31-4EC5-A9B8-7C55223A13EB}" type="datetime1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9/18/2014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82902-8621-48F3-9098-42A68A3C5D0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35506"/>
      </p:ext>
    </p:extLst>
  </p:cSld>
  <p:clrMapOvr>
    <a:masterClrMapping/>
  </p:clrMapOvr>
  <p:transition advClick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B4692-944F-45F6-AEDF-571B7E8BA253}" type="datetime1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9/18/2014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D443D-A27A-44E9-BD69-D61DF329F8B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557074"/>
      </p:ext>
    </p:extLst>
  </p:cSld>
  <p:clrMapOvr>
    <a:masterClrMapping/>
  </p:clrMapOvr>
  <p:transition advClick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9FBA0-9803-4769-B631-2C2C789C9BA4}" type="datetime1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9/18/2014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6F038-40B8-4EA2-BD44-C6B16F26262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064738"/>
      </p:ext>
    </p:extLst>
  </p:cSld>
  <p:clrMapOvr>
    <a:masterClrMapping/>
  </p:clrMapOvr>
  <p:transition advClick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F304C-CB32-4009-B724-2DEEFDDE7C4F}" type="datetime1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9/18/2014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02BEF-0578-4A81-B963-BB41F16F4D6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923085"/>
      </p:ext>
    </p:extLst>
  </p:cSld>
  <p:clrMapOvr>
    <a:masterClrMapping/>
  </p:clrMapOvr>
  <p:transition advClick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F6EF4-CCCF-4374-8B66-B0E6E43A048B}" type="datetime1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9/18/2014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98A8D-4CD3-4C6D-954E-48DE41D625A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411894"/>
      </p:ext>
    </p:extLst>
  </p:cSld>
  <p:clrMapOvr>
    <a:masterClrMapping/>
  </p:clrMapOvr>
  <p:transition advClick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658B8-6880-46A7-8C47-5A4C590A5A42}" type="datetime1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9/18/2014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40A25-A759-499F-AA2D-84D7ECCC0F3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389058"/>
      </p:ext>
    </p:extLst>
  </p:cSld>
  <p:clrMapOvr>
    <a:masterClrMapping/>
  </p:clrMapOvr>
  <p:transition advClick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4CEDB46-0126-4A5B-8E77-64FF5C35DB85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8D37B-6063-435B-8B03-556B87FB5618}" type="slidenum">
              <a:rPr lang="en-US" smtClean="0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72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EDB46-0126-4A5B-8E77-64FF5C35DB85}" type="datetimeFigureOut">
              <a:rPr lang="en-US" smtClean="0">
                <a:solidFill>
                  <a:srgbClr val="775F55"/>
                </a:solidFill>
              </a:rPr>
              <a:pPr/>
              <a:t>9/18/2014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88D37B-6063-435B-8B03-556B87FB56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46864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A8BE6-7351-420A-A7FB-86AE50FEC4B1}" type="datetime1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C6050-C5B8-4933-871E-5F094B04EE58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77904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EDB46-0126-4A5B-8E77-64FF5C35DB85}" type="datetimeFigureOut">
              <a:rPr lang="en-US" smtClean="0">
                <a:solidFill>
                  <a:srgbClr val="775F55"/>
                </a:solidFill>
              </a:rPr>
              <a:pPr/>
              <a:t>9/18/2014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388D37B-6063-435B-8B03-556B87FB56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54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4CEDB46-0126-4A5B-8E77-64FF5C35DB85}" type="datetimeFigureOut">
              <a:rPr lang="en-US" smtClean="0">
                <a:solidFill>
                  <a:srgbClr val="775F55"/>
                </a:solidFill>
              </a:rPr>
              <a:pPr/>
              <a:t>9/18/2014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388D37B-6063-435B-8B03-556B87FB56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530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4CEDB46-0126-4A5B-8E77-64FF5C35DB85}" type="datetimeFigureOut">
              <a:rPr lang="en-US" smtClean="0">
                <a:solidFill>
                  <a:srgbClr val="775F55"/>
                </a:solidFill>
              </a:rPr>
              <a:pPr/>
              <a:t>9/18/2014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388D37B-6063-435B-8B03-556B87FB56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1978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EDB46-0126-4A5B-8E77-64FF5C35DB85}" type="datetimeFigureOut">
              <a:rPr lang="en-US" smtClean="0">
                <a:solidFill>
                  <a:srgbClr val="775F55"/>
                </a:solidFill>
              </a:rPr>
              <a:pPr/>
              <a:t>9/18/2014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88D37B-6063-435B-8B03-556B87FB5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28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EDB46-0126-4A5B-8E77-64FF5C35DB85}" type="datetimeFigureOut">
              <a:rPr lang="en-US" smtClean="0">
                <a:solidFill>
                  <a:srgbClr val="775F55"/>
                </a:solidFill>
              </a:rPr>
              <a:pPr/>
              <a:t>9/18/2014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8D37B-6063-435B-8B03-556B87FB5618}" type="slidenum">
              <a:rPr lang="en-US" smtClean="0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725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EDB46-0126-4A5B-8E77-64FF5C35DB85}" type="datetimeFigureOut">
              <a:rPr lang="en-US" smtClean="0">
                <a:solidFill>
                  <a:srgbClr val="775F55"/>
                </a:solidFill>
              </a:rPr>
              <a:pPr/>
              <a:t>9/18/2014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88D37B-6063-435B-8B03-556B87FB56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815111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24CEDB46-0126-4A5B-8E77-64FF5C35DB85}" type="datetimeFigureOut">
              <a:rPr lang="en-US" smtClean="0">
                <a:solidFill>
                  <a:srgbClr val="775F55"/>
                </a:solidFill>
              </a:rPr>
              <a:pPr/>
              <a:t>9/18/2014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388D37B-6063-435B-8B03-556B87FB56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444566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EDB46-0126-4A5B-8E77-64FF5C35DB85}" type="datetimeFigureOut">
              <a:rPr lang="en-US" smtClean="0">
                <a:solidFill>
                  <a:srgbClr val="775F55"/>
                </a:solidFill>
              </a:rPr>
              <a:pPr/>
              <a:t>9/18/2014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D37B-6063-435B-8B03-556B87FB5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6644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24CEDB46-0126-4A5B-8E77-64FF5C35DB85}" type="datetimeFigureOut">
              <a:rPr lang="en-US" smtClean="0">
                <a:solidFill>
                  <a:srgbClr val="775F55"/>
                </a:solidFill>
              </a:rPr>
              <a:pPr/>
              <a:t>9/18/2014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388D37B-6063-435B-8B03-556B87FB5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25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C4CBD-789D-4835-A0A7-935FE3AD0476}" type="datetime1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ACAB8-55F3-437A-9525-ACCF6F1665DD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89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267F0-AB85-409A-B8B3-259CB44A4D0E}" type="datetime1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D634C-849B-492C-88F3-901967C5E382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14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DD141-AF17-4553-9EBC-1A6FF3D21D77}" type="datetime1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8D735-32D8-4A76-986A-C12972238DCA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73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044BE-9904-47F4-9A5E-5CFB9A6B2B72}" type="datetime1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68D3B-3865-403A-86EA-3960BB54B147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43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5A0C5-E482-4311-BCA6-51F2A1127117}" type="datetime1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FA2B8-4241-4FF1-84B5-4007CA1EE68C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631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2FC93-FF53-4586-9626-A4F08559491F}" type="datetime1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11D4B-7C27-4681-9A26-94827D71E171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89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CDAF4-C19E-4EDA-B3A8-2FCFE3A19112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9/18/2014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C2BA2-C697-4C32-A7B0-3EC7E2A0760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362440"/>
      </p:ext>
    </p:extLst>
  </p:cSld>
  <p:clrMapOvr>
    <a:masterClrMapping/>
  </p:clrMapOvr>
  <p:transition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04439-7E04-4311-ADED-916CF1DE108A}" type="datetime1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F5CE4-C409-4553-AA60-2D51D337F3B2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E78B6-FE1E-4893-A251-7A219849582C}" type="datetime1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563A8-059A-4544-AA56-6E50E4B4A3FE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31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D9EB5-415D-47BD-A48C-8A5BF0AD7056}" type="datetime1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02117-504B-483F-A424-901CD5EBDC3E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535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927D5-6275-4E3E-A236-008414A3E595}" type="datetime1">
              <a:rPr lang="en-US" smtClean="0"/>
              <a:t>9/18/2014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3802D-3E05-4A0A-A9C4-1B151D1F7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05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11867-5235-4639-AD92-B1F42A7419F4}" type="datetime1">
              <a:rPr lang="en-US" smtClean="0"/>
              <a:t>9/18/2014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39A76-FF8A-4B16-9AEC-7F7985038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80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8DEFC-FA0B-48E4-9F0E-60A6DD4FA12A}" type="datetime1">
              <a:rPr lang="en-US" smtClean="0"/>
              <a:t>9/18/2014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58C94-D46C-4B38-BF65-EB800310D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04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D5CFD-9FD2-4F3F-A662-CDC75C292E33}" type="datetime1">
              <a:rPr lang="en-US" smtClean="0"/>
              <a:t>9/18/2014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1CF7E-015D-4041-A731-47C1B40D5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12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22E03-DCF5-4D21-ABF2-28C11DD2D245}" type="datetime1">
              <a:rPr lang="en-US" smtClean="0"/>
              <a:t>9/18/2014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89602-B7C3-4EBF-882F-9CC46F2F5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20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EFC77-F3F1-4B7C-8184-613CC564DAD6}" type="datetime1">
              <a:rPr lang="en-US" smtClean="0"/>
              <a:t>9/18/2014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B0BB7-588E-477A-BDAE-3C6A86368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632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B3D4E-D556-49A2-8C3A-5D980195A8BC}" type="datetime1">
              <a:rPr lang="en-US" smtClean="0"/>
              <a:t>9/18/2014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BBAA-8192-46D1-87CA-78649FD59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08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BC544-A476-46DD-9DC7-16D566110D0B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t>9/18/2014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50C36-5E21-4D8E-89D6-DE1665E5F398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26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C3758-FFA6-4FD7-A170-035F3D6157A7}" type="datetime1">
              <a:rPr lang="en-US" smtClean="0"/>
              <a:t>9/18/2014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C68D6-C201-4CED-88FB-5F5EDF8E4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212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68BE1-502B-4B65-BD4C-41C8A8EE68B5}" type="datetime1">
              <a:rPr lang="en-US" smtClean="0"/>
              <a:t>9/18/2014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AC60C-A992-4BCA-B8B5-B0BD7A3A6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398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2FADC-EC97-4ADE-9BEF-B5EFAC32E680}" type="datetime1">
              <a:rPr lang="en-US" smtClean="0"/>
              <a:t>9/18/2014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CE1C8-393E-47E4-9DEB-0772AC60B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49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5DCFA-C950-487B-8664-CFBDF0CC92E2}" type="datetime1">
              <a:rPr lang="en-US" smtClean="0"/>
              <a:t>9/18/2014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D101D-B561-4453-9356-7211BE84AE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05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CB3CE-F96E-49C3-AF0A-E364F09C8158}" type="datetime1">
              <a:rPr lang="en-US" altLang="ko-KR" smtClean="0"/>
              <a:t>9/18/2014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4A6BB-6613-4FF3-87A1-F5966FE114D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24983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59226-A442-442C-880E-742E720FECF7}" type="datetime1">
              <a:rPr lang="en-US" altLang="ko-KR" smtClean="0"/>
              <a:t>9/18/2014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01E20-7568-450D-AD1D-17B3288450B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06254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0089B-5C34-4DD8-9403-F616A8CD1103}" type="datetime1">
              <a:rPr lang="en-US" altLang="ko-KR" smtClean="0"/>
              <a:t>9/18/2014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DB259-34BF-46CE-9749-6D19F7591CF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63777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15263-F420-4DDE-8D19-D4E59150CF7B}" type="datetime1">
              <a:rPr lang="en-US" altLang="ko-KR" smtClean="0"/>
              <a:t>9/18/2014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1FEEA-AA84-4EA9-BBDB-811495406F1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2188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DFB3A-65D5-4D72-B88C-DE8B7B08802C}" type="datetime1">
              <a:rPr lang="en-US" altLang="ko-KR" smtClean="0"/>
              <a:t>9/18/2014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8E3C4-F5D0-4D5D-A6EF-30759B5EF16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07120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4444B-3F42-41C2-9C81-0A6BBA6E0BC4}" type="datetime1">
              <a:rPr lang="en-US" altLang="ko-KR" smtClean="0"/>
              <a:t>9/18/2014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A9276-E70B-4390-A6AC-6849C25F84B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9423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83C2F-7C82-4AC8-B275-2A3D7CF16314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9/18/2014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8995A-E68B-4154-80AB-7D8295EC522B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53593"/>
      </p:ext>
    </p:extLst>
  </p:cSld>
  <p:clrMapOvr>
    <a:masterClrMapping/>
  </p:clrMapOvr>
  <p:transition advClick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88D9F-46C2-4398-852C-2D1BAA37267F}" type="datetime1">
              <a:rPr lang="en-US" altLang="ko-KR" smtClean="0"/>
              <a:t>9/18/2014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541DD-2609-4C21-9D5B-3EA7E357D8D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17337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C4662-29F1-4BC5-83A6-208D2529CC7D}" type="datetime1">
              <a:rPr lang="en-US" altLang="ko-KR" smtClean="0"/>
              <a:t>9/18/2014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668B6-BD25-40BF-973D-B90E9E22220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43290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C2435-822D-49BE-BD3C-25989BCF96F6}" type="datetime1">
              <a:rPr lang="en-US" altLang="ko-KR" smtClean="0"/>
              <a:t>9/18/2014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F75C4-1749-4D33-B34C-D4D50E308E1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16210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A779F-1856-4221-8FB2-25DA00EBF1ED}" type="datetime1">
              <a:rPr lang="en-US" altLang="ko-KR" smtClean="0"/>
              <a:t>9/18/2014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09DAA-DEBE-4A28-BF8E-A6537FB4E5F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52634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5D89F-8573-42DE-9E17-F7B78F8FC106}" type="datetime1">
              <a:rPr lang="en-US" altLang="ko-KR" smtClean="0"/>
              <a:t>9/18/2014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73EF3-8E9F-4AA6-A98F-E776000D92D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36897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30A8A-890D-421C-9E39-E10010AC6CBB}" type="datetime1">
              <a:rPr lang="en-US" smtClean="0">
                <a:solidFill>
                  <a:srgbClr val="000000"/>
                </a:solidFill>
              </a:rPr>
              <a:t>9/18/2014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4DF24-A1F8-4D9A-95DB-38F329C5CA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3646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254D3-E47B-4C1B-986D-373B37627C05}" type="datetime1">
              <a:rPr lang="en-US" smtClean="0">
                <a:solidFill>
                  <a:srgbClr val="000000"/>
                </a:solidFill>
              </a:rPr>
              <a:t>9/18/2014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9DE37-1B7F-4A17-8A7F-E4637A8C3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3373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D609D-90DE-43FA-BCE8-7F910CA335E1}" type="datetime1">
              <a:rPr lang="en-US" smtClean="0">
                <a:solidFill>
                  <a:srgbClr val="000000"/>
                </a:solidFill>
              </a:rPr>
              <a:t>9/18/2014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80A2B-D701-4AC9-95F9-820C258E2A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03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055C4-8543-4035-9DA4-0FF91EA9BB2C}" type="datetime1">
              <a:rPr lang="en-US" smtClean="0">
                <a:solidFill>
                  <a:srgbClr val="000000"/>
                </a:solidFill>
              </a:rPr>
              <a:t>9/18/2014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4051A-C6B4-49A7-88D7-34AFEE7B04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5405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22460-E03E-4DEE-A2CF-130C1E5F5DA1}" type="datetime1">
              <a:rPr lang="en-US" smtClean="0">
                <a:solidFill>
                  <a:srgbClr val="000000"/>
                </a:solidFill>
              </a:rPr>
              <a:t>9/18/2014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EDDDE-9412-4847-9BEF-5F4AFAABFE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61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841D6-EECB-4C8E-8CAB-E5F1BA12E7DE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9/18/2014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1EF3B-01C5-48DB-B770-37230F67BCF9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92714"/>
      </p:ext>
    </p:extLst>
  </p:cSld>
  <p:clrMapOvr>
    <a:masterClrMapping/>
  </p:clrMapOvr>
  <p:transition advClick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0A065-C4D3-416E-AE95-8E79D59D4351}" type="datetime1">
              <a:rPr lang="en-US" smtClean="0">
                <a:solidFill>
                  <a:srgbClr val="000000"/>
                </a:solidFill>
              </a:rPr>
              <a:t>9/18/2014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7B79F-92A1-4CAE-88B3-6E56A3EBF4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458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B2233-D478-47F6-BC97-A3AD6118DAC8}" type="datetime1">
              <a:rPr lang="en-US" smtClean="0">
                <a:solidFill>
                  <a:srgbClr val="000000"/>
                </a:solidFill>
              </a:rPr>
              <a:t>9/18/2014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8ECE0-9A07-4B8B-A653-EC7D04C878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8330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3BEBA-32C1-407C-BA8C-4C0F630035C1}" type="datetime1">
              <a:rPr lang="en-US" smtClean="0">
                <a:solidFill>
                  <a:srgbClr val="000000"/>
                </a:solidFill>
              </a:rPr>
              <a:t>9/18/2014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1725C-F895-4E96-BD46-C9910F8335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9590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8F42F-8075-4C3E-9C54-7813D0FE24E1}" type="datetime1">
              <a:rPr lang="en-US" smtClean="0">
                <a:solidFill>
                  <a:srgbClr val="000000"/>
                </a:solidFill>
              </a:rPr>
              <a:t>9/18/2014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6AB98-6C14-43A7-9B44-B924AE209C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717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08813-89E2-4762-8506-4D9A08BDEDFC}" type="datetime1">
              <a:rPr lang="en-US" smtClean="0">
                <a:solidFill>
                  <a:srgbClr val="000000"/>
                </a:solidFill>
              </a:rPr>
              <a:t>9/18/2014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292E9-8A27-4F81-90F8-A42BBF584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9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C8CAE-35AD-4646-A99A-FD2FF2912E3F}" type="datetime1">
              <a:rPr lang="en-US" smtClean="0">
                <a:solidFill>
                  <a:srgbClr val="000000"/>
                </a:solidFill>
              </a:rPr>
              <a:t>9/18/2014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AA5E9-2EB3-44B8-9ED9-3A71F8EB82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7165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65AC478-F34A-4F23-8A04-75E2F8808CC7}" type="datetime1">
              <a:rPr lang="en-US" smtClean="0"/>
              <a:t>9/18/2014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8D37B-6063-435B-8B03-556B87FB5618}" type="slidenum">
              <a:rPr lang="en-US" smtClean="0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00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0BC1C-D248-49A5-B7F7-FD543B1010C2}" type="datetime1">
              <a:rPr lang="en-US" smtClean="0">
                <a:solidFill>
                  <a:srgbClr val="775F55"/>
                </a:solidFill>
              </a:rPr>
              <a:t>9/18/2014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88D37B-6063-435B-8B03-556B87FB56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485679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D449-26F0-4869-A97F-8C328DA60C97}" type="datetime1">
              <a:rPr lang="en-US" smtClean="0">
                <a:solidFill>
                  <a:srgbClr val="775F55"/>
                </a:solidFill>
              </a:rPr>
              <a:t>9/18/2014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388D37B-6063-435B-8B03-556B87FB56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6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F6AE4A4-C71E-4872-B6C6-55145204BF21}" type="datetime1">
              <a:rPr lang="en-US" smtClean="0">
                <a:solidFill>
                  <a:srgbClr val="775F55"/>
                </a:solidFill>
              </a:rPr>
              <a:t>9/18/2014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388D37B-6063-435B-8B03-556B87FB56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59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46785-F7B1-4E47-B3FE-509A9A6E5158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9/18/2014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82902-8621-48F3-9098-42A68A3C5D0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04771"/>
      </p:ext>
    </p:extLst>
  </p:cSld>
  <p:clrMapOvr>
    <a:masterClrMapping/>
  </p:clrMapOvr>
  <p:transition advClick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BC6AEF0-2727-4008-A271-169AD415E334}" type="datetime1">
              <a:rPr lang="en-US" smtClean="0">
                <a:solidFill>
                  <a:srgbClr val="775F55"/>
                </a:solidFill>
              </a:rPr>
              <a:t>9/18/2014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388D37B-6063-435B-8B03-556B87FB56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3762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EE6F2-B809-4713-8B2A-FA23B079444D}" type="datetime1">
              <a:rPr lang="en-US" smtClean="0">
                <a:solidFill>
                  <a:srgbClr val="775F55"/>
                </a:solidFill>
              </a:rPr>
              <a:t>9/18/2014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88D37B-6063-435B-8B03-556B87FB5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251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CB038-239A-42F1-BA05-9C48BDD1CBA7}" type="datetime1">
              <a:rPr lang="en-US" smtClean="0">
                <a:solidFill>
                  <a:srgbClr val="775F55"/>
                </a:solidFill>
              </a:rPr>
              <a:t>9/18/2014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8D37B-6063-435B-8B03-556B87FB5618}" type="slidenum">
              <a:rPr lang="en-US" smtClean="0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23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128-1BAE-4980-B157-27726B441B96}" type="datetime1">
              <a:rPr lang="en-US" smtClean="0">
                <a:solidFill>
                  <a:srgbClr val="775F55"/>
                </a:solidFill>
              </a:rPr>
              <a:t>9/18/2014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88D37B-6063-435B-8B03-556B87FB56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280490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D08AD247-9F33-4E75-8074-B460FC0C31B6}" type="datetime1">
              <a:rPr lang="en-US" smtClean="0">
                <a:solidFill>
                  <a:srgbClr val="775F55"/>
                </a:solidFill>
              </a:rPr>
              <a:t>9/18/2014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388D37B-6063-435B-8B03-556B87FB56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400858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3971-5D0B-4EB1-8E3F-E3F35FBEF357}" type="datetime1">
              <a:rPr lang="en-US" smtClean="0">
                <a:solidFill>
                  <a:srgbClr val="775F55"/>
                </a:solidFill>
              </a:rPr>
              <a:t>9/18/2014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D37B-6063-435B-8B03-556B87FB5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995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0C23E146-0B53-4430-80A8-F2D4E3B4819E}" type="datetime1">
              <a:rPr lang="en-US" smtClean="0">
                <a:solidFill>
                  <a:srgbClr val="775F55"/>
                </a:solidFill>
              </a:rPr>
              <a:t>9/18/2014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388D37B-6063-435B-8B03-556B87FB5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78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386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28387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2838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2838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2839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2839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2839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528393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28394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5283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ko-KR" altLang="en-US" noProof="0" smtClean="0"/>
              <a:t>마스터 제목 스타일 편집</a:t>
            </a:r>
          </a:p>
        </p:txBody>
      </p:sp>
      <p:sp>
        <p:nvSpPr>
          <p:cNvPr id="5283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ko-KR" altLang="en-US" noProof="0" smtClean="0"/>
              <a:t>마스터 부제목 스타일 편집</a:t>
            </a:r>
          </a:p>
        </p:txBody>
      </p:sp>
      <p:sp>
        <p:nvSpPr>
          <p:cNvPr id="528397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B455979-1EBA-47A7-844C-7CF9249DE310}" type="datetime1">
              <a:rPr lang="en-US" altLang="ko-KR" smtClean="0">
                <a:solidFill>
                  <a:srgbClr val="FFFFFF"/>
                </a:solidFill>
              </a:rPr>
              <a:t>9/18/2014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28398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28399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D2743AC-97F1-4A84-B3BB-512AE26992CC}" type="slidenum">
              <a:rPr lang="en-US" altLang="ko-KR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815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991A2F-2228-472C-867D-8105539A87C8}" type="datetime1">
              <a:rPr lang="en-US" altLang="ko-KR" smtClean="0">
                <a:solidFill>
                  <a:srgbClr val="FFFFFF"/>
                </a:solidFill>
              </a:rPr>
              <a:t>9/18/2014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43A487-0099-4099-AD62-091F31F6F143}" type="slidenum">
              <a:rPr lang="en-US" altLang="ko-KR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753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45602B-4DBB-42B9-B23F-362A2F6D8F0E}" type="datetime1">
              <a:rPr lang="en-US" altLang="ko-KR" smtClean="0">
                <a:solidFill>
                  <a:srgbClr val="FFFFFF"/>
                </a:solidFill>
              </a:rPr>
              <a:t>9/18/2014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4895E5-2232-419A-BB61-023C9E84E70E}" type="slidenum">
              <a:rPr lang="en-US" altLang="ko-KR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8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22771-D70C-4372-8F35-A73967C545F3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9/18/2014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D443D-A27A-44E9-BD69-D61DF329F8B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873157"/>
      </p:ext>
    </p:extLst>
  </p:cSld>
  <p:clrMapOvr>
    <a:masterClrMapping/>
  </p:clrMapOvr>
  <p:transition advClick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D254C3-D6B1-49E3-B260-CCE7A5B806F3}" type="datetime1">
              <a:rPr lang="en-US" altLang="ko-KR" smtClean="0">
                <a:solidFill>
                  <a:srgbClr val="FFFFFF"/>
                </a:solidFill>
              </a:rPr>
              <a:t>9/18/2014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8CB28D8-FA94-4FF6-BABE-A01160509BC7}" type="slidenum">
              <a:rPr lang="en-US" altLang="ko-KR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528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70221C-8A70-4D68-A063-AE741F7A761E}" type="datetime1">
              <a:rPr lang="en-US" altLang="ko-KR" smtClean="0">
                <a:solidFill>
                  <a:srgbClr val="FFFFFF"/>
                </a:solidFill>
              </a:rPr>
              <a:t>9/18/2014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FB2AAD7-6C2D-41BA-BAA2-3373A370E25A}" type="slidenum">
              <a:rPr lang="en-US" altLang="ko-KR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676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A682-268E-4703-B9C6-A009DAC7BAF4}" type="datetime1">
              <a:rPr lang="en-US" altLang="ko-KR" smtClean="0">
                <a:solidFill>
                  <a:srgbClr val="FFFFFF"/>
                </a:solidFill>
              </a:rPr>
              <a:t>9/18/2014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82FC21-7121-40B7-99E6-AF42EDFA182F}" type="slidenum">
              <a:rPr lang="en-US" altLang="ko-KR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6999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61B5C6-844C-4E10-820E-2BEC195ED4E5}" type="datetime1">
              <a:rPr lang="en-US" altLang="ko-KR" smtClean="0">
                <a:solidFill>
                  <a:srgbClr val="FFFFFF"/>
                </a:solidFill>
              </a:rPr>
              <a:t>9/18/2014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4D66F54-E9FD-4BDD-A065-7AC12DAE801D}" type="slidenum">
              <a:rPr lang="en-US" altLang="ko-KR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2881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F1F005-1927-4403-ADB7-435EBF29791E}" type="datetime1">
              <a:rPr lang="en-US" altLang="ko-KR" smtClean="0">
                <a:solidFill>
                  <a:srgbClr val="FFFFFF"/>
                </a:solidFill>
              </a:rPr>
              <a:t>9/18/2014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4D0BAA-4AC4-4615-9836-AD813DEF74DC}" type="slidenum">
              <a:rPr lang="en-US" altLang="ko-KR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488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D38D15-D866-48E8-80DA-0D0D26C372D8}" type="datetime1">
              <a:rPr lang="en-US" altLang="ko-KR" smtClean="0">
                <a:solidFill>
                  <a:srgbClr val="FFFFFF"/>
                </a:solidFill>
              </a:rPr>
              <a:t>9/18/2014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89EFFB-FDD8-45B1-9F60-C7B0E5B0E206}" type="slidenum">
              <a:rPr lang="en-US" altLang="ko-KR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692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6347E6-C0B2-4B02-9B15-6B10F25F101E}" type="datetime1">
              <a:rPr lang="en-US" altLang="ko-KR" smtClean="0">
                <a:solidFill>
                  <a:srgbClr val="FFFFFF"/>
                </a:solidFill>
              </a:rPr>
              <a:t>9/18/2014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5726D26-2972-4CD7-A9D6-3FD21EB15295}" type="slidenum">
              <a:rPr lang="en-US" altLang="ko-KR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872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8B9805-C170-4830-971A-5B246D44882E}" type="datetime1">
              <a:rPr lang="en-US" altLang="ko-KR" smtClean="0">
                <a:solidFill>
                  <a:srgbClr val="FFFFFF"/>
                </a:solidFill>
              </a:rPr>
              <a:t>9/18/2014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E3F6A0-833E-40FF-9D80-11F14F6953F0}" type="slidenum">
              <a:rPr lang="en-US" altLang="ko-KR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527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E3EEA18-0266-4F8A-9F4F-6E02449C5341}" type="datetime1">
              <a:rPr lang="en-US" altLang="ko-KR" smtClean="0">
                <a:solidFill>
                  <a:srgbClr val="FFFFFF"/>
                </a:solidFill>
              </a:rPr>
              <a:t>9/18/2014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91533BE-7293-491E-82D5-9C17BE2D0FE2}" type="slidenum">
              <a:rPr lang="en-US" altLang="ko-KR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710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7E95F-1E3C-4D4F-BBA6-34CEB9A2A396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9/18/2014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6F038-40B8-4EA2-BD44-C6B16F26262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43827"/>
      </p:ext>
    </p:extLst>
  </p:cSld>
  <p:clrMapOvr>
    <a:masterClrMapping/>
  </p:clrMapOvr>
  <p:transition advClick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383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43428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62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191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439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658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790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72412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896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42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FFD3-2340-4C4B-A54C-BAD88BEFE252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9/18/2014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02BEF-0578-4A81-B963-BB41F16F4D6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84271"/>
      </p:ext>
    </p:extLst>
  </p:cSld>
  <p:clrMapOvr>
    <a:masterClrMapping/>
  </p:clrMapOvr>
  <p:transition advClick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211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095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979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791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1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0DF75-6E2D-4EFA-9CF2-4C641D429B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F036F-2A68-4156-80F3-EED55F312A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223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DF618-97B9-4EC5-8AFF-6B5D383F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4F7E-2408-4004-9C5A-6415BD60FE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39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2CCA6-8CED-4E7B-869E-A7B4AD80AB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01ACB-BD92-4623-A2B5-7B5BC001C2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7626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479DE-8C0F-4847-AE5B-7F406166258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861B9-1A3F-4813-9D0B-260FD98DEB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7355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283D0-A4DB-4EB0-A638-0096E2FC28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54083-A720-49D2-A33C-4C7BD33D30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45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81.xml"/><Relationship Id="rId21" Type="http://schemas.openxmlformats.org/officeDocument/2006/relationships/image" Target="../media/image8.jpeg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image" Target="../media/image9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892D0FE-238A-4F26-8817-47F0B649CC32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9/18/2014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8F0E9E-6F77-4A6F-BE34-87304DBC62AD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6122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advClick="0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F3CC7-25F4-4C00-A090-AA36A72AE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4DCC0-985E-45FF-9C9D-91505A9F06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9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881B91-92C7-4615-9BC7-06773EA6B3DE}" type="datetime1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9/18/2014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8F0E9E-6F77-4A6F-BE34-87304DBC62AD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105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transition advClick="0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4CEDB46-0126-4A5B-8E77-64FF5C35DB85}" type="datetimeFigureOut">
              <a:rPr lang="en-US" smtClean="0">
                <a:solidFill>
                  <a:srgbClr val="775F55"/>
                </a:solidFill>
              </a:rPr>
              <a:pPr/>
              <a:t>9/18/2014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388D37B-6063-435B-8B03-556B87FB5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7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 latinLnBrk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8341E01-00D1-4471-BD45-48A2C95BB892}" type="datetime1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 latinLnBrk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 latinLnBrk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21725DF-C3BB-436A-89E0-751BA04FF505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1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맑은 고딕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맑은 고딕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맑은 고딕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맑은 고딕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맑은 고딕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맑은 고딕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9D5207-3ECB-4051-AAD5-D493C6847420}" type="datetime1">
              <a:rPr lang="en-US" smtClean="0"/>
              <a:t>9/18/2014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5F2717-4E8B-4A59-8AE3-DCBF895F48A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0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623619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auto" latinLnBrk="1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FF26D72-65FF-45CD-B703-E3E9E4CBE95E}" type="datetime1">
              <a:rPr lang="en-US" altLang="ko-KR" smtClean="0"/>
              <a:t>9/18/2014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latinLnBrk="1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latinLnBrk="1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774AF66-BF45-4AB3-B28A-B1D1C5BD6E1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655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5pPr>
      <a:lvl6pPr marL="4572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6pPr>
      <a:lvl7pPr marL="9144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7pPr>
      <a:lvl8pPr marL="13716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8pPr>
      <a:lvl9pPr marL="18288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00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04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76732E-A8A5-4A8C-B4F9-A33A4C6B96AA}" type="datetime1">
              <a:rPr lang="en-US" smtClean="0">
                <a:solidFill>
                  <a:srgbClr val="000000"/>
                </a:solidFill>
              </a:rPr>
              <a:t>9/18/2014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04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04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8B19CA-BAA9-457F-9DCE-7361C543C7A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39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632A95B-33E9-46F9-8E7B-7DBA2FF8240D}" type="datetime1">
              <a:rPr lang="en-US" smtClean="0">
                <a:solidFill>
                  <a:srgbClr val="775F55"/>
                </a:solidFill>
              </a:rPr>
              <a:t>9/18/2014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388D37B-6063-435B-8B03-556B87FB5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0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latinLnBrk="1" hangingPunct="1">
              <a:defRPr sz="12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F0C49C-EE3B-4A5E-9FF5-5EF6A46AFC68}" type="datetime1">
              <a:rPr lang="en-US" altLang="ko-KR" smtClean="0">
                <a:solidFill>
                  <a:srgbClr val="FFFFFF"/>
                </a:solidFill>
              </a:rPr>
              <a:t>9/18/2014</a:t>
            </a:fld>
            <a:endParaRPr lang="en-US" altLang="ko-KR" smtClean="0">
              <a:solidFill>
                <a:srgbClr val="FFFFFF"/>
              </a:solidFill>
            </a:endParaRPr>
          </a:p>
        </p:txBody>
      </p:sp>
      <p:sp>
        <p:nvSpPr>
          <p:cNvPr id="527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F62E42-B45C-4A19-BE88-A3FFFB6FFCD7}" type="slidenum">
              <a:rPr lang="en-US" altLang="ko-KR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smtClean="0">
              <a:solidFill>
                <a:srgbClr val="FFFFFF"/>
              </a:solidFill>
            </a:endParaRPr>
          </a:p>
        </p:txBody>
      </p:sp>
      <p:grpSp>
        <p:nvGrpSpPr>
          <p:cNvPr id="52736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27365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273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273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273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273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273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5273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273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5273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527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2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smtClean="0">
              <a:solidFill>
                <a:srgbClr val="FFFFFF"/>
              </a:solidFill>
            </a:endParaRPr>
          </a:p>
        </p:txBody>
      </p:sp>
      <p:sp>
        <p:nvSpPr>
          <p:cNvPr id="5273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40208549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Picture 25" descr="ms5"/>
          <p:cNvPicPr>
            <a:picLocks noChangeAspect="1" noChangeArrowheads="1"/>
          </p:cNvPicPr>
          <p:nvPr userDrawn="1"/>
        </p:nvPicPr>
        <p:blipFill>
          <a:blip r:embed="rId18">
            <a:lum bright="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vwater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0"/>
            <a:ext cx="66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USMLogotype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1143000" cy="78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Emblem"/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41375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Water droplets"/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8001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10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  <p:sldLayoutId id="2147484110" r:id="rId15"/>
    <p:sldLayoutId id="2147484111" r:id="rId16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A459140-86FF-4367-9BAD-6457C72058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F735DB-E7DC-4A83-9ED0-A3F303EB9C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49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1.xml"/><Relationship Id="rId1" Type="http://schemas.openxmlformats.org/officeDocument/2006/relationships/video" Target="file:///F:\IFCS2013\cg100yr7.wmv" TargetMode="Externa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FA2B8-4241-4FF1-84B5-4007CA1EE68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5" descr="Muda2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786" y="-706335"/>
            <a:ext cx="9979025" cy="904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16281" y="1292964"/>
            <a:ext cx="71133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4400" b="1" dirty="0" smtClean="0">
                <a:solidFill>
                  <a:srgbClr val="FFFF00"/>
                </a:solidFill>
                <a:latin typeface="Tahoma" pitchFamily="34" charset="0"/>
                <a:ea typeface="굴림"/>
                <a:cs typeface="굴림"/>
              </a:rPr>
              <a:t>Analysis of Extreme Floods in Malaysia</a:t>
            </a:r>
            <a:endParaRPr lang="en-US" altLang="ko-KR" sz="4400" b="1" dirty="0">
              <a:solidFill>
                <a:srgbClr val="FFFF00"/>
              </a:solidFill>
              <a:latin typeface="Tahoma" pitchFamily="34" charset="0"/>
              <a:ea typeface="굴림"/>
              <a:cs typeface="굴림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23695" y="3714761"/>
            <a:ext cx="4147581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200" b="1" i="1" dirty="0" smtClean="0">
                <a:solidFill>
                  <a:srgbClr val="FFFF00"/>
                </a:solidFill>
                <a:latin typeface="Arial" charset="0"/>
                <a:ea typeface="굴림"/>
                <a:cs typeface="굴림"/>
              </a:rPr>
              <a:t>Pierre Y. Julien</a:t>
            </a:r>
          </a:p>
          <a:p>
            <a:pPr lv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400" b="1" i="1" dirty="0" smtClean="0">
                <a:solidFill>
                  <a:srgbClr val="FFFF00"/>
                </a:solidFill>
                <a:latin typeface="Arial" charset="0"/>
                <a:ea typeface="굴림"/>
                <a:cs typeface="굴림"/>
              </a:rPr>
              <a:t>Colorado State University</a:t>
            </a:r>
            <a:endParaRPr kumimoji="1" lang="en-US" altLang="ko-KR" sz="2400" b="1" i="1" dirty="0">
              <a:solidFill>
                <a:srgbClr val="FFFF00"/>
              </a:solidFill>
              <a:latin typeface="Arial" charset="0"/>
              <a:ea typeface="굴림"/>
              <a:cs typeface="굴림"/>
            </a:endParaRPr>
          </a:p>
          <a:p>
            <a:pPr lv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b="1" i="1" dirty="0" smtClean="0">
              <a:solidFill>
                <a:srgbClr val="D3E907"/>
              </a:solidFill>
              <a:latin typeface="Arial" charset="0"/>
              <a:ea typeface="굴림"/>
              <a:cs typeface="굴림"/>
            </a:endParaRPr>
          </a:p>
          <a:p>
            <a:pPr lv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b="1" dirty="0">
              <a:solidFill>
                <a:srgbClr val="D3E907"/>
              </a:solidFill>
              <a:latin typeface="Arial" charset="0"/>
              <a:ea typeface="굴림"/>
              <a:cs typeface="굴림"/>
            </a:endParaRPr>
          </a:p>
          <a:p>
            <a:pPr lv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dirty="0" smtClean="0">
                <a:solidFill>
                  <a:srgbClr val="FFFF00"/>
                </a:solidFill>
                <a:latin typeface="Arial" charset="0"/>
                <a:ea typeface="굴림"/>
                <a:cs typeface="굴림"/>
              </a:rPr>
              <a:t>International Symposium on Flood Research and Management 2014</a:t>
            </a:r>
          </a:p>
          <a:p>
            <a:pPr lv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dirty="0" smtClean="0">
                <a:solidFill>
                  <a:srgbClr val="FFFF00"/>
                </a:solidFill>
                <a:latin typeface="Arial" charset="0"/>
                <a:ea typeface="굴림"/>
                <a:cs typeface="굴림"/>
              </a:rPr>
              <a:t>ISFRAM 2014</a:t>
            </a:r>
            <a:endParaRPr kumimoji="1" lang="en-US" altLang="ko-KR" b="1" dirty="0" smtClean="0">
              <a:solidFill>
                <a:srgbClr val="FFFF00"/>
              </a:solidFill>
              <a:latin typeface="Arial" charset="0"/>
              <a:ea typeface="굴림"/>
              <a:cs typeface="굴림"/>
            </a:endParaRPr>
          </a:p>
          <a:p>
            <a:pPr lv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400" b="1" dirty="0">
              <a:solidFill>
                <a:srgbClr val="FFFF00"/>
              </a:solidFill>
              <a:latin typeface="Arial" charset="0"/>
              <a:ea typeface="굴림"/>
              <a:cs typeface="굴림"/>
            </a:endParaRPr>
          </a:p>
          <a:p>
            <a:pPr lv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dirty="0" smtClean="0">
                <a:solidFill>
                  <a:srgbClr val="FFFF00"/>
                </a:solidFill>
                <a:latin typeface="Arial" charset="0"/>
                <a:ea typeface="굴림"/>
                <a:cs typeface="굴림"/>
              </a:rPr>
              <a:t>Sabah, Borneo</a:t>
            </a:r>
          </a:p>
          <a:p>
            <a:pPr lv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dirty="0" smtClean="0">
                <a:solidFill>
                  <a:srgbClr val="FFFF00"/>
                </a:solidFill>
                <a:latin typeface="Arial" charset="0"/>
                <a:ea typeface="굴림"/>
                <a:cs typeface="굴림"/>
              </a:rPr>
              <a:t>September 28-October 1, 2014</a:t>
            </a:r>
            <a:endParaRPr kumimoji="1" lang="en-US" altLang="ko-KR" b="1" dirty="0">
              <a:solidFill>
                <a:srgbClr val="FFFF00"/>
              </a:solidFill>
              <a:latin typeface="Arial" charset="0"/>
              <a:ea typeface="굴림"/>
              <a:cs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135024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6505" y="-76200"/>
            <a:ext cx="8836995" cy="11430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ko-KR" sz="3600" b="1" dirty="0" smtClean="0">
                <a:solidFill>
                  <a:srgbClr val="F7FD11"/>
                </a:solidFill>
                <a:latin typeface="Arial" charset="0"/>
                <a:ea typeface="굴림"/>
                <a:cs typeface="Arial" charset="0"/>
              </a:rPr>
              <a:t>Extreme Floods in Malaysia</a:t>
            </a:r>
            <a:endParaRPr lang="en-US" altLang="ko-KR" sz="3600" b="1" dirty="0" smtClean="0">
              <a:solidFill>
                <a:srgbClr val="F7FD11"/>
              </a:solidFill>
              <a:latin typeface="Arial" charset="0"/>
              <a:ea typeface="굴림"/>
              <a:cs typeface="Arial" charset="0"/>
            </a:endParaRPr>
          </a:p>
        </p:txBody>
      </p:sp>
      <p:sp>
        <p:nvSpPr>
          <p:cNvPr id="596994" name="Text Box 3"/>
          <p:cNvSpPr txBox="1">
            <a:spLocks noChangeArrowheads="1"/>
          </p:cNvSpPr>
          <p:nvPr/>
        </p:nvSpPr>
        <p:spPr bwMode="auto">
          <a:xfrm>
            <a:off x="228600" y="1812589"/>
            <a:ext cx="8724900" cy="341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Extreme Rainfall Precipitation</a:t>
            </a:r>
          </a:p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</a:t>
            </a:r>
            <a:r>
              <a:rPr kumimoji="1" lang="en-US" altLang="ko-KR" sz="3600" b="1" dirty="0" smtClean="0">
                <a:solidFill>
                  <a:srgbClr val="FFFF00"/>
                </a:solidFill>
                <a:latin typeface="Arial" charset="0"/>
                <a:ea typeface="굴림"/>
                <a:cs typeface="굴림"/>
              </a:rPr>
              <a:t>Extreme Flood Modeling</a:t>
            </a:r>
          </a:p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Kota </a:t>
            </a:r>
            <a:r>
              <a:rPr kumimoji="1" lang="en-US" altLang="ko-KR" sz="3600" b="1" dirty="0" err="1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Tinggi</a:t>
            </a: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Flood</a:t>
            </a:r>
          </a:p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</a:t>
            </a:r>
            <a:r>
              <a:rPr kumimoji="1" lang="en-US" altLang="ko-KR" sz="3600" b="1" dirty="0" err="1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Muda</a:t>
            </a: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River Flood</a:t>
            </a:r>
          </a:p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River Management Manual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BBAA-8192-46D1-87CA-78649FD59B3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1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sz="quarter" idx="1"/>
          </p:nvPr>
        </p:nvSpPr>
        <p:spPr>
          <a:xfrm>
            <a:off x="533399" y="1600201"/>
            <a:ext cx="8229600" cy="2286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Palatino Linotype" pitchFamily="18" charset="0"/>
              </a:rPr>
              <a:t>Hydrological sub-models are: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Palatino Linotype" pitchFamily="18" charset="0"/>
              </a:rPr>
              <a:t>Rainfall and interception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  <a:latin typeface="Palatino Linotype" pitchFamily="18" charset="0"/>
              </a:rPr>
              <a:t>Depression storage and infiltration</a:t>
            </a:r>
            <a:endParaRPr lang="en-US" sz="2200" dirty="0">
              <a:solidFill>
                <a:schemeClr val="tx1"/>
              </a:solidFill>
              <a:latin typeface="Palatino Linotype" pitchFamily="18" charset="0"/>
            </a:endParaRPr>
          </a:p>
          <a:p>
            <a:pPr lvl="1"/>
            <a:r>
              <a:rPr lang="en-US" sz="2200" dirty="0" smtClean="0">
                <a:latin typeface="Palatino Linotype" pitchFamily="18" charset="0"/>
              </a:rPr>
              <a:t>Overland flow routing </a:t>
            </a:r>
            <a:r>
              <a:rPr lang="en-US" sz="2200" dirty="0">
                <a:latin typeface="Palatino Linotype" pitchFamily="18" charset="0"/>
              </a:rPr>
              <a:t>(</a:t>
            </a:r>
            <a:r>
              <a:rPr lang="en-US" sz="2200" dirty="0" smtClean="0">
                <a:latin typeface="Palatino Linotype" pitchFamily="18" charset="0"/>
              </a:rPr>
              <a:t>2D diffusive wave approximation)</a:t>
            </a:r>
            <a:endParaRPr lang="en-US" sz="2200" dirty="0">
              <a:solidFill>
                <a:schemeClr val="tx1"/>
              </a:solidFill>
              <a:latin typeface="Palatino Linotype" pitchFamily="18" charset="0"/>
            </a:endParaRPr>
          </a:p>
          <a:p>
            <a:pPr lvl="1"/>
            <a:r>
              <a:rPr lang="en-US" sz="2200" dirty="0" smtClean="0">
                <a:solidFill>
                  <a:schemeClr val="tx1"/>
                </a:solidFill>
                <a:latin typeface="Palatino Linotype" pitchFamily="18" charset="0"/>
              </a:rPr>
              <a:t>Channel flow (1D diffusive wave approximation)</a:t>
            </a:r>
            <a:endParaRPr lang="en-US" sz="2200" dirty="0">
              <a:solidFill>
                <a:schemeClr val="tx1"/>
              </a:solidFill>
              <a:latin typeface="Palatino Linotype" pitchFamily="18" charset="0"/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" t="7687" r="1300" b="6545"/>
          <a:stretch/>
        </p:blipFill>
        <p:spPr bwMode="auto">
          <a:xfrm>
            <a:off x="1219200" y="3833301"/>
            <a:ext cx="6975134" cy="279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TREX model (Hydrological model)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17" y="6353175"/>
            <a:ext cx="45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388D37B-6063-435B-8B03-556B87FB561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7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 txBox="1">
            <a:spLocks noGrp="1"/>
          </p:cNvSpPr>
          <p:nvPr/>
        </p:nvSpPr>
        <p:spPr bwMode="auto">
          <a:xfrm>
            <a:off x="152400" y="6553200"/>
            <a:ext cx="85344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B5A566E-AC26-42EF-ADBE-D9A172706D29}" type="slidenum">
              <a:rPr lang="en-US" sz="1400">
                <a:solidFill>
                  <a:srgbClr val="000000"/>
                </a:solidFill>
                <a:ea typeface="맑은 고딕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z="1400">
              <a:solidFill>
                <a:srgbClr val="000000"/>
              </a:solidFill>
              <a:ea typeface="맑은 고딕"/>
            </a:endParaRPr>
          </a:p>
        </p:txBody>
      </p:sp>
      <p:sp>
        <p:nvSpPr>
          <p:cNvPr id="289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3100" y="255588"/>
            <a:ext cx="7808913" cy="1147762"/>
          </a:xfrm>
        </p:spPr>
        <p:txBody>
          <a:bodyPr lIns="0" tIns="0" rIns="0" bIns="0"/>
          <a:lstStyle/>
          <a:p>
            <a:pPr algn="l" defTabSz="828675" eaLnBrk="1" hangingPunct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3600" b="0" i="1" smtClean="0">
              <a:solidFill>
                <a:srgbClr val="FF9966"/>
              </a:solidFill>
            </a:endParaRP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73100" y="1781175"/>
            <a:ext cx="7956550" cy="4479925"/>
          </a:xfrm>
        </p:spPr>
        <p:txBody>
          <a:bodyPr lIns="0" tIns="0" rIns="0" bIns="0" anchor="ctr"/>
          <a:lstStyle/>
          <a:p>
            <a:pPr marL="0" indent="0" algn="ctr" eaLnBrk="1" hangingPunct="1">
              <a:buFontTx/>
              <a:buNone/>
            </a:pPr>
            <a:endParaRPr lang="en-US" smtClean="0"/>
          </a:p>
        </p:txBody>
      </p:sp>
      <p:pic>
        <p:nvPicPr>
          <p:cNvPr id="7" name="cg100yr7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9797" name="Rectangle 1"/>
          <p:cNvSpPr>
            <a:spLocks noChangeArrowheads="1"/>
          </p:cNvSpPr>
          <p:nvPr/>
        </p:nvSpPr>
        <p:spPr bwMode="auto">
          <a:xfrm>
            <a:off x="381000" y="5859270"/>
            <a:ext cx="67778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ea typeface="맑은 고딕"/>
              </a:rPr>
              <a:t>TREX Model California Gulch </a:t>
            </a:r>
            <a:r>
              <a:rPr lang="en-US" sz="2000" b="1" dirty="0">
                <a:solidFill>
                  <a:srgbClr val="FFFF00"/>
                </a:solidFill>
                <a:ea typeface="맑은 고딕"/>
              </a:rPr>
              <a:t>near Leadville, Colorado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08ECE0-9A07-4B8B-A653-EC7D04C878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613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6505" y="-76200"/>
            <a:ext cx="8836995" cy="11430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ko-KR" sz="3600" b="1" dirty="0" smtClean="0">
                <a:solidFill>
                  <a:srgbClr val="F7FD11"/>
                </a:solidFill>
                <a:latin typeface="Arial" charset="0"/>
                <a:ea typeface="굴림"/>
                <a:cs typeface="Arial" charset="0"/>
              </a:rPr>
              <a:t>Extreme Floods in Malaysia</a:t>
            </a:r>
            <a:endParaRPr lang="en-US" altLang="ko-KR" sz="3600" b="1" dirty="0" smtClean="0">
              <a:solidFill>
                <a:srgbClr val="F7FD11"/>
              </a:solidFill>
              <a:latin typeface="Arial" charset="0"/>
              <a:ea typeface="굴림"/>
              <a:cs typeface="Arial" charset="0"/>
            </a:endParaRPr>
          </a:p>
        </p:txBody>
      </p:sp>
      <p:sp>
        <p:nvSpPr>
          <p:cNvPr id="596994" name="Text Box 3"/>
          <p:cNvSpPr txBox="1">
            <a:spLocks noChangeArrowheads="1"/>
          </p:cNvSpPr>
          <p:nvPr/>
        </p:nvSpPr>
        <p:spPr bwMode="auto">
          <a:xfrm>
            <a:off x="228600" y="1812589"/>
            <a:ext cx="8724900" cy="341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Extreme Rainfall Precipitation</a:t>
            </a:r>
          </a:p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</a:t>
            </a: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Extreme Flood Modeling</a:t>
            </a:r>
          </a:p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</a:t>
            </a:r>
            <a:r>
              <a:rPr kumimoji="1" lang="en-US" altLang="ko-KR" sz="3600" b="1" dirty="0" smtClean="0">
                <a:solidFill>
                  <a:srgbClr val="FFFF00"/>
                </a:solidFill>
                <a:latin typeface="Arial" charset="0"/>
                <a:ea typeface="굴림"/>
                <a:cs typeface="굴림"/>
              </a:rPr>
              <a:t>Kota </a:t>
            </a:r>
            <a:r>
              <a:rPr kumimoji="1" lang="en-US" altLang="ko-KR" sz="3600" b="1" dirty="0" err="1" smtClean="0">
                <a:solidFill>
                  <a:srgbClr val="FFFF00"/>
                </a:solidFill>
                <a:latin typeface="Arial" charset="0"/>
                <a:ea typeface="굴림"/>
                <a:cs typeface="굴림"/>
              </a:rPr>
              <a:t>Tinggi</a:t>
            </a:r>
            <a:r>
              <a:rPr kumimoji="1" lang="en-US" altLang="ko-KR" sz="3600" b="1" dirty="0" smtClean="0">
                <a:solidFill>
                  <a:srgbClr val="FFFF00"/>
                </a:solidFill>
                <a:latin typeface="Arial" charset="0"/>
                <a:ea typeface="굴림"/>
                <a:cs typeface="굴림"/>
              </a:rPr>
              <a:t> Flood</a:t>
            </a:r>
          </a:p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</a:t>
            </a:r>
            <a:r>
              <a:rPr kumimoji="1" lang="en-US" altLang="ko-KR" sz="3600" b="1" dirty="0" err="1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Muda</a:t>
            </a: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River Flood</a:t>
            </a:r>
          </a:p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River Management Manual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BBAA-8192-46D1-87CA-78649FD59B3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0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96099" name="Picture 3" descr="areas_21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71600" y="0"/>
            <a:ext cx="12192000" cy="6778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43A487-0099-4099-AD62-091F31F6F143}" type="slidenum">
              <a:rPr lang="en-US" altLang="ko-KR" smtClean="0">
                <a:solidFill>
                  <a:srgbClr val="FFFFFF"/>
                </a:solidFill>
              </a:rPr>
              <a:pPr/>
              <a:t>14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7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947" y="304800"/>
            <a:ext cx="6151135" cy="363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4471" y="950893"/>
            <a:ext cx="2905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Modeling set-up</a:t>
            </a:r>
          </a:p>
          <a:p>
            <a:pPr algn="ctr"/>
            <a:r>
              <a:rPr lang="en-US" sz="28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From GIS</a:t>
            </a:r>
            <a:endParaRPr lang="en-US" sz="28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427982"/>
            <a:ext cx="2590800" cy="1077218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Palatino Linotype" pitchFamily="18" charset="0"/>
              </a:rPr>
              <a:t>Area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</a:rPr>
              <a:t>: </a:t>
            </a:r>
            <a:r>
              <a:rPr lang="en-US" sz="1600" dirty="0" smtClean="0">
                <a:solidFill>
                  <a:prstClr val="black"/>
                </a:solidFill>
                <a:latin typeface="Palatino Linotype" pitchFamily="18" charset="0"/>
              </a:rPr>
              <a:t>1,635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</a:rPr>
              <a:t>sq. km</a:t>
            </a:r>
          </a:p>
          <a:p>
            <a:r>
              <a:rPr lang="en-US" sz="1600" dirty="0">
                <a:solidFill>
                  <a:prstClr val="black"/>
                </a:solidFill>
                <a:latin typeface="Palatino Linotype" pitchFamily="18" charset="0"/>
              </a:rPr>
              <a:t>Grid size : </a:t>
            </a:r>
            <a:r>
              <a:rPr lang="en-US" sz="1600" dirty="0" smtClean="0">
                <a:solidFill>
                  <a:prstClr val="black"/>
                </a:solidFill>
                <a:latin typeface="Palatino Linotype" pitchFamily="18" charset="0"/>
              </a:rPr>
              <a:t>230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</a:rPr>
              <a:t>x </a:t>
            </a:r>
            <a:r>
              <a:rPr lang="en-US" sz="1600" dirty="0" smtClean="0">
                <a:solidFill>
                  <a:prstClr val="black"/>
                </a:solidFill>
                <a:latin typeface="Palatino Linotype" pitchFamily="18" charset="0"/>
              </a:rPr>
              <a:t>230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</a:rPr>
              <a:t>m</a:t>
            </a:r>
          </a:p>
          <a:p>
            <a:r>
              <a:rPr lang="en-US" sz="1600" dirty="0">
                <a:solidFill>
                  <a:prstClr val="black"/>
                </a:solidFill>
                <a:latin typeface="Palatino Linotype" pitchFamily="18" charset="0"/>
              </a:rPr>
              <a:t>River length : </a:t>
            </a:r>
            <a:r>
              <a:rPr lang="en-US" sz="1600" dirty="0" smtClean="0">
                <a:solidFill>
                  <a:prstClr val="black"/>
                </a:solidFill>
                <a:latin typeface="Palatino Linotype" pitchFamily="18" charset="0"/>
              </a:rPr>
              <a:t>250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</a:rPr>
              <a:t>km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Palatino Linotype" pitchFamily="18" charset="0"/>
              </a:rPr>
              <a:t>Active grid: 30,000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1905000"/>
            <a:ext cx="335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Palatino Linotype" pitchFamily="18" charset="0"/>
              </a:rPr>
              <a:t>GIS – watershed delineation</a:t>
            </a:r>
            <a:endParaRPr lang="en-US" b="1" dirty="0">
              <a:solidFill>
                <a:prstClr val="black"/>
              </a:solidFill>
              <a:latin typeface="Palatino Linotype" pitchFamily="18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9" b="31575"/>
          <a:stretch/>
        </p:blipFill>
        <p:spPr bwMode="auto">
          <a:xfrm>
            <a:off x="4495190" y="4038600"/>
            <a:ext cx="4596825" cy="2700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85" y="4038600"/>
            <a:ext cx="444381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8185" y="120134"/>
            <a:ext cx="45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5951220" y="1095375"/>
            <a:ext cx="579120" cy="704850"/>
          </a:xfrm>
          <a:custGeom>
            <a:avLst/>
            <a:gdLst>
              <a:gd name="connsiteX0" fmla="*/ 217170 w 579120"/>
              <a:gd name="connsiteY0" fmla="*/ 613410 h 704850"/>
              <a:gd name="connsiteX1" fmla="*/ 217170 w 579120"/>
              <a:gd name="connsiteY1" fmla="*/ 613410 h 704850"/>
              <a:gd name="connsiteX2" fmla="*/ 219075 w 579120"/>
              <a:gd name="connsiteY2" fmla="*/ 630555 h 704850"/>
              <a:gd name="connsiteX3" fmla="*/ 222885 w 579120"/>
              <a:gd name="connsiteY3" fmla="*/ 636270 h 704850"/>
              <a:gd name="connsiteX4" fmla="*/ 224790 w 579120"/>
              <a:gd name="connsiteY4" fmla="*/ 649605 h 704850"/>
              <a:gd name="connsiteX5" fmla="*/ 236220 w 579120"/>
              <a:gd name="connsiteY5" fmla="*/ 653415 h 704850"/>
              <a:gd name="connsiteX6" fmla="*/ 257175 w 579120"/>
              <a:gd name="connsiteY6" fmla="*/ 651510 h 704850"/>
              <a:gd name="connsiteX7" fmla="*/ 264795 w 579120"/>
              <a:gd name="connsiteY7" fmla="*/ 640080 h 704850"/>
              <a:gd name="connsiteX8" fmla="*/ 270510 w 579120"/>
              <a:gd name="connsiteY8" fmla="*/ 634365 h 704850"/>
              <a:gd name="connsiteX9" fmla="*/ 280035 w 579120"/>
              <a:gd name="connsiteY9" fmla="*/ 605790 h 704850"/>
              <a:gd name="connsiteX10" fmla="*/ 281940 w 579120"/>
              <a:gd name="connsiteY10" fmla="*/ 598170 h 704850"/>
              <a:gd name="connsiteX11" fmla="*/ 295275 w 579120"/>
              <a:gd name="connsiteY11" fmla="*/ 581025 h 704850"/>
              <a:gd name="connsiteX12" fmla="*/ 297180 w 579120"/>
              <a:gd name="connsiteY12" fmla="*/ 575310 h 704850"/>
              <a:gd name="connsiteX13" fmla="*/ 302895 w 579120"/>
              <a:gd name="connsiteY13" fmla="*/ 569595 h 704850"/>
              <a:gd name="connsiteX14" fmla="*/ 314325 w 579120"/>
              <a:gd name="connsiteY14" fmla="*/ 561975 h 704850"/>
              <a:gd name="connsiteX15" fmla="*/ 342900 w 579120"/>
              <a:gd name="connsiteY15" fmla="*/ 558165 h 704850"/>
              <a:gd name="connsiteX16" fmla="*/ 358140 w 579120"/>
              <a:gd name="connsiteY16" fmla="*/ 560070 h 704850"/>
              <a:gd name="connsiteX17" fmla="*/ 360045 w 579120"/>
              <a:gd name="connsiteY17" fmla="*/ 565785 h 704850"/>
              <a:gd name="connsiteX18" fmla="*/ 363855 w 579120"/>
              <a:gd name="connsiteY18" fmla="*/ 571500 h 704850"/>
              <a:gd name="connsiteX19" fmla="*/ 365760 w 579120"/>
              <a:gd name="connsiteY19" fmla="*/ 577215 h 704850"/>
              <a:gd name="connsiteX20" fmla="*/ 377190 w 579120"/>
              <a:gd name="connsiteY20" fmla="*/ 586740 h 704850"/>
              <a:gd name="connsiteX21" fmla="*/ 384810 w 579120"/>
              <a:gd name="connsiteY21" fmla="*/ 598170 h 704850"/>
              <a:gd name="connsiteX22" fmla="*/ 390525 w 579120"/>
              <a:gd name="connsiteY22" fmla="*/ 609600 h 704850"/>
              <a:gd name="connsiteX23" fmla="*/ 398145 w 579120"/>
              <a:gd name="connsiteY23" fmla="*/ 621030 h 704850"/>
              <a:gd name="connsiteX24" fmla="*/ 403860 w 579120"/>
              <a:gd name="connsiteY24" fmla="*/ 632460 h 704850"/>
              <a:gd name="connsiteX25" fmla="*/ 405765 w 579120"/>
              <a:gd name="connsiteY25" fmla="*/ 638175 h 704850"/>
              <a:gd name="connsiteX26" fmla="*/ 409575 w 579120"/>
              <a:gd name="connsiteY26" fmla="*/ 643890 h 704850"/>
              <a:gd name="connsiteX27" fmla="*/ 411480 w 579120"/>
              <a:gd name="connsiteY27" fmla="*/ 649605 h 704850"/>
              <a:gd name="connsiteX28" fmla="*/ 415290 w 579120"/>
              <a:gd name="connsiteY28" fmla="*/ 655320 h 704850"/>
              <a:gd name="connsiteX29" fmla="*/ 417195 w 579120"/>
              <a:gd name="connsiteY29" fmla="*/ 661035 h 704850"/>
              <a:gd name="connsiteX30" fmla="*/ 422910 w 579120"/>
              <a:gd name="connsiteY30" fmla="*/ 666750 h 704850"/>
              <a:gd name="connsiteX31" fmla="*/ 430530 w 579120"/>
              <a:gd name="connsiteY31" fmla="*/ 678180 h 704850"/>
              <a:gd name="connsiteX32" fmla="*/ 432435 w 579120"/>
              <a:gd name="connsiteY32" fmla="*/ 685800 h 704850"/>
              <a:gd name="connsiteX33" fmla="*/ 440055 w 579120"/>
              <a:gd name="connsiteY33" fmla="*/ 691515 h 704850"/>
              <a:gd name="connsiteX34" fmla="*/ 472440 w 579120"/>
              <a:gd name="connsiteY34" fmla="*/ 697230 h 704850"/>
              <a:gd name="connsiteX35" fmla="*/ 489585 w 579120"/>
              <a:gd name="connsiteY35" fmla="*/ 701040 h 704850"/>
              <a:gd name="connsiteX36" fmla="*/ 495300 w 579120"/>
              <a:gd name="connsiteY36" fmla="*/ 702945 h 704850"/>
              <a:gd name="connsiteX37" fmla="*/ 502920 w 579120"/>
              <a:gd name="connsiteY37" fmla="*/ 704850 h 704850"/>
              <a:gd name="connsiteX38" fmla="*/ 546735 w 579120"/>
              <a:gd name="connsiteY38" fmla="*/ 702945 h 704850"/>
              <a:gd name="connsiteX39" fmla="*/ 558165 w 579120"/>
              <a:gd name="connsiteY39" fmla="*/ 699135 h 704850"/>
              <a:gd name="connsiteX40" fmla="*/ 563880 w 579120"/>
              <a:gd name="connsiteY40" fmla="*/ 697230 h 704850"/>
              <a:gd name="connsiteX41" fmla="*/ 569595 w 579120"/>
              <a:gd name="connsiteY41" fmla="*/ 693420 h 704850"/>
              <a:gd name="connsiteX42" fmla="*/ 575310 w 579120"/>
              <a:gd name="connsiteY42" fmla="*/ 691515 h 704850"/>
              <a:gd name="connsiteX43" fmla="*/ 577215 w 579120"/>
              <a:gd name="connsiteY43" fmla="*/ 674370 h 704850"/>
              <a:gd name="connsiteX44" fmla="*/ 579120 w 579120"/>
              <a:gd name="connsiteY44" fmla="*/ 668655 h 704850"/>
              <a:gd name="connsiteX45" fmla="*/ 577215 w 579120"/>
              <a:gd name="connsiteY45" fmla="*/ 659130 h 704850"/>
              <a:gd name="connsiteX46" fmla="*/ 573405 w 579120"/>
              <a:gd name="connsiteY46" fmla="*/ 641985 h 704850"/>
              <a:gd name="connsiteX47" fmla="*/ 569595 w 579120"/>
              <a:gd name="connsiteY47" fmla="*/ 636270 h 704850"/>
              <a:gd name="connsiteX48" fmla="*/ 569595 w 579120"/>
              <a:gd name="connsiteY48" fmla="*/ 609600 h 704850"/>
              <a:gd name="connsiteX49" fmla="*/ 571500 w 579120"/>
              <a:gd name="connsiteY49" fmla="*/ 603885 h 704850"/>
              <a:gd name="connsiteX50" fmla="*/ 577215 w 579120"/>
              <a:gd name="connsiteY50" fmla="*/ 600075 h 704850"/>
              <a:gd name="connsiteX51" fmla="*/ 575310 w 579120"/>
              <a:gd name="connsiteY51" fmla="*/ 590550 h 704850"/>
              <a:gd name="connsiteX52" fmla="*/ 565785 w 579120"/>
              <a:gd name="connsiteY52" fmla="*/ 588645 h 704850"/>
              <a:gd name="connsiteX53" fmla="*/ 560070 w 579120"/>
              <a:gd name="connsiteY53" fmla="*/ 586740 h 704850"/>
              <a:gd name="connsiteX54" fmla="*/ 554355 w 579120"/>
              <a:gd name="connsiteY54" fmla="*/ 582930 h 704850"/>
              <a:gd name="connsiteX55" fmla="*/ 548640 w 579120"/>
              <a:gd name="connsiteY55" fmla="*/ 581025 h 704850"/>
              <a:gd name="connsiteX56" fmla="*/ 541020 w 579120"/>
              <a:gd name="connsiteY56" fmla="*/ 569595 h 704850"/>
              <a:gd name="connsiteX57" fmla="*/ 535305 w 579120"/>
              <a:gd name="connsiteY57" fmla="*/ 558165 h 704850"/>
              <a:gd name="connsiteX58" fmla="*/ 537210 w 579120"/>
              <a:gd name="connsiteY58" fmla="*/ 542925 h 704850"/>
              <a:gd name="connsiteX59" fmla="*/ 554355 w 579120"/>
              <a:gd name="connsiteY59" fmla="*/ 533400 h 704850"/>
              <a:gd name="connsiteX60" fmla="*/ 560070 w 579120"/>
              <a:gd name="connsiteY60" fmla="*/ 527685 h 704850"/>
              <a:gd name="connsiteX61" fmla="*/ 571500 w 579120"/>
              <a:gd name="connsiteY61" fmla="*/ 518160 h 704850"/>
              <a:gd name="connsiteX62" fmla="*/ 569595 w 579120"/>
              <a:gd name="connsiteY62" fmla="*/ 491490 h 704850"/>
              <a:gd name="connsiteX63" fmla="*/ 563880 w 579120"/>
              <a:gd name="connsiteY63" fmla="*/ 487680 h 704850"/>
              <a:gd name="connsiteX64" fmla="*/ 561975 w 579120"/>
              <a:gd name="connsiteY64" fmla="*/ 481965 h 704850"/>
              <a:gd name="connsiteX65" fmla="*/ 558165 w 579120"/>
              <a:gd name="connsiteY65" fmla="*/ 476250 h 704850"/>
              <a:gd name="connsiteX66" fmla="*/ 567690 w 579120"/>
              <a:gd name="connsiteY66" fmla="*/ 451485 h 704850"/>
              <a:gd name="connsiteX67" fmla="*/ 571500 w 579120"/>
              <a:gd name="connsiteY67" fmla="*/ 445770 h 704850"/>
              <a:gd name="connsiteX68" fmla="*/ 573405 w 579120"/>
              <a:gd name="connsiteY68" fmla="*/ 396240 h 704850"/>
              <a:gd name="connsiteX69" fmla="*/ 569595 w 579120"/>
              <a:gd name="connsiteY69" fmla="*/ 384810 h 704850"/>
              <a:gd name="connsiteX70" fmla="*/ 556260 w 579120"/>
              <a:gd name="connsiteY70" fmla="*/ 382905 h 704850"/>
              <a:gd name="connsiteX71" fmla="*/ 544830 w 579120"/>
              <a:gd name="connsiteY71" fmla="*/ 379095 h 704850"/>
              <a:gd name="connsiteX72" fmla="*/ 539115 w 579120"/>
              <a:gd name="connsiteY72" fmla="*/ 377190 h 704850"/>
              <a:gd name="connsiteX73" fmla="*/ 523875 w 579120"/>
              <a:gd name="connsiteY73" fmla="*/ 373380 h 704850"/>
              <a:gd name="connsiteX74" fmla="*/ 514350 w 579120"/>
              <a:gd name="connsiteY74" fmla="*/ 369570 h 704850"/>
              <a:gd name="connsiteX75" fmla="*/ 502920 w 579120"/>
              <a:gd name="connsiteY75" fmla="*/ 367665 h 704850"/>
              <a:gd name="connsiteX76" fmla="*/ 485775 w 579120"/>
              <a:gd name="connsiteY76" fmla="*/ 356235 h 704850"/>
              <a:gd name="connsiteX77" fmla="*/ 470535 w 579120"/>
              <a:gd name="connsiteY77" fmla="*/ 348615 h 704850"/>
              <a:gd name="connsiteX78" fmla="*/ 464820 w 579120"/>
              <a:gd name="connsiteY78" fmla="*/ 344805 h 704850"/>
              <a:gd name="connsiteX79" fmla="*/ 457200 w 579120"/>
              <a:gd name="connsiteY79" fmla="*/ 333375 h 704850"/>
              <a:gd name="connsiteX80" fmla="*/ 449580 w 579120"/>
              <a:gd name="connsiteY80" fmla="*/ 321945 h 704850"/>
              <a:gd name="connsiteX81" fmla="*/ 443865 w 579120"/>
              <a:gd name="connsiteY81" fmla="*/ 314325 h 704850"/>
              <a:gd name="connsiteX82" fmla="*/ 440055 w 579120"/>
              <a:gd name="connsiteY82" fmla="*/ 297180 h 704850"/>
              <a:gd name="connsiteX83" fmla="*/ 438150 w 579120"/>
              <a:gd name="connsiteY83" fmla="*/ 291465 h 704850"/>
              <a:gd name="connsiteX84" fmla="*/ 436245 w 579120"/>
              <a:gd name="connsiteY84" fmla="*/ 281940 h 704850"/>
              <a:gd name="connsiteX85" fmla="*/ 434340 w 579120"/>
              <a:gd name="connsiteY85" fmla="*/ 241935 h 704850"/>
              <a:gd name="connsiteX86" fmla="*/ 432435 w 579120"/>
              <a:gd name="connsiteY86" fmla="*/ 236220 h 704850"/>
              <a:gd name="connsiteX87" fmla="*/ 436245 w 579120"/>
              <a:gd name="connsiteY87" fmla="*/ 188595 h 704850"/>
              <a:gd name="connsiteX88" fmla="*/ 445770 w 579120"/>
              <a:gd name="connsiteY88" fmla="*/ 171450 h 704850"/>
              <a:gd name="connsiteX89" fmla="*/ 449580 w 579120"/>
              <a:gd name="connsiteY89" fmla="*/ 165735 h 704850"/>
              <a:gd name="connsiteX90" fmla="*/ 451485 w 579120"/>
              <a:gd name="connsiteY90" fmla="*/ 160020 h 704850"/>
              <a:gd name="connsiteX91" fmla="*/ 455295 w 579120"/>
              <a:gd name="connsiteY91" fmla="*/ 154305 h 704850"/>
              <a:gd name="connsiteX92" fmla="*/ 461010 w 579120"/>
              <a:gd name="connsiteY92" fmla="*/ 135255 h 704850"/>
              <a:gd name="connsiteX93" fmla="*/ 464820 w 579120"/>
              <a:gd name="connsiteY93" fmla="*/ 127635 h 704850"/>
              <a:gd name="connsiteX94" fmla="*/ 466725 w 579120"/>
              <a:gd name="connsiteY94" fmla="*/ 121920 h 704850"/>
              <a:gd name="connsiteX95" fmla="*/ 474345 w 579120"/>
              <a:gd name="connsiteY95" fmla="*/ 110490 h 704850"/>
              <a:gd name="connsiteX96" fmla="*/ 476250 w 579120"/>
              <a:gd name="connsiteY96" fmla="*/ 104775 h 704850"/>
              <a:gd name="connsiteX97" fmla="*/ 483870 w 579120"/>
              <a:gd name="connsiteY97" fmla="*/ 93345 h 704850"/>
              <a:gd name="connsiteX98" fmla="*/ 478155 w 579120"/>
              <a:gd name="connsiteY98" fmla="*/ 74295 h 704850"/>
              <a:gd name="connsiteX99" fmla="*/ 474345 w 579120"/>
              <a:gd name="connsiteY99" fmla="*/ 62865 h 704850"/>
              <a:gd name="connsiteX100" fmla="*/ 478155 w 579120"/>
              <a:gd name="connsiteY100" fmla="*/ 47625 h 704850"/>
              <a:gd name="connsiteX101" fmla="*/ 481965 w 579120"/>
              <a:gd name="connsiteY101" fmla="*/ 41910 h 704850"/>
              <a:gd name="connsiteX102" fmla="*/ 483870 w 579120"/>
              <a:gd name="connsiteY102" fmla="*/ 36195 h 704850"/>
              <a:gd name="connsiteX103" fmla="*/ 489585 w 579120"/>
              <a:gd name="connsiteY103" fmla="*/ 32385 h 704850"/>
              <a:gd name="connsiteX104" fmla="*/ 493395 w 579120"/>
              <a:gd name="connsiteY104" fmla="*/ 26670 h 704850"/>
              <a:gd name="connsiteX105" fmla="*/ 497205 w 579120"/>
              <a:gd name="connsiteY105" fmla="*/ 15240 h 704850"/>
              <a:gd name="connsiteX106" fmla="*/ 495300 w 579120"/>
              <a:gd name="connsiteY106" fmla="*/ 3810 h 704850"/>
              <a:gd name="connsiteX107" fmla="*/ 468630 w 579120"/>
              <a:gd name="connsiteY107" fmla="*/ 1905 h 704850"/>
              <a:gd name="connsiteX108" fmla="*/ 462915 w 579120"/>
              <a:gd name="connsiteY108" fmla="*/ 0 h 704850"/>
              <a:gd name="connsiteX109" fmla="*/ 432435 w 579120"/>
              <a:gd name="connsiteY109" fmla="*/ 1905 h 704850"/>
              <a:gd name="connsiteX110" fmla="*/ 424815 w 579120"/>
              <a:gd name="connsiteY110" fmla="*/ 3810 h 704850"/>
              <a:gd name="connsiteX111" fmla="*/ 400050 w 579120"/>
              <a:gd name="connsiteY111" fmla="*/ 19050 h 704850"/>
              <a:gd name="connsiteX112" fmla="*/ 392430 w 579120"/>
              <a:gd name="connsiteY112" fmla="*/ 30480 h 704850"/>
              <a:gd name="connsiteX113" fmla="*/ 377190 w 579120"/>
              <a:gd name="connsiteY113" fmla="*/ 47625 h 704850"/>
              <a:gd name="connsiteX114" fmla="*/ 379095 w 579120"/>
              <a:gd name="connsiteY114" fmla="*/ 72390 h 704850"/>
              <a:gd name="connsiteX115" fmla="*/ 382905 w 579120"/>
              <a:gd name="connsiteY115" fmla="*/ 78105 h 704850"/>
              <a:gd name="connsiteX116" fmla="*/ 384810 w 579120"/>
              <a:gd name="connsiteY116" fmla="*/ 89535 h 704850"/>
              <a:gd name="connsiteX117" fmla="*/ 398145 w 579120"/>
              <a:gd name="connsiteY117" fmla="*/ 106680 h 704850"/>
              <a:gd name="connsiteX118" fmla="*/ 400050 w 579120"/>
              <a:gd name="connsiteY118" fmla="*/ 114300 h 704850"/>
              <a:gd name="connsiteX119" fmla="*/ 403860 w 579120"/>
              <a:gd name="connsiteY119" fmla="*/ 125730 h 704850"/>
              <a:gd name="connsiteX120" fmla="*/ 401955 w 579120"/>
              <a:gd name="connsiteY120" fmla="*/ 148590 h 704850"/>
              <a:gd name="connsiteX121" fmla="*/ 394335 w 579120"/>
              <a:gd name="connsiteY121" fmla="*/ 165735 h 704850"/>
              <a:gd name="connsiteX122" fmla="*/ 390525 w 579120"/>
              <a:gd name="connsiteY122" fmla="*/ 179070 h 704850"/>
              <a:gd name="connsiteX123" fmla="*/ 386715 w 579120"/>
              <a:gd name="connsiteY123" fmla="*/ 190500 h 704850"/>
              <a:gd name="connsiteX124" fmla="*/ 379095 w 579120"/>
              <a:gd name="connsiteY124" fmla="*/ 201930 h 704850"/>
              <a:gd name="connsiteX125" fmla="*/ 375285 w 579120"/>
              <a:gd name="connsiteY125" fmla="*/ 207645 h 704850"/>
              <a:gd name="connsiteX126" fmla="*/ 371475 w 579120"/>
              <a:gd name="connsiteY126" fmla="*/ 215265 h 704850"/>
              <a:gd name="connsiteX127" fmla="*/ 369570 w 579120"/>
              <a:gd name="connsiteY127" fmla="*/ 220980 h 704850"/>
              <a:gd name="connsiteX128" fmla="*/ 363855 w 579120"/>
              <a:gd name="connsiteY128" fmla="*/ 224790 h 704850"/>
              <a:gd name="connsiteX129" fmla="*/ 361950 w 579120"/>
              <a:gd name="connsiteY129" fmla="*/ 230505 h 704850"/>
              <a:gd name="connsiteX130" fmla="*/ 339090 w 579120"/>
              <a:gd name="connsiteY130" fmla="*/ 241935 h 704850"/>
              <a:gd name="connsiteX131" fmla="*/ 333375 w 579120"/>
              <a:gd name="connsiteY131" fmla="*/ 243840 h 704850"/>
              <a:gd name="connsiteX132" fmla="*/ 314325 w 579120"/>
              <a:gd name="connsiteY132" fmla="*/ 245745 h 704850"/>
              <a:gd name="connsiteX133" fmla="*/ 289560 w 579120"/>
              <a:gd name="connsiteY133" fmla="*/ 249555 h 704850"/>
              <a:gd name="connsiteX134" fmla="*/ 247650 w 579120"/>
              <a:gd name="connsiteY134" fmla="*/ 247650 h 704850"/>
              <a:gd name="connsiteX135" fmla="*/ 236220 w 579120"/>
              <a:gd name="connsiteY135" fmla="*/ 243840 h 704850"/>
              <a:gd name="connsiteX136" fmla="*/ 228600 w 579120"/>
              <a:gd name="connsiteY136" fmla="*/ 238125 h 704850"/>
              <a:gd name="connsiteX137" fmla="*/ 217170 w 579120"/>
              <a:gd name="connsiteY137" fmla="*/ 228600 h 704850"/>
              <a:gd name="connsiteX138" fmla="*/ 215265 w 579120"/>
              <a:gd name="connsiteY138" fmla="*/ 222885 h 704850"/>
              <a:gd name="connsiteX139" fmla="*/ 209550 w 579120"/>
              <a:gd name="connsiteY139" fmla="*/ 220980 h 704850"/>
              <a:gd name="connsiteX140" fmla="*/ 192405 w 579120"/>
              <a:gd name="connsiteY140" fmla="*/ 207645 h 704850"/>
              <a:gd name="connsiteX141" fmla="*/ 186690 w 579120"/>
              <a:gd name="connsiteY141" fmla="*/ 203835 h 704850"/>
              <a:gd name="connsiteX142" fmla="*/ 175260 w 579120"/>
              <a:gd name="connsiteY142" fmla="*/ 192405 h 704850"/>
              <a:gd name="connsiteX143" fmla="*/ 173355 w 579120"/>
              <a:gd name="connsiteY143" fmla="*/ 186690 h 704850"/>
              <a:gd name="connsiteX144" fmla="*/ 167640 w 579120"/>
              <a:gd name="connsiteY144" fmla="*/ 175260 h 704850"/>
              <a:gd name="connsiteX145" fmla="*/ 169545 w 579120"/>
              <a:gd name="connsiteY145" fmla="*/ 146685 h 704850"/>
              <a:gd name="connsiteX146" fmla="*/ 173355 w 579120"/>
              <a:gd name="connsiteY146" fmla="*/ 133350 h 704850"/>
              <a:gd name="connsiteX147" fmla="*/ 171450 w 579120"/>
              <a:gd name="connsiteY147" fmla="*/ 112395 h 704850"/>
              <a:gd name="connsiteX148" fmla="*/ 158115 w 579120"/>
              <a:gd name="connsiteY148" fmla="*/ 108585 h 704850"/>
              <a:gd name="connsiteX149" fmla="*/ 139065 w 579120"/>
              <a:gd name="connsiteY149" fmla="*/ 104775 h 704850"/>
              <a:gd name="connsiteX150" fmla="*/ 131445 w 579120"/>
              <a:gd name="connsiteY150" fmla="*/ 102870 h 704850"/>
              <a:gd name="connsiteX151" fmla="*/ 118110 w 579120"/>
              <a:gd name="connsiteY151" fmla="*/ 104775 h 704850"/>
              <a:gd name="connsiteX152" fmla="*/ 110490 w 579120"/>
              <a:gd name="connsiteY152" fmla="*/ 110490 h 704850"/>
              <a:gd name="connsiteX153" fmla="*/ 102870 w 579120"/>
              <a:gd name="connsiteY153" fmla="*/ 114300 h 704850"/>
              <a:gd name="connsiteX154" fmla="*/ 97155 w 579120"/>
              <a:gd name="connsiteY154" fmla="*/ 118110 h 704850"/>
              <a:gd name="connsiteX155" fmla="*/ 93345 w 579120"/>
              <a:gd name="connsiteY155" fmla="*/ 123825 h 704850"/>
              <a:gd name="connsiteX156" fmla="*/ 100965 w 579120"/>
              <a:gd name="connsiteY156" fmla="*/ 135255 h 704850"/>
              <a:gd name="connsiteX157" fmla="*/ 112395 w 579120"/>
              <a:gd name="connsiteY157" fmla="*/ 154305 h 704850"/>
              <a:gd name="connsiteX158" fmla="*/ 110490 w 579120"/>
              <a:gd name="connsiteY158" fmla="*/ 175260 h 704850"/>
              <a:gd name="connsiteX159" fmla="*/ 95250 w 579120"/>
              <a:gd name="connsiteY159" fmla="*/ 180975 h 704850"/>
              <a:gd name="connsiteX160" fmla="*/ 0 w 579120"/>
              <a:gd name="connsiteY160" fmla="*/ 182880 h 704850"/>
              <a:gd name="connsiteX161" fmla="*/ 5715 w 579120"/>
              <a:gd name="connsiteY161" fmla="*/ 215265 h 704850"/>
              <a:gd name="connsiteX162" fmla="*/ 9525 w 579120"/>
              <a:gd name="connsiteY162" fmla="*/ 220980 h 704850"/>
              <a:gd name="connsiteX163" fmla="*/ 15240 w 579120"/>
              <a:gd name="connsiteY163" fmla="*/ 232410 h 704850"/>
              <a:gd name="connsiteX164" fmla="*/ 32385 w 579120"/>
              <a:gd name="connsiteY164" fmla="*/ 236220 h 704850"/>
              <a:gd name="connsiteX165" fmla="*/ 38100 w 579120"/>
              <a:gd name="connsiteY165" fmla="*/ 238125 h 704850"/>
              <a:gd name="connsiteX166" fmla="*/ 45720 w 579120"/>
              <a:gd name="connsiteY166" fmla="*/ 241935 h 704850"/>
              <a:gd name="connsiteX167" fmla="*/ 59055 w 579120"/>
              <a:gd name="connsiteY167" fmla="*/ 243840 h 704850"/>
              <a:gd name="connsiteX168" fmla="*/ 80010 w 579120"/>
              <a:gd name="connsiteY168" fmla="*/ 249555 h 704850"/>
              <a:gd name="connsiteX169" fmla="*/ 87630 w 579120"/>
              <a:gd name="connsiteY169" fmla="*/ 253365 h 704850"/>
              <a:gd name="connsiteX170" fmla="*/ 97155 w 579120"/>
              <a:gd name="connsiteY170" fmla="*/ 255270 h 704850"/>
              <a:gd name="connsiteX171" fmla="*/ 112395 w 579120"/>
              <a:gd name="connsiteY171" fmla="*/ 253365 h 704850"/>
              <a:gd name="connsiteX172" fmla="*/ 114300 w 579120"/>
              <a:gd name="connsiteY172" fmla="*/ 247650 h 704850"/>
              <a:gd name="connsiteX173" fmla="*/ 127635 w 579120"/>
              <a:gd name="connsiteY173" fmla="*/ 241935 h 704850"/>
              <a:gd name="connsiteX174" fmla="*/ 139065 w 579120"/>
              <a:gd name="connsiteY174" fmla="*/ 238125 h 704850"/>
              <a:gd name="connsiteX175" fmla="*/ 144780 w 579120"/>
              <a:gd name="connsiteY175" fmla="*/ 236220 h 704850"/>
              <a:gd name="connsiteX176" fmla="*/ 188595 w 579120"/>
              <a:gd name="connsiteY176" fmla="*/ 238125 h 704850"/>
              <a:gd name="connsiteX177" fmla="*/ 194310 w 579120"/>
              <a:gd name="connsiteY177" fmla="*/ 253365 h 704850"/>
              <a:gd name="connsiteX178" fmla="*/ 203835 w 579120"/>
              <a:gd name="connsiteY178" fmla="*/ 264795 h 704850"/>
              <a:gd name="connsiteX179" fmla="*/ 215265 w 579120"/>
              <a:gd name="connsiteY179" fmla="*/ 281940 h 704850"/>
              <a:gd name="connsiteX180" fmla="*/ 222885 w 579120"/>
              <a:gd name="connsiteY180" fmla="*/ 287655 h 704850"/>
              <a:gd name="connsiteX181" fmla="*/ 228600 w 579120"/>
              <a:gd name="connsiteY181" fmla="*/ 293370 h 704850"/>
              <a:gd name="connsiteX182" fmla="*/ 236220 w 579120"/>
              <a:gd name="connsiteY182" fmla="*/ 304800 h 704850"/>
              <a:gd name="connsiteX183" fmla="*/ 241935 w 579120"/>
              <a:gd name="connsiteY183" fmla="*/ 310515 h 704850"/>
              <a:gd name="connsiteX184" fmla="*/ 253365 w 579120"/>
              <a:gd name="connsiteY184" fmla="*/ 333375 h 704850"/>
              <a:gd name="connsiteX185" fmla="*/ 264795 w 579120"/>
              <a:gd name="connsiteY185" fmla="*/ 344805 h 704850"/>
              <a:gd name="connsiteX186" fmla="*/ 268605 w 579120"/>
              <a:gd name="connsiteY186" fmla="*/ 350520 h 704850"/>
              <a:gd name="connsiteX187" fmla="*/ 280035 w 579120"/>
              <a:gd name="connsiteY187" fmla="*/ 358140 h 704850"/>
              <a:gd name="connsiteX188" fmla="*/ 285750 w 579120"/>
              <a:gd name="connsiteY188" fmla="*/ 361950 h 704850"/>
              <a:gd name="connsiteX189" fmla="*/ 293370 w 579120"/>
              <a:gd name="connsiteY189" fmla="*/ 363855 h 704850"/>
              <a:gd name="connsiteX190" fmla="*/ 299085 w 579120"/>
              <a:gd name="connsiteY190" fmla="*/ 365760 h 704850"/>
              <a:gd name="connsiteX191" fmla="*/ 308610 w 579120"/>
              <a:gd name="connsiteY191" fmla="*/ 367665 h 704850"/>
              <a:gd name="connsiteX192" fmla="*/ 312420 w 579120"/>
              <a:gd name="connsiteY192" fmla="*/ 381000 h 704850"/>
              <a:gd name="connsiteX193" fmla="*/ 327660 w 579120"/>
              <a:gd name="connsiteY193" fmla="*/ 398145 h 704850"/>
              <a:gd name="connsiteX194" fmla="*/ 339090 w 579120"/>
              <a:gd name="connsiteY194" fmla="*/ 405765 h 704850"/>
              <a:gd name="connsiteX195" fmla="*/ 342900 w 579120"/>
              <a:gd name="connsiteY195" fmla="*/ 411480 h 704850"/>
              <a:gd name="connsiteX196" fmla="*/ 344805 w 579120"/>
              <a:gd name="connsiteY196" fmla="*/ 417195 h 704850"/>
              <a:gd name="connsiteX197" fmla="*/ 350520 w 579120"/>
              <a:gd name="connsiteY197" fmla="*/ 421005 h 704850"/>
              <a:gd name="connsiteX198" fmla="*/ 354330 w 579120"/>
              <a:gd name="connsiteY198" fmla="*/ 426720 h 704850"/>
              <a:gd name="connsiteX199" fmla="*/ 360045 w 579120"/>
              <a:gd name="connsiteY199" fmla="*/ 440055 h 704850"/>
              <a:gd name="connsiteX200" fmla="*/ 365760 w 579120"/>
              <a:gd name="connsiteY200" fmla="*/ 445770 h 704850"/>
              <a:gd name="connsiteX201" fmla="*/ 363855 w 579120"/>
              <a:gd name="connsiteY201" fmla="*/ 462915 h 704850"/>
              <a:gd name="connsiteX202" fmla="*/ 356235 w 579120"/>
              <a:gd name="connsiteY202" fmla="*/ 481965 h 704850"/>
              <a:gd name="connsiteX203" fmla="*/ 350520 w 579120"/>
              <a:gd name="connsiteY203" fmla="*/ 487680 h 704850"/>
              <a:gd name="connsiteX204" fmla="*/ 339090 w 579120"/>
              <a:gd name="connsiteY204" fmla="*/ 495300 h 704850"/>
              <a:gd name="connsiteX205" fmla="*/ 327660 w 579120"/>
              <a:gd name="connsiteY205" fmla="*/ 497205 h 704850"/>
              <a:gd name="connsiteX206" fmla="*/ 310515 w 579120"/>
              <a:gd name="connsiteY206" fmla="*/ 504825 h 704850"/>
              <a:gd name="connsiteX207" fmla="*/ 304800 w 579120"/>
              <a:gd name="connsiteY207" fmla="*/ 506730 h 704850"/>
              <a:gd name="connsiteX208" fmla="*/ 297180 w 579120"/>
              <a:gd name="connsiteY208" fmla="*/ 520065 h 704850"/>
              <a:gd name="connsiteX209" fmla="*/ 295275 w 579120"/>
              <a:gd name="connsiteY209" fmla="*/ 533400 h 704850"/>
              <a:gd name="connsiteX210" fmla="*/ 289560 w 579120"/>
              <a:gd name="connsiteY210" fmla="*/ 539115 h 704850"/>
              <a:gd name="connsiteX211" fmla="*/ 281940 w 579120"/>
              <a:gd name="connsiteY211" fmla="*/ 550545 h 704850"/>
              <a:gd name="connsiteX212" fmla="*/ 278130 w 579120"/>
              <a:gd name="connsiteY212" fmla="*/ 556260 h 704850"/>
              <a:gd name="connsiteX213" fmla="*/ 276225 w 579120"/>
              <a:gd name="connsiteY213" fmla="*/ 563880 h 704850"/>
              <a:gd name="connsiteX214" fmla="*/ 270510 w 579120"/>
              <a:gd name="connsiteY214" fmla="*/ 569595 h 704850"/>
              <a:gd name="connsiteX215" fmla="*/ 266700 w 579120"/>
              <a:gd name="connsiteY215" fmla="*/ 575310 h 704850"/>
              <a:gd name="connsiteX216" fmla="*/ 262890 w 579120"/>
              <a:gd name="connsiteY216" fmla="*/ 592455 h 704850"/>
              <a:gd name="connsiteX217" fmla="*/ 257175 w 579120"/>
              <a:gd name="connsiteY217" fmla="*/ 598170 h 704850"/>
              <a:gd name="connsiteX218" fmla="*/ 251460 w 579120"/>
              <a:gd name="connsiteY218" fmla="*/ 600075 h 704850"/>
              <a:gd name="connsiteX219" fmla="*/ 238125 w 579120"/>
              <a:gd name="connsiteY219" fmla="*/ 603885 h 704850"/>
              <a:gd name="connsiteX220" fmla="*/ 228600 w 579120"/>
              <a:gd name="connsiteY220" fmla="*/ 611505 h 704850"/>
              <a:gd name="connsiteX221" fmla="*/ 217170 w 579120"/>
              <a:gd name="connsiteY221" fmla="*/ 61341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</a:cxnLst>
            <a:rect l="l" t="t" r="r" b="b"/>
            <a:pathLst>
              <a:path w="579120" h="704850">
                <a:moveTo>
                  <a:pt x="217170" y="613410"/>
                </a:moveTo>
                <a:lnTo>
                  <a:pt x="217170" y="613410"/>
                </a:lnTo>
                <a:cubicBezTo>
                  <a:pt x="217805" y="619125"/>
                  <a:pt x="217680" y="624977"/>
                  <a:pt x="219075" y="630555"/>
                </a:cubicBezTo>
                <a:cubicBezTo>
                  <a:pt x="219630" y="632776"/>
                  <a:pt x="222227" y="634077"/>
                  <a:pt x="222885" y="636270"/>
                </a:cubicBezTo>
                <a:cubicBezTo>
                  <a:pt x="224175" y="640571"/>
                  <a:pt x="222033" y="646061"/>
                  <a:pt x="224790" y="649605"/>
                </a:cubicBezTo>
                <a:cubicBezTo>
                  <a:pt x="227256" y="652775"/>
                  <a:pt x="236220" y="653415"/>
                  <a:pt x="236220" y="653415"/>
                </a:cubicBezTo>
                <a:cubicBezTo>
                  <a:pt x="243205" y="652780"/>
                  <a:pt x="250431" y="653437"/>
                  <a:pt x="257175" y="651510"/>
                </a:cubicBezTo>
                <a:cubicBezTo>
                  <a:pt x="264682" y="649365"/>
                  <a:pt x="261761" y="644631"/>
                  <a:pt x="264795" y="640080"/>
                </a:cubicBezTo>
                <a:cubicBezTo>
                  <a:pt x="266289" y="637838"/>
                  <a:pt x="268605" y="636270"/>
                  <a:pt x="270510" y="634365"/>
                </a:cubicBezTo>
                <a:lnTo>
                  <a:pt x="280035" y="605790"/>
                </a:lnTo>
                <a:cubicBezTo>
                  <a:pt x="280863" y="603306"/>
                  <a:pt x="280769" y="600512"/>
                  <a:pt x="281940" y="598170"/>
                </a:cubicBezTo>
                <a:cubicBezTo>
                  <a:pt x="286497" y="589056"/>
                  <a:pt x="289003" y="587297"/>
                  <a:pt x="295275" y="581025"/>
                </a:cubicBezTo>
                <a:cubicBezTo>
                  <a:pt x="295910" y="579120"/>
                  <a:pt x="296066" y="576981"/>
                  <a:pt x="297180" y="575310"/>
                </a:cubicBezTo>
                <a:cubicBezTo>
                  <a:pt x="298674" y="573068"/>
                  <a:pt x="300768" y="571249"/>
                  <a:pt x="302895" y="569595"/>
                </a:cubicBezTo>
                <a:cubicBezTo>
                  <a:pt x="306509" y="566784"/>
                  <a:pt x="309883" y="563086"/>
                  <a:pt x="314325" y="561975"/>
                </a:cubicBezTo>
                <a:cubicBezTo>
                  <a:pt x="328749" y="558369"/>
                  <a:pt x="319338" y="560307"/>
                  <a:pt x="342900" y="558165"/>
                </a:cubicBezTo>
                <a:cubicBezTo>
                  <a:pt x="347980" y="558800"/>
                  <a:pt x="353462" y="557991"/>
                  <a:pt x="358140" y="560070"/>
                </a:cubicBezTo>
                <a:cubicBezTo>
                  <a:pt x="359975" y="560886"/>
                  <a:pt x="359147" y="563989"/>
                  <a:pt x="360045" y="565785"/>
                </a:cubicBezTo>
                <a:cubicBezTo>
                  <a:pt x="361069" y="567833"/>
                  <a:pt x="362831" y="569452"/>
                  <a:pt x="363855" y="571500"/>
                </a:cubicBezTo>
                <a:cubicBezTo>
                  <a:pt x="364753" y="573296"/>
                  <a:pt x="364646" y="575544"/>
                  <a:pt x="365760" y="577215"/>
                </a:cubicBezTo>
                <a:cubicBezTo>
                  <a:pt x="368694" y="581615"/>
                  <a:pt x="372973" y="583929"/>
                  <a:pt x="377190" y="586740"/>
                </a:cubicBezTo>
                <a:cubicBezTo>
                  <a:pt x="380538" y="596784"/>
                  <a:pt x="376882" y="588657"/>
                  <a:pt x="384810" y="598170"/>
                </a:cubicBezTo>
                <a:cubicBezTo>
                  <a:pt x="393267" y="608318"/>
                  <a:pt x="384797" y="599290"/>
                  <a:pt x="390525" y="609600"/>
                </a:cubicBezTo>
                <a:cubicBezTo>
                  <a:pt x="392749" y="613603"/>
                  <a:pt x="396697" y="616686"/>
                  <a:pt x="398145" y="621030"/>
                </a:cubicBezTo>
                <a:cubicBezTo>
                  <a:pt x="402933" y="635395"/>
                  <a:pt x="396474" y="617688"/>
                  <a:pt x="403860" y="632460"/>
                </a:cubicBezTo>
                <a:cubicBezTo>
                  <a:pt x="404758" y="634256"/>
                  <a:pt x="404867" y="636379"/>
                  <a:pt x="405765" y="638175"/>
                </a:cubicBezTo>
                <a:cubicBezTo>
                  <a:pt x="406789" y="640223"/>
                  <a:pt x="408551" y="641842"/>
                  <a:pt x="409575" y="643890"/>
                </a:cubicBezTo>
                <a:cubicBezTo>
                  <a:pt x="410473" y="645686"/>
                  <a:pt x="410582" y="647809"/>
                  <a:pt x="411480" y="649605"/>
                </a:cubicBezTo>
                <a:cubicBezTo>
                  <a:pt x="412504" y="651653"/>
                  <a:pt x="414266" y="653272"/>
                  <a:pt x="415290" y="655320"/>
                </a:cubicBezTo>
                <a:cubicBezTo>
                  <a:pt x="416188" y="657116"/>
                  <a:pt x="416081" y="659364"/>
                  <a:pt x="417195" y="661035"/>
                </a:cubicBezTo>
                <a:cubicBezTo>
                  <a:pt x="418689" y="663277"/>
                  <a:pt x="421005" y="664845"/>
                  <a:pt x="422910" y="666750"/>
                </a:cubicBezTo>
                <a:cubicBezTo>
                  <a:pt x="428858" y="684593"/>
                  <a:pt x="419114" y="658202"/>
                  <a:pt x="430530" y="678180"/>
                </a:cubicBezTo>
                <a:cubicBezTo>
                  <a:pt x="431829" y="680453"/>
                  <a:pt x="430913" y="683670"/>
                  <a:pt x="432435" y="685800"/>
                </a:cubicBezTo>
                <a:cubicBezTo>
                  <a:pt x="434280" y="688384"/>
                  <a:pt x="437215" y="690095"/>
                  <a:pt x="440055" y="691515"/>
                </a:cubicBezTo>
                <a:cubicBezTo>
                  <a:pt x="450771" y="696873"/>
                  <a:pt x="460352" y="696131"/>
                  <a:pt x="472440" y="697230"/>
                </a:cubicBezTo>
                <a:cubicBezTo>
                  <a:pt x="485305" y="701518"/>
                  <a:pt x="469469" y="696570"/>
                  <a:pt x="489585" y="701040"/>
                </a:cubicBezTo>
                <a:cubicBezTo>
                  <a:pt x="491545" y="701476"/>
                  <a:pt x="493369" y="702393"/>
                  <a:pt x="495300" y="702945"/>
                </a:cubicBezTo>
                <a:cubicBezTo>
                  <a:pt x="497817" y="703664"/>
                  <a:pt x="500380" y="704215"/>
                  <a:pt x="502920" y="704850"/>
                </a:cubicBezTo>
                <a:cubicBezTo>
                  <a:pt x="517525" y="704215"/>
                  <a:pt x="532194" y="704449"/>
                  <a:pt x="546735" y="702945"/>
                </a:cubicBezTo>
                <a:cubicBezTo>
                  <a:pt x="550730" y="702532"/>
                  <a:pt x="554355" y="700405"/>
                  <a:pt x="558165" y="699135"/>
                </a:cubicBezTo>
                <a:lnTo>
                  <a:pt x="563880" y="697230"/>
                </a:lnTo>
                <a:cubicBezTo>
                  <a:pt x="565785" y="695960"/>
                  <a:pt x="567547" y="694444"/>
                  <a:pt x="569595" y="693420"/>
                </a:cubicBezTo>
                <a:cubicBezTo>
                  <a:pt x="571391" y="692522"/>
                  <a:pt x="574564" y="693379"/>
                  <a:pt x="575310" y="691515"/>
                </a:cubicBezTo>
                <a:cubicBezTo>
                  <a:pt x="577446" y="686176"/>
                  <a:pt x="576270" y="680042"/>
                  <a:pt x="577215" y="674370"/>
                </a:cubicBezTo>
                <a:cubicBezTo>
                  <a:pt x="577545" y="672389"/>
                  <a:pt x="578485" y="670560"/>
                  <a:pt x="579120" y="668655"/>
                </a:cubicBezTo>
                <a:cubicBezTo>
                  <a:pt x="578485" y="665480"/>
                  <a:pt x="577794" y="662316"/>
                  <a:pt x="577215" y="659130"/>
                </a:cubicBezTo>
                <a:cubicBezTo>
                  <a:pt x="576379" y="654531"/>
                  <a:pt x="575804" y="646783"/>
                  <a:pt x="573405" y="641985"/>
                </a:cubicBezTo>
                <a:cubicBezTo>
                  <a:pt x="572381" y="639937"/>
                  <a:pt x="570865" y="638175"/>
                  <a:pt x="569595" y="636270"/>
                </a:cubicBezTo>
                <a:cubicBezTo>
                  <a:pt x="566438" y="623643"/>
                  <a:pt x="566708" y="628368"/>
                  <a:pt x="569595" y="609600"/>
                </a:cubicBezTo>
                <a:cubicBezTo>
                  <a:pt x="569900" y="607615"/>
                  <a:pt x="570246" y="605453"/>
                  <a:pt x="571500" y="603885"/>
                </a:cubicBezTo>
                <a:cubicBezTo>
                  <a:pt x="572930" y="602097"/>
                  <a:pt x="575310" y="601345"/>
                  <a:pt x="577215" y="600075"/>
                </a:cubicBezTo>
                <a:cubicBezTo>
                  <a:pt x="576580" y="596900"/>
                  <a:pt x="577600" y="592840"/>
                  <a:pt x="575310" y="590550"/>
                </a:cubicBezTo>
                <a:cubicBezTo>
                  <a:pt x="573020" y="588260"/>
                  <a:pt x="568926" y="589430"/>
                  <a:pt x="565785" y="588645"/>
                </a:cubicBezTo>
                <a:cubicBezTo>
                  <a:pt x="563837" y="588158"/>
                  <a:pt x="561975" y="587375"/>
                  <a:pt x="560070" y="586740"/>
                </a:cubicBezTo>
                <a:cubicBezTo>
                  <a:pt x="558165" y="585470"/>
                  <a:pt x="556403" y="583954"/>
                  <a:pt x="554355" y="582930"/>
                </a:cubicBezTo>
                <a:cubicBezTo>
                  <a:pt x="552559" y="582032"/>
                  <a:pt x="550060" y="582445"/>
                  <a:pt x="548640" y="581025"/>
                </a:cubicBezTo>
                <a:cubicBezTo>
                  <a:pt x="545402" y="577787"/>
                  <a:pt x="543560" y="573405"/>
                  <a:pt x="541020" y="569595"/>
                </a:cubicBezTo>
                <a:cubicBezTo>
                  <a:pt x="536096" y="562209"/>
                  <a:pt x="537934" y="566052"/>
                  <a:pt x="535305" y="558165"/>
                </a:cubicBezTo>
                <a:cubicBezTo>
                  <a:pt x="535940" y="553085"/>
                  <a:pt x="534630" y="547347"/>
                  <a:pt x="537210" y="542925"/>
                </a:cubicBezTo>
                <a:cubicBezTo>
                  <a:pt x="540372" y="537504"/>
                  <a:pt x="548654" y="535300"/>
                  <a:pt x="554355" y="533400"/>
                </a:cubicBezTo>
                <a:cubicBezTo>
                  <a:pt x="556260" y="531495"/>
                  <a:pt x="558000" y="529410"/>
                  <a:pt x="560070" y="527685"/>
                </a:cubicBezTo>
                <a:cubicBezTo>
                  <a:pt x="575983" y="514424"/>
                  <a:pt x="554804" y="534856"/>
                  <a:pt x="571500" y="518160"/>
                </a:cubicBezTo>
                <a:cubicBezTo>
                  <a:pt x="570865" y="509270"/>
                  <a:pt x="571757" y="500137"/>
                  <a:pt x="569595" y="491490"/>
                </a:cubicBezTo>
                <a:cubicBezTo>
                  <a:pt x="569040" y="489269"/>
                  <a:pt x="565310" y="489468"/>
                  <a:pt x="563880" y="487680"/>
                </a:cubicBezTo>
                <a:cubicBezTo>
                  <a:pt x="562626" y="486112"/>
                  <a:pt x="562873" y="483761"/>
                  <a:pt x="561975" y="481965"/>
                </a:cubicBezTo>
                <a:cubicBezTo>
                  <a:pt x="560951" y="479917"/>
                  <a:pt x="559435" y="478155"/>
                  <a:pt x="558165" y="476250"/>
                </a:cubicBezTo>
                <a:cubicBezTo>
                  <a:pt x="560718" y="458382"/>
                  <a:pt x="557579" y="466651"/>
                  <a:pt x="567690" y="451485"/>
                </a:cubicBezTo>
                <a:lnTo>
                  <a:pt x="571500" y="445770"/>
                </a:lnTo>
                <a:cubicBezTo>
                  <a:pt x="572135" y="429260"/>
                  <a:pt x="572268" y="412723"/>
                  <a:pt x="573405" y="396240"/>
                </a:cubicBezTo>
                <a:cubicBezTo>
                  <a:pt x="573820" y="390223"/>
                  <a:pt x="579872" y="388921"/>
                  <a:pt x="569595" y="384810"/>
                </a:cubicBezTo>
                <a:cubicBezTo>
                  <a:pt x="565426" y="383142"/>
                  <a:pt x="560705" y="383540"/>
                  <a:pt x="556260" y="382905"/>
                </a:cubicBezTo>
                <a:lnTo>
                  <a:pt x="544830" y="379095"/>
                </a:lnTo>
                <a:cubicBezTo>
                  <a:pt x="542925" y="378460"/>
                  <a:pt x="541063" y="377677"/>
                  <a:pt x="539115" y="377190"/>
                </a:cubicBezTo>
                <a:lnTo>
                  <a:pt x="523875" y="373380"/>
                </a:lnTo>
                <a:cubicBezTo>
                  <a:pt x="520558" y="372551"/>
                  <a:pt x="517649" y="370470"/>
                  <a:pt x="514350" y="369570"/>
                </a:cubicBezTo>
                <a:cubicBezTo>
                  <a:pt x="510624" y="368554"/>
                  <a:pt x="506730" y="368300"/>
                  <a:pt x="502920" y="367665"/>
                </a:cubicBezTo>
                <a:lnTo>
                  <a:pt x="485775" y="356235"/>
                </a:lnTo>
                <a:cubicBezTo>
                  <a:pt x="481049" y="353085"/>
                  <a:pt x="475615" y="351155"/>
                  <a:pt x="470535" y="348615"/>
                </a:cubicBezTo>
                <a:cubicBezTo>
                  <a:pt x="468487" y="347591"/>
                  <a:pt x="466725" y="346075"/>
                  <a:pt x="464820" y="344805"/>
                </a:cubicBezTo>
                <a:cubicBezTo>
                  <a:pt x="461177" y="333875"/>
                  <a:pt x="465524" y="344077"/>
                  <a:pt x="457200" y="333375"/>
                </a:cubicBezTo>
                <a:cubicBezTo>
                  <a:pt x="454389" y="329761"/>
                  <a:pt x="452327" y="325608"/>
                  <a:pt x="449580" y="321945"/>
                </a:cubicBezTo>
                <a:lnTo>
                  <a:pt x="443865" y="314325"/>
                </a:lnTo>
                <a:cubicBezTo>
                  <a:pt x="439577" y="301460"/>
                  <a:pt x="444525" y="317296"/>
                  <a:pt x="440055" y="297180"/>
                </a:cubicBezTo>
                <a:cubicBezTo>
                  <a:pt x="439619" y="295220"/>
                  <a:pt x="438637" y="293413"/>
                  <a:pt x="438150" y="291465"/>
                </a:cubicBezTo>
                <a:cubicBezTo>
                  <a:pt x="437365" y="288324"/>
                  <a:pt x="436880" y="285115"/>
                  <a:pt x="436245" y="281940"/>
                </a:cubicBezTo>
                <a:cubicBezTo>
                  <a:pt x="435610" y="268605"/>
                  <a:pt x="435449" y="255239"/>
                  <a:pt x="434340" y="241935"/>
                </a:cubicBezTo>
                <a:cubicBezTo>
                  <a:pt x="434173" y="239934"/>
                  <a:pt x="432435" y="238228"/>
                  <a:pt x="432435" y="236220"/>
                </a:cubicBezTo>
                <a:cubicBezTo>
                  <a:pt x="432435" y="223911"/>
                  <a:pt x="433028" y="203073"/>
                  <a:pt x="436245" y="188595"/>
                </a:cubicBezTo>
                <a:cubicBezTo>
                  <a:pt x="437922" y="181051"/>
                  <a:pt x="440859" y="178816"/>
                  <a:pt x="445770" y="171450"/>
                </a:cubicBezTo>
                <a:lnTo>
                  <a:pt x="449580" y="165735"/>
                </a:lnTo>
                <a:cubicBezTo>
                  <a:pt x="450694" y="164064"/>
                  <a:pt x="450587" y="161816"/>
                  <a:pt x="451485" y="160020"/>
                </a:cubicBezTo>
                <a:cubicBezTo>
                  <a:pt x="452509" y="157972"/>
                  <a:pt x="454025" y="156210"/>
                  <a:pt x="455295" y="154305"/>
                </a:cubicBezTo>
                <a:cubicBezTo>
                  <a:pt x="458174" y="142789"/>
                  <a:pt x="456372" y="149169"/>
                  <a:pt x="461010" y="135255"/>
                </a:cubicBezTo>
                <a:cubicBezTo>
                  <a:pt x="461908" y="132561"/>
                  <a:pt x="463701" y="130245"/>
                  <a:pt x="464820" y="127635"/>
                </a:cubicBezTo>
                <a:cubicBezTo>
                  <a:pt x="465611" y="125789"/>
                  <a:pt x="465750" y="123675"/>
                  <a:pt x="466725" y="121920"/>
                </a:cubicBezTo>
                <a:cubicBezTo>
                  <a:pt x="468949" y="117917"/>
                  <a:pt x="471805" y="114300"/>
                  <a:pt x="474345" y="110490"/>
                </a:cubicBezTo>
                <a:cubicBezTo>
                  <a:pt x="475459" y="108819"/>
                  <a:pt x="475275" y="106530"/>
                  <a:pt x="476250" y="104775"/>
                </a:cubicBezTo>
                <a:cubicBezTo>
                  <a:pt x="478474" y="100772"/>
                  <a:pt x="483870" y="93345"/>
                  <a:pt x="483870" y="93345"/>
                </a:cubicBezTo>
                <a:cubicBezTo>
                  <a:pt x="479690" y="64086"/>
                  <a:pt x="485451" y="90710"/>
                  <a:pt x="478155" y="74295"/>
                </a:cubicBezTo>
                <a:cubicBezTo>
                  <a:pt x="476524" y="70625"/>
                  <a:pt x="474345" y="62865"/>
                  <a:pt x="474345" y="62865"/>
                </a:cubicBezTo>
                <a:cubicBezTo>
                  <a:pt x="475070" y="59242"/>
                  <a:pt x="476202" y="51530"/>
                  <a:pt x="478155" y="47625"/>
                </a:cubicBezTo>
                <a:cubicBezTo>
                  <a:pt x="479179" y="45577"/>
                  <a:pt x="480941" y="43958"/>
                  <a:pt x="481965" y="41910"/>
                </a:cubicBezTo>
                <a:cubicBezTo>
                  <a:pt x="482863" y="40114"/>
                  <a:pt x="482616" y="37763"/>
                  <a:pt x="483870" y="36195"/>
                </a:cubicBezTo>
                <a:cubicBezTo>
                  <a:pt x="485300" y="34407"/>
                  <a:pt x="487680" y="33655"/>
                  <a:pt x="489585" y="32385"/>
                </a:cubicBezTo>
                <a:cubicBezTo>
                  <a:pt x="490855" y="30480"/>
                  <a:pt x="492465" y="28762"/>
                  <a:pt x="493395" y="26670"/>
                </a:cubicBezTo>
                <a:cubicBezTo>
                  <a:pt x="495026" y="23000"/>
                  <a:pt x="497205" y="15240"/>
                  <a:pt x="497205" y="15240"/>
                </a:cubicBezTo>
                <a:cubicBezTo>
                  <a:pt x="496570" y="11430"/>
                  <a:pt x="498800" y="5443"/>
                  <a:pt x="495300" y="3810"/>
                </a:cubicBezTo>
                <a:cubicBezTo>
                  <a:pt x="487224" y="41"/>
                  <a:pt x="477482" y="2946"/>
                  <a:pt x="468630" y="1905"/>
                </a:cubicBezTo>
                <a:cubicBezTo>
                  <a:pt x="466636" y="1670"/>
                  <a:pt x="464820" y="635"/>
                  <a:pt x="462915" y="0"/>
                </a:cubicBezTo>
                <a:cubicBezTo>
                  <a:pt x="452755" y="635"/>
                  <a:pt x="442564" y="892"/>
                  <a:pt x="432435" y="1905"/>
                </a:cubicBezTo>
                <a:cubicBezTo>
                  <a:pt x="429830" y="2166"/>
                  <a:pt x="427332" y="3091"/>
                  <a:pt x="424815" y="3810"/>
                </a:cubicBezTo>
                <a:cubicBezTo>
                  <a:pt x="415743" y="6402"/>
                  <a:pt x="405955" y="11457"/>
                  <a:pt x="400050" y="19050"/>
                </a:cubicBezTo>
                <a:cubicBezTo>
                  <a:pt x="397239" y="22664"/>
                  <a:pt x="395668" y="27242"/>
                  <a:pt x="392430" y="30480"/>
                </a:cubicBezTo>
                <a:cubicBezTo>
                  <a:pt x="379381" y="43529"/>
                  <a:pt x="383989" y="37427"/>
                  <a:pt x="377190" y="47625"/>
                </a:cubicBezTo>
                <a:cubicBezTo>
                  <a:pt x="377825" y="55880"/>
                  <a:pt x="377569" y="64252"/>
                  <a:pt x="379095" y="72390"/>
                </a:cubicBezTo>
                <a:cubicBezTo>
                  <a:pt x="379517" y="74640"/>
                  <a:pt x="382181" y="75933"/>
                  <a:pt x="382905" y="78105"/>
                </a:cubicBezTo>
                <a:cubicBezTo>
                  <a:pt x="384126" y="81769"/>
                  <a:pt x="383324" y="85970"/>
                  <a:pt x="384810" y="89535"/>
                </a:cubicBezTo>
                <a:cubicBezTo>
                  <a:pt x="388065" y="97347"/>
                  <a:pt x="392639" y="101174"/>
                  <a:pt x="398145" y="106680"/>
                </a:cubicBezTo>
                <a:cubicBezTo>
                  <a:pt x="398780" y="109220"/>
                  <a:pt x="399298" y="111792"/>
                  <a:pt x="400050" y="114300"/>
                </a:cubicBezTo>
                <a:cubicBezTo>
                  <a:pt x="401204" y="118147"/>
                  <a:pt x="403860" y="125730"/>
                  <a:pt x="403860" y="125730"/>
                </a:cubicBezTo>
                <a:cubicBezTo>
                  <a:pt x="403225" y="133350"/>
                  <a:pt x="403212" y="141048"/>
                  <a:pt x="401955" y="148590"/>
                </a:cubicBezTo>
                <a:cubicBezTo>
                  <a:pt x="399498" y="163334"/>
                  <a:pt x="399189" y="156027"/>
                  <a:pt x="394335" y="165735"/>
                </a:cubicBezTo>
                <a:cubicBezTo>
                  <a:pt x="392734" y="168936"/>
                  <a:pt x="391441" y="176018"/>
                  <a:pt x="390525" y="179070"/>
                </a:cubicBezTo>
                <a:cubicBezTo>
                  <a:pt x="389371" y="182917"/>
                  <a:pt x="387985" y="186690"/>
                  <a:pt x="386715" y="190500"/>
                </a:cubicBezTo>
                <a:cubicBezTo>
                  <a:pt x="385267" y="194844"/>
                  <a:pt x="381635" y="198120"/>
                  <a:pt x="379095" y="201930"/>
                </a:cubicBezTo>
                <a:lnTo>
                  <a:pt x="375285" y="207645"/>
                </a:lnTo>
                <a:cubicBezTo>
                  <a:pt x="373710" y="210008"/>
                  <a:pt x="372594" y="212655"/>
                  <a:pt x="371475" y="215265"/>
                </a:cubicBezTo>
                <a:cubicBezTo>
                  <a:pt x="370684" y="217111"/>
                  <a:pt x="370824" y="219412"/>
                  <a:pt x="369570" y="220980"/>
                </a:cubicBezTo>
                <a:cubicBezTo>
                  <a:pt x="368140" y="222768"/>
                  <a:pt x="365760" y="223520"/>
                  <a:pt x="363855" y="224790"/>
                </a:cubicBezTo>
                <a:cubicBezTo>
                  <a:pt x="363220" y="226695"/>
                  <a:pt x="363370" y="229085"/>
                  <a:pt x="361950" y="230505"/>
                </a:cubicBezTo>
                <a:cubicBezTo>
                  <a:pt x="354564" y="237891"/>
                  <a:pt x="348386" y="238836"/>
                  <a:pt x="339090" y="241935"/>
                </a:cubicBezTo>
                <a:lnTo>
                  <a:pt x="333375" y="243840"/>
                </a:lnTo>
                <a:cubicBezTo>
                  <a:pt x="327321" y="245858"/>
                  <a:pt x="320663" y="244999"/>
                  <a:pt x="314325" y="245745"/>
                </a:cubicBezTo>
                <a:cubicBezTo>
                  <a:pt x="305991" y="246725"/>
                  <a:pt x="297828" y="248177"/>
                  <a:pt x="289560" y="249555"/>
                </a:cubicBezTo>
                <a:cubicBezTo>
                  <a:pt x="275590" y="248920"/>
                  <a:pt x="261555" y="249140"/>
                  <a:pt x="247650" y="247650"/>
                </a:cubicBezTo>
                <a:cubicBezTo>
                  <a:pt x="243657" y="247222"/>
                  <a:pt x="236220" y="243840"/>
                  <a:pt x="236220" y="243840"/>
                </a:cubicBezTo>
                <a:cubicBezTo>
                  <a:pt x="233680" y="241935"/>
                  <a:pt x="231011" y="240191"/>
                  <a:pt x="228600" y="238125"/>
                </a:cubicBezTo>
                <a:cubicBezTo>
                  <a:pt x="215766" y="227124"/>
                  <a:pt x="229801" y="237021"/>
                  <a:pt x="217170" y="228600"/>
                </a:cubicBezTo>
                <a:cubicBezTo>
                  <a:pt x="216535" y="226695"/>
                  <a:pt x="216685" y="224305"/>
                  <a:pt x="215265" y="222885"/>
                </a:cubicBezTo>
                <a:cubicBezTo>
                  <a:pt x="213845" y="221465"/>
                  <a:pt x="211305" y="221955"/>
                  <a:pt x="209550" y="220980"/>
                </a:cubicBezTo>
                <a:cubicBezTo>
                  <a:pt x="192217" y="211350"/>
                  <a:pt x="203512" y="216901"/>
                  <a:pt x="192405" y="207645"/>
                </a:cubicBezTo>
                <a:cubicBezTo>
                  <a:pt x="190646" y="206179"/>
                  <a:pt x="188401" y="205356"/>
                  <a:pt x="186690" y="203835"/>
                </a:cubicBezTo>
                <a:cubicBezTo>
                  <a:pt x="182663" y="200255"/>
                  <a:pt x="175260" y="192405"/>
                  <a:pt x="175260" y="192405"/>
                </a:cubicBezTo>
                <a:cubicBezTo>
                  <a:pt x="174625" y="190500"/>
                  <a:pt x="174253" y="188486"/>
                  <a:pt x="173355" y="186690"/>
                </a:cubicBezTo>
                <a:cubicBezTo>
                  <a:pt x="165969" y="171918"/>
                  <a:pt x="172428" y="189625"/>
                  <a:pt x="167640" y="175260"/>
                </a:cubicBezTo>
                <a:cubicBezTo>
                  <a:pt x="168275" y="165735"/>
                  <a:pt x="168546" y="156179"/>
                  <a:pt x="169545" y="146685"/>
                </a:cubicBezTo>
                <a:cubicBezTo>
                  <a:pt x="169913" y="143189"/>
                  <a:pt x="172174" y="136892"/>
                  <a:pt x="173355" y="133350"/>
                </a:cubicBezTo>
                <a:cubicBezTo>
                  <a:pt x="172720" y="126365"/>
                  <a:pt x="175126" y="118368"/>
                  <a:pt x="171450" y="112395"/>
                </a:cubicBezTo>
                <a:cubicBezTo>
                  <a:pt x="169027" y="108458"/>
                  <a:pt x="162575" y="109801"/>
                  <a:pt x="158115" y="108585"/>
                </a:cubicBezTo>
                <a:cubicBezTo>
                  <a:pt x="145947" y="105266"/>
                  <a:pt x="154259" y="107814"/>
                  <a:pt x="139065" y="104775"/>
                </a:cubicBezTo>
                <a:cubicBezTo>
                  <a:pt x="136498" y="104262"/>
                  <a:pt x="133985" y="103505"/>
                  <a:pt x="131445" y="102870"/>
                </a:cubicBezTo>
                <a:cubicBezTo>
                  <a:pt x="127000" y="103505"/>
                  <a:pt x="122330" y="103241"/>
                  <a:pt x="118110" y="104775"/>
                </a:cubicBezTo>
                <a:cubicBezTo>
                  <a:pt x="115126" y="105860"/>
                  <a:pt x="113182" y="108807"/>
                  <a:pt x="110490" y="110490"/>
                </a:cubicBezTo>
                <a:cubicBezTo>
                  <a:pt x="108082" y="111995"/>
                  <a:pt x="105336" y="112891"/>
                  <a:pt x="102870" y="114300"/>
                </a:cubicBezTo>
                <a:cubicBezTo>
                  <a:pt x="100882" y="115436"/>
                  <a:pt x="99060" y="116840"/>
                  <a:pt x="97155" y="118110"/>
                </a:cubicBezTo>
                <a:cubicBezTo>
                  <a:pt x="95885" y="120015"/>
                  <a:pt x="93669" y="121558"/>
                  <a:pt x="93345" y="123825"/>
                </a:cubicBezTo>
                <a:cubicBezTo>
                  <a:pt x="92275" y="131313"/>
                  <a:pt x="96158" y="132051"/>
                  <a:pt x="100965" y="135255"/>
                </a:cubicBezTo>
                <a:cubicBezTo>
                  <a:pt x="110160" y="149048"/>
                  <a:pt x="106537" y="142589"/>
                  <a:pt x="112395" y="154305"/>
                </a:cubicBezTo>
                <a:cubicBezTo>
                  <a:pt x="111760" y="161290"/>
                  <a:pt x="112553" y="168556"/>
                  <a:pt x="110490" y="175260"/>
                </a:cubicBezTo>
                <a:cubicBezTo>
                  <a:pt x="109264" y="179243"/>
                  <a:pt x="96861" y="180916"/>
                  <a:pt x="95250" y="180975"/>
                </a:cubicBezTo>
                <a:cubicBezTo>
                  <a:pt x="63515" y="182129"/>
                  <a:pt x="31750" y="182245"/>
                  <a:pt x="0" y="182880"/>
                </a:cubicBezTo>
                <a:cubicBezTo>
                  <a:pt x="578" y="188083"/>
                  <a:pt x="2245" y="210060"/>
                  <a:pt x="5715" y="215265"/>
                </a:cubicBezTo>
                <a:cubicBezTo>
                  <a:pt x="6985" y="217170"/>
                  <a:pt x="8501" y="218932"/>
                  <a:pt x="9525" y="220980"/>
                </a:cubicBezTo>
                <a:cubicBezTo>
                  <a:pt x="11826" y="225581"/>
                  <a:pt x="10690" y="228770"/>
                  <a:pt x="15240" y="232410"/>
                </a:cubicBezTo>
                <a:cubicBezTo>
                  <a:pt x="17708" y="234385"/>
                  <a:pt x="32268" y="236201"/>
                  <a:pt x="32385" y="236220"/>
                </a:cubicBezTo>
                <a:cubicBezTo>
                  <a:pt x="34290" y="236855"/>
                  <a:pt x="36254" y="237334"/>
                  <a:pt x="38100" y="238125"/>
                </a:cubicBezTo>
                <a:cubicBezTo>
                  <a:pt x="40710" y="239244"/>
                  <a:pt x="42980" y="241188"/>
                  <a:pt x="45720" y="241935"/>
                </a:cubicBezTo>
                <a:cubicBezTo>
                  <a:pt x="50052" y="243116"/>
                  <a:pt x="54610" y="243205"/>
                  <a:pt x="59055" y="243840"/>
                </a:cubicBezTo>
                <a:cubicBezTo>
                  <a:pt x="69738" y="247401"/>
                  <a:pt x="62822" y="245258"/>
                  <a:pt x="80010" y="249555"/>
                </a:cubicBezTo>
                <a:cubicBezTo>
                  <a:pt x="82765" y="250244"/>
                  <a:pt x="84936" y="252467"/>
                  <a:pt x="87630" y="253365"/>
                </a:cubicBezTo>
                <a:cubicBezTo>
                  <a:pt x="90702" y="254389"/>
                  <a:pt x="93980" y="254635"/>
                  <a:pt x="97155" y="255270"/>
                </a:cubicBezTo>
                <a:cubicBezTo>
                  <a:pt x="102235" y="254635"/>
                  <a:pt x="107717" y="255444"/>
                  <a:pt x="112395" y="253365"/>
                </a:cubicBezTo>
                <a:cubicBezTo>
                  <a:pt x="114230" y="252549"/>
                  <a:pt x="113046" y="249218"/>
                  <a:pt x="114300" y="247650"/>
                </a:cubicBezTo>
                <a:cubicBezTo>
                  <a:pt x="117800" y="243276"/>
                  <a:pt x="122818" y="243380"/>
                  <a:pt x="127635" y="241935"/>
                </a:cubicBezTo>
                <a:cubicBezTo>
                  <a:pt x="131482" y="240781"/>
                  <a:pt x="135255" y="239395"/>
                  <a:pt x="139065" y="238125"/>
                </a:cubicBezTo>
                <a:lnTo>
                  <a:pt x="144780" y="236220"/>
                </a:lnTo>
                <a:cubicBezTo>
                  <a:pt x="159385" y="236855"/>
                  <a:pt x="174160" y="235815"/>
                  <a:pt x="188595" y="238125"/>
                </a:cubicBezTo>
                <a:cubicBezTo>
                  <a:pt x="192754" y="238790"/>
                  <a:pt x="194003" y="252546"/>
                  <a:pt x="194310" y="253365"/>
                </a:cubicBezTo>
                <a:cubicBezTo>
                  <a:pt x="196423" y="258999"/>
                  <a:pt x="200257" y="260195"/>
                  <a:pt x="203835" y="264795"/>
                </a:cubicBezTo>
                <a:lnTo>
                  <a:pt x="215265" y="281940"/>
                </a:lnTo>
                <a:cubicBezTo>
                  <a:pt x="217026" y="284582"/>
                  <a:pt x="220474" y="285589"/>
                  <a:pt x="222885" y="287655"/>
                </a:cubicBezTo>
                <a:cubicBezTo>
                  <a:pt x="224930" y="289408"/>
                  <a:pt x="226946" y="291243"/>
                  <a:pt x="228600" y="293370"/>
                </a:cubicBezTo>
                <a:cubicBezTo>
                  <a:pt x="231411" y="296984"/>
                  <a:pt x="233680" y="300990"/>
                  <a:pt x="236220" y="304800"/>
                </a:cubicBezTo>
                <a:cubicBezTo>
                  <a:pt x="237714" y="307042"/>
                  <a:pt x="240281" y="308388"/>
                  <a:pt x="241935" y="310515"/>
                </a:cubicBezTo>
                <a:cubicBezTo>
                  <a:pt x="250552" y="321594"/>
                  <a:pt x="249187" y="320840"/>
                  <a:pt x="253365" y="333375"/>
                </a:cubicBezTo>
                <a:cubicBezTo>
                  <a:pt x="255069" y="338487"/>
                  <a:pt x="261806" y="340322"/>
                  <a:pt x="264795" y="344805"/>
                </a:cubicBezTo>
                <a:cubicBezTo>
                  <a:pt x="266065" y="346710"/>
                  <a:pt x="266882" y="349012"/>
                  <a:pt x="268605" y="350520"/>
                </a:cubicBezTo>
                <a:cubicBezTo>
                  <a:pt x="272051" y="353535"/>
                  <a:pt x="276225" y="355600"/>
                  <a:pt x="280035" y="358140"/>
                </a:cubicBezTo>
                <a:cubicBezTo>
                  <a:pt x="281940" y="359410"/>
                  <a:pt x="283529" y="361395"/>
                  <a:pt x="285750" y="361950"/>
                </a:cubicBezTo>
                <a:cubicBezTo>
                  <a:pt x="288290" y="362585"/>
                  <a:pt x="290853" y="363136"/>
                  <a:pt x="293370" y="363855"/>
                </a:cubicBezTo>
                <a:cubicBezTo>
                  <a:pt x="295301" y="364407"/>
                  <a:pt x="297137" y="365273"/>
                  <a:pt x="299085" y="365760"/>
                </a:cubicBezTo>
                <a:cubicBezTo>
                  <a:pt x="302226" y="366545"/>
                  <a:pt x="305435" y="367030"/>
                  <a:pt x="308610" y="367665"/>
                </a:cubicBezTo>
                <a:cubicBezTo>
                  <a:pt x="309220" y="370106"/>
                  <a:pt x="311054" y="378267"/>
                  <a:pt x="312420" y="381000"/>
                </a:cubicBezTo>
                <a:cubicBezTo>
                  <a:pt x="315283" y="386726"/>
                  <a:pt x="323873" y="395621"/>
                  <a:pt x="327660" y="398145"/>
                </a:cubicBezTo>
                <a:lnTo>
                  <a:pt x="339090" y="405765"/>
                </a:lnTo>
                <a:cubicBezTo>
                  <a:pt x="340360" y="407670"/>
                  <a:pt x="341876" y="409432"/>
                  <a:pt x="342900" y="411480"/>
                </a:cubicBezTo>
                <a:cubicBezTo>
                  <a:pt x="343798" y="413276"/>
                  <a:pt x="343551" y="415627"/>
                  <a:pt x="344805" y="417195"/>
                </a:cubicBezTo>
                <a:cubicBezTo>
                  <a:pt x="346235" y="418983"/>
                  <a:pt x="348615" y="419735"/>
                  <a:pt x="350520" y="421005"/>
                </a:cubicBezTo>
                <a:cubicBezTo>
                  <a:pt x="351790" y="422910"/>
                  <a:pt x="353306" y="424672"/>
                  <a:pt x="354330" y="426720"/>
                </a:cubicBezTo>
                <a:cubicBezTo>
                  <a:pt x="358476" y="435011"/>
                  <a:pt x="353438" y="430805"/>
                  <a:pt x="360045" y="440055"/>
                </a:cubicBezTo>
                <a:cubicBezTo>
                  <a:pt x="361611" y="442247"/>
                  <a:pt x="363855" y="443865"/>
                  <a:pt x="365760" y="445770"/>
                </a:cubicBezTo>
                <a:cubicBezTo>
                  <a:pt x="365125" y="451485"/>
                  <a:pt x="364983" y="457276"/>
                  <a:pt x="363855" y="462915"/>
                </a:cubicBezTo>
                <a:cubicBezTo>
                  <a:pt x="363084" y="466770"/>
                  <a:pt x="359057" y="478014"/>
                  <a:pt x="356235" y="481965"/>
                </a:cubicBezTo>
                <a:cubicBezTo>
                  <a:pt x="354669" y="484157"/>
                  <a:pt x="352647" y="486026"/>
                  <a:pt x="350520" y="487680"/>
                </a:cubicBezTo>
                <a:cubicBezTo>
                  <a:pt x="346906" y="490491"/>
                  <a:pt x="343607" y="494547"/>
                  <a:pt x="339090" y="495300"/>
                </a:cubicBezTo>
                <a:lnTo>
                  <a:pt x="327660" y="497205"/>
                </a:lnTo>
                <a:cubicBezTo>
                  <a:pt x="318603" y="503243"/>
                  <a:pt x="324117" y="500291"/>
                  <a:pt x="310515" y="504825"/>
                </a:cubicBezTo>
                <a:lnTo>
                  <a:pt x="304800" y="506730"/>
                </a:lnTo>
                <a:cubicBezTo>
                  <a:pt x="302413" y="510311"/>
                  <a:pt x="298296" y="515975"/>
                  <a:pt x="297180" y="520065"/>
                </a:cubicBezTo>
                <a:cubicBezTo>
                  <a:pt x="295999" y="524397"/>
                  <a:pt x="296943" y="529231"/>
                  <a:pt x="295275" y="533400"/>
                </a:cubicBezTo>
                <a:cubicBezTo>
                  <a:pt x="294274" y="535901"/>
                  <a:pt x="291214" y="536988"/>
                  <a:pt x="289560" y="539115"/>
                </a:cubicBezTo>
                <a:cubicBezTo>
                  <a:pt x="286749" y="542729"/>
                  <a:pt x="284480" y="546735"/>
                  <a:pt x="281940" y="550545"/>
                </a:cubicBezTo>
                <a:lnTo>
                  <a:pt x="278130" y="556260"/>
                </a:lnTo>
                <a:cubicBezTo>
                  <a:pt x="277495" y="558800"/>
                  <a:pt x="277524" y="561607"/>
                  <a:pt x="276225" y="563880"/>
                </a:cubicBezTo>
                <a:cubicBezTo>
                  <a:pt x="274888" y="566219"/>
                  <a:pt x="272235" y="567525"/>
                  <a:pt x="270510" y="569595"/>
                </a:cubicBezTo>
                <a:cubicBezTo>
                  <a:pt x="269044" y="571354"/>
                  <a:pt x="267970" y="573405"/>
                  <a:pt x="266700" y="575310"/>
                </a:cubicBezTo>
                <a:cubicBezTo>
                  <a:pt x="266469" y="576693"/>
                  <a:pt x="264974" y="589329"/>
                  <a:pt x="262890" y="592455"/>
                </a:cubicBezTo>
                <a:cubicBezTo>
                  <a:pt x="261396" y="594697"/>
                  <a:pt x="259417" y="596676"/>
                  <a:pt x="257175" y="598170"/>
                </a:cubicBezTo>
                <a:cubicBezTo>
                  <a:pt x="255504" y="599284"/>
                  <a:pt x="253391" y="599523"/>
                  <a:pt x="251460" y="600075"/>
                </a:cubicBezTo>
                <a:cubicBezTo>
                  <a:pt x="234716" y="604859"/>
                  <a:pt x="251828" y="599317"/>
                  <a:pt x="238125" y="603885"/>
                </a:cubicBezTo>
                <a:cubicBezTo>
                  <a:pt x="233554" y="610742"/>
                  <a:pt x="236178" y="609340"/>
                  <a:pt x="228600" y="611505"/>
                </a:cubicBezTo>
                <a:cubicBezTo>
                  <a:pt x="226083" y="612224"/>
                  <a:pt x="219075" y="613093"/>
                  <a:pt x="217170" y="61341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21656" y="6383851"/>
            <a:ext cx="1976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ts val="700"/>
              </a:spcBef>
              <a:buClr>
                <a:srgbClr val="DD8047"/>
              </a:buClr>
              <a:buSzPct val="60000"/>
            </a:pPr>
            <a:r>
              <a:rPr lang="en-US" sz="1400" b="1" dirty="0" smtClean="0">
                <a:solidFill>
                  <a:srgbClr val="EBDDC3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From </a:t>
            </a:r>
            <a:r>
              <a:rPr lang="en-US" sz="1400" b="1" dirty="0" err="1" smtClean="0">
                <a:solidFill>
                  <a:srgbClr val="EBDDC3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Jazuri</a:t>
            </a:r>
            <a:r>
              <a:rPr lang="en-US" sz="1400" b="1" dirty="0" smtClean="0">
                <a:solidFill>
                  <a:srgbClr val="EBDDC3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Abdullah</a:t>
            </a:r>
            <a:endParaRPr lang="en-US" sz="1400" b="1" dirty="0">
              <a:solidFill>
                <a:srgbClr val="EBDDC3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56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9" b="31575"/>
          <a:stretch/>
        </p:blipFill>
        <p:spPr bwMode="auto">
          <a:xfrm>
            <a:off x="2295526" y="2295212"/>
            <a:ext cx="6781800" cy="43286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27025" y="310513"/>
            <a:ext cx="4059239" cy="3637571"/>
            <a:chOff x="327025" y="224788"/>
            <a:chExt cx="4059239" cy="3637571"/>
          </a:xfrm>
        </p:grpSpPr>
        <p:pic>
          <p:nvPicPr>
            <p:cNvPr id="11" name="Picture 5" descr="C:\Users\JAZURI\Desktop\04 PhD Preliminary Proposal\PicsProposal\Pic4Prelim\kelapa sawit small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17" r="1861"/>
            <a:stretch/>
          </p:blipFill>
          <p:spPr bwMode="auto">
            <a:xfrm>
              <a:off x="327025" y="532503"/>
              <a:ext cx="2686050" cy="1780070"/>
            </a:xfrm>
            <a:prstGeom prst="rect">
              <a:avLst/>
            </a:prstGeom>
            <a:noFill/>
            <a:ln w="57150">
              <a:solidFill>
                <a:srgbClr val="92D05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C:\Users\JAZURI\Desktop\04 PhD Preliminary Proposal\PicsProposal\Pic4Prelim\kelapa sawit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864" y="2274473"/>
              <a:ext cx="2819400" cy="1587886"/>
            </a:xfrm>
            <a:prstGeom prst="rect">
              <a:avLst/>
            </a:prstGeom>
            <a:noFill/>
            <a:ln w="57150">
              <a:solidFill>
                <a:srgbClr val="92D05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99261" y="224788"/>
              <a:ext cx="1752600" cy="523220"/>
            </a:xfrm>
            <a:prstGeom prst="rect">
              <a:avLst/>
            </a:prstGeom>
            <a:solidFill>
              <a:srgbClr val="B6E08C"/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prstClr val="white"/>
                  </a:solidFill>
                </a:rPr>
                <a:t>PLANTATION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</a:rPr>
                <a:t>(</a:t>
              </a:r>
              <a:r>
                <a:rPr lang="en-US" sz="1400" b="1" dirty="0" smtClean="0">
                  <a:solidFill>
                    <a:prstClr val="white"/>
                  </a:solidFill>
                </a:rPr>
                <a:t>OIL PALM</a:t>
              </a:r>
              <a:r>
                <a:rPr lang="en-US" sz="1400" b="1" dirty="0">
                  <a:solidFill>
                    <a:prstClr val="white"/>
                  </a:solidFill>
                </a:rPr>
                <a:t>)</a:t>
              </a:r>
            </a:p>
          </p:txBody>
        </p:sp>
      </p:grpSp>
      <p:pic>
        <p:nvPicPr>
          <p:cNvPr id="9" name="Picture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8" t="36849" r="2247" b="48975"/>
          <a:stretch/>
        </p:blipFill>
        <p:spPr bwMode="auto">
          <a:xfrm>
            <a:off x="108698" y="2802211"/>
            <a:ext cx="1381126" cy="18192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80988" y="4733925"/>
            <a:ext cx="7354146" cy="1985235"/>
            <a:chOff x="280988" y="4733925"/>
            <a:chExt cx="7354146" cy="1985235"/>
          </a:xfrm>
        </p:grpSpPr>
        <p:pic>
          <p:nvPicPr>
            <p:cNvPr id="1026" name="Picture 2" descr="C:\Users\JAZURI\Desktop\Seminar\Fall 2012\Pics KT\Urban 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5825" y="4991572"/>
              <a:ext cx="2593975" cy="1727588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JAZURI\Desktop\Seminar\Fall 2012\Pics KT\Urban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988" y="4733925"/>
              <a:ext cx="2968425" cy="1985235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882534" y="6283341"/>
              <a:ext cx="1752600" cy="307777"/>
            </a:xfrm>
            <a:prstGeom prst="rect">
              <a:avLst/>
            </a:prstGeom>
            <a:solidFill>
              <a:srgbClr val="FF6969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prstClr val="white"/>
                  </a:solidFill>
                </a:rPr>
                <a:t>URBANIZATION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7467600" y="2312573"/>
            <a:ext cx="1543050" cy="1964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49335" y="98818"/>
            <a:ext cx="5085116" cy="4042144"/>
            <a:chOff x="3932986" y="203113"/>
            <a:chExt cx="5085116" cy="4042144"/>
          </a:xfrm>
        </p:grpSpPr>
        <p:pic>
          <p:nvPicPr>
            <p:cNvPr id="1028" name="Picture 4" descr="C:\Users\JAZURI\Desktop\Seminar\Fall 2012\Pics KT\kaki pokok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1586" y="485167"/>
              <a:ext cx="2476516" cy="1777598"/>
            </a:xfrm>
            <a:prstGeom prst="rect">
              <a:avLst/>
            </a:prstGeom>
            <a:noFill/>
            <a:ln w="57150">
              <a:solidFill>
                <a:srgbClr val="008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JAZURI\Desktop\Seminar\Fall 2012\Pics KT\paya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1586" y="2495550"/>
              <a:ext cx="2476516" cy="1749707"/>
            </a:xfrm>
            <a:prstGeom prst="rect">
              <a:avLst/>
            </a:prstGeom>
            <a:noFill/>
            <a:ln w="57150">
              <a:solidFill>
                <a:srgbClr val="008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C:\Users\JAZURI\Desktop\Seminar\Fall 2012\Pics KT\hutan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986" y="474249"/>
              <a:ext cx="2768698" cy="1788516"/>
            </a:xfrm>
            <a:prstGeom prst="rect">
              <a:avLst/>
            </a:prstGeom>
            <a:noFill/>
            <a:ln w="57150">
              <a:solidFill>
                <a:srgbClr val="008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825384" y="203113"/>
              <a:ext cx="1752600" cy="523220"/>
            </a:xfrm>
            <a:prstGeom prst="rect">
              <a:avLst/>
            </a:prstGeom>
            <a:solidFill>
              <a:srgbClr val="009900"/>
            </a:solidFill>
            <a:ln w="38100">
              <a:solidFill>
                <a:srgbClr val="008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prstClr val="white"/>
                  </a:solidFill>
                </a:rPr>
                <a:t>TROPICAL RAIN FOREST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559067" y="6406452"/>
            <a:ext cx="45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73372" y="6591118"/>
            <a:ext cx="1976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ts val="700"/>
              </a:spcBef>
              <a:buClr>
                <a:srgbClr val="DD8047"/>
              </a:buClr>
              <a:buSzPct val="60000"/>
            </a:pPr>
            <a:r>
              <a:rPr lang="en-US" sz="1400" b="1" dirty="0" smtClean="0">
                <a:solidFill>
                  <a:srgbClr val="EBDDC3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From </a:t>
            </a:r>
            <a:r>
              <a:rPr lang="en-US" sz="1400" b="1" dirty="0" err="1" smtClean="0">
                <a:solidFill>
                  <a:srgbClr val="EBDDC3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Jazuri</a:t>
            </a:r>
            <a:r>
              <a:rPr lang="en-US" sz="1400" b="1" dirty="0" smtClean="0">
                <a:solidFill>
                  <a:srgbClr val="EBDDC3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Abdullah</a:t>
            </a:r>
            <a:endParaRPr lang="en-US" sz="1400" b="1" dirty="0">
              <a:solidFill>
                <a:srgbClr val="EBDDC3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" y="1024354"/>
            <a:ext cx="8991600" cy="0"/>
            <a:chOff x="76200" y="914400"/>
            <a:chExt cx="8991600" cy="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76200" y="914400"/>
              <a:ext cx="1132221" cy="0"/>
            </a:xfrm>
            <a:prstGeom prst="line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1371600" y="914400"/>
              <a:ext cx="76962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467600" cy="554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76200"/>
            <a:ext cx="9144000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775F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CALIBRATION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6600" y="855077"/>
            <a:ext cx="266700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Palatino Linotype" pitchFamily="18" charset="0"/>
              </a:rPr>
              <a:t>GRAPHICAL METHOD</a:t>
            </a:r>
            <a:endParaRPr lang="en-US" sz="1600" b="1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17" y="6353175"/>
            <a:ext cx="45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27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6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17029" y="619792"/>
            <a:ext cx="7909942" cy="6047970"/>
            <a:chOff x="682116" y="674656"/>
            <a:chExt cx="7909942" cy="604797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16" y="731520"/>
              <a:ext cx="7909942" cy="5934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600200" y="674656"/>
              <a:ext cx="2093976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AC75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JANUARY 11, 2007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647944" y="698302"/>
              <a:ext cx="2093976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AC75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JANUARY 12, 2007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00200" y="6353294"/>
              <a:ext cx="2093976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AC75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JANUARY 13, 2007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47944" y="6353294"/>
              <a:ext cx="2093976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AC75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JANUARY 14, 2007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8559" y="3792398"/>
              <a:ext cx="4597056" cy="54185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0" y="13716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Palatino Linotype" pitchFamily="18" charset="0"/>
              </a:rPr>
              <a:t>SATELLITE IMAGES – RAINFALL AT KOTA TINGGI</a:t>
            </a:r>
            <a:endParaRPr lang="en-US" sz="2400" b="1" dirty="0">
              <a:solidFill>
                <a:prstClr val="black"/>
              </a:solidFill>
              <a:latin typeface="Palatino Linotyp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826039" y="5720608"/>
            <a:ext cx="1648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prstClr val="black"/>
                </a:solidFill>
              </a:rPr>
              <a:t>SOURCE: SHAFIE (2009)</a:t>
            </a:r>
            <a:endParaRPr lang="en-US" sz="10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8017" y="6353175"/>
            <a:ext cx="45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33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6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04850"/>
          </a:xfrm>
        </p:spPr>
        <p:txBody>
          <a:bodyPr/>
          <a:lstStyle/>
          <a:p>
            <a:pPr algn="ctr"/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Rainfall near Kota </a:t>
            </a:r>
            <a:r>
              <a:rPr lang="en-US" sz="3000" dirty="0" err="1" smtClean="0"/>
              <a:t>Tinggi</a:t>
            </a:r>
            <a:endParaRPr lang="en-MY" sz="30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0763"/>
            <a:ext cx="8229600" cy="4389437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MY" sz="2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DEB94-75FA-46E2-93F4-57FA7CD0312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19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028961"/>
              </p:ext>
            </p:extLst>
          </p:nvPr>
        </p:nvGraphicFramePr>
        <p:xfrm>
          <a:off x="463140" y="1140031"/>
          <a:ext cx="8299860" cy="5466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9972"/>
                <a:gridCol w="1659972"/>
                <a:gridCol w="1659972"/>
                <a:gridCol w="1659972"/>
                <a:gridCol w="1659972"/>
              </a:tblGrid>
              <a:tr h="607177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Date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 smtClean="0"/>
                        <a:t>Layang-Layang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 smtClean="0"/>
                        <a:t>Ulu</a:t>
                      </a:r>
                      <a:r>
                        <a:rPr lang="en-US" sz="1500" dirty="0" smtClean="0"/>
                        <a:t> </a:t>
                      </a:r>
                      <a:r>
                        <a:rPr lang="en-US" sz="1500" dirty="0" err="1" smtClean="0"/>
                        <a:t>Sebol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Bukit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en-US" sz="1500" baseline="0" dirty="0" err="1" smtClean="0"/>
                        <a:t>Besar</a:t>
                      </a:r>
                      <a:r>
                        <a:rPr lang="en-US" sz="1500" baseline="0" dirty="0" smtClean="0"/>
                        <a:t> 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Kota </a:t>
                      </a:r>
                      <a:r>
                        <a:rPr lang="en-US" sz="1500" dirty="0" err="1" smtClean="0"/>
                        <a:t>Tinggi</a:t>
                      </a:r>
                      <a:endParaRPr lang="en-MY" sz="1500" dirty="0"/>
                    </a:p>
                  </a:txBody>
                  <a:tcPr/>
                </a:tc>
              </a:tr>
              <a:tr h="404930">
                <a:tc gridSpan="5"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rgbClr val="00B050"/>
                          </a:solidFill>
                        </a:rPr>
                        <a:t>December 2006</a:t>
                      </a:r>
                      <a:endParaRPr lang="en-MY" sz="15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</a:tr>
              <a:tr h="4049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17-Dec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66 mm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33 mm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29 mm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48 mm</a:t>
                      </a:r>
                      <a:endParaRPr lang="en-MY" sz="1500" dirty="0"/>
                    </a:p>
                  </a:txBody>
                  <a:tcPr/>
                </a:tc>
              </a:tr>
              <a:tr h="4049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18-Dec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52 mm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23 mm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47 mm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43 mm</a:t>
                      </a:r>
                      <a:endParaRPr lang="en-MY" sz="1500" dirty="0"/>
                    </a:p>
                  </a:txBody>
                  <a:tcPr/>
                </a:tc>
              </a:tr>
              <a:tr h="4049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19-Dec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156 mm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189 mm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200 mm 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161 mm</a:t>
                      </a:r>
                      <a:endParaRPr lang="en-MY" sz="1500" dirty="0"/>
                    </a:p>
                  </a:txBody>
                  <a:tcPr/>
                </a:tc>
              </a:tr>
              <a:tr h="40493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20-Dec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73 mm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78 mm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69 mm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39 mm</a:t>
                      </a:r>
                      <a:endParaRPr lang="en-MY" sz="1500" dirty="0"/>
                    </a:p>
                  </a:txBody>
                  <a:tcPr/>
                </a:tc>
              </a:tr>
              <a:tr h="4049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FF0000"/>
                          </a:solidFill>
                        </a:rPr>
                        <a:t>4 days total</a:t>
                      </a:r>
                      <a:endParaRPr lang="en-MY" sz="15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FF0000"/>
                          </a:solidFill>
                        </a:rPr>
                        <a:t>367 mm</a:t>
                      </a:r>
                      <a:endParaRPr lang="en-MY" sz="15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FF0000"/>
                          </a:solidFill>
                        </a:rPr>
                        <a:t>353 mm</a:t>
                      </a:r>
                      <a:endParaRPr lang="en-MY" sz="15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FF0000"/>
                          </a:solidFill>
                        </a:rPr>
                        <a:t>345 mm</a:t>
                      </a:r>
                      <a:endParaRPr lang="en-MY" sz="15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FF0000"/>
                          </a:solidFill>
                        </a:rPr>
                        <a:t>287 mm</a:t>
                      </a:r>
                      <a:endParaRPr lang="en-MY" sz="15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04930">
                <a:tc gridSpan="5"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rgbClr val="00B050"/>
                          </a:solidFill>
                        </a:rPr>
                        <a:t>January</a:t>
                      </a:r>
                      <a:r>
                        <a:rPr lang="en-US" sz="15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rgbClr val="00B050"/>
                          </a:solidFill>
                        </a:rPr>
                        <a:t>2007</a:t>
                      </a:r>
                      <a:endParaRPr lang="en-MY" sz="15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</a:tr>
              <a:tr h="4049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11-Jan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145 mm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124 mm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147 mm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167 mm</a:t>
                      </a:r>
                      <a:endParaRPr lang="en-MY" sz="1500" dirty="0"/>
                    </a:p>
                  </a:txBody>
                  <a:tcPr/>
                </a:tc>
              </a:tr>
              <a:tr h="4049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12-Jan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135 mm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290 mm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234 mm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122 mm</a:t>
                      </a:r>
                      <a:endParaRPr lang="en-MY" sz="1500" dirty="0"/>
                    </a:p>
                  </a:txBody>
                  <a:tcPr/>
                </a:tc>
              </a:tr>
              <a:tr h="4049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13-Jan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84 mm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76 mm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42 mm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49 mm</a:t>
                      </a:r>
                      <a:endParaRPr lang="en-MY" sz="1500" dirty="0"/>
                    </a:p>
                  </a:txBody>
                  <a:tcPr/>
                </a:tc>
              </a:tr>
              <a:tr h="4049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14-Jan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20 mm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44 mm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35 mm</a:t>
                      </a:r>
                      <a:endParaRPr lang="en-MY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-</a:t>
                      </a:r>
                      <a:endParaRPr lang="en-MY" sz="1500" dirty="0"/>
                    </a:p>
                  </a:txBody>
                  <a:tcPr/>
                </a:tc>
              </a:tr>
              <a:tr h="40493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FF0000"/>
                          </a:solidFill>
                        </a:rPr>
                        <a:t>4 days total</a:t>
                      </a:r>
                      <a:endParaRPr lang="en-MY" sz="15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FF0000"/>
                          </a:solidFill>
                        </a:rPr>
                        <a:t>384 mm</a:t>
                      </a:r>
                      <a:endParaRPr lang="en-MY" sz="15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FF0000"/>
                          </a:solidFill>
                        </a:rPr>
                        <a:t>534 mm</a:t>
                      </a:r>
                      <a:endParaRPr lang="en-MY" sz="15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FF0000"/>
                          </a:solidFill>
                        </a:rPr>
                        <a:t>458 mm</a:t>
                      </a:r>
                      <a:endParaRPr lang="en-MY" sz="15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FF0000"/>
                          </a:solidFill>
                        </a:rPr>
                        <a:t>338 mm</a:t>
                      </a:r>
                      <a:endParaRPr lang="en-MY" sz="15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55033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1C111-C61D-406F-BC76-1427A52B144A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3554" name="Title 3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04850"/>
          </a:xfrm>
        </p:spPr>
        <p:txBody>
          <a:bodyPr/>
          <a:lstStyle/>
          <a:p>
            <a:pPr algn="ctr"/>
            <a:r>
              <a:rPr lang="en-US" sz="4000" dirty="0" smtClean="0"/>
              <a:t>Floods in Malaysia </a:t>
            </a:r>
            <a:r>
              <a:rPr lang="en-US" sz="4000" dirty="0" smtClean="0"/>
              <a:t>(2006/2007)</a:t>
            </a:r>
          </a:p>
        </p:txBody>
      </p:sp>
      <p:grpSp>
        <p:nvGrpSpPr>
          <p:cNvPr id="23555" name="Group 21"/>
          <p:cNvGrpSpPr>
            <a:grpSpLocks/>
          </p:cNvGrpSpPr>
          <p:nvPr/>
        </p:nvGrpSpPr>
        <p:grpSpPr bwMode="auto">
          <a:xfrm>
            <a:off x="457200" y="1524000"/>
            <a:ext cx="8539163" cy="4873625"/>
            <a:chOff x="457200" y="1821476"/>
            <a:chExt cx="8538949" cy="4873257"/>
          </a:xfrm>
        </p:grpSpPr>
        <p:pic>
          <p:nvPicPr>
            <p:cNvPr id="23556" name="Picture 2"/>
            <p:cNvPicPr>
              <a:picLocks noChangeAspect="1" noChangeArrowheads="1"/>
            </p:cNvPicPr>
            <p:nvPr/>
          </p:nvPicPr>
          <p:blipFill>
            <a:blip r:embed="rId2"/>
            <a:srcRect l="37621" t="7597" r="24757" b="22015"/>
            <a:stretch>
              <a:fillRect/>
            </a:stretch>
          </p:blipFill>
          <p:spPr bwMode="auto">
            <a:xfrm>
              <a:off x="3048000" y="1954619"/>
              <a:ext cx="3657600" cy="4277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3557" name="Group 23"/>
            <p:cNvGrpSpPr>
              <a:grpSpLocks/>
            </p:cNvGrpSpPr>
            <p:nvPr/>
          </p:nvGrpSpPr>
          <p:grpSpPr bwMode="auto">
            <a:xfrm>
              <a:off x="457200" y="2060945"/>
              <a:ext cx="4038600" cy="3923580"/>
              <a:chOff x="457200" y="2060945"/>
              <a:chExt cx="4038600" cy="3923580"/>
            </a:xfrm>
          </p:grpSpPr>
          <p:pic>
            <p:nvPicPr>
              <p:cNvPr id="23565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 l="24564" t="23659" r="41872" b="36156"/>
              <a:stretch>
                <a:fillRect/>
              </a:stretch>
            </p:blipFill>
            <p:spPr bwMode="auto">
              <a:xfrm>
                <a:off x="457200" y="2060945"/>
                <a:ext cx="2408518" cy="1802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66" name="Picture 5"/>
              <p:cNvPicPr>
                <a:picLocks noChangeAspect="1" noChangeArrowheads="1"/>
              </p:cNvPicPr>
              <p:nvPr/>
            </p:nvPicPr>
            <p:blipFill>
              <a:blip r:embed="rId4"/>
              <a:srcRect l="34148" t="43877" r="51357" b="36652"/>
              <a:stretch>
                <a:fillRect/>
              </a:stretch>
            </p:blipFill>
            <p:spPr bwMode="auto">
              <a:xfrm>
                <a:off x="457200" y="3962400"/>
                <a:ext cx="2408518" cy="2022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457200" y="2061171"/>
                <a:ext cx="2408178" cy="38827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2865378" y="2061171"/>
                <a:ext cx="1630321" cy="247155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2865378" y="4648601"/>
                <a:ext cx="1630321" cy="1295302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558" name="Group 24"/>
            <p:cNvGrpSpPr>
              <a:grpSpLocks/>
            </p:cNvGrpSpPr>
            <p:nvPr/>
          </p:nvGrpSpPr>
          <p:grpSpPr bwMode="auto">
            <a:xfrm>
              <a:off x="5867400" y="1821476"/>
              <a:ext cx="3128749" cy="4873257"/>
              <a:chOff x="5867400" y="1821476"/>
              <a:chExt cx="3128749" cy="4873257"/>
            </a:xfrm>
          </p:grpSpPr>
          <p:pic>
            <p:nvPicPr>
              <p:cNvPr id="23559" name="Picture 7"/>
              <p:cNvPicPr>
                <a:picLocks noChangeAspect="1" noChangeArrowheads="1"/>
              </p:cNvPicPr>
              <p:nvPr/>
            </p:nvPicPr>
            <p:blipFill>
              <a:blip r:embed="rId5"/>
              <a:srcRect l="20737" t="53023" r="50000" b="10698"/>
              <a:stretch>
                <a:fillRect/>
              </a:stretch>
            </p:blipFill>
            <p:spPr bwMode="auto">
              <a:xfrm>
                <a:off x="6934200" y="3559430"/>
                <a:ext cx="2061949" cy="1535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60" name="Picture 7"/>
              <p:cNvPicPr>
                <a:picLocks noChangeAspect="1" noChangeArrowheads="1"/>
              </p:cNvPicPr>
              <p:nvPr/>
            </p:nvPicPr>
            <p:blipFill>
              <a:blip r:embed="rId5"/>
              <a:srcRect l="20737" t="11163" r="50000" b="54341"/>
              <a:stretch>
                <a:fillRect/>
              </a:stretch>
            </p:blipFill>
            <p:spPr bwMode="auto">
              <a:xfrm>
                <a:off x="6932428" y="1821476"/>
                <a:ext cx="2063721" cy="15204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61" name="Picture 8"/>
              <p:cNvPicPr>
                <a:picLocks noChangeAspect="1" noChangeArrowheads="1"/>
              </p:cNvPicPr>
              <p:nvPr/>
            </p:nvPicPr>
            <p:blipFill>
              <a:blip r:embed="rId6"/>
              <a:srcRect l="20715" t="16667" r="48083" b="48914"/>
              <a:stretch>
                <a:fillRect/>
              </a:stretch>
            </p:blipFill>
            <p:spPr bwMode="auto">
              <a:xfrm>
                <a:off x="6932427" y="5170733"/>
                <a:ext cx="2063722" cy="152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6932450" y="1821476"/>
                <a:ext cx="2063699" cy="4873257"/>
              </a:xfrm>
              <a:prstGeom prst="rect">
                <a:avLst/>
              </a:prstGeom>
              <a:noFill/>
              <a:ln>
                <a:solidFill>
                  <a:srgbClr val="E179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 flipH="1">
                <a:off x="5943462" y="1821476"/>
                <a:ext cx="988988" cy="3512873"/>
              </a:xfrm>
              <a:prstGeom prst="line">
                <a:avLst/>
              </a:prstGeom>
              <a:ln w="25400">
                <a:solidFill>
                  <a:srgbClr val="E179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 flipV="1">
                <a:off x="5867264" y="5562931"/>
                <a:ext cx="1065186" cy="1131802"/>
              </a:xfrm>
              <a:prstGeom prst="line">
                <a:avLst/>
              </a:prstGeom>
              <a:ln w="25400">
                <a:solidFill>
                  <a:srgbClr val="E179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4081494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02951"/>
            <a:ext cx="8869680" cy="490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53339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Palatino Linotype" pitchFamily="18" charset="0"/>
              </a:rPr>
              <a:t>KOTA TINGGI FLOOD</a:t>
            </a:r>
            <a:endParaRPr lang="en-US" sz="2400" b="1" dirty="0">
              <a:solidFill>
                <a:prstClr val="black"/>
              </a:solidFill>
              <a:latin typeface="Palatino Linotype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38803" y="1433619"/>
            <a:ext cx="1606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Palatino Linotype" pitchFamily="18" charset="0"/>
              </a:rPr>
              <a:t>DEC. 18, 2006</a:t>
            </a:r>
            <a:endParaRPr lang="en-US" b="1" dirty="0">
              <a:solidFill>
                <a:prstClr val="black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72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1796544"/>
            <a:ext cx="8869680" cy="490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38803" y="1433619"/>
            <a:ext cx="1606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Palatino Linotype" pitchFamily="18" charset="0"/>
              </a:rPr>
              <a:t>DEC. </a:t>
            </a:r>
            <a:r>
              <a:rPr lang="en-US" b="1" dirty="0" smtClean="0">
                <a:solidFill>
                  <a:prstClr val="black"/>
                </a:solidFill>
                <a:latin typeface="Palatino Linotype" pitchFamily="18" charset="0"/>
              </a:rPr>
              <a:t>19, </a:t>
            </a:r>
            <a:r>
              <a:rPr lang="en-US" b="1" dirty="0">
                <a:solidFill>
                  <a:prstClr val="black"/>
                </a:solidFill>
                <a:latin typeface="Palatino Linotype" pitchFamily="18" charset="0"/>
              </a:rPr>
              <a:t>2006</a:t>
            </a:r>
            <a:endParaRPr lang="en-US" b="1" dirty="0">
              <a:solidFill>
                <a:prstClr val="black"/>
              </a:solidFill>
              <a:latin typeface="Palatino Linotyp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3339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Palatino Linotype" pitchFamily="18" charset="0"/>
              </a:rPr>
              <a:t>KOTA TINGGI FLOOD</a:t>
            </a:r>
            <a:endParaRPr lang="en-US" sz="2400" b="1" dirty="0">
              <a:solidFill>
                <a:prstClr val="black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22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1752600"/>
            <a:ext cx="8869680" cy="497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38803" y="1433619"/>
            <a:ext cx="1606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Palatino Linotype" pitchFamily="18" charset="0"/>
              </a:rPr>
              <a:t>DEC. </a:t>
            </a:r>
            <a:r>
              <a:rPr lang="en-US" b="1" dirty="0" smtClean="0">
                <a:solidFill>
                  <a:prstClr val="black"/>
                </a:solidFill>
                <a:latin typeface="Palatino Linotype" pitchFamily="18" charset="0"/>
              </a:rPr>
              <a:t>20, </a:t>
            </a:r>
            <a:r>
              <a:rPr lang="en-US" b="1" dirty="0">
                <a:solidFill>
                  <a:prstClr val="black"/>
                </a:solidFill>
                <a:latin typeface="Palatino Linotype" pitchFamily="18" charset="0"/>
              </a:rPr>
              <a:t>2006</a:t>
            </a:r>
            <a:endParaRPr lang="en-US" b="1" dirty="0">
              <a:solidFill>
                <a:prstClr val="black"/>
              </a:solidFill>
              <a:latin typeface="Palatino Linotyp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3339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Palatino Linotype" pitchFamily="18" charset="0"/>
              </a:rPr>
              <a:t>KOTA TINGGI FLOOD</a:t>
            </a:r>
            <a:endParaRPr lang="en-US" sz="2400" b="1" dirty="0">
              <a:solidFill>
                <a:prstClr val="black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83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1828800"/>
            <a:ext cx="8869680" cy="488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38803" y="1433619"/>
            <a:ext cx="1606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Palatino Linotype" pitchFamily="18" charset="0"/>
              </a:rPr>
              <a:t>DEC. </a:t>
            </a:r>
            <a:r>
              <a:rPr lang="en-US" b="1" dirty="0" smtClean="0">
                <a:solidFill>
                  <a:prstClr val="black"/>
                </a:solidFill>
                <a:latin typeface="Palatino Linotype" pitchFamily="18" charset="0"/>
              </a:rPr>
              <a:t>21, </a:t>
            </a:r>
            <a:r>
              <a:rPr lang="en-US" b="1" dirty="0">
                <a:solidFill>
                  <a:prstClr val="black"/>
                </a:solidFill>
                <a:latin typeface="Palatino Linotype" pitchFamily="18" charset="0"/>
              </a:rPr>
              <a:t>2006</a:t>
            </a:r>
            <a:endParaRPr lang="en-US" b="1" dirty="0">
              <a:solidFill>
                <a:prstClr val="black"/>
              </a:solidFill>
              <a:latin typeface="Palatino Linotyp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3339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Palatino Linotype" pitchFamily="18" charset="0"/>
              </a:rPr>
              <a:t>KOTA TINGGI FLOOD</a:t>
            </a:r>
            <a:endParaRPr lang="en-US" sz="2400" b="1" dirty="0">
              <a:solidFill>
                <a:prstClr val="black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4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BBAA-8192-46D1-87CA-78649FD59B3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177" y="-378713"/>
            <a:ext cx="5023261" cy="712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816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6505" y="-76200"/>
            <a:ext cx="8836995" cy="11430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ko-KR" sz="3600" b="1" dirty="0" smtClean="0">
                <a:solidFill>
                  <a:srgbClr val="F7FD11"/>
                </a:solidFill>
                <a:latin typeface="Arial" charset="0"/>
                <a:ea typeface="굴림"/>
                <a:cs typeface="Arial" charset="0"/>
              </a:rPr>
              <a:t>Extreme Floods in Malaysia</a:t>
            </a:r>
            <a:endParaRPr lang="en-US" altLang="ko-KR" sz="3600" b="1" dirty="0" smtClean="0">
              <a:solidFill>
                <a:srgbClr val="F7FD11"/>
              </a:solidFill>
              <a:latin typeface="Arial" charset="0"/>
              <a:ea typeface="굴림"/>
              <a:cs typeface="Arial" charset="0"/>
            </a:endParaRPr>
          </a:p>
        </p:txBody>
      </p:sp>
      <p:sp>
        <p:nvSpPr>
          <p:cNvPr id="596994" name="Text Box 3"/>
          <p:cNvSpPr txBox="1">
            <a:spLocks noChangeArrowheads="1"/>
          </p:cNvSpPr>
          <p:nvPr/>
        </p:nvSpPr>
        <p:spPr bwMode="auto">
          <a:xfrm>
            <a:off x="228600" y="1812589"/>
            <a:ext cx="8724900" cy="341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Extreme Rainfall Precipitation</a:t>
            </a:r>
          </a:p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</a:t>
            </a: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Extreme Flood Modeling</a:t>
            </a:r>
          </a:p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Kota </a:t>
            </a:r>
            <a:r>
              <a:rPr kumimoji="1" lang="en-US" altLang="ko-KR" sz="3600" b="1" dirty="0" err="1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Tinggi</a:t>
            </a: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Flood</a:t>
            </a:r>
          </a:p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</a:t>
            </a:r>
            <a:r>
              <a:rPr kumimoji="1" lang="en-US" altLang="ko-KR" sz="3600" b="1" dirty="0" err="1" smtClean="0">
                <a:solidFill>
                  <a:srgbClr val="FFFF00"/>
                </a:solidFill>
                <a:latin typeface="Arial" charset="0"/>
                <a:ea typeface="굴림"/>
                <a:cs typeface="굴림"/>
              </a:rPr>
              <a:t>Muda</a:t>
            </a:r>
            <a:r>
              <a:rPr kumimoji="1" lang="en-US" altLang="ko-KR" sz="3600" b="1" dirty="0" smtClean="0">
                <a:solidFill>
                  <a:srgbClr val="FFFF00"/>
                </a:solidFill>
                <a:latin typeface="Arial" charset="0"/>
                <a:ea typeface="굴림"/>
                <a:cs typeface="굴림"/>
              </a:rPr>
              <a:t> River Flood</a:t>
            </a:r>
          </a:p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River Management Manual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BBAA-8192-46D1-87CA-78649FD59B3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8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570" name="Picture 2" descr="MudaWatershedGraphic_Cropp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1" y="-2485851"/>
            <a:ext cx="9124826" cy="962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3571" name="Text Box 3"/>
          <p:cNvSpPr txBox="1">
            <a:spLocks noChangeArrowheads="1"/>
          </p:cNvSpPr>
          <p:nvPr/>
        </p:nvSpPr>
        <p:spPr bwMode="auto">
          <a:xfrm>
            <a:off x="1676400" y="381000"/>
            <a:ext cx="335280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0099"/>
                </a:solidFill>
                <a:latin typeface="Rockwell Extra Bold" pitchFamily="18" charset="0"/>
              </a:rPr>
              <a:t>DEM </a:t>
            </a:r>
            <a:endParaRPr lang="en-US" sz="2400" i="1" dirty="0" smtClean="0">
              <a:solidFill>
                <a:srgbClr val="000099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0612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818" name="Text Box 2"/>
          <p:cNvSpPr txBox="1">
            <a:spLocks noChangeArrowheads="1"/>
          </p:cNvSpPr>
          <p:nvPr/>
        </p:nvSpPr>
        <p:spPr bwMode="auto">
          <a:xfrm>
            <a:off x="1447800" y="304800"/>
            <a:ext cx="7391400" cy="6699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000099"/>
                </a:solidFill>
                <a:latin typeface="Rockwell Extra Bold" pitchFamily="18" charset="0"/>
              </a:rPr>
              <a:t>October 1998 Flood </a:t>
            </a:r>
            <a:endParaRPr lang="en-US" sz="2400" i="1" smtClean="0">
              <a:solidFill>
                <a:srgbClr val="000099"/>
              </a:solidFill>
              <a:latin typeface="Rockwell Extra Bold" pitchFamily="18" charset="0"/>
            </a:endParaRPr>
          </a:p>
        </p:txBody>
      </p:sp>
      <p:sp>
        <p:nvSpPr>
          <p:cNvPr id="1186819" name="Rectangle 3"/>
          <p:cNvSpPr>
            <a:spLocks noChangeArrowheads="1"/>
          </p:cNvSpPr>
          <p:nvPr/>
        </p:nvSpPr>
        <p:spPr bwMode="auto">
          <a:xfrm>
            <a:off x="1524000" y="1295400"/>
            <a:ext cx="5032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smtClean="0">
                <a:solidFill>
                  <a:srgbClr val="000099"/>
                </a:solidFill>
                <a:latin typeface="Times New Roman" pitchFamily="18" charset="0"/>
              </a:rPr>
              <a:t> Flood Prone Areas (Oct 1998 Flood) </a:t>
            </a:r>
          </a:p>
        </p:txBody>
      </p:sp>
      <p:pic>
        <p:nvPicPr>
          <p:cNvPr id="1186820" name="Picture 4" descr="gr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1858963"/>
            <a:ext cx="2497137" cy="217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6821" name="Picture 5" descr="Muda2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6" y="-361950"/>
            <a:ext cx="9979025" cy="904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676400" y="381000"/>
            <a:ext cx="335280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0099"/>
                </a:solidFill>
                <a:latin typeface="Rockwell Extra Bold" pitchFamily="18" charset="0"/>
              </a:rPr>
              <a:t>Flood Map</a:t>
            </a:r>
            <a:endParaRPr lang="en-US" sz="2400" i="1" dirty="0" smtClean="0">
              <a:solidFill>
                <a:srgbClr val="000099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0174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22" name="Rectangle 2"/>
          <p:cNvSpPr>
            <a:spLocks noGrp="1" noChangeArrowheads="1"/>
          </p:cNvSpPr>
          <p:nvPr>
            <p:ph type="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32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08324" name="Picture 4" descr="Whole Scene False 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938" y="0"/>
            <a:ext cx="9405938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76400" y="381000"/>
            <a:ext cx="3352800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0099"/>
                </a:solidFill>
                <a:latin typeface="Rockwell Extra Bold" pitchFamily="18" charset="0"/>
              </a:rPr>
              <a:t>Land </a:t>
            </a:r>
            <a:r>
              <a:rPr lang="en-US" sz="3600" b="1" dirty="0" smtClean="0">
                <a:solidFill>
                  <a:srgbClr val="000099"/>
                </a:solidFill>
                <a:latin typeface="Rockwell Extra Bold" pitchFamily="18" charset="0"/>
              </a:rPr>
              <a:t>Use Data</a:t>
            </a:r>
            <a:endParaRPr lang="en-US" sz="2400" i="1" dirty="0" smtClean="0">
              <a:solidFill>
                <a:srgbClr val="000099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98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714" name="Text Box 2"/>
          <p:cNvSpPr txBox="1">
            <a:spLocks noChangeArrowheads="1"/>
          </p:cNvSpPr>
          <p:nvPr/>
        </p:nvSpPr>
        <p:spPr bwMode="auto">
          <a:xfrm>
            <a:off x="838200" y="304800"/>
            <a:ext cx="8001000" cy="6699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</a:rPr>
              <a:t>River Corridor</a:t>
            </a:r>
            <a:r>
              <a:rPr lang="en-US" sz="3600" b="1" smtClean="0">
                <a:solidFill>
                  <a:srgbClr val="000099"/>
                </a:solidFill>
                <a:latin typeface="Rockwell Extra Bold" pitchFamily="18" charset="0"/>
              </a:rPr>
              <a:t> </a:t>
            </a:r>
            <a:endParaRPr lang="en-US" sz="2400" i="1" smtClean="0">
              <a:solidFill>
                <a:srgbClr val="000099"/>
              </a:solidFill>
              <a:latin typeface="Rockwell Extra Bold" pitchFamily="18" charset="0"/>
            </a:endParaRPr>
          </a:p>
        </p:txBody>
      </p:sp>
      <p:grpSp>
        <p:nvGrpSpPr>
          <p:cNvPr id="1779715" name="Group 3"/>
          <p:cNvGrpSpPr>
            <a:grpSpLocks/>
          </p:cNvGrpSpPr>
          <p:nvPr/>
        </p:nvGrpSpPr>
        <p:grpSpPr bwMode="auto">
          <a:xfrm>
            <a:off x="609600" y="1143000"/>
            <a:ext cx="8226425" cy="5651500"/>
            <a:chOff x="288" y="412"/>
            <a:chExt cx="5184" cy="3534"/>
          </a:xfrm>
        </p:grpSpPr>
        <p:pic>
          <p:nvPicPr>
            <p:cNvPr id="1779716" name="Picture 4" descr="xsap2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412"/>
              <a:ext cx="5168" cy="3391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79717" name="Text Box 5"/>
            <p:cNvSpPr txBox="1">
              <a:spLocks noChangeArrowheads="1"/>
            </p:cNvSpPr>
            <p:nvPr/>
          </p:nvSpPr>
          <p:spPr bwMode="auto">
            <a:xfrm>
              <a:off x="358" y="2476"/>
              <a:ext cx="152" cy="188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 b="1" smtClean="0">
                <a:solidFill>
                  <a:srgbClr val="000514"/>
                </a:solidFill>
                <a:latin typeface="Arial" charset="0"/>
              </a:endParaRPr>
            </a:p>
          </p:txBody>
        </p:sp>
        <p:sp>
          <p:nvSpPr>
            <p:cNvPr id="1779718" name="Text Box 6"/>
            <p:cNvSpPr txBox="1">
              <a:spLocks noChangeArrowheads="1"/>
            </p:cNvSpPr>
            <p:nvPr/>
          </p:nvSpPr>
          <p:spPr bwMode="auto">
            <a:xfrm rot="-3109422">
              <a:off x="3229" y="2467"/>
              <a:ext cx="265" cy="94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eaVert"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1779719" name="Line 7"/>
            <p:cNvSpPr>
              <a:spLocks noChangeShapeType="1"/>
            </p:cNvSpPr>
            <p:nvPr/>
          </p:nvSpPr>
          <p:spPr bwMode="auto">
            <a:xfrm flipH="1">
              <a:off x="633" y="2636"/>
              <a:ext cx="301" cy="16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20" name="Line 8"/>
            <p:cNvSpPr>
              <a:spLocks noChangeShapeType="1"/>
            </p:cNvSpPr>
            <p:nvPr/>
          </p:nvSpPr>
          <p:spPr bwMode="auto">
            <a:xfrm flipH="1">
              <a:off x="288" y="2798"/>
              <a:ext cx="345" cy="8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21" name="Line 9"/>
            <p:cNvSpPr>
              <a:spLocks noChangeShapeType="1"/>
            </p:cNvSpPr>
            <p:nvPr/>
          </p:nvSpPr>
          <p:spPr bwMode="auto">
            <a:xfrm>
              <a:off x="977" y="2596"/>
              <a:ext cx="86" cy="12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22" name="Line 10"/>
            <p:cNvSpPr>
              <a:spLocks noChangeShapeType="1"/>
            </p:cNvSpPr>
            <p:nvPr/>
          </p:nvSpPr>
          <p:spPr bwMode="auto">
            <a:xfrm flipV="1">
              <a:off x="1063" y="2677"/>
              <a:ext cx="302" cy="4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23" name="Line 11"/>
            <p:cNvSpPr>
              <a:spLocks noChangeShapeType="1"/>
            </p:cNvSpPr>
            <p:nvPr/>
          </p:nvSpPr>
          <p:spPr bwMode="auto">
            <a:xfrm>
              <a:off x="1365" y="2677"/>
              <a:ext cx="301" cy="40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24" name="Line 12"/>
            <p:cNvSpPr>
              <a:spLocks noChangeShapeType="1"/>
            </p:cNvSpPr>
            <p:nvPr/>
          </p:nvSpPr>
          <p:spPr bwMode="auto">
            <a:xfrm>
              <a:off x="1666" y="3081"/>
              <a:ext cx="172" cy="12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25" name="Line 13"/>
            <p:cNvSpPr>
              <a:spLocks noChangeShapeType="1"/>
            </p:cNvSpPr>
            <p:nvPr/>
          </p:nvSpPr>
          <p:spPr bwMode="auto">
            <a:xfrm>
              <a:off x="1838" y="3203"/>
              <a:ext cx="259" cy="12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26" name="Line 14"/>
            <p:cNvSpPr>
              <a:spLocks noChangeShapeType="1"/>
            </p:cNvSpPr>
            <p:nvPr/>
          </p:nvSpPr>
          <p:spPr bwMode="auto">
            <a:xfrm>
              <a:off x="2097" y="3324"/>
              <a:ext cx="43" cy="40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27" name="Line 15"/>
            <p:cNvSpPr>
              <a:spLocks noChangeShapeType="1"/>
            </p:cNvSpPr>
            <p:nvPr/>
          </p:nvSpPr>
          <p:spPr bwMode="auto">
            <a:xfrm>
              <a:off x="2140" y="3728"/>
              <a:ext cx="8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28" name="Line 16"/>
            <p:cNvSpPr>
              <a:spLocks noChangeShapeType="1"/>
            </p:cNvSpPr>
            <p:nvPr/>
          </p:nvSpPr>
          <p:spPr bwMode="auto">
            <a:xfrm flipV="1">
              <a:off x="2226" y="3324"/>
              <a:ext cx="0" cy="40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29" name="Line 17"/>
            <p:cNvSpPr>
              <a:spLocks noChangeShapeType="1"/>
            </p:cNvSpPr>
            <p:nvPr/>
          </p:nvSpPr>
          <p:spPr bwMode="auto">
            <a:xfrm flipV="1">
              <a:off x="2226" y="3162"/>
              <a:ext cx="474" cy="16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30" name="Line 18"/>
            <p:cNvSpPr>
              <a:spLocks noChangeShapeType="1"/>
            </p:cNvSpPr>
            <p:nvPr/>
          </p:nvSpPr>
          <p:spPr bwMode="auto">
            <a:xfrm flipH="1" flipV="1">
              <a:off x="2571" y="2879"/>
              <a:ext cx="129" cy="28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31" name="Line 19"/>
            <p:cNvSpPr>
              <a:spLocks noChangeShapeType="1"/>
            </p:cNvSpPr>
            <p:nvPr/>
          </p:nvSpPr>
          <p:spPr bwMode="auto">
            <a:xfrm flipV="1">
              <a:off x="2571" y="2515"/>
              <a:ext cx="0" cy="36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32" name="Line 20"/>
            <p:cNvSpPr>
              <a:spLocks noChangeShapeType="1"/>
            </p:cNvSpPr>
            <p:nvPr/>
          </p:nvSpPr>
          <p:spPr bwMode="auto">
            <a:xfrm flipV="1">
              <a:off x="2571" y="2353"/>
              <a:ext cx="86" cy="16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33" name="Line 21"/>
            <p:cNvSpPr>
              <a:spLocks noChangeShapeType="1"/>
            </p:cNvSpPr>
            <p:nvPr/>
          </p:nvSpPr>
          <p:spPr bwMode="auto">
            <a:xfrm>
              <a:off x="2657" y="2353"/>
              <a:ext cx="215" cy="8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34" name="Line 22"/>
            <p:cNvSpPr>
              <a:spLocks noChangeShapeType="1"/>
            </p:cNvSpPr>
            <p:nvPr/>
          </p:nvSpPr>
          <p:spPr bwMode="auto">
            <a:xfrm>
              <a:off x="2872" y="2434"/>
              <a:ext cx="34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35" name="Line 23"/>
            <p:cNvSpPr>
              <a:spLocks noChangeShapeType="1"/>
            </p:cNvSpPr>
            <p:nvPr/>
          </p:nvSpPr>
          <p:spPr bwMode="auto">
            <a:xfrm flipV="1">
              <a:off x="3217" y="2151"/>
              <a:ext cx="430" cy="28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36" name="Line 24"/>
            <p:cNvSpPr>
              <a:spLocks noChangeShapeType="1"/>
            </p:cNvSpPr>
            <p:nvPr/>
          </p:nvSpPr>
          <p:spPr bwMode="auto">
            <a:xfrm>
              <a:off x="3647" y="2151"/>
              <a:ext cx="216" cy="12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37" name="Line 25"/>
            <p:cNvSpPr>
              <a:spLocks noChangeShapeType="1"/>
            </p:cNvSpPr>
            <p:nvPr/>
          </p:nvSpPr>
          <p:spPr bwMode="auto">
            <a:xfrm flipH="1">
              <a:off x="3130" y="2272"/>
              <a:ext cx="733" cy="105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38" name="Line 26"/>
            <p:cNvSpPr>
              <a:spLocks noChangeShapeType="1"/>
            </p:cNvSpPr>
            <p:nvPr/>
          </p:nvSpPr>
          <p:spPr bwMode="auto">
            <a:xfrm>
              <a:off x="3130" y="3324"/>
              <a:ext cx="388" cy="16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39" name="Line 27"/>
            <p:cNvSpPr>
              <a:spLocks noChangeShapeType="1"/>
            </p:cNvSpPr>
            <p:nvPr/>
          </p:nvSpPr>
          <p:spPr bwMode="auto">
            <a:xfrm flipV="1">
              <a:off x="3518" y="3445"/>
              <a:ext cx="646" cy="4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40" name="Line 28"/>
            <p:cNvSpPr>
              <a:spLocks noChangeShapeType="1"/>
            </p:cNvSpPr>
            <p:nvPr/>
          </p:nvSpPr>
          <p:spPr bwMode="auto">
            <a:xfrm flipV="1">
              <a:off x="4164" y="3324"/>
              <a:ext cx="86" cy="12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41" name="Line 29"/>
            <p:cNvSpPr>
              <a:spLocks noChangeShapeType="1"/>
            </p:cNvSpPr>
            <p:nvPr/>
          </p:nvSpPr>
          <p:spPr bwMode="auto">
            <a:xfrm>
              <a:off x="4250" y="3324"/>
              <a:ext cx="388" cy="4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42" name="Line 30"/>
            <p:cNvSpPr>
              <a:spLocks noChangeShapeType="1"/>
            </p:cNvSpPr>
            <p:nvPr/>
          </p:nvSpPr>
          <p:spPr bwMode="auto">
            <a:xfrm>
              <a:off x="4638" y="3364"/>
              <a:ext cx="344" cy="8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43" name="Line 31"/>
            <p:cNvSpPr>
              <a:spLocks noChangeShapeType="1"/>
            </p:cNvSpPr>
            <p:nvPr/>
          </p:nvSpPr>
          <p:spPr bwMode="auto">
            <a:xfrm flipV="1">
              <a:off x="4982" y="3243"/>
              <a:ext cx="474" cy="20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44" name="Line 32"/>
            <p:cNvSpPr>
              <a:spLocks noChangeShapeType="1"/>
            </p:cNvSpPr>
            <p:nvPr/>
          </p:nvSpPr>
          <p:spPr bwMode="auto">
            <a:xfrm flipV="1">
              <a:off x="288" y="2394"/>
              <a:ext cx="474" cy="16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45" name="Line 33"/>
            <p:cNvSpPr>
              <a:spLocks noChangeShapeType="1"/>
            </p:cNvSpPr>
            <p:nvPr/>
          </p:nvSpPr>
          <p:spPr bwMode="auto">
            <a:xfrm flipV="1">
              <a:off x="848" y="2070"/>
              <a:ext cx="646" cy="28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46" name="Line 34"/>
            <p:cNvSpPr>
              <a:spLocks noChangeShapeType="1"/>
            </p:cNvSpPr>
            <p:nvPr/>
          </p:nvSpPr>
          <p:spPr bwMode="auto">
            <a:xfrm>
              <a:off x="1494" y="2070"/>
              <a:ext cx="215" cy="8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47" name="Line 35"/>
            <p:cNvSpPr>
              <a:spLocks noChangeShapeType="1"/>
            </p:cNvSpPr>
            <p:nvPr/>
          </p:nvSpPr>
          <p:spPr bwMode="auto">
            <a:xfrm flipH="1" flipV="1">
              <a:off x="1666" y="1989"/>
              <a:ext cx="43" cy="16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48" name="Line 36"/>
            <p:cNvSpPr>
              <a:spLocks noChangeShapeType="1"/>
            </p:cNvSpPr>
            <p:nvPr/>
          </p:nvSpPr>
          <p:spPr bwMode="auto">
            <a:xfrm flipV="1">
              <a:off x="1666" y="1544"/>
              <a:ext cx="991" cy="44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49" name="Line 37"/>
            <p:cNvSpPr>
              <a:spLocks noChangeShapeType="1"/>
            </p:cNvSpPr>
            <p:nvPr/>
          </p:nvSpPr>
          <p:spPr bwMode="auto">
            <a:xfrm>
              <a:off x="2657" y="1544"/>
              <a:ext cx="215" cy="8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50" name="Line 38"/>
            <p:cNvSpPr>
              <a:spLocks noChangeShapeType="1"/>
            </p:cNvSpPr>
            <p:nvPr/>
          </p:nvSpPr>
          <p:spPr bwMode="auto">
            <a:xfrm>
              <a:off x="2872" y="1625"/>
              <a:ext cx="38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51" name="Line 39"/>
            <p:cNvSpPr>
              <a:spLocks noChangeShapeType="1"/>
            </p:cNvSpPr>
            <p:nvPr/>
          </p:nvSpPr>
          <p:spPr bwMode="auto">
            <a:xfrm>
              <a:off x="3217" y="1625"/>
              <a:ext cx="947" cy="16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52" name="Line 40"/>
            <p:cNvSpPr>
              <a:spLocks noChangeShapeType="1"/>
            </p:cNvSpPr>
            <p:nvPr/>
          </p:nvSpPr>
          <p:spPr bwMode="auto">
            <a:xfrm>
              <a:off x="4207" y="1828"/>
              <a:ext cx="172" cy="4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53" name="Line 41"/>
            <p:cNvSpPr>
              <a:spLocks noChangeShapeType="1"/>
            </p:cNvSpPr>
            <p:nvPr/>
          </p:nvSpPr>
          <p:spPr bwMode="auto">
            <a:xfrm flipV="1">
              <a:off x="4379" y="1625"/>
              <a:ext cx="517" cy="24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54" name="Line 42"/>
            <p:cNvSpPr>
              <a:spLocks noChangeShapeType="1"/>
            </p:cNvSpPr>
            <p:nvPr/>
          </p:nvSpPr>
          <p:spPr bwMode="auto">
            <a:xfrm flipV="1">
              <a:off x="4896" y="1585"/>
              <a:ext cx="560" cy="4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9755" name="AutoShape 43"/>
            <p:cNvSpPr>
              <a:spLocks noChangeArrowheads="1"/>
            </p:cNvSpPr>
            <p:nvPr/>
          </p:nvSpPr>
          <p:spPr bwMode="auto">
            <a:xfrm>
              <a:off x="2245" y="3380"/>
              <a:ext cx="882" cy="566"/>
            </a:xfrm>
            <a:prstGeom prst="roundRect">
              <a:avLst>
                <a:gd name="adj" fmla="val 16667"/>
              </a:avLst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FFFF00"/>
                  </a:solidFill>
                  <a:latin typeface="Arial" charset="0"/>
                </a:rPr>
                <a:t>KG. BUMBUNG LIMA</a:t>
              </a:r>
            </a:p>
          </p:txBody>
        </p:sp>
        <p:sp>
          <p:nvSpPr>
            <p:cNvPr id="1779756" name="AutoShape 44"/>
            <p:cNvSpPr>
              <a:spLocks noChangeArrowheads="1"/>
            </p:cNvSpPr>
            <p:nvPr/>
          </p:nvSpPr>
          <p:spPr bwMode="auto">
            <a:xfrm>
              <a:off x="965" y="1738"/>
              <a:ext cx="887" cy="228"/>
            </a:xfrm>
            <a:prstGeom prst="roundRect">
              <a:avLst>
                <a:gd name="adj" fmla="val 16667"/>
              </a:avLst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FFFF00"/>
                  </a:solidFill>
                  <a:latin typeface="Arial" charset="0"/>
                </a:rPr>
                <a:t>PEKULA</a:t>
              </a:r>
            </a:p>
          </p:txBody>
        </p:sp>
        <p:sp>
          <p:nvSpPr>
            <p:cNvPr id="1779757" name="AutoShape 45"/>
            <p:cNvSpPr>
              <a:spLocks noChangeArrowheads="1"/>
            </p:cNvSpPr>
            <p:nvPr/>
          </p:nvSpPr>
          <p:spPr bwMode="auto">
            <a:xfrm>
              <a:off x="4750" y="1368"/>
              <a:ext cx="722" cy="396"/>
            </a:xfrm>
            <a:prstGeom prst="roundRect">
              <a:avLst>
                <a:gd name="adj" fmla="val 16667"/>
              </a:avLst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FFFF00"/>
                  </a:solidFill>
                  <a:latin typeface="Arial" charset="0"/>
                </a:rPr>
                <a:t>KG. JAWA</a:t>
              </a:r>
            </a:p>
          </p:txBody>
        </p:sp>
        <p:sp>
          <p:nvSpPr>
            <p:cNvPr id="1779758" name="AutoShape 46"/>
            <p:cNvSpPr>
              <a:spLocks noChangeArrowheads="1"/>
            </p:cNvSpPr>
            <p:nvPr/>
          </p:nvSpPr>
          <p:spPr bwMode="auto">
            <a:xfrm>
              <a:off x="3241" y="1041"/>
              <a:ext cx="901" cy="431"/>
            </a:xfrm>
            <a:prstGeom prst="roundRect">
              <a:avLst>
                <a:gd name="adj" fmla="val 16667"/>
              </a:avLst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FFFF00"/>
                  </a:solidFill>
                  <a:latin typeface="Arial" charset="0"/>
                </a:rPr>
                <a:t>KG. BUKIT</a:t>
              </a:r>
            </a:p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FFFF00"/>
                  </a:solidFill>
                  <a:latin typeface="Arial" charset="0"/>
                </a:rPr>
                <a:t>LALANG</a:t>
              </a:r>
            </a:p>
          </p:txBody>
        </p:sp>
        <p:sp>
          <p:nvSpPr>
            <p:cNvPr id="1779759" name="AutoShape 47"/>
            <p:cNvSpPr>
              <a:spLocks noChangeArrowheads="1"/>
            </p:cNvSpPr>
            <p:nvPr/>
          </p:nvSpPr>
          <p:spPr bwMode="auto">
            <a:xfrm>
              <a:off x="309" y="3051"/>
              <a:ext cx="1223" cy="222"/>
            </a:xfrm>
            <a:prstGeom prst="wedgeRoundRectCallout">
              <a:avLst>
                <a:gd name="adj1" fmla="val -4866"/>
                <a:gd name="adj2" fmla="val -251329"/>
                <a:gd name="adj3" fmla="val 16667"/>
              </a:avLst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FF0000"/>
                  </a:solidFill>
                  <a:latin typeface="Tahoma" pitchFamily="34" charset="0"/>
                </a:rPr>
                <a:t>Merdeka Bridge</a:t>
              </a:r>
            </a:p>
          </p:txBody>
        </p:sp>
        <p:sp>
          <p:nvSpPr>
            <p:cNvPr id="1779760" name="AutoShape 48"/>
            <p:cNvSpPr>
              <a:spLocks noChangeArrowheads="1"/>
            </p:cNvSpPr>
            <p:nvPr/>
          </p:nvSpPr>
          <p:spPr bwMode="auto">
            <a:xfrm>
              <a:off x="4203" y="778"/>
              <a:ext cx="1152" cy="202"/>
            </a:xfrm>
            <a:prstGeom prst="wedgeRoundRectCallout">
              <a:avLst>
                <a:gd name="adj1" fmla="val -6819"/>
                <a:gd name="adj2" fmla="val 200981"/>
                <a:gd name="adj3" fmla="val 16667"/>
              </a:avLst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FF0000"/>
                  </a:solidFill>
                  <a:latin typeface="Tahoma" pitchFamily="34" charset="0"/>
                </a:rPr>
                <a:t>PLUS Highway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1533BE-7293-491E-82D5-9C17BE2D0FE2}" type="slidenum">
              <a:rPr lang="en-US" altLang="ko-KR" smtClean="0">
                <a:solidFill>
                  <a:srgbClr val="FFFFFF"/>
                </a:solidFill>
              </a:rPr>
              <a:pPr/>
              <a:t>29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5827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1219200"/>
          <a:ext cx="8534400" cy="51816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5130"/>
                <a:gridCol w="1744500"/>
                <a:gridCol w="3322856"/>
                <a:gridCol w="2771914"/>
              </a:tblGrid>
              <a:tr h="2252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cs typeface="Arial" pitchFamily="34" charset="0"/>
                        </a:rPr>
                        <a:t>YEAR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cs typeface="Arial" pitchFamily="34" charset="0"/>
                        </a:rPr>
                        <a:t>STATES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cs typeface="Arial" pitchFamily="34" charset="0"/>
                        </a:rPr>
                        <a:t>NOTE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cs typeface="Arial" pitchFamily="34" charset="0"/>
                        </a:rPr>
                        <a:t>SOURCES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/>
                </a:tc>
              </a:tr>
              <a:tr h="6758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cs typeface="Arial" pitchFamily="34" charset="0"/>
                        </a:rPr>
                        <a:t>2007</a:t>
                      </a:r>
                      <a:endParaRPr lang="en-US" sz="120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cs typeface="Arial" pitchFamily="34" charset="0"/>
                        </a:rPr>
                        <a:t>Johor, Pahang, Kuala Lumpur, Kedah, Negeri Sembilan, Kelantan</a:t>
                      </a:r>
                      <a:endParaRPr lang="en-US" sz="120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  <a:latin typeface="+mn-lt"/>
                          <a:cs typeface="Arial" pitchFamily="34" charset="0"/>
                        </a:rPr>
                        <a:t>RM 1.2 Billion (USD 400 Million)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  <a:latin typeface="+mn-lt"/>
                          <a:cs typeface="Arial" pitchFamily="34" charset="0"/>
                        </a:rPr>
                        <a:t>260,000 people were evacuated from more than 40,000 families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cs typeface="Arial" pitchFamily="34" charset="0"/>
                        </a:rPr>
                        <a:t>Shafie (2009); MMD (2007)</a:t>
                      </a:r>
                      <a:endParaRPr lang="en-US" sz="120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</a:tr>
              <a:tr h="9011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cs typeface="Arial" pitchFamily="34" charset="0"/>
                        </a:rPr>
                        <a:t>2008</a:t>
                      </a:r>
                      <a:endParaRPr lang="en-US" sz="120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cs typeface="Arial" pitchFamily="34" charset="0"/>
                        </a:rPr>
                        <a:t>Negeri Sembilan, Kuala Lumpur, Pulau Pinang, Kelantan, Terengganu, Pahang</a:t>
                      </a:r>
                      <a:endParaRPr lang="en-US" sz="120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  <a:latin typeface="+mn-lt"/>
                          <a:cs typeface="Arial" pitchFamily="34" charset="0"/>
                        </a:rPr>
                        <a:t>Major roads effected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  <a:latin typeface="+mn-lt"/>
                          <a:cs typeface="Arial" pitchFamily="34" charset="0"/>
                        </a:rPr>
                        <a:t>Landslide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  <a:latin typeface="+mn-lt"/>
                          <a:cs typeface="Arial" pitchFamily="34" charset="0"/>
                        </a:rPr>
                        <a:t>Over 6,000 people evacuated to 40 flood evacuation centers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cs typeface="Arial" pitchFamily="34" charset="0"/>
                        </a:rPr>
                        <a:t>MMD (2008)</a:t>
                      </a:r>
                      <a:endParaRPr lang="en-US" sz="120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</a:tr>
              <a:tr h="6758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cs typeface="Arial" pitchFamily="34" charset="0"/>
                        </a:rPr>
                        <a:t>2009</a:t>
                      </a:r>
                      <a:endParaRPr lang="en-US" sz="120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cs typeface="Arial" pitchFamily="34" charset="0"/>
                        </a:rPr>
                        <a:t>Kuala Lumpur, Kelantan, Kedah, Selangor, Pahang</a:t>
                      </a:r>
                      <a:endParaRPr lang="en-US" sz="120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>
                          <a:effectLst/>
                          <a:latin typeface="+mn-lt"/>
                          <a:cs typeface="Arial" pitchFamily="34" charset="0"/>
                        </a:rPr>
                        <a:t>Severe traffic congestion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>
                          <a:effectLst/>
                          <a:latin typeface="+mn-lt"/>
                          <a:cs typeface="Arial" pitchFamily="34" charset="0"/>
                        </a:rPr>
                        <a:t>Landslide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>
                          <a:effectLst/>
                          <a:latin typeface="+mn-lt"/>
                          <a:cs typeface="Arial" pitchFamily="34" charset="0"/>
                        </a:rPr>
                        <a:t>About 60 families were evacuated</a:t>
                      </a:r>
                      <a:endParaRPr lang="en-US" sz="120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cs typeface="Arial" pitchFamily="34" charset="0"/>
                        </a:rPr>
                        <a:t>MMD (2009)</a:t>
                      </a:r>
                      <a:endParaRPr lang="en-US" sz="120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</a:tr>
              <a:tr h="6758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cs typeface="Arial" pitchFamily="34" charset="0"/>
                        </a:rPr>
                        <a:t>2010</a:t>
                      </a:r>
                      <a:endParaRPr lang="en-US" sz="120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cs typeface="Arial" pitchFamily="34" charset="0"/>
                        </a:rPr>
                        <a:t>Most of the states </a:t>
                      </a:r>
                      <a:r>
                        <a:rPr lang="en-US" sz="1200" dirty="0" smtClean="0">
                          <a:effectLst/>
                          <a:latin typeface="+mn-lt"/>
                          <a:cs typeface="Arial" pitchFamily="34" charset="0"/>
                        </a:rPr>
                        <a:t>in </a:t>
                      </a:r>
                      <a:r>
                        <a:rPr lang="en-US" sz="1200" dirty="0">
                          <a:effectLst/>
                          <a:latin typeface="+mn-lt"/>
                          <a:cs typeface="Arial" pitchFamily="34" charset="0"/>
                        </a:rPr>
                        <a:t>Peninsular Malaysia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>
                          <a:effectLst/>
                          <a:latin typeface="+mn-lt"/>
                          <a:cs typeface="Arial" pitchFamily="34" charset="0"/>
                        </a:rPr>
                        <a:t>More than 70,000 people were evacuated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>
                          <a:effectLst/>
                          <a:latin typeface="+mn-lt"/>
                          <a:cs typeface="Arial" pitchFamily="34" charset="0"/>
                        </a:rPr>
                        <a:t>Traffic jams and water depth more than 1.0 m</a:t>
                      </a:r>
                      <a:endParaRPr lang="en-US" sz="120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cs typeface="Arial" pitchFamily="34" charset="0"/>
                        </a:rPr>
                        <a:t>MMD (2010)</a:t>
                      </a:r>
                      <a:endParaRPr lang="en-US" sz="120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</a:tr>
              <a:tr h="9011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cs typeface="Arial" pitchFamily="34" charset="0"/>
                        </a:rPr>
                        <a:t>2011</a:t>
                      </a:r>
                      <a:endParaRPr lang="en-US" sz="120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cs typeface="Arial" pitchFamily="34" charset="0"/>
                        </a:rPr>
                        <a:t>Most of the states in </a:t>
                      </a:r>
                      <a:r>
                        <a:rPr lang="en-US" sz="1200" dirty="0" smtClean="0">
                          <a:effectLst/>
                          <a:latin typeface="+mn-lt"/>
                          <a:cs typeface="Arial" pitchFamily="34" charset="0"/>
                        </a:rPr>
                        <a:t>Peninsular </a:t>
                      </a:r>
                      <a:r>
                        <a:rPr lang="en-US" sz="1200" dirty="0">
                          <a:effectLst/>
                          <a:latin typeface="+mn-lt"/>
                          <a:cs typeface="Arial" pitchFamily="34" charset="0"/>
                        </a:rPr>
                        <a:t>Malaysia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>
                          <a:effectLst/>
                          <a:latin typeface="+mn-lt"/>
                          <a:cs typeface="Arial" pitchFamily="34" charset="0"/>
                        </a:rPr>
                        <a:t>More than 70,000 people were evacuated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>
                          <a:effectLst/>
                          <a:latin typeface="+mn-lt"/>
                          <a:cs typeface="Arial" pitchFamily="34" charset="0"/>
                        </a:rPr>
                        <a:t>Traffic jams and water depth more than 1.0 m</a:t>
                      </a:r>
                      <a:endParaRPr lang="en-US" sz="120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cs typeface="Arial" pitchFamily="34" charset="0"/>
                        </a:rPr>
                        <a:t>Taucan et al. (2011); Utusan (2011); Maslih et al. (2011); Ismail (2011); Abdullah (2011); Md.-Noor (2011); Mohd and Perimbanayagam (2011)</a:t>
                      </a:r>
                      <a:endParaRPr lang="en-US" sz="120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</a:tr>
              <a:tr h="11264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cs typeface="Arial" pitchFamily="34" charset="0"/>
                        </a:rPr>
                        <a:t>2012</a:t>
                      </a:r>
                      <a:endParaRPr lang="en-US" sz="120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cs typeface="Arial" pitchFamily="34" charset="0"/>
                        </a:rPr>
                        <a:t>Most of the states </a:t>
                      </a:r>
                      <a:r>
                        <a:rPr lang="en-US" sz="1200" dirty="0" smtClean="0">
                          <a:effectLst/>
                          <a:latin typeface="+mn-lt"/>
                          <a:cs typeface="Arial" pitchFamily="34" charset="0"/>
                        </a:rPr>
                        <a:t>in </a:t>
                      </a:r>
                      <a:r>
                        <a:rPr lang="en-US" sz="1200" dirty="0">
                          <a:effectLst/>
                          <a:latin typeface="+mn-lt"/>
                          <a:cs typeface="Arial" pitchFamily="34" charset="0"/>
                        </a:rPr>
                        <a:t>Peninsular Malaysia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  <a:latin typeface="+mn-lt"/>
                          <a:cs typeface="Arial" pitchFamily="34" charset="0"/>
                        </a:rPr>
                        <a:t>More than 5,000 people were evacuated and 600 houses were submerged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  <a:latin typeface="+mn-lt"/>
                          <a:cs typeface="Arial" pitchFamily="34" charset="0"/>
                        </a:rPr>
                        <a:t>Water depth approximately reached 2.0 m at most of the places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+mn-lt"/>
                          <a:cs typeface="Arial" pitchFamily="34" charset="0"/>
                        </a:rPr>
                        <a:t>Utusan</a:t>
                      </a:r>
                      <a:r>
                        <a:rPr lang="en-US" sz="1200" dirty="0">
                          <a:effectLst/>
                          <a:latin typeface="+mn-lt"/>
                          <a:cs typeface="Arial" pitchFamily="34" charset="0"/>
                        </a:rPr>
                        <a:t> (2012); </a:t>
                      </a:r>
                      <a:r>
                        <a:rPr lang="en-US" sz="1200" dirty="0" err="1">
                          <a:effectLst/>
                          <a:latin typeface="+mn-lt"/>
                          <a:cs typeface="Arial" pitchFamily="34" charset="0"/>
                        </a:rPr>
                        <a:t>Jamaluddin</a:t>
                      </a:r>
                      <a:r>
                        <a:rPr lang="en-US" sz="1200" dirty="0">
                          <a:effectLst/>
                          <a:latin typeface="+mn-lt"/>
                          <a:cs typeface="Arial" pitchFamily="34" charset="0"/>
                        </a:rPr>
                        <a:t> and Hassan (2012); </a:t>
                      </a:r>
                      <a:r>
                        <a:rPr lang="en-US" sz="1200" dirty="0" err="1">
                          <a:effectLst/>
                          <a:latin typeface="+mn-lt"/>
                          <a:cs typeface="Arial" pitchFamily="34" charset="0"/>
                        </a:rPr>
                        <a:t>Maslih</a:t>
                      </a:r>
                      <a:r>
                        <a:rPr lang="en-US" sz="1200" dirty="0">
                          <a:effectLst/>
                          <a:latin typeface="+mn-lt"/>
                          <a:cs typeface="Arial" pitchFamily="34" charset="0"/>
                        </a:rPr>
                        <a:t> (2012); </a:t>
                      </a:r>
                      <a:r>
                        <a:rPr lang="en-US" sz="1200" dirty="0" err="1">
                          <a:effectLst/>
                          <a:latin typeface="+mn-lt"/>
                          <a:cs typeface="Arial" pitchFamily="34" charset="0"/>
                        </a:rPr>
                        <a:t>Sinyang</a:t>
                      </a:r>
                      <a:r>
                        <a:rPr lang="en-US" sz="1200" dirty="0">
                          <a:effectLst/>
                          <a:latin typeface="+mn-lt"/>
                          <a:cs typeface="Arial" pitchFamily="34" charset="0"/>
                        </a:rPr>
                        <a:t> (2012); Wan-Alias (2012); </a:t>
                      </a:r>
                      <a:r>
                        <a:rPr lang="en-US" sz="1200" dirty="0" err="1">
                          <a:effectLst/>
                          <a:latin typeface="+mn-lt"/>
                          <a:cs typeface="Arial" pitchFamily="34" charset="0"/>
                        </a:rPr>
                        <a:t>Cameons</a:t>
                      </a:r>
                      <a:r>
                        <a:rPr lang="en-US" sz="1200" dirty="0">
                          <a:effectLst/>
                          <a:latin typeface="+mn-lt"/>
                          <a:cs typeface="Arial" pitchFamily="34" charset="0"/>
                        </a:rPr>
                        <a:t> and Wong (2012); </a:t>
                      </a:r>
                      <a:r>
                        <a:rPr lang="en-US" sz="1200" dirty="0" err="1">
                          <a:effectLst/>
                          <a:latin typeface="+mn-lt"/>
                          <a:cs typeface="Arial" pitchFamily="34" charset="0"/>
                        </a:rPr>
                        <a:t>myMetro</a:t>
                      </a:r>
                      <a:r>
                        <a:rPr lang="en-US" sz="1200" dirty="0">
                          <a:effectLst/>
                          <a:latin typeface="+mn-lt"/>
                          <a:cs typeface="Arial" pitchFamily="34" charset="0"/>
                        </a:rPr>
                        <a:t> (2012); Md.-Noor (2012)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4168" marR="64168" marT="0" marB="0" anchor="ctr"/>
                </a:tc>
              </a:tr>
            </a:tbl>
          </a:graphicData>
        </a:graphic>
      </p:graphicFrame>
      <p:sp>
        <p:nvSpPr>
          <p:cNvPr id="13355" name="TextBox 4"/>
          <p:cNvSpPr txBox="1">
            <a:spLocks noChangeArrowheads="1"/>
          </p:cNvSpPr>
          <p:nvPr/>
        </p:nvSpPr>
        <p:spPr bwMode="auto">
          <a:xfrm>
            <a:off x="304800" y="457200"/>
            <a:ext cx="845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</a:rPr>
              <a:t>Flooding in Peninsular Malaysia from 2007 to 2012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F036F-2A68-4156-80F3-EED55F312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66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570" name="Text Box 2"/>
          <p:cNvSpPr txBox="1">
            <a:spLocks noChangeArrowheads="1"/>
          </p:cNvSpPr>
          <p:nvPr/>
        </p:nvSpPr>
        <p:spPr bwMode="auto">
          <a:xfrm>
            <a:off x="762000" y="304800"/>
            <a:ext cx="7848600" cy="6699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</a:rPr>
              <a:t>Sand and Gravel Mining </a:t>
            </a:r>
            <a:endParaRPr lang="en-US" sz="3200" i="1" smtClean="0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</a:endParaRPr>
          </a:p>
        </p:txBody>
      </p:sp>
      <p:pic>
        <p:nvPicPr>
          <p:cNvPr id="17735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" y="1278371"/>
            <a:ext cx="8614410" cy="50643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3576" name="Rectangle 8"/>
          <p:cNvSpPr>
            <a:spLocks noChangeArrowheads="1"/>
          </p:cNvSpPr>
          <p:nvPr/>
        </p:nvSpPr>
        <p:spPr bwMode="auto">
          <a:xfrm>
            <a:off x="6705600" y="5241925"/>
            <a:ext cx="2209800" cy="946150"/>
          </a:xfrm>
          <a:prstGeom prst="rect">
            <a:avLst/>
          </a:prstGeom>
          <a:solidFill>
            <a:srgbClr val="E7F4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smtClean="0">
                <a:solidFill>
                  <a:srgbClr val="000099"/>
                </a:solidFill>
                <a:latin typeface="Times New Roman" pitchFamily="18" charset="0"/>
              </a:rPr>
              <a:t>River Sand Mining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1533BE-7293-491E-82D5-9C17BE2D0FE2}" type="slidenum">
              <a:rPr lang="en-US" altLang="ko-KR" smtClean="0">
                <a:solidFill>
                  <a:srgbClr val="FFFFFF"/>
                </a:solidFill>
              </a:rPr>
              <a:pPr/>
              <a:t>30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8413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618" name="Text Box 2"/>
          <p:cNvSpPr txBox="1">
            <a:spLocks noChangeArrowheads="1"/>
          </p:cNvSpPr>
          <p:nvPr/>
        </p:nvSpPr>
        <p:spPr bwMode="auto">
          <a:xfrm>
            <a:off x="990600" y="304800"/>
            <a:ext cx="7391400" cy="6699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</a:rPr>
              <a:t>Riverbed Degradation</a:t>
            </a:r>
            <a:endParaRPr lang="en-US" sz="2400" i="1" smtClean="0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</a:endParaRPr>
          </a:p>
        </p:txBody>
      </p:sp>
      <p:pic>
        <p:nvPicPr>
          <p:cNvPr id="1775619" name="Picture 3" descr="GambarJIC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09700"/>
            <a:ext cx="8534400" cy="4797425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1533BE-7293-491E-82D5-9C17BE2D0FE2}" type="slidenum">
              <a:rPr lang="en-US" altLang="ko-KR" smtClean="0">
                <a:solidFill>
                  <a:srgbClr val="FFFFFF"/>
                </a:solidFill>
              </a:rPr>
              <a:pPr/>
              <a:t>31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0034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6505" y="-76200"/>
            <a:ext cx="8836995" cy="11430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ko-KR" sz="3600" b="1" dirty="0" smtClean="0">
                <a:solidFill>
                  <a:srgbClr val="F7FD11"/>
                </a:solidFill>
                <a:latin typeface="Arial" charset="0"/>
                <a:ea typeface="굴림"/>
                <a:cs typeface="Arial" charset="0"/>
              </a:rPr>
              <a:t>Extreme Floods in Malaysia</a:t>
            </a:r>
            <a:endParaRPr lang="en-US" altLang="ko-KR" sz="3600" b="1" dirty="0" smtClean="0">
              <a:solidFill>
                <a:srgbClr val="F7FD11"/>
              </a:solidFill>
              <a:latin typeface="Arial" charset="0"/>
              <a:ea typeface="굴림"/>
              <a:cs typeface="Arial" charset="0"/>
            </a:endParaRPr>
          </a:p>
        </p:txBody>
      </p:sp>
      <p:sp>
        <p:nvSpPr>
          <p:cNvPr id="596994" name="Text Box 3"/>
          <p:cNvSpPr txBox="1">
            <a:spLocks noChangeArrowheads="1"/>
          </p:cNvSpPr>
          <p:nvPr/>
        </p:nvSpPr>
        <p:spPr bwMode="auto">
          <a:xfrm>
            <a:off x="228600" y="1812589"/>
            <a:ext cx="8724900" cy="341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Extreme Rainfall Precipitation</a:t>
            </a:r>
          </a:p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</a:t>
            </a: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Extreme Flood Modeling</a:t>
            </a:r>
          </a:p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Kota </a:t>
            </a:r>
            <a:r>
              <a:rPr kumimoji="1" lang="en-US" altLang="ko-KR" sz="3600" b="1" dirty="0" err="1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Tinggi</a:t>
            </a: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Flood</a:t>
            </a:r>
          </a:p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</a:t>
            </a:r>
            <a:r>
              <a:rPr kumimoji="1" lang="en-US" altLang="ko-KR" sz="3600" b="1" dirty="0" err="1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Muda</a:t>
            </a: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River Flood</a:t>
            </a:r>
          </a:p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</a:t>
            </a:r>
            <a:r>
              <a:rPr kumimoji="1" lang="en-US" altLang="ko-KR" sz="3600" b="1" dirty="0" smtClean="0">
                <a:solidFill>
                  <a:srgbClr val="FFFF00"/>
                </a:solidFill>
                <a:latin typeface="Arial" charset="0"/>
                <a:ea typeface="굴림"/>
                <a:cs typeface="굴림"/>
              </a:rPr>
              <a:t>River Management Manual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BBAA-8192-46D1-87CA-78649FD59B3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8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Title 1"/>
          <p:cNvSpPr>
            <a:spLocks noGrp="1"/>
          </p:cNvSpPr>
          <p:nvPr>
            <p:ph type="title" idx="4294967295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i="1">
                <a:solidFill>
                  <a:schemeClr val="hlink"/>
                </a:solidFill>
                <a:latin typeface="Arial" charset="0"/>
              </a:rPr>
              <a:t>River Management</a:t>
            </a:r>
          </a:p>
        </p:txBody>
      </p:sp>
      <p:sp>
        <p:nvSpPr>
          <p:cNvPr id="655364" name="Line 4"/>
          <p:cNvSpPr>
            <a:spLocks noChangeShapeType="1"/>
          </p:cNvSpPr>
          <p:nvPr/>
        </p:nvSpPr>
        <p:spPr bwMode="auto">
          <a:xfrm flipH="1">
            <a:off x="2185988" y="3113088"/>
            <a:ext cx="946150" cy="1260475"/>
          </a:xfrm>
          <a:prstGeom prst="line">
            <a:avLst/>
          </a:prstGeom>
          <a:noFill/>
          <a:ln w="63500">
            <a:solidFill>
              <a:srgbClr val="800080"/>
            </a:solidFill>
            <a:round/>
            <a:headEnd/>
            <a:tailEnd type="stealth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55365" name="Line 5"/>
          <p:cNvSpPr>
            <a:spLocks noChangeShapeType="1"/>
          </p:cNvSpPr>
          <p:nvPr/>
        </p:nvSpPr>
        <p:spPr bwMode="auto">
          <a:xfrm>
            <a:off x="5292725" y="2663825"/>
            <a:ext cx="1079500" cy="1260475"/>
          </a:xfrm>
          <a:prstGeom prst="line">
            <a:avLst/>
          </a:prstGeom>
          <a:noFill/>
          <a:ln w="63500">
            <a:solidFill>
              <a:srgbClr val="800080"/>
            </a:solidFill>
            <a:round/>
            <a:headEnd/>
            <a:tailEnd type="stealth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55366" name="Line 6"/>
          <p:cNvSpPr>
            <a:spLocks noChangeShapeType="1"/>
          </p:cNvSpPr>
          <p:nvPr/>
        </p:nvSpPr>
        <p:spPr bwMode="auto">
          <a:xfrm flipH="1" flipV="1">
            <a:off x="4122738" y="4868863"/>
            <a:ext cx="1169987" cy="0"/>
          </a:xfrm>
          <a:prstGeom prst="line">
            <a:avLst/>
          </a:prstGeom>
          <a:noFill/>
          <a:ln w="63500">
            <a:solidFill>
              <a:srgbClr val="800080"/>
            </a:solidFill>
            <a:round/>
            <a:headEnd/>
            <a:tailEnd type="stealth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55367" name="Oval 7"/>
          <p:cNvSpPr>
            <a:spLocks noChangeArrowheads="1"/>
          </p:cNvSpPr>
          <p:nvPr/>
        </p:nvSpPr>
        <p:spPr bwMode="auto">
          <a:xfrm>
            <a:off x="2671762" y="1299645"/>
            <a:ext cx="3700463" cy="226437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rgbClr val="000000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Problems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and Issues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Flood Control and Dam Safety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Navigation and  </a:t>
            </a: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Transportation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Water Supply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Irrigation and 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Drainage</a:t>
            </a:r>
            <a:endParaRPr lang="en-US" sz="1400" b="1" dirty="0">
              <a:solidFill>
                <a:srgbClr val="FFFFFF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Water Quality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Aquatic Habitat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55368" name="Oval 8"/>
          <p:cNvSpPr>
            <a:spLocks noChangeArrowheads="1"/>
          </p:cNvSpPr>
          <p:nvPr/>
        </p:nvSpPr>
        <p:spPr bwMode="auto">
          <a:xfrm>
            <a:off x="4932995" y="3651805"/>
            <a:ext cx="3059385" cy="261251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Laws and Regulations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International Treaties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Water Delivery Compacts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Water Rights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Clean Water Act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Endangered Species Act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55369" name="Oval 9"/>
          <p:cNvSpPr>
            <a:spLocks noChangeArrowheads="1"/>
          </p:cNvSpPr>
          <p:nvPr/>
        </p:nvSpPr>
        <p:spPr bwMode="auto">
          <a:xfrm>
            <a:off x="1331640" y="3654025"/>
            <a:ext cx="3085741" cy="26122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Major Stakeholders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 Federal Agencies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State Agencies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Counties and Districts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Cities and Towns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Private 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Sector/Companies</a:t>
            </a:r>
            <a:endParaRPr lang="en-US" sz="1400" b="1" dirty="0">
              <a:solidFill>
                <a:srgbClr val="FFFFFF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Public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581890" y="6538912"/>
            <a:ext cx="2160240" cy="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839337" y="6356350"/>
            <a:ext cx="1664850" cy="3651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Technical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67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894" y="6292055"/>
            <a:ext cx="16891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8511243" y="3158970"/>
            <a:ext cx="0" cy="899390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65022" y="4150565"/>
            <a:ext cx="461665" cy="1258655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vert="vert270"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  National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768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405" y="1403775"/>
            <a:ext cx="534129" cy="16459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68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75" y="1513055"/>
            <a:ext cx="5175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687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75" y="4123345"/>
            <a:ext cx="5175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687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5" y="2827170"/>
            <a:ext cx="328613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7541DD-2609-4C21-9D5B-3EA7E357D8D4}" type="slidenum">
              <a:rPr lang="ko-KR" altLang="en-US" smtClean="0"/>
              <a:pPr>
                <a:defRPr/>
              </a:pPr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453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7503" r="25584"/>
          <a:stretch/>
        </p:blipFill>
        <p:spPr bwMode="auto">
          <a:xfrm>
            <a:off x="1710047" y="0"/>
            <a:ext cx="627383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1533BE-7293-491E-82D5-9C17BE2D0FE2}" type="slidenum">
              <a:rPr lang="en-US" altLang="ko-KR" smtClean="0">
                <a:solidFill>
                  <a:srgbClr val="FFFFFF"/>
                </a:solidFill>
              </a:rPr>
              <a:pPr/>
              <a:t>34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6505" y="-76200"/>
            <a:ext cx="8836995" cy="11430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ko-KR" sz="3600" b="1" dirty="0" smtClean="0">
                <a:solidFill>
                  <a:srgbClr val="F7FD11"/>
                </a:solidFill>
                <a:latin typeface="Arial" charset="0"/>
                <a:ea typeface="굴림"/>
                <a:cs typeface="Arial" charset="0"/>
              </a:rPr>
              <a:t>Summary and Conclusions</a:t>
            </a:r>
          </a:p>
        </p:txBody>
      </p:sp>
      <p:sp>
        <p:nvSpPr>
          <p:cNvPr id="596994" name="Text Box 3"/>
          <p:cNvSpPr txBox="1">
            <a:spLocks noChangeArrowheads="1"/>
          </p:cNvSpPr>
          <p:nvPr/>
        </p:nvSpPr>
        <p:spPr bwMode="auto">
          <a:xfrm>
            <a:off x="311727" y="1052568"/>
            <a:ext cx="8724900" cy="5996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sz="24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1. </a:t>
            </a:r>
            <a:r>
              <a:rPr kumimoji="1" lang="en-US" altLang="ko-KR" sz="24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Extreme Rainfal</a:t>
            </a:r>
            <a:r>
              <a:rPr kumimoji="1" lang="en-US" altLang="ko-KR" sz="24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l Precipitation</a:t>
            </a:r>
            <a:endParaRPr kumimoji="1" lang="en-US" altLang="ko-KR" sz="2400" b="1" dirty="0" smtClean="0">
              <a:solidFill>
                <a:srgbClr val="00B0F0"/>
              </a:solidFill>
              <a:latin typeface="Arial" charset="0"/>
              <a:ea typeface="굴림"/>
              <a:cs typeface="굴림"/>
            </a:endParaRPr>
          </a:p>
          <a:p>
            <a:pPr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sz="2400" b="1" i="1" dirty="0" smtClean="0">
                <a:solidFill>
                  <a:srgbClr val="D3E907"/>
                </a:solidFill>
                <a:latin typeface="Arial" charset="0"/>
                <a:ea typeface="굴림"/>
                <a:cs typeface="굴림"/>
              </a:rPr>
              <a:t>Recent advances in the frequency analysis of multi-day rainfall events</a:t>
            </a:r>
          </a:p>
          <a:p>
            <a:pPr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sz="24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2</a:t>
            </a:r>
            <a:r>
              <a:rPr kumimoji="1" lang="en-US" altLang="ko-KR" sz="24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. </a:t>
            </a:r>
            <a:r>
              <a:rPr kumimoji="1" lang="en-US" altLang="ko-KR" sz="24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Extreme Flood Modeling</a:t>
            </a:r>
            <a:endParaRPr kumimoji="1" lang="en-US" altLang="ko-KR" sz="2400" b="1" dirty="0" smtClean="0">
              <a:solidFill>
                <a:srgbClr val="00B0F0"/>
              </a:solidFill>
              <a:latin typeface="Arial" charset="0"/>
              <a:ea typeface="굴림"/>
              <a:cs typeface="굴림"/>
            </a:endParaRPr>
          </a:p>
          <a:p>
            <a:pPr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sz="2400" b="1" i="1" dirty="0" smtClean="0">
                <a:solidFill>
                  <a:srgbClr val="D3E907"/>
                </a:solidFill>
                <a:latin typeface="Arial" charset="0"/>
                <a:ea typeface="굴림"/>
                <a:cs typeface="굴림"/>
              </a:rPr>
              <a:t>Distributed models </a:t>
            </a:r>
            <a:r>
              <a:rPr kumimoji="1" lang="en-US" altLang="ko-KR" sz="2400" b="1" i="1" dirty="0" smtClean="0">
                <a:solidFill>
                  <a:srgbClr val="D3E907"/>
                </a:solidFill>
                <a:latin typeface="Arial" charset="0"/>
                <a:ea typeface="굴림"/>
                <a:cs typeface="굴림"/>
              </a:rPr>
              <a:t>like TREX can </a:t>
            </a:r>
            <a:r>
              <a:rPr kumimoji="1" lang="en-US" altLang="ko-KR" sz="2400" b="1" i="1" dirty="0" smtClean="0">
                <a:solidFill>
                  <a:srgbClr val="D3E907"/>
                </a:solidFill>
                <a:latin typeface="Arial" charset="0"/>
                <a:ea typeface="굴림"/>
                <a:cs typeface="굴림"/>
              </a:rPr>
              <a:t>simulate </a:t>
            </a:r>
            <a:r>
              <a:rPr kumimoji="1" lang="en-US" altLang="ko-KR" sz="2400" b="1" i="1" dirty="0" smtClean="0">
                <a:solidFill>
                  <a:srgbClr val="D3E907"/>
                </a:solidFill>
                <a:latin typeface="Arial" charset="0"/>
                <a:ea typeface="굴림"/>
                <a:cs typeface="굴림"/>
              </a:rPr>
              <a:t>extreme floods </a:t>
            </a:r>
            <a:endParaRPr kumimoji="1" lang="en-US" altLang="ko-KR" sz="2400" b="1" i="1" dirty="0" smtClean="0">
              <a:solidFill>
                <a:srgbClr val="D3E907"/>
              </a:solidFill>
              <a:latin typeface="Arial" charset="0"/>
              <a:ea typeface="굴림"/>
              <a:cs typeface="굴림"/>
            </a:endParaRPr>
          </a:p>
          <a:p>
            <a:pPr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sz="24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3. </a:t>
            </a:r>
            <a:r>
              <a:rPr kumimoji="1" lang="en-US" altLang="ko-KR" sz="24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Kota </a:t>
            </a:r>
            <a:r>
              <a:rPr kumimoji="1" lang="en-US" altLang="ko-KR" sz="2400" b="1" dirty="0" err="1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Tinggi</a:t>
            </a:r>
            <a:r>
              <a:rPr kumimoji="1" lang="en-US" altLang="ko-KR" sz="24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Flood</a:t>
            </a:r>
            <a:endParaRPr kumimoji="1" lang="en-US" altLang="ko-KR" sz="2400" b="1" dirty="0" smtClean="0">
              <a:solidFill>
                <a:srgbClr val="00B0F0"/>
              </a:solidFill>
              <a:latin typeface="Arial" charset="0"/>
              <a:ea typeface="굴림"/>
              <a:cs typeface="굴림"/>
            </a:endParaRPr>
          </a:p>
          <a:p>
            <a:pPr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sz="2400" b="1" i="1" dirty="0" smtClean="0">
                <a:solidFill>
                  <a:srgbClr val="D3E907"/>
                </a:solidFill>
                <a:latin typeface="Arial" charset="0"/>
                <a:ea typeface="굴림"/>
                <a:cs typeface="굴림"/>
              </a:rPr>
              <a:t>Multi-day rainfall precipitation events control floods on large watersheds</a:t>
            </a:r>
            <a:endParaRPr kumimoji="1" lang="en-US" altLang="ko-KR" sz="2400" b="1" i="1" dirty="0" smtClean="0">
              <a:solidFill>
                <a:srgbClr val="D3E907"/>
              </a:solidFill>
              <a:latin typeface="Arial" charset="0"/>
              <a:ea typeface="굴림"/>
              <a:cs typeface="굴림"/>
            </a:endParaRPr>
          </a:p>
          <a:p>
            <a:pPr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sz="24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4. </a:t>
            </a:r>
            <a:r>
              <a:rPr kumimoji="1" lang="en-US" altLang="ko-KR" sz="2400" b="1" dirty="0" err="1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Muda</a:t>
            </a:r>
            <a:r>
              <a:rPr kumimoji="1" lang="en-US" altLang="ko-KR" sz="24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River Flood</a:t>
            </a:r>
            <a:endParaRPr kumimoji="1" lang="en-US" altLang="ko-KR" sz="2400" b="1" dirty="0" smtClean="0">
              <a:solidFill>
                <a:srgbClr val="00B0F0"/>
              </a:solidFill>
              <a:latin typeface="Arial" charset="0"/>
              <a:ea typeface="굴림"/>
              <a:cs typeface="굴림"/>
            </a:endParaRPr>
          </a:p>
          <a:p>
            <a:pPr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sz="2400" b="1" i="1" dirty="0" smtClean="0">
                <a:solidFill>
                  <a:srgbClr val="D3E907"/>
                </a:solidFill>
                <a:latin typeface="Arial" charset="0"/>
                <a:ea typeface="굴림"/>
                <a:cs typeface="굴림"/>
              </a:rPr>
              <a:t>Concept of river corridor and problems associated with gravel mining</a:t>
            </a:r>
          </a:p>
          <a:p>
            <a:pPr lv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sz="2400" b="1" dirty="0" smtClean="0">
                <a:solidFill>
                  <a:srgbClr val="00B0F0"/>
                </a:solidFill>
                <a:latin typeface="Arial" charset="0"/>
                <a:cs typeface="굴림"/>
              </a:rPr>
              <a:t>5. River Management Manual</a:t>
            </a:r>
          </a:p>
          <a:p>
            <a:pPr lv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sz="2400" b="1" i="1" dirty="0" smtClean="0">
                <a:solidFill>
                  <a:srgbClr val="D3E907"/>
                </a:solidFill>
                <a:latin typeface="Arial" charset="0"/>
                <a:cs typeface="굴림"/>
              </a:rPr>
              <a:t>Major step towards Integrated River Basin Management</a:t>
            </a:r>
            <a:endParaRPr kumimoji="1" lang="en-US" altLang="ko-KR" sz="2800" b="1" i="1" dirty="0">
              <a:solidFill>
                <a:srgbClr val="00B0F0"/>
              </a:solidFill>
              <a:latin typeface="Arial" charset="0"/>
              <a:cs typeface="굴림"/>
            </a:endParaRPr>
          </a:p>
          <a:p>
            <a:pPr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endParaRPr kumimoji="1" lang="en-US" altLang="ko-KR" sz="2000" b="1" dirty="0" smtClean="0">
              <a:solidFill>
                <a:srgbClr val="D3E907"/>
              </a:solidFill>
              <a:latin typeface="Arial" charset="0"/>
              <a:ea typeface="굴림"/>
              <a:cs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274503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F744AD-766C-4B3C-9DDF-44227E823A4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-609600" y="3287713"/>
            <a:ext cx="5000625" cy="889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/>
              <a:t>Thank You!</a:t>
            </a:r>
            <a:br>
              <a:rPr lang="en-US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3900" dirty="0" err="1" smtClean="0"/>
              <a:t>Terima</a:t>
            </a:r>
            <a:r>
              <a:rPr lang="en-US" sz="3900" dirty="0" smtClean="0"/>
              <a:t> </a:t>
            </a:r>
            <a:r>
              <a:rPr lang="en-US" sz="3900" dirty="0" err="1" smtClean="0"/>
              <a:t>Kasih</a:t>
            </a:r>
            <a:r>
              <a:rPr lang="en-US" sz="3900" dirty="0" smtClean="0"/>
              <a:t>!</a:t>
            </a:r>
            <a:endParaRPr lang="en-US" sz="3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566"/>
          <a:stretch/>
        </p:blipFill>
        <p:spPr>
          <a:xfrm>
            <a:off x="3355975" y="220663"/>
            <a:ext cx="3360738" cy="30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54431"/>
            <a:ext cx="9164435" cy="11095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85948" y="1182406"/>
            <a:ext cx="5938652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i="1" dirty="0" smtClean="0">
                <a:solidFill>
                  <a:srgbClr val="FFFF00"/>
                </a:solidFill>
                <a:latin typeface="Comic Sans MS" pitchFamily="66" charset="0"/>
              </a:rPr>
              <a:t>ACKNOWLEDGMENTS</a:t>
            </a:r>
          </a:p>
          <a:p>
            <a:pPr>
              <a:lnSpc>
                <a:spcPct val="80000"/>
              </a:lnSpc>
            </a:pPr>
            <a:endParaRPr lang="en-US" sz="2400" b="1" i="1" dirty="0" smtClean="0">
              <a:solidFill>
                <a:srgbClr val="FFFF00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 dirty="0" err="1" smtClean="0">
                <a:solidFill>
                  <a:srgbClr val="FFFF00"/>
                </a:solidFill>
                <a:latin typeface="Comic Sans MS" pitchFamily="66" charset="0"/>
              </a:rPr>
              <a:t>Dato</a:t>
            </a: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Comic Sans MS" pitchFamily="66" charset="0"/>
              </a:rPr>
              <a:t>Sahol</a:t>
            </a: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 Hamid Abu </a:t>
            </a:r>
            <a:r>
              <a:rPr lang="en-US" sz="2000" dirty="0" err="1" smtClean="0">
                <a:solidFill>
                  <a:srgbClr val="FFFF00"/>
                </a:solidFill>
                <a:latin typeface="Comic Sans MS" pitchFamily="66" charset="0"/>
              </a:rPr>
              <a:t>Bakar</a:t>
            </a: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 (</a:t>
            </a:r>
            <a:r>
              <a:rPr lang="en-US" sz="2000" dirty="0" err="1" smtClean="0">
                <a:solidFill>
                  <a:srgbClr val="FFFF00"/>
                </a:solidFill>
                <a:latin typeface="Comic Sans MS" pitchFamily="66" charset="0"/>
              </a:rPr>
              <a:t>UiTM</a:t>
            </a: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, Malaysia)</a:t>
            </a: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Dr</a:t>
            </a: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. </a:t>
            </a:r>
            <a:r>
              <a:rPr lang="en-US" sz="2000" dirty="0" err="1" smtClean="0">
                <a:solidFill>
                  <a:srgbClr val="FFFF00"/>
                </a:solidFill>
                <a:latin typeface="Comic Sans MS" pitchFamily="66" charset="0"/>
              </a:rPr>
              <a:t>Junaidah</a:t>
            </a: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omic Sans MS" pitchFamily="66" charset="0"/>
              </a:rPr>
              <a:t>Ariffin</a:t>
            </a: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 (</a:t>
            </a:r>
            <a:r>
              <a:rPr lang="en-US" sz="2000" dirty="0" err="1">
                <a:solidFill>
                  <a:srgbClr val="FFFF00"/>
                </a:solidFill>
                <a:latin typeface="Comic Sans MS" pitchFamily="66" charset="0"/>
              </a:rPr>
              <a:t>UiTM</a:t>
            </a: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, Malaysia)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Dr. N. </a:t>
            </a:r>
            <a:r>
              <a:rPr lang="en-US" sz="2000" dirty="0" err="1" smtClean="0">
                <a:solidFill>
                  <a:srgbClr val="FFFF00"/>
                </a:solidFill>
                <a:latin typeface="Comic Sans MS" pitchFamily="66" charset="0"/>
              </a:rPr>
              <a:t>Azazi</a:t>
            </a: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omic Sans MS" pitchFamily="66" charset="0"/>
              </a:rPr>
              <a:t>Zakaria</a:t>
            </a: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 (USM, Malaysia)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Dr. </a:t>
            </a:r>
            <a:r>
              <a:rPr lang="en-US" sz="2000" dirty="0" err="1" smtClean="0">
                <a:solidFill>
                  <a:srgbClr val="FFFF00"/>
                </a:solidFill>
                <a:latin typeface="Comic Sans MS" pitchFamily="66" charset="0"/>
              </a:rPr>
              <a:t>Aminuddin</a:t>
            </a: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Ab. </a:t>
            </a:r>
            <a:r>
              <a:rPr lang="en-US" sz="2000" dirty="0" err="1">
                <a:solidFill>
                  <a:srgbClr val="FFFF00"/>
                </a:solidFill>
                <a:latin typeface="Comic Sans MS" pitchFamily="66" charset="0"/>
              </a:rPr>
              <a:t>Ghani</a:t>
            </a: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 (USM, Malaysia)</a:t>
            </a:r>
          </a:p>
          <a:p>
            <a:pPr>
              <a:lnSpc>
                <a:spcPct val="80000"/>
              </a:lnSpc>
            </a:pPr>
            <a:r>
              <a:rPr lang="en-US" sz="2000" dirty="0" err="1">
                <a:solidFill>
                  <a:srgbClr val="FFFF00"/>
                </a:solidFill>
                <a:latin typeface="Comic Sans MS" pitchFamily="66" charset="0"/>
              </a:rPr>
              <a:t>Dato</a:t>
            </a: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 A. </a:t>
            </a:r>
            <a:r>
              <a:rPr lang="en-US" sz="2000" dirty="0" err="1">
                <a:solidFill>
                  <a:srgbClr val="FFFF00"/>
                </a:solidFill>
                <a:latin typeface="Comic Sans MS" pitchFamily="66" charset="0"/>
              </a:rPr>
              <a:t>Fuad</a:t>
            </a: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omic Sans MS" pitchFamily="66" charset="0"/>
              </a:rPr>
              <a:t>Embi</a:t>
            </a: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 (DID, Malaysia)</a:t>
            </a:r>
          </a:p>
          <a:p>
            <a:pPr>
              <a:lnSpc>
                <a:spcPct val="80000"/>
              </a:lnSpc>
            </a:pPr>
            <a:r>
              <a:rPr lang="en-US" sz="2000" dirty="0" err="1" smtClean="0">
                <a:solidFill>
                  <a:srgbClr val="FFFF00"/>
                </a:solidFill>
                <a:latin typeface="Comic Sans MS" pitchFamily="66" charset="0"/>
              </a:rPr>
              <a:t>Atikah</a:t>
            </a: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omic Sans MS" pitchFamily="66" charset="0"/>
              </a:rPr>
              <a:t>Shafie</a:t>
            </a: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 (DID, Malaysia)</a:t>
            </a:r>
          </a:p>
          <a:p>
            <a:pPr>
              <a:lnSpc>
                <a:spcPct val="80000"/>
              </a:lnSpc>
            </a:pPr>
            <a:r>
              <a:rPr lang="en-US" sz="2000" dirty="0" err="1" smtClean="0">
                <a:solidFill>
                  <a:srgbClr val="FFFF00"/>
                </a:solidFill>
                <a:latin typeface="Comic Sans MS" pitchFamily="66" charset="0"/>
              </a:rPr>
              <a:t>Jazuri</a:t>
            </a: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 Abdullah (</a:t>
            </a:r>
            <a:r>
              <a:rPr lang="en-US" sz="2000" dirty="0" err="1" smtClean="0">
                <a:solidFill>
                  <a:srgbClr val="FFFF00"/>
                </a:solidFill>
                <a:latin typeface="Comic Sans MS" pitchFamily="66" charset="0"/>
              </a:rPr>
              <a:t>UiTM</a:t>
            </a: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 and CSU)</a:t>
            </a:r>
          </a:p>
          <a:p>
            <a:pPr>
              <a:lnSpc>
                <a:spcPct val="80000"/>
              </a:lnSpc>
            </a:pPr>
            <a:r>
              <a:rPr lang="en-US" sz="2000" dirty="0" err="1" smtClean="0">
                <a:solidFill>
                  <a:srgbClr val="FFFF00"/>
                </a:solidFill>
                <a:latin typeface="Comic Sans MS" pitchFamily="66" charset="0"/>
              </a:rPr>
              <a:t>Shazwani</a:t>
            </a: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 N. Muhammad (UKM and CSU)</a:t>
            </a:r>
            <a:endParaRPr lang="en-US" sz="2000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Dr. </a:t>
            </a: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Wong W</a:t>
            </a: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. Sam (DNA, Malaysia)</a:t>
            </a: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Chop </a:t>
            </a: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A. </a:t>
            </a:r>
            <a:r>
              <a:rPr lang="en-US" sz="2000" dirty="0" err="1">
                <a:solidFill>
                  <a:srgbClr val="FFFF00"/>
                </a:solidFill>
                <a:latin typeface="Comic Sans MS" pitchFamily="66" charset="0"/>
              </a:rPr>
              <a:t>Kuang</a:t>
            </a: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 (DNA, Malaysia)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Dr. </a:t>
            </a:r>
            <a:r>
              <a:rPr lang="en-US" sz="2000" dirty="0" err="1" smtClean="0">
                <a:solidFill>
                  <a:srgbClr val="FFFF00"/>
                </a:solidFill>
                <a:latin typeface="Comic Sans MS" pitchFamily="66" charset="0"/>
              </a:rPr>
              <a:t>Lariyah</a:t>
            </a: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omic Sans MS" pitchFamily="66" charset="0"/>
              </a:rPr>
              <a:t>Mohd</a:t>
            </a: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omic Sans MS" pitchFamily="66" charset="0"/>
              </a:rPr>
              <a:t>Sidek</a:t>
            </a: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 (UNITEN, Malaysia)</a:t>
            </a: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James </a:t>
            </a:r>
            <a:r>
              <a:rPr lang="en-US" sz="2000" dirty="0" err="1">
                <a:solidFill>
                  <a:srgbClr val="FFFF00"/>
                </a:solidFill>
                <a:latin typeface="Comic Sans MS" pitchFamily="66" charset="0"/>
              </a:rPr>
              <a:t>Halgren</a:t>
            </a: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 (CSU)</a:t>
            </a:r>
          </a:p>
          <a:p>
            <a:pPr>
              <a:lnSpc>
                <a:spcPct val="80000"/>
              </a:lnSpc>
            </a:pPr>
            <a:r>
              <a:rPr lang="en-US" sz="2000" dirty="0" err="1" smtClean="0">
                <a:solidFill>
                  <a:srgbClr val="FFFF00"/>
                </a:solidFill>
                <a:latin typeface="Comic Sans MS" pitchFamily="66" charset="0"/>
              </a:rPr>
              <a:t>Sangdo</a:t>
            </a: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 An (KICT, </a:t>
            </a: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South Korea</a:t>
            </a: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)</a:t>
            </a:r>
            <a:endParaRPr lang="en-US" sz="20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4607" y="5103674"/>
            <a:ext cx="57654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FF00"/>
                </a:solidFill>
                <a:latin typeface="Comic Sans MS" pitchFamily="66" charset="0"/>
              </a:rPr>
              <a:t>Terima</a:t>
            </a:r>
            <a:r>
              <a:rPr lang="en-US" sz="36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Comic Sans MS" pitchFamily="66" charset="0"/>
              </a:rPr>
              <a:t>Kasih</a:t>
            </a:r>
            <a:r>
              <a:rPr lang="en-US" sz="3600" b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Comic Sans MS" pitchFamily="66" charset="0"/>
              </a:rPr>
              <a:t>atas</a:t>
            </a:r>
            <a:r>
              <a:rPr lang="en-US" sz="3600" b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Comic Sans MS" pitchFamily="66" charset="0"/>
              </a:rPr>
              <a:t>Perhatian</a:t>
            </a:r>
            <a:r>
              <a:rPr lang="en-US" sz="3600" b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Comic Sans MS" pitchFamily="66" charset="0"/>
              </a:rPr>
              <a:t>Anda</a:t>
            </a:r>
            <a:r>
              <a:rPr lang="en-US" sz="3600" b="1" dirty="0" smtClean="0">
                <a:solidFill>
                  <a:srgbClr val="FFFF00"/>
                </a:solidFill>
                <a:latin typeface="Comic Sans MS" pitchFamily="66" charset="0"/>
              </a:rPr>
              <a:t>!</a:t>
            </a:r>
            <a:r>
              <a:rPr lang="en-US" sz="3600" b="1" dirty="0">
                <a:solidFill>
                  <a:srgbClr val="FFFF00"/>
                </a:solidFill>
                <a:latin typeface="Comic Sans MS" pitchFamily="66" charset="0"/>
              </a:rPr>
              <a:t/>
            </a:r>
            <a:br>
              <a:rPr lang="en-US" sz="3600" b="1" dirty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US" sz="3600" b="1" dirty="0">
                <a:solidFill>
                  <a:srgbClr val="FFFF00"/>
                </a:solidFill>
                <a:latin typeface="Comic Sans MS" pitchFamily="66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11571825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6505" y="-76200"/>
            <a:ext cx="8836995" cy="11430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ko-KR" sz="3600" b="1" dirty="0" smtClean="0">
                <a:solidFill>
                  <a:srgbClr val="F7FD11"/>
                </a:solidFill>
                <a:latin typeface="Arial" charset="0"/>
                <a:ea typeface="굴림"/>
                <a:cs typeface="Arial" charset="0"/>
              </a:rPr>
              <a:t>Extreme Floods in Malaysia</a:t>
            </a:r>
            <a:endParaRPr lang="en-US" altLang="ko-KR" sz="3600" b="1" dirty="0" smtClean="0">
              <a:solidFill>
                <a:srgbClr val="F7FD11"/>
              </a:solidFill>
              <a:latin typeface="Arial" charset="0"/>
              <a:ea typeface="굴림"/>
              <a:cs typeface="Arial" charset="0"/>
            </a:endParaRPr>
          </a:p>
        </p:txBody>
      </p:sp>
      <p:sp>
        <p:nvSpPr>
          <p:cNvPr id="596994" name="Text Box 3"/>
          <p:cNvSpPr txBox="1">
            <a:spLocks noChangeArrowheads="1"/>
          </p:cNvSpPr>
          <p:nvPr/>
        </p:nvSpPr>
        <p:spPr bwMode="auto">
          <a:xfrm>
            <a:off x="228600" y="1812589"/>
            <a:ext cx="8724900" cy="341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</a:t>
            </a:r>
            <a:r>
              <a:rPr kumimoji="1" lang="en-US" altLang="ko-KR" sz="3600" b="1" dirty="0" smtClean="0">
                <a:solidFill>
                  <a:srgbClr val="FFFF00"/>
                </a:solidFill>
                <a:latin typeface="Arial" charset="0"/>
                <a:ea typeface="굴림"/>
                <a:cs typeface="굴림"/>
              </a:rPr>
              <a:t>Extreme Rainfall Precipitation</a:t>
            </a:r>
            <a:endParaRPr kumimoji="1" lang="en-US" altLang="ko-KR" sz="3600" b="1" dirty="0" smtClean="0">
              <a:solidFill>
                <a:srgbClr val="FFFF00"/>
              </a:solidFill>
              <a:latin typeface="Arial" charset="0"/>
              <a:ea typeface="굴림"/>
              <a:cs typeface="굴림"/>
            </a:endParaRPr>
          </a:p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</a:t>
            </a: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Extreme Flood Modeling</a:t>
            </a:r>
            <a:endParaRPr kumimoji="1" lang="en-US" altLang="ko-KR" sz="3600" b="1" dirty="0" smtClean="0">
              <a:solidFill>
                <a:srgbClr val="00B0F0"/>
              </a:solidFill>
              <a:latin typeface="Arial" charset="0"/>
              <a:ea typeface="굴림"/>
              <a:cs typeface="굴림"/>
            </a:endParaRPr>
          </a:p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</a:t>
            </a: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Kota </a:t>
            </a:r>
            <a:r>
              <a:rPr kumimoji="1" lang="en-US" altLang="ko-KR" sz="3600" b="1" dirty="0" err="1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Tinggi</a:t>
            </a: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Flood</a:t>
            </a:r>
          </a:p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</a:t>
            </a:r>
            <a:r>
              <a:rPr kumimoji="1" lang="en-US" altLang="ko-KR" sz="3600" b="1" dirty="0" err="1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Muda</a:t>
            </a: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River Flood</a:t>
            </a:r>
            <a:endParaRPr kumimoji="1" lang="en-US" altLang="ko-KR" sz="3600" b="1" dirty="0" smtClean="0">
              <a:solidFill>
                <a:srgbClr val="00B0F0"/>
              </a:solidFill>
              <a:latin typeface="Arial" charset="0"/>
              <a:ea typeface="굴림"/>
              <a:cs typeface="굴림"/>
            </a:endParaRPr>
          </a:p>
          <a:p>
            <a:pPr marL="457200" indent="-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 </a:t>
            </a:r>
            <a:r>
              <a:rPr kumimoji="1" lang="en-US" altLang="ko-KR" sz="3600" b="1" dirty="0" smtClean="0">
                <a:solidFill>
                  <a:srgbClr val="00B0F0"/>
                </a:solidFill>
                <a:latin typeface="Arial" charset="0"/>
                <a:ea typeface="굴림"/>
                <a:cs typeface="굴림"/>
              </a:rPr>
              <a:t>River Management Manual</a:t>
            </a:r>
            <a:endParaRPr kumimoji="1" lang="en-US" altLang="ko-KR" sz="3600" b="1" dirty="0" smtClean="0">
              <a:solidFill>
                <a:srgbClr val="00B0F0"/>
              </a:solidFill>
              <a:latin typeface="Arial" charset="0"/>
              <a:ea typeface="굴림"/>
              <a:cs typeface="굴림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BBAA-8192-46D1-87CA-78649FD59B3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5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/>
            <a:r>
              <a:rPr lang="en-US" smtClean="0"/>
              <a:t>Rainfall Events in Malaysia</a:t>
            </a:r>
            <a:endParaRPr lang="en-MY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4114800" cy="1236023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dirty="0" smtClean="0"/>
              <a:t>Malaysia receives between </a:t>
            </a:r>
            <a:r>
              <a:rPr lang="en-US" sz="2400" b="1" dirty="0" smtClean="0">
                <a:solidFill>
                  <a:srgbClr val="FF0000"/>
                </a:solidFill>
              </a:rPr>
              <a:t>2000 and 4000 mm </a:t>
            </a:r>
            <a:r>
              <a:rPr lang="en-US" sz="2400" dirty="0" smtClean="0"/>
              <a:t>of </a:t>
            </a:r>
            <a:r>
              <a:rPr lang="en-MY" sz="2400" dirty="0" smtClean="0"/>
              <a:t>rainfall per year</a:t>
            </a:r>
            <a:endParaRPr lang="en-MY" sz="2400" dirty="0" smtClean="0"/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MY" sz="24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0743" r="6992" b="10462"/>
          <a:stretch/>
        </p:blipFill>
        <p:spPr>
          <a:xfrm>
            <a:off x="5595257" y="2109251"/>
            <a:ext cx="2949575" cy="3752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69EF76-5CDB-41A0-9939-4378F29E41DB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449" y="2851230"/>
            <a:ext cx="5051365" cy="330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494312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algn="ctr"/>
            <a:r>
              <a:rPr lang="en-US" sz="2600" smtClean="0"/>
              <a:t>CDF for Subang Station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9D6DBD-E391-4578-875E-4FFAF11EE86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450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7047"/>
          <a:stretch>
            <a:fillRect/>
          </a:stretch>
        </p:blipFill>
        <p:spPr>
          <a:xfrm>
            <a:off x="228600" y="1066800"/>
            <a:ext cx="8534400" cy="5767388"/>
          </a:xfrm>
        </p:spPr>
      </p:pic>
      <p:sp>
        <p:nvSpPr>
          <p:cNvPr id="7" name="Rectangle 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62400" y="4267200"/>
            <a:ext cx="4572000" cy="597471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5593704" y="6414403"/>
            <a:ext cx="29979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ts val="700"/>
              </a:spcBef>
              <a:buClr>
                <a:srgbClr val="DD8047"/>
              </a:buClr>
              <a:buSzPct val="60000"/>
            </a:pPr>
            <a:r>
              <a:rPr lang="en-US" sz="1400" b="1" dirty="0" smtClean="0">
                <a:solidFill>
                  <a:srgbClr val="EBDDC3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From </a:t>
            </a:r>
            <a:r>
              <a:rPr lang="en-US" sz="1400" b="1" dirty="0" err="1" smtClean="0">
                <a:solidFill>
                  <a:srgbClr val="EBDDC3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Shazwani</a:t>
            </a:r>
            <a:r>
              <a:rPr lang="en-US" sz="1400" b="1" dirty="0" smtClean="0">
                <a:solidFill>
                  <a:srgbClr val="EBDDC3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en-US" sz="1400" b="1" dirty="0" err="1" smtClean="0">
                <a:solidFill>
                  <a:srgbClr val="EBDDC3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Nur</a:t>
            </a:r>
            <a:r>
              <a:rPr lang="en-US" sz="1400" b="1" dirty="0" smtClean="0">
                <a:solidFill>
                  <a:srgbClr val="EBDDC3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Muhammad</a:t>
            </a:r>
            <a:endParaRPr lang="en-US" sz="1400" b="1" dirty="0">
              <a:solidFill>
                <a:srgbClr val="EBDDC3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12313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algn="ctr"/>
            <a:r>
              <a:rPr lang="en-US" sz="2200" smtClean="0"/>
              <a:t>Conditional Probability of Multi-Day Rainfall Events at Subang Station</a:t>
            </a:r>
            <a:endParaRPr lang="en-MY" sz="220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966565-0CCF-4225-AFB3-14ED44B4227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196975"/>
            <a:ext cx="7208838" cy="524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95600" y="3288268"/>
            <a:ext cx="3306931" cy="369332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5593704" y="6414403"/>
            <a:ext cx="29979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ts val="700"/>
              </a:spcBef>
              <a:buClr>
                <a:srgbClr val="DD8047"/>
              </a:buClr>
              <a:buSzPct val="60000"/>
            </a:pPr>
            <a:r>
              <a:rPr lang="en-US" sz="1400" b="1" dirty="0" smtClean="0">
                <a:solidFill>
                  <a:srgbClr val="EBDDC3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From </a:t>
            </a:r>
            <a:r>
              <a:rPr lang="en-US" sz="1400" b="1" dirty="0" err="1" smtClean="0">
                <a:solidFill>
                  <a:srgbClr val="EBDDC3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Shazwani</a:t>
            </a:r>
            <a:r>
              <a:rPr lang="en-US" sz="1400" b="1" dirty="0" smtClean="0">
                <a:solidFill>
                  <a:srgbClr val="EBDDC3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en-US" sz="1400" b="1" dirty="0" err="1" smtClean="0">
                <a:solidFill>
                  <a:srgbClr val="EBDDC3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Nur</a:t>
            </a:r>
            <a:r>
              <a:rPr lang="en-US" sz="1400" b="1" dirty="0" smtClean="0">
                <a:solidFill>
                  <a:srgbClr val="EBDDC3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Muhammad</a:t>
            </a:r>
            <a:endParaRPr lang="en-US" sz="1400" b="1" dirty="0">
              <a:solidFill>
                <a:srgbClr val="EBDDC3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88497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476250"/>
          </a:xfrm>
        </p:spPr>
        <p:txBody>
          <a:bodyPr/>
          <a:lstStyle/>
          <a:p>
            <a:pPr algn="ctr"/>
            <a:r>
              <a:rPr lang="en-US" sz="2000" smtClean="0"/>
              <a:t>Return Period Curves from Measured &amp; Improved Probability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AE7C27-ECAC-400C-8405-81B789179CF3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66800"/>
            <a:ext cx="8077200" cy="563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74457"/>
            <a:ext cx="86868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93704" y="6414403"/>
            <a:ext cx="29979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ts val="700"/>
              </a:spcBef>
              <a:buClr>
                <a:srgbClr val="DD8047"/>
              </a:buClr>
              <a:buSzPct val="60000"/>
            </a:pPr>
            <a:r>
              <a:rPr lang="en-US" sz="1400" b="1" dirty="0" smtClean="0">
                <a:solidFill>
                  <a:srgbClr val="EBDDC3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From </a:t>
            </a:r>
            <a:r>
              <a:rPr lang="en-US" sz="1400" b="1" dirty="0" err="1" smtClean="0">
                <a:solidFill>
                  <a:srgbClr val="EBDDC3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Shazwani</a:t>
            </a:r>
            <a:r>
              <a:rPr lang="en-US" sz="1400" b="1" dirty="0" smtClean="0">
                <a:solidFill>
                  <a:srgbClr val="EBDDC3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en-US" sz="1400" b="1" dirty="0" err="1" smtClean="0">
                <a:solidFill>
                  <a:srgbClr val="EBDDC3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Nur</a:t>
            </a:r>
            <a:r>
              <a:rPr lang="en-US" sz="1400" b="1" dirty="0" smtClean="0">
                <a:solidFill>
                  <a:srgbClr val="EBDDC3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Muhammad</a:t>
            </a:r>
            <a:endParaRPr lang="en-US" sz="1400" b="1" dirty="0">
              <a:solidFill>
                <a:srgbClr val="EBDDC3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6694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7277E4-C65D-49A9-92E4-C00E3BDE00A6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2351314" y="771912"/>
            <a:ext cx="3823855" cy="505938"/>
          </a:xfrm>
        </p:spPr>
        <p:txBody>
          <a:bodyPr/>
          <a:lstStyle/>
          <a:p>
            <a:r>
              <a:rPr lang="en-US" sz="3000" dirty="0" smtClean="0"/>
              <a:t>Extreme Rainfall Events </a:t>
            </a:r>
            <a:endParaRPr lang="en-US" sz="2000" dirty="0" smtClean="0"/>
          </a:p>
        </p:txBody>
      </p:sp>
      <p:pic>
        <p:nvPicPr>
          <p:cNvPr id="24579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4616" y="1401287"/>
            <a:ext cx="8411244" cy="5308626"/>
          </a:xfrm>
        </p:spPr>
      </p:pic>
    </p:spTree>
    <p:extLst>
      <p:ext uri="{BB962C8B-B14F-4D97-AF65-F5344CB8AC3E}">
        <p14:creationId xmlns:p14="http://schemas.microsoft.com/office/powerpoint/2010/main" val="384233361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Office 테마">
  <a:themeElements>
    <a:clrScheme name="7_Office 테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Office 테마">
      <a:majorFont>
        <a:latin typeface="맑은 고딕"/>
        <a:ea typeface="맑은 고딕"/>
        <a:cs typeface="맑은 고딕"/>
      </a:majorFont>
      <a:minorFont>
        <a:latin typeface="맑은 고딕"/>
        <a:ea typeface="맑은 고딕"/>
        <a:cs typeface="맑은 고딕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Office 테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흐름">
  <a:themeElements>
    <a:clrScheme name="흐름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흐름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흐름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흐름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흐름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흐름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흐름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흐름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흐름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흐름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흐름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1D4FBD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1D4FBD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14594</TotalTime>
  <Words>1112</Words>
  <Application>Microsoft Office PowerPoint</Application>
  <PresentationFormat>On-screen Show (4:3)</PresentationFormat>
  <Paragraphs>301</Paragraphs>
  <Slides>36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Flow</vt:lpstr>
      <vt:lpstr>1_Office 테마</vt:lpstr>
      <vt:lpstr>Default Design</vt:lpstr>
      <vt:lpstr>7_Office 테마</vt:lpstr>
      <vt:lpstr>2_Default Design</vt:lpstr>
      <vt:lpstr>2_Median</vt:lpstr>
      <vt:lpstr>흐름</vt:lpstr>
      <vt:lpstr>4_Default Design</vt:lpstr>
      <vt:lpstr>Office Theme</vt:lpstr>
      <vt:lpstr>1_Office Theme</vt:lpstr>
      <vt:lpstr>1_Flow</vt:lpstr>
      <vt:lpstr>Median</vt:lpstr>
      <vt:lpstr>PowerPoint Presentation</vt:lpstr>
      <vt:lpstr>Floods in Malaysia (2006/2007)</vt:lpstr>
      <vt:lpstr>PowerPoint Presentation</vt:lpstr>
      <vt:lpstr>Extreme Floods in Malaysia</vt:lpstr>
      <vt:lpstr>Rainfall Events in Malaysia</vt:lpstr>
      <vt:lpstr>CDF for Subang Station</vt:lpstr>
      <vt:lpstr>Conditional Probability of Multi-Day Rainfall Events at Subang Station</vt:lpstr>
      <vt:lpstr>Return Period Curves from Measured &amp; Improved Probability Structure</vt:lpstr>
      <vt:lpstr>Extreme Rainfall Events </vt:lpstr>
      <vt:lpstr>Extreme Floods in Malaysia</vt:lpstr>
      <vt:lpstr>TREX model (Hydrological model)</vt:lpstr>
      <vt:lpstr>PowerPoint Presentation</vt:lpstr>
      <vt:lpstr>Extreme Floods in Malaysia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Rainfall near Kota Tinggi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Extreme Floods in Malaysia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Extreme Floods in Malaysia</vt:lpstr>
      <vt:lpstr>River Management</vt:lpstr>
      <vt:lpstr>PowerPoint Presentation</vt:lpstr>
      <vt:lpstr>Summary and Conclusions</vt:lpstr>
      <vt:lpstr>Thank You!  Terima Kasih!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JAZURI</dc:creator>
  <cp:lastModifiedBy>.</cp:lastModifiedBy>
  <cp:revision>481</cp:revision>
  <cp:lastPrinted>2013-01-10T16:52:56Z</cp:lastPrinted>
  <dcterms:created xsi:type="dcterms:W3CDTF">2011-12-07T17:28:59Z</dcterms:created>
  <dcterms:modified xsi:type="dcterms:W3CDTF">2014-09-18T17:49:21Z</dcterms:modified>
</cp:coreProperties>
</file>