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handoutMasterIdLst>
    <p:handoutMasterId r:id="rId29"/>
  </p:handoutMasterIdLst>
  <p:sldIdLst>
    <p:sldId id="267" r:id="rId3"/>
    <p:sldId id="256" r:id="rId4"/>
    <p:sldId id="269" r:id="rId5"/>
    <p:sldId id="259" r:id="rId6"/>
    <p:sldId id="258" r:id="rId7"/>
    <p:sldId id="283" r:id="rId8"/>
    <p:sldId id="260" r:id="rId9"/>
    <p:sldId id="257" r:id="rId10"/>
    <p:sldId id="266" r:id="rId11"/>
    <p:sldId id="278" r:id="rId12"/>
    <p:sldId id="271" r:id="rId13"/>
    <p:sldId id="272" r:id="rId14"/>
    <p:sldId id="279" r:id="rId15"/>
    <p:sldId id="268" r:id="rId16"/>
    <p:sldId id="265" r:id="rId17"/>
    <p:sldId id="280" r:id="rId18"/>
    <p:sldId id="281" r:id="rId19"/>
    <p:sldId id="282" r:id="rId20"/>
    <p:sldId id="273" r:id="rId21"/>
    <p:sldId id="274" r:id="rId22"/>
    <p:sldId id="276" r:id="rId23"/>
    <p:sldId id="277" r:id="rId24"/>
    <p:sldId id="275" r:id="rId25"/>
    <p:sldId id="270" r:id="rId26"/>
    <p:sldId id="285" r:id="rId27"/>
    <p:sldId id="284"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937D4-531E-4CB3-A3F8-6DAE4F128AE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BA7A28B-DB21-47EE-AE50-E7E220818292}">
      <dgm:prSet phldrT="[Text]" custT="1"/>
      <dgm:spPr/>
      <dgm:t>
        <a:bodyPr/>
        <a:lstStyle/>
        <a:p>
          <a:r>
            <a:rPr lang="en-US" sz="2000" b="1" dirty="0" smtClean="0"/>
            <a:t>(1)</a:t>
          </a:r>
          <a:r>
            <a:rPr lang="en-US" sz="2000" dirty="0" smtClean="0"/>
            <a:t> Statement of Purpose</a:t>
          </a:r>
          <a:endParaRPr lang="en-US" sz="2000" dirty="0"/>
        </a:p>
      </dgm:t>
    </dgm:pt>
    <dgm:pt modelId="{2C0ED2EB-779B-468D-AB2F-8D1C29182F89}" type="parTrans" cxnId="{24AA01D2-AA79-4388-9E54-47F666316866}">
      <dgm:prSet/>
      <dgm:spPr/>
      <dgm:t>
        <a:bodyPr/>
        <a:lstStyle/>
        <a:p>
          <a:endParaRPr lang="en-US"/>
        </a:p>
      </dgm:t>
    </dgm:pt>
    <dgm:pt modelId="{88CBA712-C37C-4643-A17C-4ECBF7443BD8}" type="sibTrans" cxnId="{24AA01D2-AA79-4388-9E54-47F666316866}">
      <dgm:prSet/>
      <dgm:spPr/>
      <dgm:t>
        <a:bodyPr/>
        <a:lstStyle/>
        <a:p>
          <a:endParaRPr lang="en-US"/>
        </a:p>
      </dgm:t>
    </dgm:pt>
    <dgm:pt modelId="{8CE34C13-396D-4DE4-ADFC-77C4D04494E7}">
      <dgm:prSet phldrT="[Text]" custT="1"/>
      <dgm:spPr/>
      <dgm:t>
        <a:bodyPr/>
        <a:lstStyle/>
        <a:p>
          <a:r>
            <a:rPr lang="en-US" sz="2000" b="1" dirty="0" smtClean="0"/>
            <a:t>(2)</a:t>
          </a:r>
          <a:r>
            <a:rPr lang="en-US" sz="2000" dirty="0" smtClean="0"/>
            <a:t> Five-Year Objectives</a:t>
          </a:r>
          <a:endParaRPr lang="en-US" sz="2000" dirty="0"/>
        </a:p>
      </dgm:t>
    </dgm:pt>
    <dgm:pt modelId="{A5ACA638-2942-4A8A-B27A-7D8E44239B7C}" type="parTrans" cxnId="{5A0875BD-8BDB-4B94-9CC4-B6E32C561604}">
      <dgm:prSet/>
      <dgm:spPr/>
      <dgm:t>
        <a:bodyPr/>
        <a:lstStyle/>
        <a:p>
          <a:endParaRPr lang="en-US"/>
        </a:p>
      </dgm:t>
    </dgm:pt>
    <dgm:pt modelId="{CA9B9B44-1798-4D78-9680-E5E2D610FEB8}" type="sibTrans" cxnId="{5A0875BD-8BDB-4B94-9CC4-B6E32C561604}">
      <dgm:prSet/>
      <dgm:spPr/>
      <dgm:t>
        <a:bodyPr/>
        <a:lstStyle/>
        <a:p>
          <a:endParaRPr lang="en-US"/>
        </a:p>
      </dgm:t>
    </dgm:pt>
    <dgm:pt modelId="{55FE5706-79BA-4550-A736-BA0E76C78748}">
      <dgm:prSet phldrT="[Text]" custT="1"/>
      <dgm:spPr/>
      <dgm:t>
        <a:bodyPr/>
        <a:lstStyle/>
        <a:p>
          <a:r>
            <a:rPr lang="en-US" sz="1800" b="1" dirty="0" smtClean="0"/>
            <a:t>(3) </a:t>
          </a:r>
          <a:r>
            <a:rPr lang="en-US" sz="1800" dirty="0" smtClean="0"/>
            <a:t>Customers and Channels</a:t>
          </a:r>
          <a:endParaRPr lang="en-US" sz="1800" dirty="0"/>
        </a:p>
      </dgm:t>
    </dgm:pt>
    <dgm:pt modelId="{58E72008-F048-4891-BB21-86AEB63E53FB}" type="parTrans" cxnId="{BEF6582F-01A1-45A0-9BC8-EA7D13381346}">
      <dgm:prSet/>
      <dgm:spPr/>
      <dgm:t>
        <a:bodyPr/>
        <a:lstStyle/>
        <a:p>
          <a:endParaRPr lang="en-US"/>
        </a:p>
      </dgm:t>
    </dgm:pt>
    <dgm:pt modelId="{C8B5CA43-A9B6-41A1-9C74-0CDA13EF52F2}" type="sibTrans" cxnId="{BEF6582F-01A1-45A0-9BC8-EA7D13381346}">
      <dgm:prSet/>
      <dgm:spPr/>
      <dgm:t>
        <a:bodyPr/>
        <a:lstStyle/>
        <a:p>
          <a:endParaRPr lang="en-US"/>
        </a:p>
      </dgm:t>
    </dgm:pt>
    <dgm:pt modelId="{F6F4D1A5-FD95-4B9E-B9FF-5AC847491D46}">
      <dgm:prSet phldrT="[Text]" custT="1"/>
      <dgm:spPr/>
      <dgm:t>
        <a:bodyPr/>
        <a:lstStyle/>
        <a:p>
          <a:r>
            <a:rPr lang="en-US" sz="2000" b="1" dirty="0" smtClean="0"/>
            <a:t>(4) </a:t>
          </a:r>
          <a:r>
            <a:rPr lang="en-US" sz="2000" dirty="0" smtClean="0"/>
            <a:t>Competition</a:t>
          </a:r>
          <a:endParaRPr lang="en-US" sz="2000" dirty="0"/>
        </a:p>
      </dgm:t>
    </dgm:pt>
    <dgm:pt modelId="{EE850FB0-EBC3-4A3F-94ED-710116F127E2}" type="parTrans" cxnId="{D81B5CCC-D59E-412E-B7C3-E7838ED5FD5F}">
      <dgm:prSet/>
      <dgm:spPr/>
      <dgm:t>
        <a:bodyPr/>
        <a:lstStyle/>
        <a:p>
          <a:endParaRPr lang="en-US"/>
        </a:p>
      </dgm:t>
    </dgm:pt>
    <dgm:pt modelId="{41C92A0B-0A16-41FC-A1A3-49E2BDA69A62}" type="sibTrans" cxnId="{D81B5CCC-D59E-412E-B7C3-E7838ED5FD5F}">
      <dgm:prSet/>
      <dgm:spPr/>
      <dgm:t>
        <a:bodyPr/>
        <a:lstStyle/>
        <a:p>
          <a:endParaRPr lang="en-US"/>
        </a:p>
      </dgm:t>
    </dgm:pt>
    <dgm:pt modelId="{CB5E5E19-08A0-48C4-B002-3F61557670C5}">
      <dgm:prSet phldrT="[Text]" custT="1"/>
      <dgm:spPr/>
      <dgm:t>
        <a:bodyPr/>
        <a:lstStyle/>
        <a:p>
          <a:r>
            <a:rPr lang="en-US" sz="1800" b="1" dirty="0" smtClean="0"/>
            <a:t>(6)</a:t>
          </a:r>
          <a:r>
            <a:rPr lang="en-US" sz="1800" dirty="0" smtClean="0"/>
            <a:t> Development/Introduction Plan</a:t>
          </a:r>
          <a:endParaRPr lang="en-US" sz="1800" dirty="0"/>
        </a:p>
      </dgm:t>
    </dgm:pt>
    <dgm:pt modelId="{D9C234A6-F231-4745-A1D6-B79B013B0840}" type="parTrans" cxnId="{72B6974D-5795-4300-B06C-FFE5014236F3}">
      <dgm:prSet/>
      <dgm:spPr/>
      <dgm:t>
        <a:bodyPr/>
        <a:lstStyle/>
        <a:p>
          <a:endParaRPr lang="en-US"/>
        </a:p>
      </dgm:t>
    </dgm:pt>
    <dgm:pt modelId="{FE70E35C-38F5-43D7-8F9C-654ADA22E06B}" type="sibTrans" cxnId="{72B6974D-5795-4300-B06C-FFE5014236F3}">
      <dgm:prSet/>
      <dgm:spPr/>
      <dgm:t>
        <a:bodyPr/>
        <a:lstStyle/>
        <a:p>
          <a:endParaRPr lang="en-US"/>
        </a:p>
      </dgm:t>
    </dgm:pt>
    <dgm:pt modelId="{8EAA7EFC-142F-4329-A7BD-052DBB38331A}">
      <dgm:prSet phldrT="[Text]" custT="1"/>
      <dgm:spPr/>
      <dgm:t>
        <a:bodyPr/>
        <a:lstStyle/>
        <a:p>
          <a:r>
            <a:rPr lang="en-US" sz="2000" b="1" dirty="0" smtClean="0"/>
            <a:t>(7)</a:t>
          </a:r>
          <a:r>
            <a:rPr lang="en-US" sz="2000" dirty="0" smtClean="0"/>
            <a:t> Financial Analysis</a:t>
          </a:r>
          <a:endParaRPr lang="en-US" sz="2000" dirty="0"/>
        </a:p>
      </dgm:t>
    </dgm:pt>
    <dgm:pt modelId="{337BD336-A238-480B-8139-1D3E94CB5DF3}" type="parTrans" cxnId="{C464E259-8FF1-446A-8AE4-117AA6942D50}">
      <dgm:prSet/>
      <dgm:spPr/>
      <dgm:t>
        <a:bodyPr/>
        <a:lstStyle/>
        <a:p>
          <a:endParaRPr lang="en-US"/>
        </a:p>
      </dgm:t>
    </dgm:pt>
    <dgm:pt modelId="{1E11E994-E0B3-4A6F-B630-28A4467A3AB5}" type="sibTrans" cxnId="{C464E259-8FF1-446A-8AE4-117AA6942D50}">
      <dgm:prSet/>
      <dgm:spPr/>
      <dgm:t>
        <a:bodyPr/>
        <a:lstStyle/>
        <a:p>
          <a:endParaRPr lang="en-US"/>
        </a:p>
      </dgm:t>
    </dgm:pt>
    <dgm:pt modelId="{3DB8CF0E-82BA-4D6B-B179-79906549ADB0}">
      <dgm:prSet phldrT="[Text]" custT="1"/>
      <dgm:spPr/>
      <dgm:t>
        <a:bodyPr/>
        <a:lstStyle/>
        <a:p>
          <a:r>
            <a:rPr lang="en-US" sz="2000" b="1" dirty="0" smtClean="0"/>
            <a:t>(8)</a:t>
          </a:r>
          <a:r>
            <a:rPr lang="en-US" sz="2000" dirty="0" smtClean="0"/>
            <a:t> Potential Problems</a:t>
          </a:r>
          <a:endParaRPr lang="en-US" sz="2000" dirty="0"/>
        </a:p>
      </dgm:t>
    </dgm:pt>
    <dgm:pt modelId="{52F7BABA-F76B-4BE3-9462-61777800485C}" type="parTrans" cxnId="{059DE984-14CE-4179-9380-69A72C4B41A1}">
      <dgm:prSet/>
      <dgm:spPr/>
      <dgm:t>
        <a:bodyPr/>
        <a:lstStyle/>
        <a:p>
          <a:endParaRPr lang="en-US"/>
        </a:p>
      </dgm:t>
    </dgm:pt>
    <dgm:pt modelId="{7D1686C3-5F5E-4924-9885-6CBE0C095F6C}" type="sibTrans" cxnId="{059DE984-14CE-4179-9380-69A72C4B41A1}">
      <dgm:prSet/>
      <dgm:spPr/>
      <dgm:t>
        <a:bodyPr/>
        <a:lstStyle/>
        <a:p>
          <a:endParaRPr lang="en-US"/>
        </a:p>
      </dgm:t>
    </dgm:pt>
    <dgm:pt modelId="{776677B7-E9A6-4FA2-BB64-353E7E46B174}">
      <dgm:prSet phldrT="[Text]" custT="1"/>
      <dgm:spPr/>
      <dgm:t>
        <a:bodyPr/>
        <a:lstStyle/>
        <a:p>
          <a:r>
            <a:rPr lang="en-US" sz="2000" b="1" dirty="0" smtClean="0"/>
            <a:t>(9)</a:t>
          </a:r>
          <a:r>
            <a:rPr lang="en-US" sz="2000" dirty="0" smtClean="0"/>
            <a:t> Recommendations</a:t>
          </a:r>
          <a:endParaRPr lang="en-US" sz="2000" dirty="0"/>
        </a:p>
      </dgm:t>
    </dgm:pt>
    <dgm:pt modelId="{B2F85D04-66A1-4189-AEA8-EEDECB0D2172}" type="parTrans" cxnId="{698C907B-B041-4993-89A5-7BE04373093B}">
      <dgm:prSet/>
      <dgm:spPr/>
      <dgm:t>
        <a:bodyPr/>
        <a:lstStyle/>
        <a:p>
          <a:endParaRPr lang="en-US"/>
        </a:p>
      </dgm:t>
    </dgm:pt>
    <dgm:pt modelId="{5809CEEF-1F42-4B56-A9AB-A3810057385A}" type="sibTrans" cxnId="{698C907B-B041-4993-89A5-7BE04373093B}">
      <dgm:prSet/>
      <dgm:spPr/>
      <dgm:t>
        <a:bodyPr/>
        <a:lstStyle/>
        <a:p>
          <a:endParaRPr lang="en-US"/>
        </a:p>
      </dgm:t>
    </dgm:pt>
    <dgm:pt modelId="{7DA4FFFF-24BC-4C28-A949-AB40B800E9C4}">
      <dgm:prSet phldrT="[Text]" custT="1"/>
      <dgm:spPr/>
      <dgm:t>
        <a:bodyPr/>
        <a:lstStyle/>
        <a:p>
          <a:r>
            <a:rPr lang="en-US" sz="2000" b="1" dirty="0" smtClean="0"/>
            <a:t>(10) </a:t>
          </a:r>
          <a:r>
            <a:rPr lang="en-US" sz="2000" dirty="0" smtClean="0"/>
            <a:t>First-Year Plan</a:t>
          </a:r>
          <a:endParaRPr lang="en-US" sz="2000" dirty="0"/>
        </a:p>
      </dgm:t>
    </dgm:pt>
    <dgm:pt modelId="{460531A5-6192-4527-8AE2-999496A5C7B4}" type="parTrans" cxnId="{FAE04935-CEF6-4EF5-8828-EE98C07B523F}">
      <dgm:prSet/>
      <dgm:spPr/>
      <dgm:t>
        <a:bodyPr/>
        <a:lstStyle/>
        <a:p>
          <a:endParaRPr lang="en-US"/>
        </a:p>
      </dgm:t>
    </dgm:pt>
    <dgm:pt modelId="{998E0815-6B1E-468E-8E34-2BA5B930ABE6}" type="sibTrans" cxnId="{FAE04935-CEF6-4EF5-8828-EE98C07B523F}">
      <dgm:prSet/>
      <dgm:spPr/>
      <dgm:t>
        <a:bodyPr/>
        <a:lstStyle/>
        <a:p>
          <a:endParaRPr lang="en-US"/>
        </a:p>
      </dgm:t>
    </dgm:pt>
    <dgm:pt modelId="{E3057183-78A4-4A5E-BB59-3B724CB2AD62}">
      <dgm:prSet phldrT="[Text]" custT="1"/>
      <dgm:spPr/>
      <dgm:t>
        <a:bodyPr/>
        <a:lstStyle/>
        <a:p>
          <a:r>
            <a:rPr lang="en-US" sz="2000" b="1" dirty="0" smtClean="0"/>
            <a:t>(5)</a:t>
          </a:r>
          <a:r>
            <a:rPr lang="en-US" sz="2000" dirty="0" smtClean="0"/>
            <a:t> Products and Services</a:t>
          </a:r>
          <a:endParaRPr lang="en-US" sz="2000" dirty="0"/>
        </a:p>
      </dgm:t>
    </dgm:pt>
    <dgm:pt modelId="{700650C1-66CB-4D57-8F37-745F725A73EA}" type="parTrans" cxnId="{3100C178-0F2C-4419-AB4E-8DE0D7F9B594}">
      <dgm:prSet/>
      <dgm:spPr/>
      <dgm:t>
        <a:bodyPr/>
        <a:lstStyle/>
        <a:p>
          <a:endParaRPr lang="en-US"/>
        </a:p>
      </dgm:t>
    </dgm:pt>
    <dgm:pt modelId="{F6D9727F-967D-487B-9E62-4CCD66B47FAC}" type="sibTrans" cxnId="{3100C178-0F2C-4419-AB4E-8DE0D7F9B594}">
      <dgm:prSet/>
      <dgm:spPr/>
      <dgm:t>
        <a:bodyPr/>
        <a:lstStyle/>
        <a:p>
          <a:endParaRPr lang="en-US"/>
        </a:p>
      </dgm:t>
    </dgm:pt>
    <dgm:pt modelId="{5F16B0BF-74E7-4FF0-9EFE-3B8FF3401C92}" type="pres">
      <dgm:prSet presAssocID="{3C8937D4-531E-4CB3-A3F8-6DAE4F128AE0}" presName="Name0" presStyleCnt="0">
        <dgm:presLayoutVars>
          <dgm:dir/>
          <dgm:resizeHandles/>
        </dgm:presLayoutVars>
      </dgm:prSet>
      <dgm:spPr/>
      <dgm:t>
        <a:bodyPr/>
        <a:lstStyle/>
        <a:p>
          <a:endParaRPr lang="en-US"/>
        </a:p>
      </dgm:t>
    </dgm:pt>
    <dgm:pt modelId="{7456AA7F-4AD3-422B-A690-A9CCE4F8A0D0}" type="pres">
      <dgm:prSet presAssocID="{5BA7A28B-DB21-47EE-AE50-E7E220818292}" presName="compNode" presStyleCnt="0"/>
      <dgm:spPr/>
    </dgm:pt>
    <dgm:pt modelId="{5C13727B-037C-4A14-83A5-7E837687EBA6}" type="pres">
      <dgm:prSet presAssocID="{5BA7A28B-DB21-47EE-AE50-E7E220818292}" presName="dummyConnPt" presStyleCnt="0"/>
      <dgm:spPr/>
    </dgm:pt>
    <dgm:pt modelId="{BE0A14FB-F3B8-48A8-91A0-54F382A0A971}" type="pres">
      <dgm:prSet presAssocID="{5BA7A28B-DB21-47EE-AE50-E7E220818292}" presName="node" presStyleLbl="node1" presStyleIdx="0" presStyleCnt="10">
        <dgm:presLayoutVars>
          <dgm:bulletEnabled val="1"/>
        </dgm:presLayoutVars>
      </dgm:prSet>
      <dgm:spPr/>
      <dgm:t>
        <a:bodyPr/>
        <a:lstStyle/>
        <a:p>
          <a:endParaRPr lang="en-US"/>
        </a:p>
      </dgm:t>
    </dgm:pt>
    <dgm:pt modelId="{E0BAB201-9A27-41E0-8B47-1509EBA54296}" type="pres">
      <dgm:prSet presAssocID="{88CBA712-C37C-4643-A17C-4ECBF7443BD8}" presName="sibTrans" presStyleLbl="bgSibTrans2D1" presStyleIdx="0" presStyleCnt="9"/>
      <dgm:spPr/>
      <dgm:t>
        <a:bodyPr/>
        <a:lstStyle/>
        <a:p>
          <a:endParaRPr lang="en-US"/>
        </a:p>
      </dgm:t>
    </dgm:pt>
    <dgm:pt modelId="{1B9D003F-5E3A-4322-A743-8274187E9CD1}" type="pres">
      <dgm:prSet presAssocID="{8CE34C13-396D-4DE4-ADFC-77C4D04494E7}" presName="compNode" presStyleCnt="0"/>
      <dgm:spPr/>
    </dgm:pt>
    <dgm:pt modelId="{F69079A0-1088-4C68-93C0-7036AE67658E}" type="pres">
      <dgm:prSet presAssocID="{8CE34C13-396D-4DE4-ADFC-77C4D04494E7}" presName="dummyConnPt" presStyleCnt="0"/>
      <dgm:spPr/>
    </dgm:pt>
    <dgm:pt modelId="{58C21C8F-B6E9-4361-8CD4-64DAAB6ED634}" type="pres">
      <dgm:prSet presAssocID="{8CE34C13-396D-4DE4-ADFC-77C4D04494E7}" presName="node" presStyleLbl="node1" presStyleIdx="1" presStyleCnt="10">
        <dgm:presLayoutVars>
          <dgm:bulletEnabled val="1"/>
        </dgm:presLayoutVars>
      </dgm:prSet>
      <dgm:spPr/>
      <dgm:t>
        <a:bodyPr/>
        <a:lstStyle/>
        <a:p>
          <a:endParaRPr lang="en-US"/>
        </a:p>
      </dgm:t>
    </dgm:pt>
    <dgm:pt modelId="{B98FD7A7-93BD-42FC-A211-5AF2BF20C2BC}" type="pres">
      <dgm:prSet presAssocID="{CA9B9B44-1798-4D78-9680-E5E2D610FEB8}" presName="sibTrans" presStyleLbl="bgSibTrans2D1" presStyleIdx="1" presStyleCnt="9"/>
      <dgm:spPr/>
      <dgm:t>
        <a:bodyPr/>
        <a:lstStyle/>
        <a:p>
          <a:endParaRPr lang="en-US"/>
        </a:p>
      </dgm:t>
    </dgm:pt>
    <dgm:pt modelId="{DC4E7D80-3E73-4F92-9ABF-56ECCF50DC65}" type="pres">
      <dgm:prSet presAssocID="{55FE5706-79BA-4550-A736-BA0E76C78748}" presName="compNode" presStyleCnt="0"/>
      <dgm:spPr/>
    </dgm:pt>
    <dgm:pt modelId="{2B54DEDC-6577-47AD-9D41-8B644A1D7822}" type="pres">
      <dgm:prSet presAssocID="{55FE5706-79BA-4550-A736-BA0E76C78748}" presName="dummyConnPt" presStyleCnt="0"/>
      <dgm:spPr/>
    </dgm:pt>
    <dgm:pt modelId="{7D00DC19-859F-479F-B9A3-130459C8C960}" type="pres">
      <dgm:prSet presAssocID="{55FE5706-79BA-4550-A736-BA0E76C78748}" presName="node" presStyleLbl="node1" presStyleIdx="2" presStyleCnt="10">
        <dgm:presLayoutVars>
          <dgm:bulletEnabled val="1"/>
        </dgm:presLayoutVars>
      </dgm:prSet>
      <dgm:spPr/>
      <dgm:t>
        <a:bodyPr/>
        <a:lstStyle/>
        <a:p>
          <a:endParaRPr lang="en-US"/>
        </a:p>
      </dgm:t>
    </dgm:pt>
    <dgm:pt modelId="{4D3DD8BB-5799-49BE-A09B-967824461103}" type="pres">
      <dgm:prSet presAssocID="{C8B5CA43-A9B6-41A1-9C74-0CDA13EF52F2}" presName="sibTrans" presStyleLbl="bgSibTrans2D1" presStyleIdx="2" presStyleCnt="9"/>
      <dgm:spPr/>
      <dgm:t>
        <a:bodyPr/>
        <a:lstStyle/>
        <a:p>
          <a:endParaRPr lang="en-US"/>
        </a:p>
      </dgm:t>
    </dgm:pt>
    <dgm:pt modelId="{B820926A-93EE-4DD3-83C6-1913567D91CA}" type="pres">
      <dgm:prSet presAssocID="{F6F4D1A5-FD95-4B9E-B9FF-5AC847491D46}" presName="compNode" presStyleCnt="0"/>
      <dgm:spPr/>
    </dgm:pt>
    <dgm:pt modelId="{72C44B5E-8766-4BDE-BA6B-6F0C4668340E}" type="pres">
      <dgm:prSet presAssocID="{F6F4D1A5-FD95-4B9E-B9FF-5AC847491D46}" presName="dummyConnPt" presStyleCnt="0"/>
      <dgm:spPr/>
    </dgm:pt>
    <dgm:pt modelId="{A31E56CF-FB81-48D9-8475-10193B189913}" type="pres">
      <dgm:prSet presAssocID="{F6F4D1A5-FD95-4B9E-B9FF-5AC847491D46}" presName="node" presStyleLbl="node1" presStyleIdx="3" presStyleCnt="10">
        <dgm:presLayoutVars>
          <dgm:bulletEnabled val="1"/>
        </dgm:presLayoutVars>
      </dgm:prSet>
      <dgm:spPr/>
      <dgm:t>
        <a:bodyPr/>
        <a:lstStyle/>
        <a:p>
          <a:endParaRPr lang="en-US"/>
        </a:p>
      </dgm:t>
    </dgm:pt>
    <dgm:pt modelId="{8E508BB0-F91B-4C2A-8E27-32305253DA90}" type="pres">
      <dgm:prSet presAssocID="{41C92A0B-0A16-41FC-A1A3-49E2BDA69A62}" presName="sibTrans" presStyleLbl="bgSibTrans2D1" presStyleIdx="3" presStyleCnt="9"/>
      <dgm:spPr/>
      <dgm:t>
        <a:bodyPr/>
        <a:lstStyle/>
        <a:p>
          <a:endParaRPr lang="en-US"/>
        </a:p>
      </dgm:t>
    </dgm:pt>
    <dgm:pt modelId="{BBAA4CD5-C62A-44FB-87CE-570F85914482}" type="pres">
      <dgm:prSet presAssocID="{E3057183-78A4-4A5E-BB59-3B724CB2AD62}" presName="compNode" presStyleCnt="0"/>
      <dgm:spPr/>
    </dgm:pt>
    <dgm:pt modelId="{0E857D90-761C-44D5-B98B-5C062AFCAB49}" type="pres">
      <dgm:prSet presAssocID="{E3057183-78A4-4A5E-BB59-3B724CB2AD62}" presName="dummyConnPt" presStyleCnt="0"/>
      <dgm:spPr/>
    </dgm:pt>
    <dgm:pt modelId="{7ABDBC5E-E588-4C55-9EBE-3A9C72F31CC2}" type="pres">
      <dgm:prSet presAssocID="{E3057183-78A4-4A5E-BB59-3B724CB2AD62}" presName="node" presStyleLbl="node1" presStyleIdx="4" presStyleCnt="10">
        <dgm:presLayoutVars>
          <dgm:bulletEnabled val="1"/>
        </dgm:presLayoutVars>
      </dgm:prSet>
      <dgm:spPr/>
      <dgm:t>
        <a:bodyPr/>
        <a:lstStyle/>
        <a:p>
          <a:endParaRPr lang="en-US"/>
        </a:p>
      </dgm:t>
    </dgm:pt>
    <dgm:pt modelId="{B51E7F87-AEBA-40CD-92B9-EC8C81C75DB2}" type="pres">
      <dgm:prSet presAssocID="{F6D9727F-967D-487B-9E62-4CCD66B47FAC}" presName="sibTrans" presStyleLbl="bgSibTrans2D1" presStyleIdx="4" presStyleCnt="9"/>
      <dgm:spPr/>
      <dgm:t>
        <a:bodyPr/>
        <a:lstStyle/>
        <a:p>
          <a:endParaRPr lang="en-US"/>
        </a:p>
      </dgm:t>
    </dgm:pt>
    <dgm:pt modelId="{0EC88547-135F-4C07-A267-0571021EA0C2}" type="pres">
      <dgm:prSet presAssocID="{CB5E5E19-08A0-48C4-B002-3F61557670C5}" presName="compNode" presStyleCnt="0"/>
      <dgm:spPr/>
    </dgm:pt>
    <dgm:pt modelId="{43F976F5-2359-4C27-9BC9-394416E92623}" type="pres">
      <dgm:prSet presAssocID="{CB5E5E19-08A0-48C4-B002-3F61557670C5}" presName="dummyConnPt" presStyleCnt="0"/>
      <dgm:spPr/>
    </dgm:pt>
    <dgm:pt modelId="{D485BFE6-74A9-4589-82A8-DB346C915569}" type="pres">
      <dgm:prSet presAssocID="{CB5E5E19-08A0-48C4-B002-3F61557670C5}" presName="node" presStyleLbl="node1" presStyleIdx="5" presStyleCnt="10">
        <dgm:presLayoutVars>
          <dgm:bulletEnabled val="1"/>
        </dgm:presLayoutVars>
      </dgm:prSet>
      <dgm:spPr/>
      <dgm:t>
        <a:bodyPr/>
        <a:lstStyle/>
        <a:p>
          <a:endParaRPr lang="en-US"/>
        </a:p>
      </dgm:t>
    </dgm:pt>
    <dgm:pt modelId="{C93C877E-7B45-4C98-97AA-388C0EF8514C}" type="pres">
      <dgm:prSet presAssocID="{FE70E35C-38F5-43D7-8F9C-654ADA22E06B}" presName="sibTrans" presStyleLbl="bgSibTrans2D1" presStyleIdx="5" presStyleCnt="9"/>
      <dgm:spPr/>
      <dgm:t>
        <a:bodyPr/>
        <a:lstStyle/>
        <a:p>
          <a:endParaRPr lang="en-US"/>
        </a:p>
      </dgm:t>
    </dgm:pt>
    <dgm:pt modelId="{EFD99CC2-AB97-442A-83FC-DD61E4427699}" type="pres">
      <dgm:prSet presAssocID="{8EAA7EFC-142F-4329-A7BD-052DBB38331A}" presName="compNode" presStyleCnt="0"/>
      <dgm:spPr/>
    </dgm:pt>
    <dgm:pt modelId="{4F2AB3F3-F0F2-4258-AF2D-1F49708859C7}" type="pres">
      <dgm:prSet presAssocID="{8EAA7EFC-142F-4329-A7BD-052DBB38331A}" presName="dummyConnPt" presStyleCnt="0"/>
      <dgm:spPr/>
    </dgm:pt>
    <dgm:pt modelId="{59812D6B-2CCF-495A-B2B3-C52F8DA7EF9C}" type="pres">
      <dgm:prSet presAssocID="{8EAA7EFC-142F-4329-A7BD-052DBB38331A}" presName="node" presStyleLbl="node1" presStyleIdx="6" presStyleCnt="10">
        <dgm:presLayoutVars>
          <dgm:bulletEnabled val="1"/>
        </dgm:presLayoutVars>
      </dgm:prSet>
      <dgm:spPr/>
      <dgm:t>
        <a:bodyPr/>
        <a:lstStyle/>
        <a:p>
          <a:endParaRPr lang="en-US"/>
        </a:p>
      </dgm:t>
    </dgm:pt>
    <dgm:pt modelId="{5F9730D3-C690-43F8-84B5-5348C7E4BCC9}" type="pres">
      <dgm:prSet presAssocID="{1E11E994-E0B3-4A6F-B630-28A4467A3AB5}" presName="sibTrans" presStyleLbl="bgSibTrans2D1" presStyleIdx="6" presStyleCnt="9"/>
      <dgm:spPr/>
      <dgm:t>
        <a:bodyPr/>
        <a:lstStyle/>
        <a:p>
          <a:endParaRPr lang="en-US"/>
        </a:p>
      </dgm:t>
    </dgm:pt>
    <dgm:pt modelId="{C315CBD2-483B-48B8-B7E3-CCAE220B9AD7}" type="pres">
      <dgm:prSet presAssocID="{3DB8CF0E-82BA-4D6B-B179-79906549ADB0}" presName="compNode" presStyleCnt="0"/>
      <dgm:spPr/>
    </dgm:pt>
    <dgm:pt modelId="{AC652A7A-5484-4FBF-9D41-90B84578838C}" type="pres">
      <dgm:prSet presAssocID="{3DB8CF0E-82BA-4D6B-B179-79906549ADB0}" presName="dummyConnPt" presStyleCnt="0"/>
      <dgm:spPr/>
    </dgm:pt>
    <dgm:pt modelId="{19D7C4DB-9C26-4196-A001-9063F7A76FD1}" type="pres">
      <dgm:prSet presAssocID="{3DB8CF0E-82BA-4D6B-B179-79906549ADB0}" presName="node" presStyleLbl="node1" presStyleIdx="7" presStyleCnt="10">
        <dgm:presLayoutVars>
          <dgm:bulletEnabled val="1"/>
        </dgm:presLayoutVars>
      </dgm:prSet>
      <dgm:spPr/>
      <dgm:t>
        <a:bodyPr/>
        <a:lstStyle/>
        <a:p>
          <a:endParaRPr lang="en-US"/>
        </a:p>
      </dgm:t>
    </dgm:pt>
    <dgm:pt modelId="{D5E4BE2C-622D-4038-BDBA-42A0E6C3D423}" type="pres">
      <dgm:prSet presAssocID="{7D1686C3-5F5E-4924-9885-6CBE0C095F6C}" presName="sibTrans" presStyleLbl="bgSibTrans2D1" presStyleIdx="7" presStyleCnt="9"/>
      <dgm:spPr/>
      <dgm:t>
        <a:bodyPr/>
        <a:lstStyle/>
        <a:p>
          <a:endParaRPr lang="en-US"/>
        </a:p>
      </dgm:t>
    </dgm:pt>
    <dgm:pt modelId="{4DA70A6D-BE90-4650-9F8F-B9C86C860BE1}" type="pres">
      <dgm:prSet presAssocID="{776677B7-E9A6-4FA2-BB64-353E7E46B174}" presName="compNode" presStyleCnt="0"/>
      <dgm:spPr/>
    </dgm:pt>
    <dgm:pt modelId="{4B89199A-4929-421E-9C63-FFEC85FE0A48}" type="pres">
      <dgm:prSet presAssocID="{776677B7-E9A6-4FA2-BB64-353E7E46B174}" presName="dummyConnPt" presStyleCnt="0"/>
      <dgm:spPr/>
    </dgm:pt>
    <dgm:pt modelId="{53AE4719-5422-4125-8D63-0ABE44D3749F}" type="pres">
      <dgm:prSet presAssocID="{776677B7-E9A6-4FA2-BB64-353E7E46B174}" presName="node" presStyleLbl="node1" presStyleIdx="8" presStyleCnt="10">
        <dgm:presLayoutVars>
          <dgm:bulletEnabled val="1"/>
        </dgm:presLayoutVars>
      </dgm:prSet>
      <dgm:spPr/>
      <dgm:t>
        <a:bodyPr/>
        <a:lstStyle/>
        <a:p>
          <a:endParaRPr lang="en-US"/>
        </a:p>
      </dgm:t>
    </dgm:pt>
    <dgm:pt modelId="{79376C12-F24F-4463-8EA1-ECAAD6B99B64}" type="pres">
      <dgm:prSet presAssocID="{5809CEEF-1F42-4B56-A9AB-A3810057385A}" presName="sibTrans" presStyleLbl="bgSibTrans2D1" presStyleIdx="8" presStyleCnt="9"/>
      <dgm:spPr/>
      <dgm:t>
        <a:bodyPr/>
        <a:lstStyle/>
        <a:p>
          <a:endParaRPr lang="en-US"/>
        </a:p>
      </dgm:t>
    </dgm:pt>
    <dgm:pt modelId="{67065799-FC8B-4112-B3CA-2BCB49B60A42}" type="pres">
      <dgm:prSet presAssocID="{7DA4FFFF-24BC-4C28-A949-AB40B800E9C4}" presName="compNode" presStyleCnt="0"/>
      <dgm:spPr/>
    </dgm:pt>
    <dgm:pt modelId="{9A233DE9-C58A-4B13-AAFE-19B0998CE558}" type="pres">
      <dgm:prSet presAssocID="{7DA4FFFF-24BC-4C28-A949-AB40B800E9C4}" presName="dummyConnPt" presStyleCnt="0"/>
      <dgm:spPr/>
    </dgm:pt>
    <dgm:pt modelId="{322D9C61-94CF-4E8C-A897-52D9E8009280}" type="pres">
      <dgm:prSet presAssocID="{7DA4FFFF-24BC-4C28-A949-AB40B800E9C4}" presName="node" presStyleLbl="node1" presStyleIdx="9" presStyleCnt="10">
        <dgm:presLayoutVars>
          <dgm:bulletEnabled val="1"/>
        </dgm:presLayoutVars>
      </dgm:prSet>
      <dgm:spPr/>
      <dgm:t>
        <a:bodyPr/>
        <a:lstStyle/>
        <a:p>
          <a:endParaRPr lang="en-US"/>
        </a:p>
      </dgm:t>
    </dgm:pt>
  </dgm:ptLst>
  <dgm:cxnLst>
    <dgm:cxn modelId="{3100C178-0F2C-4419-AB4E-8DE0D7F9B594}" srcId="{3C8937D4-531E-4CB3-A3F8-6DAE4F128AE0}" destId="{E3057183-78A4-4A5E-BB59-3B724CB2AD62}" srcOrd="4" destOrd="0" parTransId="{700650C1-66CB-4D57-8F37-745F725A73EA}" sibTransId="{F6D9727F-967D-487B-9E62-4CCD66B47FAC}"/>
    <dgm:cxn modelId="{059DE984-14CE-4179-9380-69A72C4B41A1}" srcId="{3C8937D4-531E-4CB3-A3F8-6DAE4F128AE0}" destId="{3DB8CF0E-82BA-4D6B-B179-79906549ADB0}" srcOrd="7" destOrd="0" parTransId="{52F7BABA-F76B-4BE3-9462-61777800485C}" sibTransId="{7D1686C3-5F5E-4924-9885-6CBE0C095F6C}"/>
    <dgm:cxn modelId="{386A0612-E364-43FE-9018-B413984F2385}" type="presOf" srcId="{8EAA7EFC-142F-4329-A7BD-052DBB38331A}" destId="{59812D6B-2CCF-495A-B2B3-C52F8DA7EF9C}" srcOrd="0" destOrd="0" presId="urn:microsoft.com/office/officeart/2005/8/layout/bProcess4"/>
    <dgm:cxn modelId="{341B4A3A-2948-49B2-A3E9-A08917AA847C}" type="presOf" srcId="{55FE5706-79BA-4550-A736-BA0E76C78748}" destId="{7D00DC19-859F-479F-B9A3-130459C8C960}" srcOrd="0" destOrd="0" presId="urn:microsoft.com/office/officeart/2005/8/layout/bProcess4"/>
    <dgm:cxn modelId="{847F380D-CE7C-4878-877C-B26EE7B2E4B2}" type="presOf" srcId="{C8B5CA43-A9B6-41A1-9C74-0CDA13EF52F2}" destId="{4D3DD8BB-5799-49BE-A09B-967824461103}" srcOrd="0" destOrd="0" presId="urn:microsoft.com/office/officeart/2005/8/layout/bProcess4"/>
    <dgm:cxn modelId="{8BDEA01D-C93F-4404-897C-1250B0B19D86}" type="presOf" srcId="{CB5E5E19-08A0-48C4-B002-3F61557670C5}" destId="{D485BFE6-74A9-4589-82A8-DB346C915569}" srcOrd="0" destOrd="0" presId="urn:microsoft.com/office/officeart/2005/8/layout/bProcess4"/>
    <dgm:cxn modelId="{629BD064-082D-4AC5-8FB7-67650420E437}" type="presOf" srcId="{776677B7-E9A6-4FA2-BB64-353E7E46B174}" destId="{53AE4719-5422-4125-8D63-0ABE44D3749F}" srcOrd="0" destOrd="0" presId="urn:microsoft.com/office/officeart/2005/8/layout/bProcess4"/>
    <dgm:cxn modelId="{0A337317-62C8-455F-8C48-A0562B543BEB}" type="presOf" srcId="{F6F4D1A5-FD95-4B9E-B9FF-5AC847491D46}" destId="{A31E56CF-FB81-48D9-8475-10193B189913}" srcOrd="0" destOrd="0" presId="urn:microsoft.com/office/officeart/2005/8/layout/bProcess4"/>
    <dgm:cxn modelId="{72B6974D-5795-4300-B06C-FFE5014236F3}" srcId="{3C8937D4-531E-4CB3-A3F8-6DAE4F128AE0}" destId="{CB5E5E19-08A0-48C4-B002-3F61557670C5}" srcOrd="5" destOrd="0" parTransId="{D9C234A6-F231-4745-A1D6-B79B013B0840}" sibTransId="{FE70E35C-38F5-43D7-8F9C-654ADA22E06B}"/>
    <dgm:cxn modelId="{F45D40B2-E55C-4E81-96CE-62A00B9497EB}" type="presOf" srcId="{7D1686C3-5F5E-4924-9885-6CBE0C095F6C}" destId="{D5E4BE2C-622D-4038-BDBA-42A0E6C3D423}" srcOrd="0" destOrd="0" presId="urn:microsoft.com/office/officeart/2005/8/layout/bProcess4"/>
    <dgm:cxn modelId="{E780A08F-4C23-4D55-A20C-91096176F7E4}" type="presOf" srcId="{3C8937D4-531E-4CB3-A3F8-6DAE4F128AE0}" destId="{5F16B0BF-74E7-4FF0-9EFE-3B8FF3401C92}" srcOrd="0" destOrd="0" presId="urn:microsoft.com/office/officeart/2005/8/layout/bProcess4"/>
    <dgm:cxn modelId="{33191714-15AF-4A7A-B0F4-D19F9B42A3FA}" type="presOf" srcId="{8CE34C13-396D-4DE4-ADFC-77C4D04494E7}" destId="{58C21C8F-B6E9-4361-8CD4-64DAAB6ED634}" srcOrd="0" destOrd="0" presId="urn:microsoft.com/office/officeart/2005/8/layout/bProcess4"/>
    <dgm:cxn modelId="{C1202991-7991-46FC-B931-6C85DCD3FBB5}" type="presOf" srcId="{7DA4FFFF-24BC-4C28-A949-AB40B800E9C4}" destId="{322D9C61-94CF-4E8C-A897-52D9E8009280}" srcOrd="0" destOrd="0" presId="urn:microsoft.com/office/officeart/2005/8/layout/bProcess4"/>
    <dgm:cxn modelId="{FE10170D-C6BB-4C07-A90E-EB884450F831}" type="presOf" srcId="{41C92A0B-0A16-41FC-A1A3-49E2BDA69A62}" destId="{8E508BB0-F91B-4C2A-8E27-32305253DA90}" srcOrd="0" destOrd="0" presId="urn:microsoft.com/office/officeart/2005/8/layout/bProcess4"/>
    <dgm:cxn modelId="{7CB9C9AA-8123-48B6-91DD-A06F24F5E692}" type="presOf" srcId="{5BA7A28B-DB21-47EE-AE50-E7E220818292}" destId="{BE0A14FB-F3B8-48A8-91A0-54F382A0A971}" srcOrd="0" destOrd="0" presId="urn:microsoft.com/office/officeart/2005/8/layout/bProcess4"/>
    <dgm:cxn modelId="{D1E55DB3-B3F7-4FC6-901F-A38707111A47}" type="presOf" srcId="{3DB8CF0E-82BA-4D6B-B179-79906549ADB0}" destId="{19D7C4DB-9C26-4196-A001-9063F7A76FD1}" srcOrd="0" destOrd="0" presId="urn:microsoft.com/office/officeart/2005/8/layout/bProcess4"/>
    <dgm:cxn modelId="{8BCF7E1C-36D2-437E-812F-9F20090185AE}" type="presOf" srcId="{F6D9727F-967D-487B-9E62-4CCD66B47FAC}" destId="{B51E7F87-AEBA-40CD-92B9-EC8C81C75DB2}" srcOrd="0" destOrd="0" presId="urn:microsoft.com/office/officeart/2005/8/layout/bProcess4"/>
    <dgm:cxn modelId="{C8695487-708E-44D0-B889-8462D04CE480}" type="presOf" srcId="{E3057183-78A4-4A5E-BB59-3B724CB2AD62}" destId="{7ABDBC5E-E588-4C55-9EBE-3A9C72F31CC2}" srcOrd="0" destOrd="0" presId="urn:microsoft.com/office/officeart/2005/8/layout/bProcess4"/>
    <dgm:cxn modelId="{6A1CEF37-B6C0-4B8A-B73C-DF5710319586}" type="presOf" srcId="{88CBA712-C37C-4643-A17C-4ECBF7443BD8}" destId="{E0BAB201-9A27-41E0-8B47-1509EBA54296}" srcOrd="0" destOrd="0" presId="urn:microsoft.com/office/officeart/2005/8/layout/bProcess4"/>
    <dgm:cxn modelId="{5A0875BD-8BDB-4B94-9CC4-B6E32C561604}" srcId="{3C8937D4-531E-4CB3-A3F8-6DAE4F128AE0}" destId="{8CE34C13-396D-4DE4-ADFC-77C4D04494E7}" srcOrd="1" destOrd="0" parTransId="{A5ACA638-2942-4A8A-B27A-7D8E44239B7C}" sibTransId="{CA9B9B44-1798-4D78-9680-E5E2D610FEB8}"/>
    <dgm:cxn modelId="{673910F3-4719-4DEA-A9B1-E83CC285F293}" type="presOf" srcId="{FE70E35C-38F5-43D7-8F9C-654ADA22E06B}" destId="{C93C877E-7B45-4C98-97AA-388C0EF8514C}" srcOrd="0" destOrd="0" presId="urn:microsoft.com/office/officeart/2005/8/layout/bProcess4"/>
    <dgm:cxn modelId="{BEF6582F-01A1-45A0-9BC8-EA7D13381346}" srcId="{3C8937D4-531E-4CB3-A3F8-6DAE4F128AE0}" destId="{55FE5706-79BA-4550-A736-BA0E76C78748}" srcOrd="2" destOrd="0" parTransId="{58E72008-F048-4891-BB21-86AEB63E53FB}" sibTransId="{C8B5CA43-A9B6-41A1-9C74-0CDA13EF52F2}"/>
    <dgm:cxn modelId="{C464E259-8FF1-446A-8AE4-117AA6942D50}" srcId="{3C8937D4-531E-4CB3-A3F8-6DAE4F128AE0}" destId="{8EAA7EFC-142F-4329-A7BD-052DBB38331A}" srcOrd="6" destOrd="0" parTransId="{337BD336-A238-480B-8139-1D3E94CB5DF3}" sibTransId="{1E11E994-E0B3-4A6F-B630-28A4467A3AB5}"/>
    <dgm:cxn modelId="{24AA01D2-AA79-4388-9E54-47F666316866}" srcId="{3C8937D4-531E-4CB3-A3F8-6DAE4F128AE0}" destId="{5BA7A28B-DB21-47EE-AE50-E7E220818292}" srcOrd="0" destOrd="0" parTransId="{2C0ED2EB-779B-468D-AB2F-8D1C29182F89}" sibTransId="{88CBA712-C37C-4643-A17C-4ECBF7443BD8}"/>
    <dgm:cxn modelId="{FAE04935-CEF6-4EF5-8828-EE98C07B523F}" srcId="{3C8937D4-531E-4CB3-A3F8-6DAE4F128AE0}" destId="{7DA4FFFF-24BC-4C28-A949-AB40B800E9C4}" srcOrd="9" destOrd="0" parTransId="{460531A5-6192-4527-8AE2-999496A5C7B4}" sibTransId="{998E0815-6B1E-468E-8E34-2BA5B930ABE6}"/>
    <dgm:cxn modelId="{BA2FBF3E-AE55-48B2-B38F-AC6B9F10C5CD}" type="presOf" srcId="{CA9B9B44-1798-4D78-9680-E5E2D610FEB8}" destId="{B98FD7A7-93BD-42FC-A211-5AF2BF20C2BC}" srcOrd="0" destOrd="0" presId="urn:microsoft.com/office/officeart/2005/8/layout/bProcess4"/>
    <dgm:cxn modelId="{9FCE6C00-48D9-4470-BD51-A28327B3414E}" type="presOf" srcId="{1E11E994-E0B3-4A6F-B630-28A4467A3AB5}" destId="{5F9730D3-C690-43F8-84B5-5348C7E4BCC9}" srcOrd="0" destOrd="0" presId="urn:microsoft.com/office/officeart/2005/8/layout/bProcess4"/>
    <dgm:cxn modelId="{698C907B-B041-4993-89A5-7BE04373093B}" srcId="{3C8937D4-531E-4CB3-A3F8-6DAE4F128AE0}" destId="{776677B7-E9A6-4FA2-BB64-353E7E46B174}" srcOrd="8" destOrd="0" parTransId="{B2F85D04-66A1-4189-AEA8-EEDECB0D2172}" sibTransId="{5809CEEF-1F42-4B56-A9AB-A3810057385A}"/>
    <dgm:cxn modelId="{96C7285C-736E-4DF9-8F70-A8A38580BFD9}" type="presOf" srcId="{5809CEEF-1F42-4B56-A9AB-A3810057385A}" destId="{79376C12-F24F-4463-8EA1-ECAAD6B99B64}" srcOrd="0" destOrd="0" presId="urn:microsoft.com/office/officeart/2005/8/layout/bProcess4"/>
    <dgm:cxn modelId="{D81B5CCC-D59E-412E-B7C3-E7838ED5FD5F}" srcId="{3C8937D4-531E-4CB3-A3F8-6DAE4F128AE0}" destId="{F6F4D1A5-FD95-4B9E-B9FF-5AC847491D46}" srcOrd="3" destOrd="0" parTransId="{EE850FB0-EBC3-4A3F-94ED-710116F127E2}" sibTransId="{41C92A0B-0A16-41FC-A1A3-49E2BDA69A62}"/>
    <dgm:cxn modelId="{05E5E983-1237-4AF1-BAF2-8B02CF459D21}" type="presParOf" srcId="{5F16B0BF-74E7-4FF0-9EFE-3B8FF3401C92}" destId="{7456AA7F-4AD3-422B-A690-A9CCE4F8A0D0}" srcOrd="0" destOrd="0" presId="urn:microsoft.com/office/officeart/2005/8/layout/bProcess4"/>
    <dgm:cxn modelId="{ADD6F37D-AA5C-4D74-BC8C-F87C9C72C185}" type="presParOf" srcId="{7456AA7F-4AD3-422B-A690-A9CCE4F8A0D0}" destId="{5C13727B-037C-4A14-83A5-7E837687EBA6}" srcOrd="0" destOrd="0" presId="urn:microsoft.com/office/officeart/2005/8/layout/bProcess4"/>
    <dgm:cxn modelId="{935438E7-19D5-40CF-89CB-C5088E7AE788}" type="presParOf" srcId="{7456AA7F-4AD3-422B-A690-A9CCE4F8A0D0}" destId="{BE0A14FB-F3B8-48A8-91A0-54F382A0A971}" srcOrd="1" destOrd="0" presId="urn:microsoft.com/office/officeart/2005/8/layout/bProcess4"/>
    <dgm:cxn modelId="{C3E04DBC-574B-4D1F-A5A2-D523525EEF20}" type="presParOf" srcId="{5F16B0BF-74E7-4FF0-9EFE-3B8FF3401C92}" destId="{E0BAB201-9A27-41E0-8B47-1509EBA54296}" srcOrd="1" destOrd="0" presId="urn:microsoft.com/office/officeart/2005/8/layout/bProcess4"/>
    <dgm:cxn modelId="{438127E5-5E63-4DCB-9107-7ADF7851EAA2}" type="presParOf" srcId="{5F16B0BF-74E7-4FF0-9EFE-3B8FF3401C92}" destId="{1B9D003F-5E3A-4322-A743-8274187E9CD1}" srcOrd="2" destOrd="0" presId="urn:microsoft.com/office/officeart/2005/8/layout/bProcess4"/>
    <dgm:cxn modelId="{86EF5F85-9B69-4BDD-965D-3BB040BFE781}" type="presParOf" srcId="{1B9D003F-5E3A-4322-A743-8274187E9CD1}" destId="{F69079A0-1088-4C68-93C0-7036AE67658E}" srcOrd="0" destOrd="0" presId="urn:microsoft.com/office/officeart/2005/8/layout/bProcess4"/>
    <dgm:cxn modelId="{0208DD41-554F-40E0-B260-ED54317AF0F9}" type="presParOf" srcId="{1B9D003F-5E3A-4322-A743-8274187E9CD1}" destId="{58C21C8F-B6E9-4361-8CD4-64DAAB6ED634}" srcOrd="1" destOrd="0" presId="urn:microsoft.com/office/officeart/2005/8/layout/bProcess4"/>
    <dgm:cxn modelId="{4442C4D5-812A-4D32-A754-F6CBAFAE6AC1}" type="presParOf" srcId="{5F16B0BF-74E7-4FF0-9EFE-3B8FF3401C92}" destId="{B98FD7A7-93BD-42FC-A211-5AF2BF20C2BC}" srcOrd="3" destOrd="0" presId="urn:microsoft.com/office/officeart/2005/8/layout/bProcess4"/>
    <dgm:cxn modelId="{4A0234F8-F0C6-40CB-A8F4-9BF7FCD55027}" type="presParOf" srcId="{5F16B0BF-74E7-4FF0-9EFE-3B8FF3401C92}" destId="{DC4E7D80-3E73-4F92-9ABF-56ECCF50DC65}" srcOrd="4" destOrd="0" presId="urn:microsoft.com/office/officeart/2005/8/layout/bProcess4"/>
    <dgm:cxn modelId="{4ED3E4C6-C6BB-481B-BBA6-B87E02AA7E88}" type="presParOf" srcId="{DC4E7D80-3E73-4F92-9ABF-56ECCF50DC65}" destId="{2B54DEDC-6577-47AD-9D41-8B644A1D7822}" srcOrd="0" destOrd="0" presId="urn:microsoft.com/office/officeart/2005/8/layout/bProcess4"/>
    <dgm:cxn modelId="{1425374C-E2BB-4898-8123-99D6ABE4B131}" type="presParOf" srcId="{DC4E7D80-3E73-4F92-9ABF-56ECCF50DC65}" destId="{7D00DC19-859F-479F-B9A3-130459C8C960}" srcOrd="1" destOrd="0" presId="urn:microsoft.com/office/officeart/2005/8/layout/bProcess4"/>
    <dgm:cxn modelId="{FE8D9881-CFF6-4C3C-BFE2-494A2D72F3D7}" type="presParOf" srcId="{5F16B0BF-74E7-4FF0-9EFE-3B8FF3401C92}" destId="{4D3DD8BB-5799-49BE-A09B-967824461103}" srcOrd="5" destOrd="0" presId="urn:microsoft.com/office/officeart/2005/8/layout/bProcess4"/>
    <dgm:cxn modelId="{3BB1545C-89F4-4E28-81BE-192C805D3BE9}" type="presParOf" srcId="{5F16B0BF-74E7-4FF0-9EFE-3B8FF3401C92}" destId="{B820926A-93EE-4DD3-83C6-1913567D91CA}" srcOrd="6" destOrd="0" presId="urn:microsoft.com/office/officeart/2005/8/layout/bProcess4"/>
    <dgm:cxn modelId="{FCAFD6B1-5C62-40E8-9F34-92EA59C5950E}" type="presParOf" srcId="{B820926A-93EE-4DD3-83C6-1913567D91CA}" destId="{72C44B5E-8766-4BDE-BA6B-6F0C4668340E}" srcOrd="0" destOrd="0" presId="urn:microsoft.com/office/officeart/2005/8/layout/bProcess4"/>
    <dgm:cxn modelId="{45271ABB-060A-4562-941E-C8AF1BC2F880}" type="presParOf" srcId="{B820926A-93EE-4DD3-83C6-1913567D91CA}" destId="{A31E56CF-FB81-48D9-8475-10193B189913}" srcOrd="1" destOrd="0" presId="urn:microsoft.com/office/officeart/2005/8/layout/bProcess4"/>
    <dgm:cxn modelId="{FACFA648-2B83-4840-A6C4-C1B6F511D1E8}" type="presParOf" srcId="{5F16B0BF-74E7-4FF0-9EFE-3B8FF3401C92}" destId="{8E508BB0-F91B-4C2A-8E27-32305253DA90}" srcOrd="7" destOrd="0" presId="urn:microsoft.com/office/officeart/2005/8/layout/bProcess4"/>
    <dgm:cxn modelId="{618CF5E0-17C2-4F96-B310-C6CF828BD972}" type="presParOf" srcId="{5F16B0BF-74E7-4FF0-9EFE-3B8FF3401C92}" destId="{BBAA4CD5-C62A-44FB-87CE-570F85914482}" srcOrd="8" destOrd="0" presId="urn:microsoft.com/office/officeart/2005/8/layout/bProcess4"/>
    <dgm:cxn modelId="{8BA2B4D6-E827-475A-B429-230495045A86}" type="presParOf" srcId="{BBAA4CD5-C62A-44FB-87CE-570F85914482}" destId="{0E857D90-761C-44D5-B98B-5C062AFCAB49}" srcOrd="0" destOrd="0" presId="urn:microsoft.com/office/officeart/2005/8/layout/bProcess4"/>
    <dgm:cxn modelId="{0E0A2901-E17B-4F28-BFD1-4EB595A71A04}" type="presParOf" srcId="{BBAA4CD5-C62A-44FB-87CE-570F85914482}" destId="{7ABDBC5E-E588-4C55-9EBE-3A9C72F31CC2}" srcOrd="1" destOrd="0" presId="urn:microsoft.com/office/officeart/2005/8/layout/bProcess4"/>
    <dgm:cxn modelId="{35F64944-83EE-4DFA-A1AE-899BDC3D7154}" type="presParOf" srcId="{5F16B0BF-74E7-4FF0-9EFE-3B8FF3401C92}" destId="{B51E7F87-AEBA-40CD-92B9-EC8C81C75DB2}" srcOrd="9" destOrd="0" presId="urn:microsoft.com/office/officeart/2005/8/layout/bProcess4"/>
    <dgm:cxn modelId="{D0C75F94-0AF0-41DD-864E-884C18611907}" type="presParOf" srcId="{5F16B0BF-74E7-4FF0-9EFE-3B8FF3401C92}" destId="{0EC88547-135F-4C07-A267-0571021EA0C2}" srcOrd="10" destOrd="0" presId="urn:microsoft.com/office/officeart/2005/8/layout/bProcess4"/>
    <dgm:cxn modelId="{6B952E83-F461-41D0-AA53-FD1DBACF9E1A}" type="presParOf" srcId="{0EC88547-135F-4C07-A267-0571021EA0C2}" destId="{43F976F5-2359-4C27-9BC9-394416E92623}" srcOrd="0" destOrd="0" presId="urn:microsoft.com/office/officeart/2005/8/layout/bProcess4"/>
    <dgm:cxn modelId="{11D244A7-9B93-48F6-BF19-C165A493CF7D}" type="presParOf" srcId="{0EC88547-135F-4C07-A267-0571021EA0C2}" destId="{D485BFE6-74A9-4589-82A8-DB346C915569}" srcOrd="1" destOrd="0" presId="urn:microsoft.com/office/officeart/2005/8/layout/bProcess4"/>
    <dgm:cxn modelId="{26709DE8-7002-4658-8318-7C4E1A6411CF}" type="presParOf" srcId="{5F16B0BF-74E7-4FF0-9EFE-3B8FF3401C92}" destId="{C93C877E-7B45-4C98-97AA-388C0EF8514C}" srcOrd="11" destOrd="0" presId="urn:microsoft.com/office/officeart/2005/8/layout/bProcess4"/>
    <dgm:cxn modelId="{4978F73D-9FF9-4D84-90DB-27D87937C443}" type="presParOf" srcId="{5F16B0BF-74E7-4FF0-9EFE-3B8FF3401C92}" destId="{EFD99CC2-AB97-442A-83FC-DD61E4427699}" srcOrd="12" destOrd="0" presId="urn:microsoft.com/office/officeart/2005/8/layout/bProcess4"/>
    <dgm:cxn modelId="{D9BD4B1E-8F81-4DB9-932E-049C95B9B984}" type="presParOf" srcId="{EFD99CC2-AB97-442A-83FC-DD61E4427699}" destId="{4F2AB3F3-F0F2-4258-AF2D-1F49708859C7}" srcOrd="0" destOrd="0" presId="urn:microsoft.com/office/officeart/2005/8/layout/bProcess4"/>
    <dgm:cxn modelId="{366EC77E-627C-431C-916F-670DDDEC072D}" type="presParOf" srcId="{EFD99CC2-AB97-442A-83FC-DD61E4427699}" destId="{59812D6B-2CCF-495A-B2B3-C52F8DA7EF9C}" srcOrd="1" destOrd="0" presId="urn:microsoft.com/office/officeart/2005/8/layout/bProcess4"/>
    <dgm:cxn modelId="{CC59BC91-4276-451D-A7D5-C0C8305E9C7F}" type="presParOf" srcId="{5F16B0BF-74E7-4FF0-9EFE-3B8FF3401C92}" destId="{5F9730D3-C690-43F8-84B5-5348C7E4BCC9}" srcOrd="13" destOrd="0" presId="urn:microsoft.com/office/officeart/2005/8/layout/bProcess4"/>
    <dgm:cxn modelId="{8ABB86CE-5613-46A5-8CD9-B2162CB76082}" type="presParOf" srcId="{5F16B0BF-74E7-4FF0-9EFE-3B8FF3401C92}" destId="{C315CBD2-483B-48B8-B7E3-CCAE220B9AD7}" srcOrd="14" destOrd="0" presId="urn:microsoft.com/office/officeart/2005/8/layout/bProcess4"/>
    <dgm:cxn modelId="{33019A01-F058-46E1-A1D0-9B24DA362582}" type="presParOf" srcId="{C315CBD2-483B-48B8-B7E3-CCAE220B9AD7}" destId="{AC652A7A-5484-4FBF-9D41-90B84578838C}" srcOrd="0" destOrd="0" presId="urn:microsoft.com/office/officeart/2005/8/layout/bProcess4"/>
    <dgm:cxn modelId="{36C3F56B-5D10-4F0C-B7B4-4D00E8655390}" type="presParOf" srcId="{C315CBD2-483B-48B8-B7E3-CCAE220B9AD7}" destId="{19D7C4DB-9C26-4196-A001-9063F7A76FD1}" srcOrd="1" destOrd="0" presId="urn:microsoft.com/office/officeart/2005/8/layout/bProcess4"/>
    <dgm:cxn modelId="{FDD9ACFD-5AB5-452F-90DC-0AF09D0DCEE5}" type="presParOf" srcId="{5F16B0BF-74E7-4FF0-9EFE-3B8FF3401C92}" destId="{D5E4BE2C-622D-4038-BDBA-42A0E6C3D423}" srcOrd="15" destOrd="0" presId="urn:microsoft.com/office/officeart/2005/8/layout/bProcess4"/>
    <dgm:cxn modelId="{9C48B4FB-5573-4F89-8EC1-6BEC09515546}" type="presParOf" srcId="{5F16B0BF-74E7-4FF0-9EFE-3B8FF3401C92}" destId="{4DA70A6D-BE90-4650-9F8F-B9C86C860BE1}" srcOrd="16" destOrd="0" presId="urn:microsoft.com/office/officeart/2005/8/layout/bProcess4"/>
    <dgm:cxn modelId="{612E0291-6E41-43F2-9D50-F4FD146D4E9C}" type="presParOf" srcId="{4DA70A6D-BE90-4650-9F8F-B9C86C860BE1}" destId="{4B89199A-4929-421E-9C63-FFEC85FE0A48}" srcOrd="0" destOrd="0" presId="urn:microsoft.com/office/officeart/2005/8/layout/bProcess4"/>
    <dgm:cxn modelId="{298ACF08-BE78-43A0-838D-3F6F6BC9208A}" type="presParOf" srcId="{4DA70A6D-BE90-4650-9F8F-B9C86C860BE1}" destId="{53AE4719-5422-4125-8D63-0ABE44D3749F}" srcOrd="1" destOrd="0" presId="urn:microsoft.com/office/officeart/2005/8/layout/bProcess4"/>
    <dgm:cxn modelId="{F413BAD3-73EF-497C-B7D2-927A0C9449F1}" type="presParOf" srcId="{5F16B0BF-74E7-4FF0-9EFE-3B8FF3401C92}" destId="{79376C12-F24F-4463-8EA1-ECAAD6B99B64}" srcOrd="17" destOrd="0" presId="urn:microsoft.com/office/officeart/2005/8/layout/bProcess4"/>
    <dgm:cxn modelId="{AE16E435-885C-4848-840A-28D7D3181F16}" type="presParOf" srcId="{5F16B0BF-74E7-4FF0-9EFE-3B8FF3401C92}" destId="{67065799-FC8B-4112-B3CA-2BCB49B60A42}" srcOrd="18" destOrd="0" presId="urn:microsoft.com/office/officeart/2005/8/layout/bProcess4"/>
    <dgm:cxn modelId="{28792D76-A765-4674-98B5-C782B01164B4}" type="presParOf" srcId="{67065799-FC8B-4112-B3CA-2BCB49B60A42}" destId="{9A233DE9-C58A-4B13-AAFE-19B0998CE558}" srcOrd="0" destOrd="0" presId="urn:microsoft.com/office/officeart/2005/8/layout/bProcess4"/>
    <dgm:cxn modelId="{0DD4CEC5-311E-47A4-BB38-32A3B68BB997}" type="presParOf" srcId="{67065799-FC8B-4112-B3CA-2BCB49B60A42}" destId="{322D9C61-94CF-4E8C-A897-52D9E800928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AB201-9A27-41E0-8B47-1509EBA54296}">
      <dsp:nvSpPr>
        <dsp:cNvPr id="0" name=""/>
        <dsp:cNvSpPr/>
      </dsp:nvSpPr>
      <dsp:spPr>
        <a:xfrm rot="5400000">
          <a:off x="810675" y="788906"/>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A14FB-F3B8-48A8-91A0-54F382A0A971}">
      <dsp:nvSpPr>
        <dsp:cNvPr id="0" name=""/>
        <dsp:cNvSpPr/>
      </dsp:nvSpPr>
      <dsp:spPr>
        <a:xfrm>
          <a:off x="1092471" y="80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a:t>
          </a:r>
          <a:r>
            <a:rPr lang="en-US" sz="2000" kern="1200" dirty="0" smtClean="0"/>
            <a:t> Statement of Purpose</a:t>
          </a:r>
          <a:endParaRPr lang="en-US" sz="2000" kern="1200" dirty="0"/>
        </a:p>
      </dsp:txBody>
      <dsp:txXfrm>
        <a:off x="1121494" y="29832"/>
        <a:ext cx="1593499" cy="932881"/>
      </dsp:txXfrm>
    </dsp:sp>
    <dsp:sp modelId="{B98FD7A7-93BD-42FC-A211-5AF2BF20C2BC}">
      <dsp:nvSpPr>
        <dsp:cNvPr id="0" name=""/>
        <dsp:cNvSpPr/>
      </dsp:nvSpPr>
      <dsp:spPr>
        <a:xfrm rot="5400000">
          <a:off x="810675" y="2027565"/>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21C8F-B6E9-4361-8CD4-64DAAB6ED634}">
      <dsp:nvSpPr>
        <dsp:cNvPr id="0" name=""/>
        <dsp:cNvSpPr/>
      </dsp:nvSpPr>
      <dsp:spPr>
        <a:xfrm>
          <a:off x="1092471" y="123946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a:t>
          </a:r>
          <a:r>
            <a:rPr lang="en-US" sz="2000" kern="1200" dirty="0" smtClean="0"/>
            <a:t> Five-Year Objectives</a:t>
          </a:r>
          <a:endParaRPr lang="en-US" sz="2000" kern="1200" dirty="0"/>
        </a:p>
      </dsp:txBody>
      <dsp:txXfrm>
        <a:off x="1121494" y="1268492"/>
        <a:ext cx="1593499" cy="932881"/>
      </dsp:txXfrm>
    </dsp:sp>
    <dsp:sp modelId="{4D3DD8BB-5799-49BE-A09B-967824461103}">
      <dsp:nvSpPr>
        <dsp:cNvPr id="0" name=""/>
        <dsp:cNvSpPr/>
      </dsp:nvSpPr>
      <dsp:spPr>
        <a:xfrm rot="5400000">
          <a:off x="810675" y="3266224"/>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0DC19-859F-479F-B9A3-130459C8C960}">
      <dsp:nvSpPr>
        <dsp:cNvPr id="0" name=""/>
        <dsp:cNvSpPr/>
      </dsp:nvSpPr>
      <dsp:spPr>
        <a:xfrm>
          <a:off x="1092471" y="2478128"/>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(3) </a:t>
          </a:r>
          <a:r>
            <a:rPr lang="en-US" sz="1800" kern="1200" dirty="0" smtClean="0"/>
            <a:t>Customers and Channels</a:t>
          </a:r>
          <a:endParaRPr lang="en-US" sz="1800" kern="1200" dirty="0"/>
        </a:p>
      </dsp:txBody>
      <dsp:txXfrm>
        <a:off x="1121494" y="2507151"/>
        <a:ext cx="1593499" cy="932881"/>
      </dsp:txXfrm>
    </dsp:sp>
    <dsp:sp modelId="{8E508BB0-F91B-4C2A-8E27-32305253DA90}">
      <dsp:nvSpPr>
        <dsp:cNvPr id="0" name=""/>
        <dsp:cNvSpPr/>
      </dsp:nvSpPr>
      <dsp:spPr>
        <a:xfrm>
          <a:off x="1430005" y="3885554"/>
          <a:ext cx="2189331"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1E56CF-FB81-48D9-8475-10193B189913}">
      <dsp:nvSpPr>
        <dsp:cNvPr id="0" name=""/>
        <dsp:cNvSpPr/>
      </dsp:nvSpPr>
      <dsp:spPr>
        <a:xfrm>
          <a:off x="1092471" y="3716787"/>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 </a:t>
          </a:r>
          <a:r>
            <a:rPr lang="en-US" sz="2000" kern="1200" dirty="0" smtClean="0"/>
            <a:t>Competition</a:t>
          </a:r>
          <a:endParaRPr lang="en-US" sz="2000" kern="1200" dirty="0"/>
        </a:p>
      </dsp:txBody>
      <dsp:txXfrm>
        <a:off x="1121494" y="3745810"/>
        <a:ext cx="1593499" cy="932881"/>
      </dsp:txXfrm>
    </dsp:sp>
    <dsp:sp modelId="{B51E7F87-AEBA-40CD-92B9-EC8C81C75DB2}">
      <dsp:nvSpPr>
        <dsp:cNvPr id="0" name=""/>
        <dsp:cNvSpPr/>
      </dsp:nvSpPr>
      <dsp:spPr>
        <a:xfrm rot="16200000">
          <a:off x="3007231" y="3266224"/>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BDBC5E-E588-4C55-9EBE-3A9C72F31CC2}">
      <dsp:nvSpPr>
        <dsp:cNvPr id="0" name=""/>
        <dsp:cNvSpPr/>
      </dsp:nvSpPr>
      <dsp:spPr>
        <a:xfrm>
          <a:off x="3289027" y="3716787"/>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a:t>
          </a:r>
          <a:r>
            <a:rPr lang="en-US" sz="2000" kern="1200" dirty="0" smtClean="0"/>
            <a:t> Products and Services</a:t>
          </a:r>
          <a:endParaRPr lang="en-US" sz="2000" kern="1200" dirty="0"/>
        </a:p>
      </dsp:txBody>
      <dsp:txXfrm>
        <a:off x="3318050" y="3745810"/>
        <a:ext cx="1593499" cy="932881"/>
      </dsp:txXfrm>
    </dsp:sp>
    <dsp:sp modelId="{C93C877E-7B45-4C98-97AA-388C0EF8514C}">
      <dsp:nvSpPr>
        <dsp:cNvPr id="0" name=""/>
        <dsp:cNvSpPr/>
      </dsp:nvSpPr>
      <dsp:spPr>
        <a:xfrm rot="16200000">
          <a:off x="3007231" y="2027565"/>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85BFE6-74A9-4589-82A8-DB346C915569}">
      <dsp:nvSpPr>
        <dsp:cNvPr id="0" name=""/>
        <dsp:cNvSpPr/>
      </dsp:nvSpPr>
      <dsp:spPr>
        <a:xfrm>
          <a:off x="3289027" y="2478128"/>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(6)</a:t>
          </a:r>
          <a:r>
            <a:rPr lang="en-US" sz="1800" kern="1200" dirty="0" smtClean="0"/>
            <a:t> Development/Introduction Plan</a:t>
          </a:r>
          <a:endParaRPr lang="en-US" sz="1800" kern="1200" dirty="0"/>
        </a:p>
      </dsp:txBody>
      <dsp:txXfrm>
        <a:off x="3318050" y="2507151"/>
        <a:ext cx="1593499" cy="932881"/>
      </dsp:txXfrm>
    </dsp:sp>
    <dsp:sp modelId="{5F9730D3-C690-43F8-84B5-5348C7E4BCC9}">
      <dsp:nvSpPr>
        <dsp:cNvPr id="0" name=""/>
        <dsp:cNvSpPr/>
      </dsp:nvSpPr>
      <dsp:spPr>
        <a:xfrm rot="16200000">
          <a:off x="3007231" y="788906"/>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12D6B-2CCF-495A-B2B3-C52F8DA7EF9C}">
      <dsp:nvSpPr>
        <dsp:cNvPr id="0" name=""/>
        <dsp:cNvSpPr/>
      </dsp:nvSpPr>
      <dsp:spPr>
        <a:xfrm>
          <a:off x="3289027" y="123946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(7)</a:t>
          </a:r>
          <a:r>
            <a:rPr lang="en-US" sz="2000" kern="1200" dirty="0" smtClean="0"/>
            <a:t> Financial Analysis</a:t>
          </a:r>
          <a:endParaRPr lang="en-US" sz="2000" kern="1200" dirty="0"/>
        </a:p>
      </dsp:txBody>
      <dsp:txXfrm>
        <a:off x="3318050" y="1268492"/>
        <a:ext cx="1593499" cy="932881"/>
      </dsp:txXfrm>
    </dsp:sp>
    <dsp:sp modelId="{D5E4BE2C-622D-4038-BDBA-42A0E6C3D423}">
      <dsp:nvSpPr>
        <dsp:cNvPr id="0" name=""/>
        <dsp:cNvSpPr/>
      </dsp:nvSpPr>
      <dsp:spPr>
        <a:xfrm>
          <a:off x="3626560" y="169576"/>
          <a:ext cx="2189331"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D7C4DB-9C26-4196-A001-9063F7A76FD1}">
      <dsp:nvSpPr>
        <dsp:cNvPr id="0" name=""/>
        <dsp:cNvSpPr/>
      </dsp:nvSpPr>
      <dsp:spPr>
        <a:xfrm>
          <a:off x="3289027" y="80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(8)</a:t>
          </a:r>
          <a:r>
            <a:rPr lang="en-US" sz="2000" kern="1200" dirty="0" smtClean="0"/>
            <a:t> Potential Problems</a:t>
          </a:r>
          <a:endParaRPr lang="en-US" sz="2000" kern="1200" dirty="0"/>
        </a:p>
      </dsp:txBody>
      <dsp:txXfrm>
        <a:off x="3318050" y="29832"/>
        <a:ext cx="1593499" cy="932881"/>
      </dsp:txXfrm>
    </dsp:sp>
    <dsp:sp modelId="{79376C12-F24F-4463-8EA1-ECAAD6B99B64}">
      <dsp:nvSpPr>
        <dsp:cNvPr id="0" name=""/>
        <dsp:cNvSpPr/>
      </dsp:nvSpPr>
      <dsp:spPr>
        <a:xfrm rot="5400000">
          <a:off x="5203787" y="788906"/>
          <a:ext cx="1231434" cy="14863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E4719-5422-4125-8D63-0ABE44D3749F}">
      <dsp:nvSpPr>
        <dsp:cNvPr id="0" name=""/>
        <dsp:cNvSpPr/>
      </dsp:nvSpPr>
      <dsp:spPr>
        <a:xfrm>
          <a:off x="5485582" y="80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(9)</a:t>
          </a:r>
          <a:r>
            <a:rPr lang="en-US" sz="2000" kern="1200" dirty="0" smtClean="0"/>
            <a:t> Recommendations</a:t>
          </a:r>
          <a:endParaRPr lang="en-US" sz="2000" kern="1200" dirty="0"/>
        </a:p>
      </dsp:txBody>
      <dsp:txXfrm>
        <a:off x="5514605" y="29832"/>
        <a:ext cx="1593499" cy="932881"/>
      </dsp:txXfrm>
    </dsp:sp>
    <dsp:sp modelId="{322D9C61-94CF-4E8C-A897-52D9E8009280}">
      <dsp:nvSpPr>
        <dsp:cNvPr id="0" name=""/>
        <dsp:cNvSpPr/>
      </dsp:nvSpPr>
      <dsp:spPr>
        <a:xfrm>
          <a:off x="5485582" y="1239469"/>
          <a:ext cx="1651545" cy="990927"/>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(10) </a:t>
          </a:r>
          <a:r>
            <a:rPr lang="en-US" sz="2000" kern="1200" dirty="0" smtClean="0"/>
            <a:t>First-Year Plan</a:t>
          </a:r>
          <a:endParaRPr lang="en-US" sz="2000" kern="1200" dirty="0"/>
        </a:p>
      </dsp:txBody>
      <dsp:txXfrm>
        <a:off x="5514605" y="1268492"/>
        <a:ext cx="1593499" cy="9328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7DCE02A-8EE8-485C-9EEE-ED2A1478D271}" type="datetimeFigureOut">
              <a:rPr lang="en-US" smtClean="0"/>
              <a:t>3/2/2011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95C41B4-D0A0-405F-8F2A-83D787FA96AE}" type="slidenum">
              <a:rPr lang="en-US" smtClean="0"/>
              <a:t>‹#›</a:t>
            </a:fld>
            <a:endParaRPr lang="en-US"/>
          </a:p>
        </p:txBody>
      </p:sp>
    </p:spTree>
    <p:extLst>
      <p:ext uri="{BB962C8B-B14F-4D97-AF65-F5344CB8AC3E}">
        <p14:creationId xmlns:p14="http://schemas.microsoft.com/office/powerpoint/2010/main" val="31647057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98AF03-7270-45C2-A683-C5E353EF01A5}" type="datetime4">
              <a:rPr lang="en-US" smtClean="0"/>
              <a:pPr/>
              <a:t>March 2, 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37D5FE-740C-46F5-801A-FA5477D9711F}"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5A93482-8E69-40F7-BCAD-5662A6CADB27}" type="datetime4">
              <a:rPr lang="en-US" smtClean="0"/>
              <a:pPr/>
              <a:t>March 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B37D5FE-740C-46F5-801A-FA5477D9711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BB7EAE1-CAAC-4AEF-919E-158692B1E55E}" type="datetime4">
              <a:rPr lang="en-US" smtClean="0"/>
              <a:pPr/>
              <a:t>March 2, 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37D5FE-740C-46F5-801A-FA5477D9711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525A706-D8F2-4D1A-855A-CADC92600C26}" type="datetime4">
              <a:rPr lang="en-US" smtClean="0"/>
              <a:pPr/>
              <a:t>March 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B4F123-1704-49AC-9D15-C4B1462B8014}" type="datetime4">
              <a:rPr lang="en-US" smtClean="0"/>
              <a:pPr/>
              <a:t>March 2, 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B37D5FE-740C-46F5-801A-FA5477D9711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27EC2-47FB-48A1-8644-C8A81DDAA119}" type="datetime4">
              <a:rPr lang="en-US" smtClean="0"/>
              <a:pPr/>
              <a:t>March 2, 2011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8B37D5FE-740C-46F5-801A-FA5477D9711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E3EC3ED-7435-49F9-84C8-03CCA2F8DEDB}" type="datetime4">
              <a:rPr lang="en-US" smtClean="0"/>
              <a:pPr/>
              <a:t>March 2,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B37D5FE-740C-46F5-801A-FA5477D9711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B37D5FE-740C-46F5-801A-FA5477D9711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FC49BF1-FCD3-4395-8FF6-0047AF66228E}" type="datetime4">
              <a:rPr lang="en-US" smtClean="0"/>
              <a:pPr/>
              <a:t>March 2, 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baseline="0">
                <a:solidFill>
                  <a:schemeClr val="accent1">
                    <a:lumMod val="60000"/>
                    <a:lumOff val="40000"/>
                  </a:schemeClr>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B37D5FE-740C-46F5-801A-FA5477D9711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A861222-2C8B-4501-BE87-6797EC025925}" type="datetime4">
              <a:rPr lang="en-US" smtClean="0"/>
              <a:pPr/>
              <a:t>March 2, 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B5AFD-D735-4504-A039-ADEBB6448D55}" type="datetime4">
              <a:rPr lang="en-US" smtClean="0"/>
              <a:pPr/>
              <a:t>March 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B37D5FE-740C-46F5-801A-FA5477D9711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5C8118-FB93-4E87-B380-0175F2FE2167}" type="datetime4">
              <a:rPr lang="en-US" smtClean="0"/>
              <a:pPr/>
              <a:t>March 2, 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04" name="Title Placeholder 1"/>
          <p:cNvSpPr>
            <a:spLocks noGrp="1"/>
          </p:cNvSpPr>
          <p:nvPr>
            <p:ph type="title"/>
          </p:nvPr>
        </p:nvSpPr>
        <p:spPr bwMode="auto">
          <a:xfrm>
            <a:off x="6858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0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a:solidFill>
            <a:srgbClr val="F6F4F0"/>
          </a:solidFill>
          <a:latin typeface="+mj-lt"/>
          <a:ea typeface="+mj-ea"/>
          <a:cs typeface="+mj-cs"/>
        </a:defRPr>
      </a:lvl1pPr>
      <a:lvl2pPr algn="ctr" rtl="0" eaLnBrk="1" fontAlgn="base" hangingPunct="1">
        <a:spcBef>
          <a:spcPct val="0"/>
        </a:spcBef>
        <a:spcAft>
          <a:spcPct val="0"/>
        </a:spcAft>
        <a:defRPr sz="3600">
          <a:solidFill>
            <a:srgbClr val="F6F4F0"/>
          </a:solidFill>
          <a:latin typeface="Univers" pitchFamily="34" charset="0"/>
        </a:defRPr>
      </a:lvl2pPr>
      <a:lvl3pPr algn="ctr" rtl="0" eaLnBrk="1" fontAlgn="base" hangingPunct="1">
        <a:spcBef>
          <a:spcPct val="0"/>
        </a:spcBef>
        <a:spcAft>
          <a:spcPct val="0"/>
        </a:spcAft>
        <a:defRPr sz="3600">
          <a:solidFill>
            <a:srgbClr val="F6F4F0"/>
          </a:solidFill>
          <a:latin typeface="Univers" pitchFamily="34" charset="0"/>
        </a:defRPr>
      </a:lvl3pPr>
      <a:lvl4pPr algn="ctr" rtl="0" eaLnBrk="1" fontAlgn="base" hangingPunct="1">
        <a:spcBef>
          <a:spcPct val="0"/>
        </a:spcBef>
        <a:spcAft>
          <a:spcPct val="0"/>
        </a:spcAft>
        <a:defRPr sz="3600">
          <a:solidFill>
            <a:srgbClr val="F6F4F0"/>
          </a:solidFill>
          <a:latin typeface="Univers" pitchFamily="34" charset="0"/>
        </a:defRPr>
      </a:lvl4pPr>
      <a:lvl5pPr algn="ctr" rtl="0" eaLnBrk="1" fontAlgn="base" hangingPunct="1">
        <a:spcBef>
          <a:spcPct val="0"/>
        </a:spcBef>
        <a:spcAft>
          <a:spcPct val="0"/>
        </a:spcAft>
        <a:defRPr sz="3600">
          <a:solidFill>
            <a:srgbClr val="F6F4F0"/>
          </a:solidFill>
          <a:latin typeface="Univers" pitchFamily="34" charset="0"/>
        </a:defRPr>
      </a:lvl5pPr>
      <a:lvl6pPr marL="457200" algn="ctr" rtl="0" eaLnBrk="1" fontAlgn="base" hangingPunct="1">
        <a:spcBef>
          <a:spcPct val="0"/>
        </a:spcBef>
        <a:spcAft>
          <a:spcPct val="0"/>
        </a:spcAft>
        <a:defRPr sz="3600">
          <a:solidFill>
            <a:srgbClr val="F6F4F0"/>
          </a:solidFill>
          <a:latin typeface="Univers" pitchFamily="34" charset="0"/>
        </a:defRPr>
      </a:lvl6pPr>
      <a:lvl7pPr marL="914400" algn="ctr" rtl="0" eaLnBrk="1" fontAlgn="base" hangingPunct="1">
        <a:spcBef>
          <a:spcPct val="0"/>
        </a:spcBef>
        <a:spcAft>
          <a:spcPct val="0"/>
        </a:spcAft>
        <a:defRPr sz="3600">
          <a:solidFill>
            <a:srgbClr val="F6F4F0"/>
          </a:solidFill>
          <a:latin typeface="Univers" pitchFamily="34" charset="0"/>
        </a:defRPr>
      </a:lvl7pPr>
      <a:lvl8pPr marL="1371600" algn="ctr" rtl="0" eaLnBrk="1" fontAlgn="base" hangingPunct="1">
        <a:spcBef>
          <a:spcPct val="0"/>
        </a:spcBef>
        <a:spcAft>
          <a:spcPct val="0"/>
        </a:spcAft>
        <a:defRPr sz="3600">
          <a:solidFill>
            <a:srgbClr val="F6F4F0"/>
          </a:solidFill>
          <a:latin typeface="Univers" pitchFamily="34" charset="0"/>
        </a:defRPr>
      </a:lvl8pPr>
      <a:lvl9pPr marL="1828800" algn="ctr" rtl="0" eaLnBrk="1" fontAlgn="base" hangingPunct="1">
        <a:spcBef>
          <a:spcPct val="0"/>
        </a:spcBef>
        <a:spcAft>
          <a:spcPct val="0"/>
        </a:spcAft>
        <a:defRPr sz="3600">
          <a:solidFill>
            <a:srgbClr val="F6F4F0"/>
          </a:solidFill>
          <a:latin typeface="Univers" pitchFamily="34" charset="0"/>
        </a:defRPr>
      </a:lvl9pPr>
    </p:titleStyle>
    <p:bodyStyle>
      <a:lvl1pPr marL="342900" indent="-342900" algn="l" rtl="0" eaLnBrk="1" fontAlgn="base" hangingPunct="1">
        <a:spcBef>
          <a:spcPct val="20000"/>
        </a:spcBef>
        <a:spcAft>
          <a:spcPct val="0"/>
        </a:spcAft>
        <a:buClr>
          <a:schemeClr val="accent1"/>
        </a:buClr>
        <a:buFont typeface="Arial" charset="0"/>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lr>
          <a:srgbClr val="A66250"/>
        </a:buClr>
        <a:buFont typeface="Arial" charset="0"/>
        <a:buChar char="–"/>
        <a:defRPr sz="2800" baseline="0">
          <a:solidFill>
            <a:schemeClr val="accent1">
              <a:lumMod val="60000"/>
              <a:lumOff val="40000"/>
            </a:schemeClr>
          </a:solidFill>
          <a:latin typeface="+mn-lt"/>
        </a:defRPr>
      </a:lvl2pPr>
      <a:lvl3pPr marL="1143000" indent="-228600" algn="l" rtl="0" eaLnBrk="1" fontAlgn="base" hangingPunct="1">
        <a:spcBef>
          <a:spcPct val="20000"/>
        </a:spcBef>
        <a:spcAft>
          <a:spcPct val="0"/>
        </a:spcAft>
        <a:buClr>
          <a:schemeClr val="accent2"/>
        </a:buClr>
        <a:buFont typeface="Arial" charset="0"/>
        <a:buChar char="•"/>
        <a:defRPr sz="2000" baseline="0">
          <a:solidFill>
            <a:schemeClr val="bg2">
              <a:lumMod val="60000"/>
              <a:lumOff val="40000"/>
            </a:schemeClr>
          </a:solidFill>
          <a:latin typeface="+mn-lt"/>
        </a:defRPr>
      </a:lvl3pPr>
      <a:lvl4pPr marL="1600200" indent="-228600" algn="l" rtl="0" eaLnBrk="1" fontAlgn="base" hangingPunct="1">
        <a:spcBef>
          <a:spcPct val="20000"/>
        </a:spcBef>
        <a:spcAft>
          <a:spcPct val="0"/>
        </a:spcAft>
        <a:buClr>
          <a:schemeClr val="accent2"/>
        </a:buClr>
        <a:buFont typeface="Arial" charset="0"/>
        <a:buChar char="–"/>
        <a:defRPr baseline="0">
          <a:solidFill>
            <a:schemeClr val="bg2">
              <a:lumMod val="60000"/>
              <a:lumOff val="40000"/>
            </a:schemeClr>
          </a:solidFill>
          <a:latin typeface="+mn-lt"/>
        </a:defRPr>
      </a:lvl4pPr>
      <a:lvl5pPr marL="2057400" indent="-228600" algn="l" rtl="0" eaLnBrk="1" fontAlgn="base" hangingPunct="1">
        <a:spcBef>
          <a:spcPct val="20000"/>
        </a:spcBef>
        <a:spcAft>
          <a:spcPct val="0"/>
        </a:spcAft>
        <a:buClr>
          <a:schemeClr val="accent2"/>
        </a:buClr>
        <a:buFont typeface="Arial" charset="0"/>
        <a:buChar char="»"/>
        <a:defRPr baseline="0">
          <a:solidFill>
            <a:schemeClr val="bg2">
              <a:lumMod val="60000"/>
              <a:lumOff val="40000"/>
            </a:schemeClr>
          </a:solidFill>
          <a:latin typeface="+mn-lt"/>
        </a:defRPr>
      </a:lvl5pPr>
      <a:lvl6pPr marL="2514600" indent="-228600" algn="l" rtl="0" eaLnBrk="1" fontAlgn="base" hangingPunct="1">
        <a:spcBef>
          <a:spcPct val="20000"/>
        </a:spcBef>
        <a:spcAft>
          <a:spcPct val="0"/>
        </a:spcAft>
        <a:buClr>
          <a:schemeClr val="accent2"/>
        </a:buClr>
        <a:buFont typeface="Arial" charset="0"/>
        <a:buChar char="»"/>
        <a:defRPr>
          <a:solidFill>
            <a:srgbClr val="F9A56C"/>
          </a:solidFill>
          <a:latin typeface="+mn-lt"/>
        </a:defRPr>
      </a:lvl6pPr>
      <a:lvl7pPr marL="2971800" indent="-228600" algn="l" rtl="0" eaLnBrk="1" fontAlgn="base" hangingPunct="1">
        <a:spcBef>
          <a:spcPct val="20000"/>
        </a:spcBef>
        <a:spcAft>
          <a:spcPct val="0"/>
        </a:spcAft>
        <a:buClr>
          <a:schemeClr val="accent2"/>
        </a:buClr>
        <a:buFont typeface="Arial" charset="0"/>
        <a:buChar char="»"/>
        <a:defRPr>
          <a:solidFill>
            <a:srgbClr val="F9A56C"/>
          </a:solidFill>
          <a:latin typeface="+mn-lt"/>
        </a:defRPr>
      </a:lvl7pPr>
      <a:lvl8pPr marL="3429000" indent="-228600" algn="l" rtl="0" eaLnBrk="1" fontAlgn="base" hangingPunct="1">
        <a:spcBef>
          <a:spcPct val="20000"/>
        </a:spcBef>
        <a:spcAft>
          <a:spcPct val="0"/>
        </a:spcAft>
        <a:buClr>
          <a:schemeClr val="accent2"/>
        </a:buClr>
        <a:buFont typeface="Arial" charset="0"/>
        <a:buChar char="»"/>
        <a:defRPr>
          <a:solidFill>
            <a:srgbClr val="F9A56C"/>
          </a:solidFill>
          <a:latin typeface="+mn-lt"/>
        </a:defRPr>
      </a:lvl8pPr>
      <a:lvl9pPr marL="3886200" indent="-228600" algn="l" rtl="0" eaLnBrk="1" fontAlgn="base" hangingPunct="1">
        <a:spcBef>
          <a:spcPct val="20000"/>
        </a:spcBef>
        <a:spcAft>
          <a:spcPct val="0"/>
        </a:spcAft>
        <a:buClr>
          <a:schemeClr val="accent2"/>
        </a:buClr>
        <a:buFont typeface="Arial" charset="0"/>
        <a:buChar char="»"/>
        <a:defRPr>
          <a:solidFill>
            <a:srgbClr val="F9A56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3/2/2011</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guydavis.ca/seng/seng613/group/tool1.jpg"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emeraldinsight.com/content_images/fig/2160010304005.png"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ecorner.stanford.edu/authorMaterialInfo.html?mid=1372" TargetMode="External"/><Relationship Id="rId2" Type="http://schemas.openxmlformats.org/officeDocument/2006/relationships/hyperlink" Target="http://www.youtube.com/watch?v=L3xaeVXTSBg&amp;NR=1"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leeds-faculty.colorado.edu/moyes/bplan/html/spTools.html"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eeds-faculty.colorado.edu/moyes/bplan/html/spTools.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leeds-faculty.colorado.edu/moyes/bplan/html/spTools.html"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eeds-faculty.colorado.edu/moyes/bplan/html/how_to.html"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jaTDA-9_sk" TargetMode="External"/><Relationship Id="rId2" Type="http://schemas.openxmlformats.org/officeDocument/2006/relationships/hyperlink" Target="http://www.youtube.com/watch?v=liQLdRk0Ziw" TargetMode="External"/><Relationship Id="rId1" Type="http://schemas.openxmlformats.org/officeDocument/2006/relationships/slideLayout" Target="../slideLayouts/slideLayout13.xml"/><Relationship Id="rId5" Type="http://schemas.openxmlformats.org/officeDocument/2006/relationships/hyperlink" Target="http://www.youtube.com/watch?v=2zlld9TA-Vg" TargetMode="External"/><Relationship Id="rId4" Type="http://schemas.openxmlformats.org/officeDocument/2006/relationships/hyperlink" Target="http://www.youtube.com/watch?v=tqtfAkeTom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dirty="0"/>
              <a:t>MECH/AREC 581a2 </a:t>
            </a:r>
          </a:p>
        </p:txBody>
      </p:sp>
      <p:sp>
        <p:nvSpPr>
          <p:cNvPr id="2" name="Title 1"/>
          <p:cNvSpPr>
            <a:spLocks noGrp="1"/>
          </p:cNvSpPr>
          <p:nvPr>
            <p:ph type="title"/>
          </p:nvPr>
        </p:nvSpPr>
        <p:spPr/>
        <p:txBody>
          <a:bodyPr>
            <a:normAutofit fontScale="90000"/>
          </a:bodyPr>
          <a:lstStyle/>
          <a:p>
            <a:r>
              <a:rPr lang="en-US" dirty="0">
                <a:effectLst/>
              </a:rPr>
              <a:t>Sustainable Technology Entrepreneurship for Scientists and Engineers </a:t>
            </a:r>
            <a:endParaRPr lang="en-US" dirty="0"/>
          </a:p>
        </p:txBody>
      </p:sp>
      <p:sp>
        <p:nvSpPr>
          <p:cNvPr id="4" name="TextBox 3"/>
          <p:cNvSpPr txBox="1"/>
          <p:nvPr/>
        </p:nvSpPr>
        <p:spPr>
          <a:xfrm>
            <a:off x="914399" y="3657600"/>
            <a:ext cx="2037737" cy="923330"/>
          </a:xfrm>
          <a:prstGeom prst="rect">
            <a:avLst/>
          </a:prstGeom>
          <a:noFill/>
          <a:ln>
            <a:solidFill>
              <a:schemeClr val="accent1">
                <a:shade val="50000"/>
              </a:schemeClr>
            </a:solidFill>
          </a:ln>
        </p:spPr>
        <p:txBody>
          <a:bodyPr wrap="none" rtlCol="0">
            <a:spAutoFit/>
          </a:bodyPr>
          <a:lstStyle/>
          <a:p>
            <a:r>
              <a:rPr lang="en-US" dirty="0" smtClean="0"/>
              <a:t>The Business Plan</a:t>
            </a:r>
          </a:p>
          <a:p>
            <a:r>
              <a:rPr lang="en-US" dirty="0" smtClean="0"/>
              <a:t>March 2, 2011 </a:t>
            </a:r>
          </a:p>
          <a:p>
            <a:r>
              <a:rPr lang="en-US" dirty="0" smtClean="0"/>
              <a:t>Rick Turley</a:t>
            </a:r>
            <a:endParaRPr lang="en-US" dirty="0"/>
          </a:p>
        </p:txBody>
      </p:sp>
    </p:spTree>
    <p:extLst>
      <p:ext uri="{BB962C8B-B14F-4D97-AF65-F5344CB8AC3E}">
        <p14:creationId xmlns:p14="http://schemas.microsoft.com/office/powerpoint/2010/main" val="1767518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Executive Summary</a:t>
            </a:r>
            <a:endParaRPr lang="en-US" dirty="0"/>
          </a:p>
        </p:txBody>
      </p:sp>
      <p:sp>
        <p:nvSpPr>
          <p:cNvPr id="6" name="Content Placeholder 5"/>
          <p:cNvSpPr>
            <a:spLocks noGrp="1"/>
          </p:cNvSpPr>
          <p:nvPr>
            <p:ph sz="quarter" idx="1"/>
          </p:nvPr>
        </p:nvSpPr>
        <p:spPr/>
        <p:txBody>
          <a:bodyPr/>
          <a:lstStyle/>
          <a:p>
            <a:r>
              <a:rPr lang="en-US" dirty="0" smtClean="0"/>
              <a:t>What’s the Problem </a:t>
            </a:r>
            <a:r>
              <a:rPr lang="en-US" i="1" dirty="0" smtClean="0"/>
              <a:t>(What Sucks?)</a:t>
            </a:r>
            <a:endParaRPr lang="en-US" dirty="0" smtClean="0"/>
          </a:p>
          <a:p>
            <a:r>
              <a:rPr lang="en-US" dirty="0" smtClean="0"/>
              <a:t>What are you going to do about it?</a:t>
            </a:r>
          </a:p>
          <a:p>
            <a:r>
              <a:rPr lang="en-US" dirty="0" smtClean="0"/>
              <a:t>Why does anyone care?</a:t>
            </a:r>
          </a:p>
          <a:p>
            <a:pPr lvl="1"/>
            <a:r>
              <a:rPr lang="en-US" dirty="0" smtClean="0"/>
              <a:t>Significant Value Creation</a:t>
            </a:r>
          </a:p>
          <a:p>
            <a:pPr lvl="1"/>
            <a:r>
              <a:rPr lang="en-US" dirty="0" smtClean="0"/>
              <a:t>Strong Market Opportunity</a:t>
            </a:r>
          </a:p>
          <a:p>
            <a:pPr lvl="1"/>
            <a:r>
              <a:rPr lang="en-US" dirty="0" smtClean="0"/>
              <a:t>Superior Capacity to Execute</a:t>
            </a:r>
          </a:p>
          <a:p>
            <a:pPr lvl="1"/>
            <a:r>
              <a:rPr lang="en-US" dirty="0" smtClean="0"/>
              <a:t>Meaningful Competitive Advantage</a:t>
            </a:r>
          </a:p>
          <a:p>
            <a:r>
              <a:rPr lang="en-US" dirty="0" smtClean="0"/>
              <a:t>What is the deal?</a:t>
            </a:r>
          </a:p>
          <a:p>
            <a:r>
              <a:rPr lang="en-US" dirty="0" smtClean="0"/>
              <a:t>Key Metrics Table</a:t>
            </a:r>
            <a:endParaRPr lang="en-US" dirty="0"/>
          </a:p>
        </p:txBody>
      </p:sp>
    </p:spTree>
    <p:extLst>
      <p:ext uri="{BB962C8B-B14F-4D97-AF65-F5344CB8AC3E}">
        <p14:creationId xmlns:p14="http://schemas.microsoft.com/office/powerpoint/2010/main" val="427044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dirty="0" smtClean="0"/>
              <a:t>Team Exercise: 3x5</a:t>
            </a:r>
          </a:p>
        </p:txBody>
      </p:sp>
      <p:sp>
        <p:nvSpPr>
          <p:cNvPr id="3" name="Content Placeholder 2"/>
          <p:cNvSpPr>
            <a:spLocks noGrp="1"/>
          </p:cNvSpPr>
          <p:nvPr>
            <p:ph sz="quarter" idx="1"/>
          </p:nvPr>
        </p:nvSpPr>
        <p:spPr>
          <a:xfrm>
            <a:off x="301625" y="1527175"/>
            <a:ext cx="8504238" cy="2435225"/>
          </a:xfrm>
        </p:spPr>
        <p:txBody>
          <a:bodyPr>
            <a:normAutofit fontScale="92500" lnSpcReduction="10000"/>
          </a:bodyPr>
          <a:lstStyle/>
          <a:p>
            <a:pPr marL="730250" lvl="1" indent="-457200" eaLnBrk="1" hangingPunct="1">
              <a:buFont typeface="Wingdings" pitchFamily="2" charset="2"/>
              <a:buAutoNum type="arabicPeriod"/>
            </a:pPr>
            <a:r>
              <a:rPr lang="en-US" sz="3200" dirty="0" smtClean="0">
                <a:solidFill>
                  <a:schemeClr val="tx1"/>
                </a:solidFill>
              </a:rPr>
              <a:t>Define your Business Model (&lt;</a:t>
            </a:r>
            <a:r>
              <a:rPr lang="en-US" sz="3200" u="sng" dirty="0" smtClean="0">
                <a:solidFill>
                  <a:schemeClr val="tx1"/>
                </a:solidFill>
              </a:rPr>
              <a:t>100</a:t>
            </a:r>
            <a:r>
              <a:rPr lang="en-US" sz="3200" dirty="0" smtClean="0">
                <a:solidFill>
                  <a:schemeClr val="tx1"/>
                </a:solidFill>
              </a:rPr>
              <a:t> words)</a:t>
            </a:r>
          </a:p>
          <a:p>
            <a:pPr marL="730250" lvl="1" indent="-457200" eaLnBrk="1" hangingPunct="1">
              <a:buFont typeface="Wingdings" pitchFamily="2" charset="2"/>
              <a:buAutoNum type="arabicPeriod"/>
            </a:pPr>
            <a:r>
              <a:rPr lang="en-US" sz="3200" dirty="0" smtClean="0">
                <a:solidFill>
                  <a:schemeClr val="tx1"/>
                </a:solidFill>
              </a:rPr>
              <a:t>Pick </a:t>
            </a:r>
            <a:r>
              <a:rPr lang="en-US" sz="3200" u="sng" dirty="0" smtClean="0">
                <a:solidFill>
                  <a:schemeClr val="tx1"/>
                </a:solidFill>
              </a:rPr>
              <a:t>3</a:t>
            </a:r>
            <a:r>
              <a:rPr lang="en-US" sz="3200" dirty="0" smtClean="0">
                <a:solidFill>
                  <a:schemeClr val="tx1"/>
                </a:solidFill>
              </a:rPr>
              <a:t> important Triple Bottom Line goals to measure what your venture will accomplish over </a:t>
            </a:r>
            <a:r>
              <a:rPr lang="en-US" sz="3200" u="sng" dirty="0" smtClean="0">
                <a:solidFill>
                  <a:schemeClr val="tx1"/>
                </a:solidFill>
              </a:rPr>
              <a:t>5</a:t>
            </a:r>
            <a:r>
              <a:rPr lang="en-US" sz="3200" dirty="0" smtClean="0">
                <a:solidFill>
                  <a:schemeClr val="tx1"/>
                </a:solidFill>
              </a:rPr>
              <a:t> years.</a:t>
            </a:r>
          </a:p>
          <a:p>
            <a:pPr marL="730250" lvl="1" indent="-457200" eaLnBrk="1" hangingPunct="1">
              <a:buFont typeface="Wingdings" pitchFamily="2" charset="2"/>
              <a:buAutoNum type="arabicPeriod"/>
            </a:pPr>
            <a:r>
              <a:rPr lang="en-US" sz="3200" dirty="0" smtClean="0">
                <a:solidFill>
                  <a:schemeClr val="tx1"/>
                </a:solidFill>
              </a:rPr>
              <a:t>Build a matrix:</a:t>
            </a:r>
          </a:p>
          <a:p>
            <a:pPr marL="730250" lvl="1" indent="-457200" eaLnBrk="1" hangingPunct="1">
              <a:buFont typeface="Wingdings" pitchFamily="2" charset="2"/>
              <a:buNone/>
            </a:pP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3400568948"/>
              </p:ext>
            </p:extLst>
          </p:nvPr>
        </p:nvGraphicFramePr>
        <p:xfrm>
          <a:off x="1219200" y="3962400"/>
          <a:ext cx="6705600" cy="2057400"/>
        </p:xfrm>
        <a:graphic>
          <a:graphicData uri="http://schemas.openxmlformats.org/drawingml/2006/table">
            <a:tbl>
              <a:tblPr firstRow="1" bandRow="1">
                <a:tableStyleId>{5C22544A-7EE6-4342-B048-85BDC9FD1C3A}</a:tableStyleId>
              </a:tblPr>
              <a:tblGrid>
                <a:gridCol w="1714302"/>
                <a:gridCol w="1061234"/>
                <a:gridCol w="979601"/>
                <a:gridCol w="1061234"/>
                <a:gridCol w="979601"/>
                <a:gridCol w="909628"/>
              </a:tblGrid>
              <a:tr h="514350">
                <a:tc>
                  <a:txBody>
                    <a:bodyPr/>
                    <a:lstStyle/>
                    <a:p>
                      <a:r>
                        <a:rPr lang="en-US" dirty="0" smtClean="0"/>
                        <a:t>Examples</a:t>
                      </a:r>
                      <a:endParaRPr lang="en-US" dirty="0"/>
                    </a:p>
                  </a:txBody>
                  <a:tcPr/>
                </a:tc>
                <a:tc>
                  <a:txBody>
                    <a:bodyPr/>
                    <a:lstStyle/>
                    <a:p>
                      <a:r>
                        <a:rPr lang="en-US" dirty="0" smtClean="0"/>
                        <a:t> 2011</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c>
                  <a:txBody>
                    <a:bodyPr/>
                    <a:lstStyle/>
                    <a:p>
                      <a:r>
                        <a:rPr lang="en-US" dirty="0" smtClean="0"/>
                        <a:t>2015</a:t>
                      </a:r>
                      <a:endParaRPr lang="en-US" dirty="0"/>
                    </a:p>
                  </a:txBody>
                  <a:tcPr/>
                </a:tc>
              </a:tr>
              <a:tr h="514350">
                <a:tc>
                  <a:txBody>
                    <a:bodyPr/>
                    <a:lstStyle/>
                    <a:p>
                      <a:r>
                        <a:rPr lang="en-US" dirty="0" smtClean="0"/>
                        <a:t> Financial</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4350">
                <a:tc>
                  <a:txBody>
                    <a:bodyPr/>
                    <a:lstStyle/>
                    <a:p>
                      <a:r>
                        <a:rPr lang="en-US" dirty="0" smtClean="0"/>
                        <a:t>Environmental</a:t>
                      </a:r>
                      <a:endParaRPr lang="en-US" dirty="0"/>
                    </a:p>
                  </a:txBody>
                  <a:tcPr/>
                </a:tc>
                <a:tc>
                  <a:txBody>
                    <a:bodyPr/>
                    <a:lstStyle/>
                    <a:p>
                      <a:endParaRPr lang="en-US" i="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4350">
                <a:tc>
                  <a:txBody>
                    <a:bodyPr/>
                    <a:lstStyle/>
                    <a:p>
                      <a:r>
                        <a:rPr lang="en-US" dirty="0" smtClean="0"/>
                        <a:t>Social</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208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dirty="0" smtClean="0"/>
              <a:t>3x5: Envirofit Example</a:t>
            </a:r>
          </a:p>
        </p:txBody>
      </p:sp>
      <p:sp>
        <p:nvSpPr>
          <p:cNvPr id="18435" name="Content Placeholder 2"/>
          <p:cNvSpPr>
            <a:spLocks noGrp="1"/>
          </p:cNvSpPr>
          <p:nvPr>
            <p:ph sz="quarter" idx="1"/>
          </p:nvPr>
        </p:nvSpPr>
        <p:spPr>
          <a:xfrm>
            <a:off x="381000" y="5791200"/>
            <a:ext cx="8504238" cy="530225"/>
          </a:xfrm>
        </p:spPr>
        <p:txBody>
          <a:bodyPr/>
          <a:lstStyle/>
          <a:p>
            <a:pPr marL="730250" lvl="1" indent="-457200" algn="r" eaLnBrk="1" hangingPunct="1">
              <a:buFont typeface="Wingdings" pitchFamily="2" charset="2"/>
              <a:buNone/>
            </a:pPr>
            <a:r>
              <a:rPr lang="en-US" sz="2400" dirty="0" smtClean="0"/>
              <a:t>Example only</a:t>
            </a:r>
          </a:p>
        </p:txBody>
      </p:sp>
      <p:graphicFrame>
        <p:nvGraphicFramePr>
          <p:cNvPr id="4" name="Table 3"/>
          <p:cNvGraphicFramePr>
            <a:graphicFrameLocks noGrp="1"/>
          </p:cNvGraphicFramePr>
          <p:nvPr>
            <p:extLst>
              <p:ext uri="{D42A27DB-BD31-4B8C-83A1-F6EECF244321}">
                <p14:modId xmlns:p14="http://schemas.microsoft.com/office/powerpoint/2010/main" val="404976100"/>
              </p:ext>
            </p:extLst>
          </p:nvPr>
        </p:nvGraphicFramePr>
        <p:xfrm>
          <a:off x="304800" y="1847490"/>
          <a:ext cx="8382000" cy="3543300"/>
        </p:xfrm>
        <a:graphic>
          <a:graphicData uri="http://schemas.openxmlformats.org/drawingml/2006/table">
            <a:tbl>
              <a:tblPr firstRow="1" bandRow="1">
                <a:tableStyleId>{5C22544A-7EE6-4342-B048-85BDC9FD1C3A}</a:tableStyleId>
              </a:tblPr>
              <a:tblGrid>
                <a:gridCol w="2084435"/>
                <a:gridCol w="1290364"/>
                <a:gridCol w="1191105"/>
                <a:gridCol w="1290364"/>
                <a:gridCol w="1191105"/>
                <a:gridCol w="1334627"/>
              </a:tblGrid>
              <a:tr h="771705">
                <a:tc>
                  <a:txBody>
                    <a:bodyPr/>
                    <a:lstStyle/>
                    <a:p>
                      <a:endParaRPr lang="en-US" dirty="0"/>
                    </a:p>
                  </a:txBody>
                  <a:tcPr/>
                </a:tc>
                <a:tc>
                  <a:txBody>
                    <a:bodyPr/>
                    <a:lstStyle/>
                    <a:p>
                      <a:r>
                        <a:rPr lang="en-US" dirty="0" smtClean="0"/>
                        <a:t> 2004</a:t>
                      </a:r>
                      <a:endParaRPr lang="en-US" dirty="0"/>
                    </a:p>
                  </a:txBody>
                  <a:tcPr/>
                </a:tc>
                <a:tc>
                  <a:txBody>
                    <a:bodyPr/>
                    <a:lstStyle/>
                    <a:p>
                      <a:r>
                        <a:rPr lang="en-US" dirty="0" smtClean="0"/>
                        <a:t>2005</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2008</a:t>
                      </a:r>
                      <a:endParaRPr lang="en-US" dirty="0"/>
                    </a:p>
                  </a:txBody>
                  <a:tcPr/>
                </a:tc>
              </a:tr>
              <a:tr h="771705">
                <a:tc>
                  <a:txBody>
                    <a:bodyPr/>
                    <a:lstStyle/>
                    <a:p>
                      <a:r>
                        <a:rPr lang="en-US" dirty="0" smtClean="0"/>
                        <a:t> </a:t>
                      </a:r>
                      <a:r>
                        <a:rPr lang="en-US" sz="2000" dirty="0" smtClean="0"/>
                        <a:t>$</a:t>
                      </a:r>
                      <a:r>
                        <a:rPr lang="en-US" sz="2000" baseline="0" dirty="0" smtClean="0"/>
                        <a:t> Gross Profit/customer</a:t>
                      </a:r>
                      <a:endParaRPr lang="en-US" sz="20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20</a:t>
                      </a:r>
                      <a:endParaRPr lang="en-US" sz="2400" dirty="0"/>
                    </a:p>
                  </a:txBody>
                  <a:tcPr/>
                </a:tc>
              </a:tr>
              <a:tr h="999945">
                <a:tc>
                  <a:txBody>
                    <a:bodyPr/>
                    <a:lstStyle/>
                    <a:p>
                      <a:r>
                        <a:rPr lang="en-US" sz="2000" baseline="0" dirty="0" smtClean="0"/>
                        <a:t>CO2 Avoided (tons)</a:t>
                      </a:r>
                      <a:endParaRPr lang="en-US" sz="20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200</a:t>
                      </a:r>
                      <a:endParaRPr lang="en-US" sz="2400" dirty="0"/>
                    </a:p>
                  </a:txBody>
                  <a:tcPr/>
                </a:tc>
                <a:tc>
                  <a:txBody>
                    <a:bodyPr/>
                    <a:lstStyle/>
                    <a:p>
                      <a:pPr algn="ctr"/>
                      <a:r>
                        <a:rPr lang="en-US" sz="2400" dirty="0" smtClean="0"/>
                        <a:t>1,000</a:t>
                      </a:r>
                      <a:endParaRPr lang="en-US" sz="2400" dirty="0"/>
                    </a:p>
                  </a:txBody>
                  <a:tcPr/>
                </a:tc>
                <a:tc>
                  <a:txBody>
                    <a:bodyPr/>
                    <a:lstStyle/>
                    <a:p>
                      <a:pPr algn="ctr"/>
                      <a:r>
                        <a:rPr lang="en-US" sz="2400" dirty="0" smtClean="0"/>
                        <a:t>10,000</a:t>
                      </a:r>
                      <a:endParaRPr lang="en-US" sz="2400" dirty="0"/>
                    </a:p>
                  </a:txBody>
                  <a:tcPr/>
                </a:tc>
              </a:tr>
              <a:tr h="999945">
                <a:tc>
                  <a:txBody>
                    <a:bodyPr/>
                    <a:lstStyle/>
                    <a:p>
                      <a:r>
                        <a:rPr lang="en-US" sz="2000" dirty="0" smtClean="0"/>
                        <a:t>Total Increased</a:t>
                      </a:r>
                      <a:r>
                        <a:rPr lang="en-US" sz="2000" baseline="0" dirty="0" smtClean="0"/>
                        <a:t> Incomes ($$)</a:t>
                      </a:r>
                      <a:endParaRPr lang="en-US" sz="2000" dirty="0"/>
                    </a:p>
                  </a:txBody>
                  <a:tcPr/>
                </a:tc>
                <a:tc>
                  <a:txBody>
                    <a:bodyPr/>
                    <a:lstStyle/>
                    <a:p>
                      <a:pPr algn="ctr"/>
                      <a:r>
                        <a:rPr lang="en-US" sz="2400" dirty="0" smtClean="0"/>
                        <a:t>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$40k</a:t>
                      </a:r>
                      <a:endParaRPr lang="en-US" sz="2400" dirty="0"/>
                    </a:p>
                  </a:txBody>
                  <a:tcPr/>
                </a:tc>
                <a:tc>
                  <a:txBody>
                    <a:bodyPr/>
                    <a:lstStyle/>
                    <a:p>
                      <a:pPr algn="ctr"/>
                      <a:r>
                        <a:rPr lang="en-US" sz="2400" dirty="0" smtClean="0"/>
                        <a:t>$200k</a:t>
                      </a:r>
                      <a:endParaRPr lang="en-US" sz="2400" dirty="0"/>
                    </a:p>
                  </a:txBody>
                  <a:tcPr/>
                </a:tc>
                <a:tc>
                  <a:txBody>
                    <a:bodyPr/>
                    <a:lstStyle/>
                    <a:p>
                      <a:pPr algn="ctr"/>
                      <a:r>
                        <a:rPr lang="en-US" sz="2400" dirty="0" smtClean="0"/>
                        <a:t>$1M</a:t>
                      </a:r>
                      <a:endParaRPr lang="en-US" sz="2400" dirty="0"/>
                    </a:p>
                  </a:txBody>
                  <a:tcPr/>
                </a:tc>
              </a:tr>
            </a:tbl>
          </a:graphicData>
        </a:graphic>
      </p:graphicFrame>
      <p:sp>
        <p:nvSpPr>
          <p:cNvPr id="5" name="TextBox 4"/>
          <p:cNvSpPr txBox="1"/>
          <p:nvPr/>
        </p:nvSpPr>
        <p:spPr>
          <a:xfrm>
            <a:off x="2438400" y="5638800"/>
            <a:ext cx="1752600" cy="461963"/>
          </a:xfrm>
          <a:prstGeom prst="rect">
            <a:avLst/>
          </a:prstGeom>
          <a:noFill/>
          <a:ln>
            <a:solidFill>
              <a:srgbClr val="FF0000"/>
            </a:solidFill>
          </a:ln>
        </p:spPr>
        <p:txBody>
          <a:bodyPr>
            <a:spAutoFit/>
          </a:bodyPr>
          <a:lstStyle/>
          <a:p>
            <a:pPr algn="ctr">
              <a:defRPr/>
            </a:pPr>
            <a:r>
              <a:rPr lang="en-US" sz="2400" dirty="0">
                <a:solidFill>
                  <a:schemeClr val="accent6"/>
                </a:solidFill>
              </a:rPr>
              <a:t>$.50/day</a:t>
            </a:r>
          </a:p>
        </p:txBody>
      </p:sp>
      <p:cxnSp>
        <p:nvCxnSpPr>
          <p:cNvPr id="7" name="Straight Arrow Connector 6"/>
          <p:cNvCxnSpPr/>
          <p:nvPr/>
        </p:nvCxnSpPr>
        <p:spPr>
          <a:xfrm flipV="1">
            <a:off x="4191000" y="4876800"/>
            <a:ext cx="12192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2057400"/>
            <a:ext cx="2286000" cy="461963"/>
          </a:xfrm>
          <a:prstGeom prst="rect">
            <a:avLst/>
          </a:prstGeom>
          <a:solidFill>
            <a:schemeClr val="bg1"/>
          </a:solidFill>
          <a:ln>
            <a:solidFill>
              <a:srgbClr val="FF0000"/>
            </a:solidFill>
          </a:ln>
        </p:spPr>
        <p:txBody>
          <a:bodyPr>
            <a:spAutoFit/>
          </a:bodyPr>
          <a:lstStyle/>
          <a:p>
            <a:pPr algn="ctr">
              <a:defRPr/>
            </a:pPr>
            <a:r>
              <a:rPr lang="en-US" sz="2400" dirty="0">
                <a:solidFill>
                  <a:schemeClr val="accent6"/>
                </a:solidFill>
              </a:rPr>
              <a:t>1 ton/unit/year</a:t>
            </a:r>
          </a:p>
        </p:txBody>
      </p:sp>
      <p:cxnSp>
        <p:nvCxnSpPr>
          <p:cNvPr id="9" name="Straight Arrow Connector 8"/>
          <p:cNvCxnSpPr/>
          <p:nvPr/>
        </p:nvCxnSpPr>
        <p:spPr>
          <a:xfrm>
            <a:off x="5105400" y="2590800"/>
            <a:ext cx="4572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Market </a:t>
            </a:r>
            <a:r>
              <a:rPr lang="en-US" sz="3600" dirty="0" smtClean="0"/>
              <a:t>Opportunity</a:t>
            </a:r>
            <a:endParaRPr lang="en-US" dirty="0"/>
          </a:p>
        </p:txBody>
      </p:sp>
      <p:sp>
        <p:nvSpPr>
          <p:cNvPr id="3" name="Content Placeholder 2"/>
          <p:cNvSpPr>
            <a:spLocks noGrp="1"/>
          </p:cNvSpPr>
          <p:nvPr>
            <p:ph sz="quarter" idx="1"/>
          </p:nvPr>
        </p:nvSpPr>
        <p:spPr/>
        <p:txBody>
          <a:bodyPr>
            <a:normAutofit fontScale="47500" lnSpcReduction="20000"/>
          </a:bodyPr>
          <a:lstStyle/>
          <a:p>
            <a:pPr marL="137160" indent="0">
              <a:buNone/>
            </a:pPr>
            <a:r>
              <a:rPr lang="en-US" sz="4400" dirty="0" smtClean="0"/>
              <a:t>1</a:t>
            </a:r>
            <a:r>
              <a:rPr lang="en-US" sz="4400" dirty="0"/>
              <a:t>. </a:t>
            </a:r>
            <a:r>
              <a:rPr lang="en-US" sz="4400" dirty="0" smtClean="0"/>
              <a:t>Analysis</a:t>
            </a:r>
            <a:endParaRPr lang="en-US" sz="4400" dirty="0"/>
          </a:p>
          <a:p>
            <a:pPr marL="136525" indent="439738">
              <a:buNone/>
            </a:pPr>
            <a:r>
              <a:rPr lang="en-US" sz="4400" dirty="0"/>
              <a:t>a.  Customer need and profile</a:t>
            </a:r>
          </a:p>
          <a:p>
            <a:pPr marL="136525" indent="439738">
              <a:buNone/>
            </a:pPr>
            <a:r>
              <a:rPr lang="en-US" sz="4400" dirty="0"/>
              <a:t>b.  Market Size &amp; Growth Potential </a:t>
            </a:r>
          </a:p>
          <a:p>
            <a:pPr marL="136525" indent="439738">
              <a:buNone/>
            </a:pPr>
            <a:r>
              <a:rPr lang="en-US" sz="4400" dirty="0"/>
              <a:t>c.  Existing solutions (underserved or un-served?)</a:t>
            </a:r>
          </a:p>
          <a:p>
            <a:pPr marL="136525" indent="439738">
              <a:buNone/>
            </a:pPr>
            <a:r>
              <a:rPr lang="en-US" sz="4400" dirty="0"/>
              <a:t>d. Other stakeholders</a:t>
            </a:r>
          </a:p>
          <a:p>
            <a:pPr marL="136525" indent="439738">
              <a:buNone/>
            </a:pPr>
            <a:r>
              <a:rPr lang="en-US" sz="4400" dirty="0"/>
              <a:t>e.  Primary and Secondary Research results</a:t>
            </a:r>
          </a:p>
          <a:p>
            <a:pPr marL="347663" lvl="0" indent="-211138">
              <a:buNone/>
            </a:pPr>
            <a:r>
              <a:rPr lang="en-US" sz="4400" dirty="0" smtClean="0"/>
              <a:t>2</a:t>
            </a:r>
            <a:r>
              <a:rPr lang="en-US" sz="4400" dirty="0"/>
              <a:t>. Marketing </a:t>
            </a:r>
            <a:r>
              <a:rPr lang="en-US" sz="4400" dirty="0" smtClean="0"/>
              <a:t>Plan</a:t>
            </a:r>
          </a:p>
          <a:p>
            <a:pPr marL="858838" lvl="2" indent="-282575">
              <a:buNone/>
            </a:pPr>
            <a:r>
              <a:rPr lang="en-US" sz="4400" dirty="0" smtClean="0"/>
              <a:t>a.  Purpose of the Product / Service</a:t>
            </a:r>
          </a:p>
          <a:p>
            <a:pPr marL="858838" lvl="2" indent="-282575">
              <a:buNone/>
            </a:pPr>
            <a:r>
              <a:rPr lang="en-US" sz="4400" dirty="0"/>
              <a:t>	-Technical description</a:t>
            </a:r>
          </a:p>
          <a:p>
            <a:pPr marL="858838" lvl="2" indent="-282575">
              <a:buNone/>
            </a:pPr>
            <a:r>
              <a:rPr lang="en-US" sz="4400" dirty="0"/>
              <a:t>	-Features and benefits</a:t>
            </a:r>
          </a:p>
          <a:p>
            <a:pPr marL="858838" lvl="2" indent="-282575">
              <a:buNone/>
            </a:pPr>
            <a:r>
              <a:rPr lang="en-US" sz="4400" dirty="0"/>
              <a:t>b. Competitive strategy/positioning </a:t>
            </a:r>
          </a:p>
          <a:p>
            <a:pPr marL="858838" lvl="2" indent="-282575">
              <a:buNone/>
            </a:pPr>
            <a:r>
              <a:rPr lang="en-US" sz="4400" dirty="0"/>
              <a:t>c. Market penetration assumptions</a:t>
            </a:r>
          </a:p>
          <a:p>
            <a:pPr marL="858838" lvl="2" indent="-282575">
              <a:buNone/>
            </a:pPr>
            <a:r>
              <a:rPr lang="en-US" sz="4400" dirty="0"/>
              <a:t>d. Pricing, Promotion and Distribution assumptions</a:t>
            </a:r>
          </a:p>
          <a:p>
            <a:pPr marL="858838" lvl="2" indent="-282575">
              <a:buNone/>
            </a:pPr>
            <a:r>
              <a:rPr lang="en-US" sz="4400" dirty="0"/>
              <a:t>e. Market development M.A.T. (Milestones, Assumptions, Tasks)</a:t>
            </a:r>
          </a:p>
          <a:p>
            <a:endParaRPr lang="en-US" dirty="0"/>
          </a:p>
        </p:txBody>
      </p:sp>
    </p:spTree>
    <p:extLst>
      <p:ext uri="{BB962C8B-B14F-4D97-AF65-F5344CB8AC3E}">
        <p14:creationId xmlns:p14="http://schemas.microsoft.com/office/powerpoint/2010/main" val="167808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“Vintage”</a:t>
            </a:r>
            <a:endParaRPr lang="en-US" dirty="0"/>
          </a:p>
        </p:txBody>
      </p:sp>
      <p:sp>
        <p:nvSpPr>
          <p:cNvPr id="6" name="Content Placeholder 5"/>
          <p:cNvSpPr>
            <a:spLocks noGrp="1"/>
          </p:cNvSpPr>
          <p:nvPr>
            <p:ph sz="quarter" idx="1"/>
          </p:nvPr>
        </p:nvSpPr>
        <p:spPr/>
        <p:txBody>
          <a:bodyPr/>
          <a:lstStyle/>
          <a:p>
            <a:r>
              <a:rPr lang="en-US" dirty="0" smtClean="0"/>
              <a:t>Faster/Cheaper/Smaller</a:t>
            </a:r>
          </a:p>
          <a:p>
            <a:r>
              <a:rPr lang="en-US" dirty="0" smtClean="0"/>
              <a:t>“Chicken Foot”</a:t>
            </a:r>
          </a:p>
          <a:p>
            <a:r>
              <a:rPr lang="en-US" dirty="0" smtClean="0"/>
              <a:t>Premium/Value/Low Cost</a:t>
            </a:r>
            <a:endParaRPr lang="en-US" dirty="0"/>
          </a:p>
        </p:txBody>
      </p:sp>
    </p:spTree>
    <p:extLst>
      <p:ext uri="{BB962C8B-B14F-4D97-AF65-F5344CB8AC3E}">
        <p14:creationId xmlns:p14="http://schemas.microsoft.com/office/powerpoint/2010/main" val="303277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“Vintage Chart”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16200000">
            <a:off x="1637137" y="-115463"/>
            <a:ext cx="5542915" cy="7794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386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2898648" cy="4572000"/>
          </a:xfrm>
        </p:spPr>
        <p:txBody>
          <a:bodyPr/>
          <a:lstStyle/>
          <a:p>
            <a:r>
              <a:rPr lang="en-US" dirty="0"/>
              <a:t>House of Quality </a:t>
            </a:r>
            <a:r>
              <a:rPr lang="en-US" i="1" dirty="0"/>
              <a:t>(QFD)</a:t>
            </a:r>
            <a:endParaRPr lang="en-US" dirty="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527" y="228600"/>
            <a:ext cx="590447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4038600"/>
            <a:ext cx="2743200" cy="584775"/>
          </a:xfrm>
          <a:prstGeom prst="rect">
            <a:avLst/>
          </a:prstGeom>
        </p:spPr>
        <p:txBody>
          <a:bodyPr wrap="square">
            <a:spAutoFit/>
          </a:bodyPr>
          <a:lstStyle/>
          <a:p>
            <a:r>
              <a:rPr lang="en-US" sz="1600" dirty="0">
                <a:hlinkClick r:id="rId3"/>
              </a:rPr>
              <a:t>http://www.guydavis.ca/seng/seng613/group/tool1.jpg</a:t>
            </a:r>
            <a:endParaRPr lang="en-US" sz="1600" dirty="0"/>
          </a:p>
        </p:txBody>
      </p:sp>
    </p:spTree>
    <p:extLst>
      <p:ext uri="{BB962C8B-B14F-4D97-AF65-F5344CB8AC3E}">
        <p14:creationId xmlns:p14="http://schemas.microsoft.com/office/powerpoint/2010/main" val="274236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8153400" cy="6563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8600" y="4114800"/>
            <a:ext cx="2057400" cy="646331"/>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200" dirty="0">
                <a:hlinkClick r:id="rId3"/>
              </a:rPr>
              <a:t>http://www.emeraldinsight.com/content_images/fig/2160010304005.png</a:t>
            </a:r>
            <a:endParaRPr lang="en-US" sz="1200" dirty="0"/>
          </a:p>
        </p:txBody>
      </p:sp>
    </p:spTree>
    <p:extLst>
      <p:ext uri="{BB962C8B-B14F-4D97-AF65-F5344CB8AC3E}">
        <p14:creationId xmlns:p14="http://schemas.microsoft.com/office/powerpoint/2010/main" val="103695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i="1" dirty="0" smtClean="0"/>
              <a:t>At a Minimum…</a:t>
            </a:r>
            <a:r>
              <a:rPr lang="en-US" dirty="0" smtClean="0"/>
              <a:t/>
            </a:r>
            <a:br>
              <a:rPr lang="en-US" dirty="0" smtClean="0"/>
            </a:br>
            <a:r>
              <a:rPr lang="en-US" dirty="0" smtClean="0"/>
              <a:t>Competitive Matrix</a:t>
            </a:r>
            <a:endParaRPr lang="en-US" i="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22469083"/>
              </p:ext>
            </p:extLst>
          </p:nvPr>
        </p:nvGraphicFramePr>
        <p:xfrm>
          <a:off x="301625" y="1527175"/>
          <a:ext cx="8504238" cy="2499360"/>
        </p:xfrm>
        <a:graphic>
          <a:graphicData uri="http://schemas.openxmlformats.org/drawingml/2006/table">
            <a:tbl>
              <a:tblPr firstRow="1" bandRow="1">
                <a:tableStyleId>{5C22544A-7EE6-4342-B048-85BDC9FD1C3A}</a:tableStyleId>
              </a:tblPr>
              <a:tblGrid>
                <a:gridCol w="1417373"/>
                <a:gridCol w="1417373"/>
                <a:gridCol w="1417373"/>
                <a:gridCol w="1417373"/>
                <a:gridCol w="1417373"/>
                <a:gridCol w="1417373"/>
              </a:tblGrid>
              <a:tr h="370840">
                <a:tc>
                  <a:txBody>
                    <a:bodyPr/>
                    <a:lstStyle/>
                    <a:p>
                      <a:r>
                        <a:rPr lang="en-US" sz="1600" dirty="0" smtClean="0"/>
                        <a:t>Competitor</a:t>
                      </a:r>
                      <a:endParaRPr lang="en-US" sz="1600" dirty="0"/>
                    </a:p>
                  </a:txBody>
                  <a:tcPr/>
                </a:tc>
                <a:tc>
                  <a:txBody>
                    <a:bodyPr/>
                    <a:lstStyle/>
                    <a:p>
                      <a:r>
                        <a:rPr lang="en-US" sz="1600" dirty="0" smtClean="0"/>
                        <a:t>Feature</a:t>
                      </a:r>
                      <a:r>
                        <a:rPr lang="en-US" sz="1600" baseline="0" dirty="0" smtClean="0"/>
                        <a:t> or </a:t>
                      </a:r>
                      <a:r>
                        <a:rPr lang="en-US" sz="1600" dirty="0" smtClean="0"/>
                        <a:t>Benefit</a:t>
                      </a:r>
                      <a:r>
                        <a:rPr lang="en-US" sz="1600" baseline="0" dirty="0" smtClean="0"/>
                        <a:t> 1</a:t>
                      </a:r>
                      <a:endParaRPr lang="en-US" sz="1600" dirty="0"/>
                    </a:p>
                  </a:txBody>
                  <a:tcPr/>
                </a:tc>
                <a:tc>
                  <a:txBody>
                    <a:bodyPr/>
                    <a:lstStyle/>
                    <a:p>
                      <a:r>
                        <a:rPr lang="en-US" sz="1600" dirty="0" smtClean="0"/>
                        <a:t>Feature</a:t>
                      </a:r>
                      <a:r>
                        <a:rPr lang="en-US" sz="1600" baseline="0" dirty="0" smtClean="0"/>
                        <a:t> or </a:t>
                      </a:r>
                      <a:r>
                        <a:rPr lang="en-US" sz="1600" dirty="0" smtClean="0"/>
                        <a:t>Benefit</a:t>
                      </a:r>
                      <a:r>
                        <a:rPr lang="en-US" sz="1600" baseline="0" dirty="0" smtClean="0"/>
                        <a:t> 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Feature</a:t>
                      </a:r>
                      <a:r>
                        <a:rPr lang="en-US" sz="1600" baseline="0" dirty="0" smtClean="0"/>
                        <a:t> or </a:t>
                      </a:r>
                      <a:r>
                        <a:rPr lang="en-US" sz="1600" dirty="0" smtClean="0"/>
                        <a:t>Benefit</a:t>
                      </a:r>
                      <a:r>
                        <a:rPr lang="en-US" sz="1600" baseline="0" dirty="0" smtClean="0"/>
                        <a:t> 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Feature or</a:t>
                      </a:r>
                      <a:r>
                        <a:rPr lang="en-US" sz="1600" baseline="0" dirty="0" smtClean="0"/>
                        <a:t> </a:t>
                      </a:r>
                      <a:r>
                        <a:rPr lang="en-US" sz="1600" dirty="0" smtClean="0"/>
                        <a:t>Benefit</a:t>
                      </a:r>
                      <a:r>
                        <a:rPr lang="en-US" sz="1600" baseline="0" dirty="0" smtClean="0"/>
                        <a:t> 4</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Feature</a:t>
                      </a:r>
                      <a:r>
                        <a:rPr lang="en-US" sz="1600" baseline="0" dirty="0" smtClean="0"/>
                        <a:t> or </a:t>
                      </a:r>
                      <a:r>
                        <a:rPr lang="en-US" sz="1600" dirty="0" smtClean="0"/>
                        <a:t>Benefit</a:t>
                      </a:r>
                      <a:r>
                        <a:rPr lang="en-US" sz="1600" baseline="0" dirty="0" smtClean="0"/>
                        <a:t> 5</a:t>
                      </a:r>
                      <a:endParaRPr lang="en-US" sz="1600" dirty="0" smtClean="0"/>
                    </a:p>
                  </a:txBody>
                  <a:tcPr/>
                </a:tc>
              </a:tr>
              <a:tr h="370840">
                <a:tc>
                  <a:txBody>
                    <a:bodyPr/>
                    <a:lstStyle/>
                    <a:p>
                      <a:pPr algn="ctr"/>
                      <a:r>
                        <a:rPr lang="en-US" dirty="0" smtClean="0"/>
                        <a:t>Our Solution</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dirty="0" smtClean="0"/>
                        <a:t>Competitor X</a:t>
                      </a:r>
                    </a:p>
                  </a:txBody>
                  <a:tcPr/>
                </a:tc>
                <a:tc>
                  <a:txBody>
                    <a:bodyPr/>
                    <a:lstStyle/>
                    <a:p>
                      <a:endParaRPr lang="en-US"/>
                    </a:p>
                  </a:txBody>
                  <a:tcPr/>
                </a:tc>
                <a:tc>
                  <a:txBody>
                    <a:bodyPr/>
                    <a:lstStyle/>
                    <a:p>
                      <a:r>
                        <a:rPr lang="en-US" i="1" dirty="0" smtClean="0"/>
                        <a:t>How Good?</a:t>
                      </a:r>
                      <a:endParaRPr lang="en-US" i="1"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Competitor 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323235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a:t>
            </a:r>
            <a:endParaRPr lang="en-US" dirty="0"/>
          </a:p>
        </p:txBody>
      </p:sp>
      <p:sp>
        <p:nvSpPr>
          <p:cNvPr id="3" name="Content Placeholder 2"/>
          <p:cNvSpPr>
            <a:spLocks noGrp="1"/>
          </p:cNvSpPr>
          <p:nvPr>
            <p:ph sz="quarter" idx="1"/>
          </p:nvPr>
        </p:nvSpPr>
        <p:spPr/>
        <p:txBody>
          <a:bodyPr/>
          <a:lstStyle/>
          <a:p>
            <a:r>
              <a:rPr lang="en-US" dirty="0" smtClean="0"/>
              <a:t>Team Bios/Roles</a:t>
            </a:r>
          </a:p>
          <a:p>
            <a:r>
              <a:rPr lang="en-US" dirty="0" smtClean="0"/>
              <a:t>Advisory Board(s)</a:t>
            </a:r>
          </a:p>
          <a:p>
            <a:r>
              <a:rPr lang="en-US" dirty="0" smtClean="0"/>
              <a:t>Board of Directors</a:t>
            </a:r>
          </a:p>
          <a:p>
            <a:r>
              <a:rPr lang="en-US" dirty="0" smtClean="0"/>
              <a:t>Strategic Partners</a:t>
            </a:r>
          </a:p>
          <a:p>
            <a:pPr>
              <a:buFont typeface="Wingdings" pitchFamily="2" charset="2"/>
              <a:buChar char="Ø"/>
            </a:pPr>
            <a:r>
              <a:rPr lang="en-US" i="1" dirty="0" smtClean="0"/>
              <a:t>Who are you?  Why will you succeed? </a:t>
            </a:r>
          </a:p>
          <a:p>
            <a:endParaRPr lang="en-US" dirty="0"/>
          </a:p>
        </p:txBody>
      </p:sp>
    </p:spTree>
    <p:extLst>
      <p:ext uri="{BB962C8B-B14F-4D97-AF65-F5344CB8AC3E}">
        <p14:creationId xmlns:p14="http://schemas.microsoft.com/office/powerpoint/2010/main" val="83156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Purpose of a Business Plan</a:t>
            </a:r>
            <a:endParaRPr lang="en-US" dirty="0"/>
          </a:p>
        </p:txBody>
      </p:sp>
      <p:sp>
        <p:nvSpPr>
          <p:cNvPr id="5" name="Content Placeholder 4"/>
          <p:cNvSpPr>
            <a:spLocks noGrp="1"/>
          </p:cNvSpPr>
          <p:nvPr>
            <p:ph sz="quarter" idx="1"/>
          </p:nvPr>
        </p:nvSpPr>
        <p:spPr/>
        <p:txBody>
          <a:bodyPr/>
          <a:lstStyle/>
          <a:p>
            <a:r>
              <a:rPr lang="en-US" dirty="0" smtClean="0">
                <a:hlinkClick r:id="rId2"/>
              </a:rPr>
              <a:t>The Reason to Start a Business</a:t>
            </a:r>
            <a:r>
              <a:rPr lang="en-US" dirty="0" smtClean="0"/>
              <a:t>, Guy Kawasaki</a:t>
            </a:r>
          </a:p>
          <a:p>
            <a:r>
              <a:rPr lang="en-US" dirty="0" smtClean="0">
                <a:hlinkClick r:id="rId3"/>
              </a:rPr>
              <a:t>Purpose of a Business Plan</a:t>
            </a:r>
            <a:r>
              <a:rPr lang="en-US" dirty="0" smtClean="0"/>
              <a:t>, Tom Byers</a:t>
            </a:r>
          </a:p>
          <a:p>
            <a:endParaRPr lang="en-US" dirty="0" smtClean="0"/>
          </a:p>
          <a:p>
            <a:r>
              <a:rPr lang="en-US" i="1" dirty="0" smtClean="0"/>
              <a:t>A Business Plan is a </a:t>
            </a:r>
            <a:r>
              <a:rPr lang="en-US" i="1" u="sng" dirty="0"/>
              <a:t>P</a:t>
            </a:r>
            <a:r>
              <a:rPr lang="en-US" i="1" u="sng" dirty="0" smtClean="0"/>
              <a:t>rocess</a:t>
            </a:r>
          </a:p>
          <a:p>
            <a:r>
              <a:rPr lang="en-US" i="1" dirty="0" smtClean="0"/>
              <a:t>Can take many forms</a:t>
            </a:r>
          </a:p>
          <a:p>
            <a:r>
              <a:rPr lang="en-US" i="1" dirty="0" smtClean="0"/>
              <a:t>And serves many “customers”</a:t>
            </a:r>
            <a:endParaRPr lang="en-US" i="1" dirty="0"/>
          </a:p>
        </p:txBody>
      </p:sp>
    </p:spTree>
    <p:extLst>
      <p:ext uri="{BB962C8B-B14F-4D97-AF65-F5344CB8AC3E}">
        <p14:creationId xmlns:p14="http://schemas.microsoft.com/office/powerpoint/2010/main" val="3211609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sz="quarter" idx="1"/>
          </p:nvPr>
        </p:nvSpPr>
        <p:spPr/>
        <p:txBody>
          <a:bodyPr/>
          <a:lstStyle/>
          <a:p>
            <a:r>
              <a:rPr lang="en-US" i="1" dirty="0" smtClean="0"/>
              <a:t>Where’s the Beef (</a:t>
            </a:r>
            <a:r>
              <a:rPr lang="en-US" i="1" dirty="0" err="1" smtClean="0"/>
              <a:t>cashflow</a:t>
            </a:r>
            <a:r>
              <a:rPr lang="en-US" i="1" dirty="0" smtClean="0"/>
              <a:t>?)</a:t>
            </a:r>
          </a:p>
          <a:p>
            <a:r>
              <a:rPr lang="en-US" i="1" dirty="0" smtClean="0"/>
              <a:t>Pro Forma</a:t>
            </a:r>
            <a:r>
              <a:rPr lang="en-US" dirty="0"/>
              <a:t> </a:t>
            </a:r>
            <a:r>
              <a:rPr lang="en-US" dirty="0" smtClean="0"/>
              <a:t>Financials</a:t>
            </a:r>
          </a:p>
          <a:p>
            <a:pPr lvl="1"/>
            <a:r>
              <a:rPr lang="en-US" i="1" dirty="0" smtClean="0"/>
              <a:t>Revenues</a:t>
            </a:r>
          </a:p>
          <a:p>
            <a:pPr lvl="1"/>
            <a:r>
              <a:rPr lang="en-US" i="1" dirty="0" smtClean="0"/>
              <a:t>Costs</a:t>
            </a:r>
          </a:p>
          <a:p>
            <a:pPr lvl="2"/>
            <a:r>
              <a:rPr lang="en-US" i="1" dirty="0" smtClean="0"/>
              <a:t>Startup</a:t>
            </a:r>
          </a:p>
          <a:p>
            <a:pPr lvl="2"/>
            <a:r>
              <a:rPr lang="en-US" i="1" dirty="0" smtClean="0"/>
              <a:t>Ongoing</a:t>
            </a:r>
          </a:p>
          <a:p>
            <a:pPr lvl="3"/>
            <a:r>
              <a:rPr lang="en-US" i="1" dirty="0" smtClean="0"/>
              <a:t>Fixed</a:t>
            </a:r>
          </a:p>
          <a:p>
            <a:pPr lvl="3"/>
            <a:r>
              <a:rPr lang="en-US" i="1" dirty="0" smtClean="0"/>
              <a:t>Variable</a:t>
            </a:r>
          </a:p>
          <a:p>
            <a:pPr lvl="3"/>
            <a:endParaRPr lang="en-US" i="1" dirty="0"/>
          </a:p>
        </p:txBody>
      </p:sp>
    </p:spTree>
    <p:extLst>
      <p:ext uri="{BB962C8B-B14F-4D97-AF65-F5344CB8AC3E}">
        <p14:creationId xmlns:p14="http://schemas.microsoft.com/office/powerpoint/2010/main" val="226298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Projections</a:t>
            </a:r>
            <a:endParaRPr lang="en-US" dirty="0"/>
          </a:p>
        </p:txBody>
      </p:sp>
      <p:sp>
        <p:nvSpPr>
          <p:cNvPr id="3" name="Content Placeholder 2"/>
          <p:cNvSpPr>
            <a:spLocks noGrp="1"/>
          </p:cNvSpPr>
          <p:nvPr>
            <p:ph sz="quarter" idx="1"/>
          </p:nvPr>
        </p:nvSpPr>
        <p:spPr/>
        <p:txBody>
          <a:bodyPr>
            <a:noAutofit/>
          </a:bodyPr>
          <a:lstStyle/>
          <a:p>
            <a:pPr marL="274320" lvl="1" indent="0">
              <a:buNone/>
            </a:pPr>
            <a:r>
              <a:rPr lang="en-US" sz="1500" dirty="0" smtClean="0"/>
              <a:t>1</a:t>
            </a:r>
            <a:r>
              <a:rPr lang="en-US" sz="1500" dirty="0"/>
              <a:t>) Determine the key revenue drivers for your business, e.g. </a:t>
            </a:r>
          </a:p>
          <a:p>
            <a:pPr marL="548640" lvl="2" indent="0">
              <a:spcBef>
                <a:spcPts val="0"/>
              </a:spcBef>
              <a:buNone/>
            </a:pPr>
            <a:r>
              <a:rPr lang="en-US" sz="1500" dirty="0"/>
              <a:t>a) Number of customers, transactions or units </a:t>
            </a:r>
          </a:p>
          <a:p>
            <a:pPr marL="548640" lvl="2" indent="0">
              <a:spcBef>
                <a:spcPts val="0"/>
              </a:spcBef>
              <a:buNone/>
            </a:pPr>
            <a:r>
              <a:rPr lang="en-US" sz="1500" dirty="0"/>
              <a:t>b) Price per customer, transaction or unit</a:t>
            </a:r>
          </a:p>
          <a:p>
            <a:pPr marL="548640" lvl="2" indent="0">
              <a:spcBef>
                <a:spcPts val="0"/>
              </a:spcBef>
              <a:buNone/>
            </a:pPr>
            <a:r>
              <a:rPr lang="en-US" sz="1500" dirty="0"/>
              <a:t>c) Average revenue per customer or transaction</a:t>
            </a:r>
          </a:p>
          <a:p>
            <a:pPr marL="548640" lvl="2" indent="0">
              <a:spcBef>
                <a:spcPts val="0"/>
              </a:spcBef>
              <a:buNone/>
            </a:pPr>
            <a:r>
              <a:rPr lang="en-US" sz="1500" dirty="0"/>
              <a:t>d) Distribution channel discount</a:t>
            </a:r>
          </a:p>
          <a:p>
            <a:pPr marL="548640" lvl="2" indent="0">
              <a:spcBef>
                <a:spcPts val="0"/>
              </a:spcBef>
              <a:buNone/>
            </a:pPr>
            <a:r>
              <a:rPr lang="en-US" sz="1500" dirty="0"/>
              <a:t>e) Market penetration</a:t>
            </a:r>
          </a:p>
          <a:p>
            <a:pPr marL="548640" lvl="2" indent="0">
              <a:spcBef>
                <a:spcPts val="0"/>
              </a:spcBef>
              <a:buNone/>
            </a:pPr>
            <a:r>
              <a:rPr lang="en-US" sz="1500" dirty="0"/>
              <a:t>f) Response rate</a:t>
            </a:r>
          </a:p>
          <a:p>
            <a:pPr marL="548640" lvl="2" indent="0">
              <a:spcBef>
                <a:spcPts val="0"/>
              </a:spcBef>
              <a:buNone/>
            </a:pPr>
            <a:r>
              <a:rPr lang="en-US" sz="1500" dirty="0"/>
              <a:t>g) Churn rate (proportion of customers lost each year)</a:t>
            </a:r>
          </a:p>
          <a:p>
            <a:pPr marL="548640" lvl="2" indent="0">
              <a:spcBef>
                <a:spcPts val="0"/>
              </a:spcBef>
              <a:buNone/>
            </a:pPr>
            <a:r>
              <a:rPr lang="en-US" sz="1500" dirty="0"/>
              <a:t>h) Growth rate</a:t>
            </a:r>
          </a:p>
          <a:p>
            <a:pPr marL="548640" lvl="2" indent="0">
              <a:spcBef>
                <a:spcPts val="0"/>
              </a:spcBef>
              <a:buNone/>
            </a:pPr>
            <a:r>
              <a:rPr lang="en-US" sz="1500" dirty="0"/>
              <a:t>i) New services or </a:t>
            </a:r>
            <a:r>
              <a:rPr lang="en-US" sz="1500" dirty="0" smtClean="0"/>
              <a:t>products</a:t>
            </a:r>
            <a:endParaRPr lang="en-US" sz="1500" dirty="0"/>
          </a:p>
          <a:p>
            <a:pPr marL="274320" lvl="1" indent="0">
              <a:spcBef>
                <a:spcPts val="1000"/>
              </a:spcBef>
              <a:buNone/>
            </a:pPr>
            <a:r>
              <a:rPr lang="en-US" sz="1500" dirty="0"/>
              <a:t>2) Forecast revenues for the 5 years</a:t>
            </a:r>
            <a:r>
              <a:rPr lang="en-US" sz="1500" dirty="0" smtClean="0"/>
              <a:t>.</a:t>
            </a:r>
            <a:endParaRPr lang="en-US" sz="1500" dirty="0"/>
          </a:p>
          <a:p>
            <a:pPr marL="274320" lvl="1" indent="0">
              <a:spcBef>
                <a:spcPts val="1000"/>
              </a:spcBef>
              <a:buNone/>
            </a:pPr>
            <a:r>
              <a:rPr lang="en-US" sz="1500" dirty="0"/>
              <a:t>3) Estimate revenues by months for years 1 &amp; 2 and by quarters for years 3, 4 and 5. It is critical that these be estimated as accurately as possible, as it forms the basis for projections of Cost of Revenue, Operating Expenses, Plant and Equipment, Working Capital, and Funding, Consider such factors as:</a:t>
            </a:r>
          </a:p>
          <a:p>
            <a:pPr marL="548640" lvl="2" indent="0">
              <a:spcBef>
                <a:spcPts val="0"/>
              </a:spcBef>
              <a:buNone/>
            </a:pPr>
            <a:r>
              <a:rPr lang="en-US" sz="1500" dirty="0"/>
              <a:t>a) Timing of product or service roll-out</a:t>
            </a:r>
          </a:p>
          <a:p>
            <a:pPr marL="548640" lvl="2" indent="0">
              <a:spcBef>
                <a:spcPts val="0"/>
              </a:spcBef>
              <a:buNone/>
            </a:pPr>
            <a:r>
              <a:rPr lang="en-US" sz="1500" dirty="0"/>
              <a:t>b) Growth rate within the year</a:t>
            </a:r>
          </a:p>
          <a:p>
            <a:pPr marL="548640" lvl="2" indent="0">
              <a:spcBef>
                <a:spcPts val="0"/>
              </a:spcBef>
              <a:buNone/>
            </a:pPr>
            <a:r>
              <a:rPr lang="en-US" sz="1500" dirty="0"/>
              <a:t>c) Seasonality</a:t>
            </a:r>
          </a:p>
          <a:p>
            <a:pPr marL="548640" lvl="2" indent="0">
              <a:spcBef>
                <a:spcPts val="0"/>
              </a:spcBef>
              <a:buNone/>
            </a:pPr>
            <a:r>
              <a:rPr lang="en-US" sz="1500" dirty="0"/>
              <a:t>d) When orders will be </a:t>
            </a:r>
            <a:r>
              <a:rPr lang="en-US" sz="1500" dirty="0" smtClean="0"/>
              <a:t>received</a:t>
            </a:r>
            <a:endParaRPr lang="en-US" sz="1500" dirty="0"/>
          </a:p>
        </p:txBody>
      </p:sp>
      <p:sp>
        <p:nvSpPr>
          <p:cNvPr id="5" name="TextBox 4"/>
          <p:cNvSpPr txBox="1"/>
          <p:nvPr/>
        </p:nvSpPr>
        <p:spPr>
          <a:xfrm>
            <a:off x="457200" y="6414700"/>
            <a:ext cx="6979796" cy="276999"/>
          </a:xfrm>
          <a:prstGeom prst="rect">
            <a:avLst/>
          </a:prstGeom>
          <a:noFill/>
        </p:spPr>
        <p:txBody>
          <a:bodyPr wrap="none" rtlCol="0">
            <a:spAutoFit/>
          </a:bodyPr>
          <a:lstStyle/>
          <a:p>
            <a:r>
              <a:rPr lang="en-US" sz="1200" dirty="0" smtClean="0"/>
              <a:t>Financial Spreadsheet Template </a:t>
            </a:r>
            <a:r>
              <a:rPr lang="en-US" sz="1200" dirty="0">
                <a:hlinkClick r:id="rId2"/>
              </a:rPr>
              <a:t>http://leeds-faculty.colorado.edu/moyes/bplan/html/spTools.html</a:t>
            </a:r>
            <a:endParaRPr lang="en-US" sz="1200" dirty="0"/>
          </a:p>
        </p:txBody>
      </p:sp>
    </p:spTree>
    <p:extLst>
      <p:ext uri="{BB962C8B-B14F-4D97-AF65-F5344CB8AC3E}">
        <p14:creationId xmlns:p14="http://schemas.microsoft.com/office/powerpoint/2010/main" val="25944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1984248" cy="4572000"/>
          </a:xfrm>
        </p:spPr>
        <p:txBody>
          <a:bodyPr/>
          <a:lstStyle/>
          <a:p>
            <a:pPr marL="0" indent="0">
              <a:buNone/>
            </a:pPr>
            <a:r>
              <a:rPr lang="en-US" dirty="0" smtClean="0"/>
              <a:t>Revenue Projections</a:t>
            </a:r>
            <a:endParaRPr lang="en-US" dirty="0"/>
          </a:p>
        </p:txBody>
      </p:sp>
      <p:sp>
        <p:nvSpPr>
          <p:cNvPr id="4" name="TextBox 3"/>
          <p:cNvSpPr txBox="1"/>
          <p:nvPr/>
        </p:nvSpPr>
        <p:spPr>
          <a:xfrm>
            <a:off x="457200" y="6414700"/>
            <a:ext cx="6979796" cy="276999"/>
          </a:xfrm>
          <a:prstGeom prst="rect">
            <a:avLst/>
          </a:prstGeom>
          <a:noFill/>
        </p:spPr>
        <p:txBody>
          <a:bodyPr wrap="none" rtlCol="0">
            <a:spAutoFit/>
          </a:bodyPr>
          <a:lstStyle/>
          <a:p>
            <a:r>
              <a:rPr lang="en-US" sz="1200" dirty="0" smtClean="0"/>
              <a:t>Financial Spreadsheet Template </a:t>
            </a:r>
            <a:r>
              <a:rPr lang="en-US" sz="1200" dirty="0">
                <a:hlinkClick r:id="rId2"/>
              </a:rPr>
              <a:t>http://leeds-faculty.colorado.edu/moyes/bplan/html/spTools.html</a:t>
            </a:r>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819" y="304800"/>
            <a:ext cx="6600781" cy="610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3372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244" y="152400"/>
            <a:ext cx="6083582" cy="6477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1000" y="5029200"/>
            <a:ext cx="2362200" cy="738664"/>
          </a:xfrm>
          <a:prstGeom prst="rect">
            <a:avLst/>
          </a:prstGeom>
          <a:noFill/>
        </p:spPr>
        <p:txBody>
          <a:bodyPr wrap="square" rtlCol="0">
            <a:spAutoFit/>
          </a:bodyPr>
          <a:lstStyle/>
          <a:p>
            <a:r>
              <a:rPr lang="en-US" sz="1400" dirty="0">
                <a:hlinkClick r:id="rId3"/>
              </a:rPr>
              <a:t>http://leeds-faculty.colorado.edu/moyes/bplan/html/spTools.html</a:t>
            </a:r>
            <a:endParaRPr lang="en-US" sz="1400" dirty="0"/>
          </a:p>
        </p:txBody>
      </p:sp>
      <p:sp>
        <p:nvSpPr>
          <p:cNvPr id="6" name="Content Placeholder 2"/>
          <p:cNvSpPr>
            <a:spLocks noGrp="1"/>
          </p:cNvSpPr>
          <p:nvPr>
            <p:ph sz="quarter" idx="1"/>
          </p:nvPr>
        </p:nvSpPr>
        <p:spPr>
          <a:xfrm>
            <a:off x="301752" y="1527048"/>
            <a:ext cx="1984248" cy="4572000"/>
          </a:xfrm>
        </p:spPr>
        <p:txBody>
          <a:bodyPr/>
          <a:lstStyle/>
          <a:p>
            <a:pPr marL="0" indent="0">
              <a:buNone/>
            </a:pPr>
            <a:r>
              <a:rPr lang="en-US" dirty="0" smtClean="0"/>
              <a:t>Typical Financial Report</a:t>
            </a:r>
            <a:endParaRPr lang="en-US" dirty="0"/>
          </a:p>
        </p:txBody>
      </p:sp>
    </p:spTree>
    <p:extLst>
      <p:ext uri="{BB962C8B-B14F-4D97-AF65-F5344CB8AC3E}">
        <p14:creationId xmlns:p14="http://schemas.microsoft.com/office/powerpoint/2010/main" val="124702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Strategy</a:t>
            </a:r>
            <a:endParaRPr lang="en-US" dirty="0"/>
          </a:p>
        </p:txBody>
      </p:sp>
      <p:sp>
        <p:nvSpPr>
          <p:cNvPr id="3" name="Content Placeholder 2"/>
          <p:cNvSpPr>
            <a:spLocks noGrp="1"/>
          </p:cNvSpPr>
          <p:nvPr>
            <p:ph sz="quarter" idx="1"/>
          </p:nvPr>
        </p:nvSpPr>
        <p:spPr/>
        <p:txBody>
          <a:bodyPr/>
          <a:lstStyle/>
          <a:p>
            <a:r>
              <a:rPr lang="en-US" i="1" dirty="0" smtClean="0"/>
              <a:t>How and when do your investors get a return on their investment?</a:t>
            </a:r>
            <a:endParaRPr lang="en-US" i="1" dirty="0"/>
          </a:p>
        </p:txBody>
      </p:sp>
    </p:spTree>
    <p:extLst>
      <p:ext uri="{BB962C8B-B14F-4D97-AF65-F5344CB8AC3E}">
        <p14:creationId xmlns:p14="http://schemas.microsoft.com/office/powerpoint/2010/main" val="3807947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Plan Resources</a:t>
            </a:r>
            <a:endParaRPr lang="en-US" dirty="0"/>
          </a:p>
        </p:txBody>
      </p:sp>
      <p:sp>
        <p:nvSpPr>
          <p:cNvPr id="3" name="Content Placeholder 2"/>
          <p:cNvSpPr>
            <a:spLocks noGrp="1"/>
          </p:cNvSpPr>
          <p:nvPr>
            <p:ph sz="quarter" idx="1"/>
          </p:nvPr>
        </p:nvSpPr>
        <p:spPr/>
        <p:txBody>
          <a:bodyPr>
            <a:normAutofit/>
          </a:bodyPr>
          <a:lstStyle/>
          <a:p>
            <a:r>
              <a:rPr lang="en-US" sz="2400" dirty="0">
                <a:hlinkClick r:id="rId2"/>
              </a:rPr>
              <a:t>http://leeds-faculty.colorado.edu/moyes/bplan/html/how_to.html</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6524625" cy="4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59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Challenge</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Create a draft table of contents for your venture’s business plan.</a:t>
            </a:r>
          </a:p>
          <a:p>
            <a:pPr marL="514350" indent="-514350">
              <a:buFont typeface="+mj-lt"/>
              <a:buAutoNum type="arabicPeriod"/>
            </a:pPr>
            <a:r>
              <a:rPr lang="en-US" dirty="0" smtClean="0"/>
              <a:t>Describe the process you will use to create a business plan.</a:t>
            </a:r>
          </a:p>
          <a:p>
            <a:pPr marL="514350" indent="-514350">
              <a:buFont typeface="+mj-lt"/>
              <a:buAutoNum type="arabicPeriod"/>
            </a:pPr>
            <a:r>
              <a:rPr lang="en-US" dirty="0" smtClean="0"/>
              <a:t>Write an executive summary for your opportunity.</a:t>
            </a:r>
            <a:endParaRPr lang="en-US" dirty="0"/>
          </a:p>
        </p:txBody>
      </p:sp>
    </p:spTree>
    <p:extLst>
      <p:ext uri="{BB962C8B-B14F-4D97-AF65-F5344CB8AC3E}">
        <p14:creationId xmlns:p14="http://schemas.microsoft.com/office/powerpoint/2010/main" val="303068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US" dirty="0"/>
              <a:t>The Art of the Start</a:t>
            </a:r>
            <a:br>
              <a:rPr lang="en-US" dirty="0"/>
            </a:br>
            <a:r>
              <a:rPr lang="en-US" dirty="0"/>
              <a:t>Guy Kawasaki</a:t>
            </a:r>
          </a:p>
        </p:txBody>
      </p:sp>
      <p:sp>
        <p:nvSpPr>
          <p:cNvPr id="3" name="Content Placeholder 2"/>
          <p:cNvSpPr>
            <a:spLocks noGrp="1"/>
          </p:cNvSpPr>
          <p:nvPr>
            <p:ph sz="quarter" idx="1"/>
          </p:nvPr>
        </p:nvSpPr>
        <p:spPr/>
        <p:txBody>
          <a:bodyPr/>
          <a:lstStyle/>
          <a:p>
            <a:pPr marL="0" indent="0">
              <a:buClr>
                <a:schemeClr val="accent6"/>
              </a:buClr>
              <a:buNone/>
              <a:defRPr/>
            </a:pPr>
            <a:r>
              <a:rPr lang="en-US" sz="4000" dirty="0" smtClean="0"/>
              <a:t>What is a Business Plan?</a:t>
            </a:r>
          </a:p>
          <a:p>
            <a:pPr lvl="1">
              <a:buClr>
                <a:schemeClr val="accent6"/>
              </a:buClr>
              <a:defRPr/>
            </a:pPr>
            <a:r>
              <a:rPr lang="en-US" sz="3500" dirty="0" smtClean="0"/>
              <a:t>Who </a:t>
            </a:r>
            <a:r>
              <a:rPr lang="en-US" sz="3500" dirty="0"/>
              <a:t>has money?</a:t>
            </a:r>
          </a:p>
          <a:p>
            <a:pPr lvl="1">
              <a:buClr>
                <a:schemeClr val="accent6"/>
              </a:buClr>
              <a:defRPr/>
            </a:pPr>
            <a:r>
              <a:rPr lang="en-US" sz="3500" dirty="0"/>
              <a:t>How are you going to get some of it?</a:t>
            </a:r>
            <a:endParaRPr lang="en-US" sz="4000" dirty="0"/>
          </a:p>
          <a:p>
            <a:pPr marL="0" indent="0">
              <a:buNone/>
            </a:pPr>
            <a:endParaRPr lang="en-US" dirty="0"/>
          </a:p>
        </p:txBody>
      </p:sp>
    </p:spTree>
    <p:extLst>
      <p:ext uri="{BB962C8B-B14F-4D97-AF65-F5344CB8AC3E}">
        <p14:creationId xmlns:p14="http://schemas.microsoft.com/office/powerpoint/2010/main" val="229745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a:t>The Art of the Start</a:t>
            </a:r>
            <a:br>
              <a:rPr lang="en-US" dirty="0"/>
            </a:br>
            <a:r>
              <a:rPr lang="en-US" dirty="0"/>
              <a:t>Guy Kawasaki</a:t>
            </a:r>
          </a:p>
        </p:txBody>
      </p:sp>
      <p:sp>
        <p:nvSpPr>
          <p:cNvPr id="3" name="Content Placeholder 2"/>
          <p:cNvSpPr>
            <a:spLocks noGrp="1"/>
          </p:cNvSpPr>
          <p:nvPr>
            <p:ph sz="quarter" idx="1"/>
          </p:nvPr>
        </p:nvSpPr>
        <p:spPr/>
        <p:txBody>
          <a:bodyPr>
            <a:normAutofit/>
          </a:bodyPr>
          <a:lstStyle/>
          <a:p>
            <a:r>
              <a:rPr lang="en-US" dirty="0" smtClean="0"/>
              <a:t>The Art of Writing a Business Plan</a:t>
            </a:r>
          </a:p>
          <a:p>
            <a:pPr lvl="1"/>
            <a:r>
              <a:rPr lang="en-US" i="1" dirty="0" smtClean="0"/>
              <a:t>“A business plan is of limited usefulness for a startup because entrepreneurs base some much of their plans on assumptions, ‘visions,’ and unknowns.”</a:t>
            </a:r>
          </a:p>
          <a:p>
            <a:pPr lvl="1"/>
            <a:r>
              <a:rPr lang="en-US" i="1" dirty="0" smtClean="0"/>
              <a:t>“However, many investors, recruits, potential board members, and internal decision makers do expect a business plan and won’t proceed without one.”</a:t>
            </a:r>
          </a:p>
          <a:p>
            <a:pPr lvl="1"/>
            <a:r>
              <a:rPr lang="en-US" i="1" dirty="0" smtClean="0"/>
              <a:t>“Plus, writing a business plan does have the benefit of forcing a team to work together to formalize intentions.” </a:t>
            </a:r>
            <a:endParaRPr lang="en-US" i="1" dirty="0"/>
          </a:p>
        </p:txBody>
      </p:sp>
    </p:spTree>
    <p:extLst>
      <p:ext uri="{BB962C8B-B14F-4D97-AF65-F5344CB8AC3E}">
        <p14:creationId xmlns:p14="http://schemas.microsoft.com/office/powerpoint/2010/main" val="12776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p>
            <a:r>
              <a:rPr lang="en-US" dirty="0" smtClean="0"/>
              <a:t>Selling your Business Plan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10-20-30 Presentation </a:t>
            </a:r>
            <a:r>
              <a:rPr lang="en-US" dirty="0"/>
              <a:t>Rule, The Art of the Start</a:t>
            </a:r>
            <a:br>
              <a:rPr lang="en-US" dirty="0"/>
            </a:br>
            <a:r>
              <a:rPr lang="en-US" dirty="0"/>
              <a:t>Guy Kawasaki</a:t>
            </a:r>
            <a:endParaRPr lang="en-US" dirty="0" smtClean="0"/>
          </a:p>
          <a:p>
            <a:pPr lvl="1"/>
            <a:r>
              <a:rPr lang="en-US" sz="2000" dirty="0" smtClean="0">
                <a:hlinkClick r:id="rId2"/>
              </a:rPr>
              <a:t>http</a:t>
            </a:r>
            <a:r>
              <a:rPr lang="en-US" sz="2000" dirty="0">
                <a:hlinkClick r:id="rId2"/>
              </a:rPr>
              <a:t>://</a:t>
            </a:r>
            <a:r>
              <a:rPr lang="en-US" sz="2000" dirty="0" smtClean="0">
                <a:hlinkClick r:id="rId2"/>
              </a:rPr>
              <a:t>www.youtube.com/watch?v=liQLdRk0Ziw</a:t>
            </a:r>
            <a:endParaRPr lang="en-US" sz="2000" dirty="0" smtClean="0"/>
          </a:p>
          <a:p>
            <a:pPr lvl="2"/>
            <a:r>
              <a:rPr lang="en-US" sz="1800" dirty="0" smtClean="0"/>
              <a:t>10 Slides</a:t>
            </a:r>
          </a:p>
          <a:p>
            <a:pPr lvl="2"/>
            <a:r>
              <a:rPr lang="en-US" sz="1800" dirty="0" smtClean="0"/>
              <a:t>20 Minutes</a:t>
            </a:r>
          </a:p>
          <a:p>
            <a:pPr lvl="2"/>
            <a:r>
              <a:rPr lang="en-US" sz="1800" dirty="0" smtClean="0"/>
              <a:t>30 Point Font</a:t>
            </a:r>
          </a:p>
          <a:p>
            <a:r>
              <a:rPr lang="en-US" i="1" dirty="0" smtClean="0"/>
              <a:t>Don’t be </a:t>
            </a:r>
            <a:r>
              <a:rPr lang="en-US" dirty="0" smtClean="0"/>
              <a:t>Such</a:t>
            </a:r>
            <a:r>
              <a:rPr lang="en-US" i="1" dirty="0"/>
              <a:t> </a:t>
            </a:r>
            <a:r>
              <a:rPr lang="en-US" i="1" dirty="0" smtClean="0"/>
              <a:t>a Scientist</a:t>
            </a:r>
            <a:r>
              <a:rPr lang="en-US" dirty="0" smtClean="0"/>
              <a:t>, Randy Olson</a:t>
            </a:r>
          </a:p>
          <a:p>
            <a:pPr lvl="1"/>
            <a:r>
              <a:rPr lang="en-US" dirty="0">
                <a:hlinkClick r:id="rId3"/>
              </a:rPr>
              <a:t>http://</a:t>
            </a:r>
            <a:r>
              <a:rPr lang="en-US" dirty="0" smtClean="0">
                <a:hlinkClick r:id="rId3"/>
              </a:rPr>
              <a:t>www.youtube.com/watch?v=XjaTDA-9_sk</a:t>
            </a:r>
            <a:endParaRPr lang="en-US" dirty="0" smtClean="0"/>
          </a:p>
          <a:p>
            <a:pPr lvl="1"/>
            <a:r>
              <a:rPr lang="en-US" dirty="0">
                <a:hlinkClick r:id="rId4"/>
              </a:rPr>
              <a:t>http://</a:t>
            </a:r>
            <a:r>
              <a:rPr lang="en-US" dirty="0" smtClean="0">
                <a:hlinkClick r:id="rId4"/>
              </a:rPr>
              <a:t>www.youtube.com/watch?v=tqtfAkeTomU</a:t>
            </a:r>
            <a:r>
              <a:rPr lang="en-US" dirty="0" smtClean="0"/>
              <a:t> (50 min)</a:t>
            </a:r>
          </a:p>
          <a:p>
            <a:pPr lvl="2"/>
            <a:r>
              <a:rPr lang="en-US" dirty="0"/>
              <a:t>Don’t be So Cerebral</a:t>
            </a:r>
          </a:p>
          <a:p>
            <a:pPr lvl="2"/>
            <a:r>
              <a:rPr lang="en-US" dirty="0"/>
              <a:t>Don’t be So Literal Minded</a:t>
            </a:r>
          </a:p>
          <a:p>
            <a:pPr lvl="2"/>
            <a:r>
              <a:rPr lang="en-US" dirty="0"/>
              <a:t>Don’t be Such a Poor Storyteller</a:t>
            </a:r>
          </a:p>
          <a:p>
            <a:pPr lvl="2"/>
            <a:r>
              <a:rPr lang="en-US" dirty="0"/>
              <a:t>Don’t be So Unlikable</a:t>
            </a:r>
          </a:p>
          <a:p>
            <a:pPr lvl="2"/>
            <a:r>
              <a:rPr lang="en-US" dirty="0"/>
              <a:t>Be the Voice of Science</a:t>
            </a:r>
            <a:r>
              <a:rPr lang="en-US" dirty="0" smtClean="0"/>
              <a:t>!</a:t>
            </a:r>
            <a:endParaRPr lang="en-US" i="1" dirty="0" smtClean="0"/>
          </a:p>
          <a:p>
            <a:r>
              <a:rPr lang="en-US" i="1" dirty="0"/>
              <a:t>Made to Stick, </a:t>
            </a:r>
            <a:r>
              <a:rPr lang="en-US" dirty="0"/>
              <a:t>Chip &amp; Dan Heath</a:t>
            </a:r>
            <a:endParaRPr lang="en-US" i="1" dirty="0"/>
          </a:p>
          <a:p>
            <a:pPr lvl="1"/>
            <a:r>
              <a:rPr lang="en-US" dirty="0">
                <a:hlinkClick r:id="rId5"/>
              </a:rPr>
              <a:t>http://www.youtube.com/watch?v=2zlld9TA-Vg</a:t>
            </a:r>
            <a:endParaRPr lang="en-US" dirty="0"/>
          </a:p>
          <a:p>
            <a:pPr marL="0" indent="0">
              <a:buNone/>
            </a:pPr>
            <a:endParaRPr lang="en-US" dirty="0"/>
          </a:p>
        </p:txBody>
      </p:sp>
    </p:spTree>
    <p:extLst>
      <p:ext uri="{BB962C8B-B14F-4D97-AF65-F5344CB8AC3E}">
        <p14:creationId xmlns:p14="http://schemas.microsoft.com/office/powerpoint/2010/main" val="10226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lstStyle/>
          <a:p>
            <a:r>
              <a:rPr lang="en-US" dirty="0" smtClean="0"/>
              <a:t>Now, </a:t>
            </a:r>
            <a:r>
              <a:rPr lang="en-US" i="1" dirty="0" smtClean="0"/>
              <a:t>Make it Stick…</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339"/>
            <a:ext cx="8839200" cy="68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29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rmAutofit fontScale="90000"/>
          </a:bodyPr>
          <a:lstStyle/>
          <a:p>
            <a:r>
              <a:rPr lang="en-US" dirty="0" smtClean="0"/>
              <a:t>The Business </a:t>
            </a:r>
            <a:r>
              <a:rPr lang="en-US" dirty="0"/>
              <a:t>Plan</a:t>
            </a:r>
            <a:br>
              <a:rPr lang="en-US" dirty="0"/>
            </a:br>
            <a:r>
              <a:rPr lang="en-US" dirty="0"/>
              <a:t>Guy Kawasaki</a:t>
            </a:r>
          </a:p>
        </p:txBody>
      </p:sp>
      <p:sp>
        <p:nvSpPr>
          <p:cNvPr id="3" name="Content Placeholder 2"/>
          <p:cNvSpPr>
            <a:spLocks noGrp="1"/>
          </p:cNvSpPr>
          <p:nvPr>
            <p:ph sz="quarter" idx="1"/>
          </p:nvPr>
        </p:nvSpPr>
        <p:spPr/>
        <p:txBody>
          <a:bodyPr>
            <a:normAutofit fontScale="85000" lnSpcReduction="20000"/>
          </a:bodyPr>
          <a:lstStyle/>
          <a:p>
            <a:r>
              <a:rPr lang="en-US" dirty="0" smtClean="0"/>
              <a:t>Write for the Right Reason</a:t>
            </a:r>
          </a:p>
          <a:p>
            <a:r>
              <a:rPr lang="en-US" dirty="0" smtClean="0"/>
              <a:t>Pitch, Then Plan</a:t>
            </a:r>
          </a:p>
          <a:p>
            <a:r>
              <a:rPr lang="en-US" dirty="0" smtClean="0"/>
              <a:t>Focus on the Executive Summary</a:t>
            </a:r>
          </a:p>
          <a:p>
            <a:pPr marL="1042416" lvl="1" indent="-457200">
              <a:buFont typeface="+mj-lt"/>
              <a:buAutoNum type="arabicPeriod"/>
            </a:pPr>
            <a:r>
              <a:rPr lang="en-US" dirty="0" smtClean="0"/>
              <a:t>Title Slide</a:t>
            </a:r>
          </a:p>
          <a:p>
            <a:pPr marL="1042416" lvl="1" indent="-457200">
              <a:buFont typeface="+mj-lt"/>
              <a:buAutoNum type="arabicPeriod"/>
            </a:pPr>
            <a:r>
              <a:rPr lang="en-US" dirty="0" smtClean="0"/>
              <a:t>Problem</a:t>
            </a:r>
          </a:p>
          <a:p>
            <a:pPr marL="1042416" lvl="1" indent="-457200">
              <a:buFont typeface="+mj-lt"/>
              <a:buAutoNum type="arabicPeriod"/>
            </a:pPr>
            <a:r>
              <a:rPr lang="en-US" dirty="0" smtClean="0"/>
              <a:t>Solution</a:t>
            </a:r>
          </a:p>
          <a:p>
            <a:pPr marL="1042416" lvl="1" indent="-457200">
              <a:buFont typeface="+mj-lt"/>
              <a:buAutoNum type="arabicPeriod"/>
            </a:pPr>
            <a:r>
              <a:rPr lang="en-US" dirty="0" smtClean="0"/>
              <a:t>Business Model </a:t>
            </a:r>
          </a:p>
          <a:p>
            <a:pPr marL="1042416" lvl="1" indent="-457200">
              <a:buFont typeface="+mj-lt"/>
              <a:buAutoNum type="arabicPeriod"/>
            </a:pPr>
            <a:r>
              <a:rPr lang="en-US" dirty="0" smtClean="0"/>
              <a:t>Underlying Magic</a:t>
            </a:r>
          </a:p>
          <a:p>
            <a:pPr marL="1042416" lvl="1" indent="-457200">
              <a:buFont typeface="+mj-lt"/>
              <a:buAutoNum type="arabicPeriod"/>
            </a:pPr>
            <a:r>
              <a:rPr lang="en-US" dirty="0" smtClean="0"/>
              <a:t>Marketing and Sales</a:t>
            </a:r>
          </a:p>
          <a:p>
            <a:pPr marL="1042416" lvl="1" indent="-457200">
              <a:buFont typeface="+mj-lt"/>
              <a:buAutoNum type="arabicPeriod"/>
            </a:pPr>
            <a:r>
              <a:rPr lang="en-US" dirty="0" smtClean="0"/>
              <a:t>Competition</a:t>
            </a:r>
          </a:p>
          <a:p>
            <a:pPr marL="1042416" lvl="1" indent="-457200">
              <a:buFont typeface="+mj-lt"/>
              <a:buAutoNum type="arabicPeriod"/>
            </a:pPr>
            <a:r>
              <a:rPr lang="en-US" dirty="0" smtClean="0"/>
              <a:t>Management Team</a:t>
            </a:r>
          </a:p>
          <a:p>
            <a:pPr marL="1042416" lvl="1" indent="-457200">
              <a:buFont typeface="+mj-lt"/>
              <a:buAutoNum type="arabicPeriod"/>
            </a:pPr>
            <a:r>
              <a:rPr lang="en-US" dirty="0" smtClean="0"/>
              <a:t>Financial Projections and Key Metrics</a:t>
            </a:r>
          </a:p>
          <a:p>
            <a:pPr marL="1042416" lvl="1" indent="-457200">
              <a:buFont typeface="+mj-lt"/>
              <a:buAutoNum type="arabicPeriod"/>
            </a:pPr>
            <a:r>
              <a:rPr lang="en-US" dirty="0" smtClean="0"/>
              <a:t>Current Status, Accomplishments to date, Timeline, and use of Funds</a:t>
            </a:r>
            <a:endParaRPr lang="en-US" dirty="0"/>
          </a:p>
        </p:txBody>
      </p:sp>
      <p:sp>
        <p:nvSpPr>
          <p:cNvPr id="4" name="TextBox 3"/>
          <p:cNvSpPr txBox="1"/>
          <p:nvPr/>
        </p:nvSpPr>
        <p:spPr>
          <a:xfrm>
            <a:off x="796142" y="5785103"/>
            <a:ext cx="7585858" cy="914400"/>
          </a:xfrm>
          <a:prstGeom prst="rect">
            <a:avLst/>
          </a:prstGeom>
          <a:solidFill>
            <a:schemeClr val="accent2"/>
          </a:solidFill>
          <a:ln>
            <a:solidFill>
              <a:schemeClr val="accent1"/>
            </a:solidFill>
          </a:ln>
        </p:spPr>
        <p:txBody>
          <a:bodyPr wrap="square" rtlCol="0">
            <a:spAutoFit/>
          </a:bodyPr>
          <a:lstStyle/>
          <a:p>
            <a:r>
              <a:rPr lang="en-US" i="1" dirty="0" smtClean="0"/>
              <a:t>“</a:t>
            </a:r>
            <a:r>
              <a:rPr lang="en-US" i="1" u="sng" dirty="0" smtClean="0"/>
              <a:t>Exercise</a:t>
            </a:r>
            <a:r>
              <a:rPr lang="en-US" i="1" dirty="0" smtClean="0"/>
              <a:t>:  Print your current business plan.  Throw away page 3 and beyond.  Would the first two pages make you want to read the whole document?”</a:t>
            </a:r>
            <a:endParaRPr lang="en-US" i="1" dirty="0"/>
          </a:p>
        </p:txBody>
      </p:sp>
    </p:spTree>
    <p:extLst>
      <p:ext uri="{BB962C8B-B14F-4D97-AF65-F5344CB8AC3E}">
        <p14:creationId xmlns:p14="http://schemas.microsoft.com/office/powerpoint/2010/main" val="183485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Ten-Step Business Plan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0632995"/>
              </p:ext>
            </p:extLst>
          </p:nvPr>
        </p:nvGraphicFramePr>
        <p:xfrm>
          <a:off x="14478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33400" y="4114800"/>
            <a:ext cx="1905000" cy="914400"/>
          </a:xfrm>
          <a:prstGeom prst="rightArrow">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Here…</a:t>
            </a:r>
            <a:endParaRPr lang="en-US" dirty="0"/>
          </a:p>
        </p:txBody>
      </p:sp>
    </p:spTree>
    <p:extLst>
      <p:ext uri="{BB962C8B-B14F-4D97-AF65-F5344CB8AC3E}">
        <p14:creationId xmlns:p14="http://schemas.microsoft.com/office/powerpoint/2010/main" val="49990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5334000" cy="1143000"/>
          </a:xfrm>
        </p:spPr>
        <p:txBody>
          <a:bodyPr>
            <a:normAutofit/>
          </a:bodyPr>
          <a:lstStyle/>
          <a:p>
            <a:pPr algn="l"/>
            <a:r>
              <a:rPr lang="en-US" sz="2200" dirty="0">
                <a:effectLst/>
              </a:rPr>
              <a:t>Suggested Business Plan Components/Organization </a:t>
            </a:r>
            <a:br>
              <a:rPr lang="en-US" sz="2200" dirty="0">
                <a:effectLst/>
              </a:rPr>
            </a:br>
            <a:r>
              <a:rPr lang="en-US" sz="2200" dirty="0">
                <a:solidFill>
                  <a:schemeClr val="tx1"/>
                </a:solidFill>
                <a:effectLst/>
              </a:rPr>
              <a:t>Paul </a:t>
            </a:r>
            <a:r>
              <a:rPr lang="en-US" sz="2200" dirty="0" err="1">
                <a:solidFill>
                  <a:schemeClr val="tx1"/>
                </a:solidFill>
                <a:effectLst/>
              </a:rPr>
              <a:t>Hudnut</a:t>
            </a:r>
            <a:r>
              <a:rPr lang="en-US" sz="2200" dirty="0">
                <a:solidFill>
                  <a:schemeClr val="tx1"/>
                </a:solidFill>
                <a:effectLst/>
              </a:rPr>
              <a:t> </a:t>
            </a:r>
            <a:r>
              <a:rPr lang="en-US" sz="2200" dirty="0" smtClean="0">
                <a:solidFill>
                  <a:schemeClr val="tx1"/>
                </a:solidFill>
                <a:effectLst/>
              </a:rPr>
              <a:t>2008</a:t>
            </a:r>
            <a:endParaRPr lang="en-US" dirty="0">
              <a:solidFill>
                <a:schemeClr val="tx1"/>
              </a:solidFill>
            </a:endParaRPr>
          </a:p>
        </p:txBody>
      </p:sp>
      <p:sp>
        <p:nvSpPr>
          <p:cNvPr id="5" name="Content Placeholder 4"/>
          <p:cNvSpPr>
            <a:spLocks noGrp="1"/>
          </p:cNvSpPr>
          <p:nvPr>
            <p:ph sz="half" idx="1"/>
          </p:nvPr>
        </p:nvSpPr>
        <p:spPr/>
        <p:txBody>
          <a:bodyPr>
            <a:normAutofit fontScale="25000" lnSpcReduction="20000"/>
          </a:bodyPr>
          <a:lstStyle/>
          <a:p>
            <a:pPr marL="137160" indent="0">
              <a:buNone/>
            </a:pPr>
            <a:r>
              <a:rPr lang="en-US" sz="4400" dirty="0"/>
              <a:t>A.  Cover </a:t>
            </a:r>
            <a:r>
              <a:rPr lang="en-US" sz="4400" dirty="0" smtClean="0"/>
              <a:t>Page</a:t>
            </a:r>
            <a:endParaRPr lang="en-US" sz="4400" dirty="0"/>
          </a:p>
          <a:p>
            <a:pPr marL="137160" indent="0">
              <a:buNone/>
            </a:pPr>
            <a:r>
              <a:rPr lang="en-US" sz="4400" dirty="0"/>
              <a:t>B. Executive Summary (1-2 pages)</a:t>
            </a:r>
          </a:p>
          <a:p>
            <a:pPr marL="136525" indent="211138">
              <a:buNone/>
            </a:pPr>
            <a:r>
              <a:rPr lang="en-US" sz="4400" dirty="0" smtClean="0"/>
              <a:t>1</a:t>
            </a:r>
            <a:r>
              <a:rPr lang="en-US" sz="4400" dirty="0"/>
              <a:t>. What’s the problem? </a:t>
            </a:r>
          </a:p>
          <a:p>
            <a:pPr marL="136525" indent="211138">
              <a:buNone/>
            </a:pPr>
            <a:r>
              <a:rPr lang="en-US" sz="4400" dirty="0" smtClean="0"/>
              <a:t>2</a:t>
            </a:r>
            <a:r>
              <a:rPr lang="en-US" sz="4400" dirty="0"/>
              <a:t>. What are you going to do about it?</a:t>
            </a:r>
          </a:p>
          <a:p>
            <a:pPr marL="136525" indent="211138">
              <a:buNone/>
            </a:pPr>
            <a:r>
              <a:rPr lang="en-US" sz="4400" dirty="0" smtClean="0"/>
              <a:t>3</a:t>
            </a:r>
            <a:r>
              <a:rPr lang="en-US" sz="4400" dirty="0"/>
              <a:t>. Why should anyone care? Use 4 </a:t>
            </a:r>
            <a:r>
              <a:rPr lang="en-US" sz="4400" dirty="0" smtClean="0"/>
              <a:t>foundations</a:t>
            </a:r>
            <a:endParaRPr lang="en-US" sz="4400" dirty="0"/>
          </a:p>
          <a:p>
            <a:pPr marL="136525" indent="211138">
              <a:buNone/>
            </a:pPr>
            <a:r>
              <a:rPr lang="en-US" sz="4400" dirty="0" smtClean="0"/>
              <a:t>4</a:t>
            </a:r>
            <a:r>
              <a:rPr lang="en-US" sz="4400" dirty="0"/>
              <a:t>. What is the deal?</a:t>
            </a:r>
          </a:p>
          <a:p>
            <a:pPr marL="136525" indent="211138">
              <a:buNone/>
            </a:pPr>
            <a:r>
              <a:rPr lang="en-US" sz="4400" dirty="0" smtClean="0"/>
              <a:t>5</a:t>
            </a:r>
            <a:r>
              <a:rPr lang="en-US" sz="4400" dirty="0"/>
              <a:t>. Key metrics table (3-5 key indicators</a:t>
            </a:r>
            <a:r>
              <a:rPr lang="en-US" sz="4400" dirty="0" smtClean="0"/>
              <a:t>)</a:t>
            </a:r>
            <a:endParaRPr lang="en-US" sz="4400" dirty="0"/>
          </a:p>
          <a:p>
            <a:pPr marL="137160" indent="0">
              <a:buNone/>
            </a:pPr>
            <a:r>
              <a:rPr lang="en-US" sz="4400" dirty="0"/>
              <a:t>C.  The Market Opportunity (4 pages)</a:t>
            </a:r>
          </a:p>
          <a:p>
            <a:pPr marL="347663" lvl="0" indent="-211138">
              <a:buNone/>
            </a:pPr>
            <a:r>
              <a:rPr lang="en-US" sz="4400" dirty="0" smtClean="0"/>
              <a:t>	1. Analysis </a:t>
            </a:r>
            <a:r>
              <a:rPr lang="en-US" sz="4400" dirty="0"/>
              <a:t>(2 pages)</a:t>
            </a:r>
          </a:p>
          <a:p>
            <a:pPr marL="136525" indent="439738">
              <a:buNone/>
            </a:pPr>
            <a:r>
              <a:rPr lang="en-US" sz="4400" dirty="0" smtClean="0"/>
              <a:t>a</a:t>
            </a:r>
            <a:r>
              <a:rPr lang="en-US" sz="4400" dirty="0"/>
              <a:t>.  Customer need and profile</a:t>
            </a:r>
          </a:p>
          <a:p>
            <a:pPr marL="136525" indent="439738">
              <a:buNone/>
            </a:pPr>
            <a:r>
              <a:rPr lang="en-US" sz="4400" dirty="0" smtClean="0"/>
              <a:t>b</a:t>
            </a:r>
            <a:r>
              <a:rPr lang="en-US" sz="4400" dirty="0"/>
              <a:t>.  Market Size &amp; Growth Potential </a:t>
            </a:r>
          </a:p>
          <a:p>
            <a:pPr marL="136525" indent="439738">
              <a:buNone/>
            </a:pPr>
            <a:r>
              <a:rPr lang="en-US" sz="4400" dirty="0" smtClean="0"/>
              <a:t>c</a:t>
            </a:r>
            <a:r>
              <a:rPr lang="en-US" sz="4400" dirty="0"/>
              <a:t>.  Existing solutions (underserved or un-served?)</a:t>
            </a:r>
          </a:p>
          <a:p>
            <a:pPr marL="136525" indent="439738">
              <a:buNone/>
            </a:pPr>
            <a:r>
              <a:rPr lang="en-US" sz="4400" dirty="0" smtClean="0"/>
              <a:t>d</a:t>
            </a:r>
            <a:r>
              <a:rPr lang="en-US" sz="4400" dirty="0"/>
              <a:t>. Other stakeholders</a:t>
            </a:r>
          </a:p>
          <a:p>
            <a:pPr marL="136525" indent="439738">
              <a:buNone/>
            </a:pPr>
            <a:r>
              <a:rPr lang="en-US" sz="4400" dirty="0" smtClean="0"/>
              <a:t>e</a:t>
            </a:r>
            <a:r>
              <a:rPr lang="en-US" sz="4400" dirty="0"/>
              <a:t>.  Primary and Secondary Research </a:t>
            </a:r>
            <a:r>
              <a:rPr lang="en-US" sz="4400" dirty="0" smtClean="0"/>
              <a:t>results</a:t>
            </a:r>
            <a:endParaRPr lang="en-US" sz="4400" dirty="0"/>
          </a:p>
          <a:p>
            <a:pPr marL="347663" lvl="0" indent="-211138">
              <a:buNone/>
            </a:pPr>
            <a:r>
              <a:rPr lang="en-US" sz="4400" dirty="0" smtClean="0"/>
              <a:t>	2. Marketing </a:t>
            </a:r>
            <a:r>
              <a:rPr lang="en-US" sz="4400" dirty="0"/>
              <a:t>Plan (2-3 </a:t>
            </a:r>
            <a:r>
              <a:rPr lang="en-US" sz="4400" dirty="0" smtClean="0"/>
              <a:t>pages)</a:t>
            </a:r>
          </a:p>
          <a:p>
            <a:pPr marL="858838" lvl="2" indent="-282575">
              <a:buNone/>
            </a:pPr>
            <a:r>
              <a:rPr lang="en-US" sz="4400" dirty="0" smtClean="0"/>
              <a:t>a.  Purpose of the Product / Service</a:t>
            </a:r>
          </a:p>
          <a:p>
            <a:pPr marL="858838" lvl="2" indent="-282575">
              <a:buNone/>
            </a:pPr>
            <a:r>
              <a:rPr lang="en-US" sz="4400" dirty="0" smtClean="0"/>
              <a:t>	-Technical description</a:t>
            </a:r>
          </a:p>
          <a:p>
            <a:pPr marL="858838" lvl="2" indent="-282575">
              <a:buNone/>
            </a:pPr>
            <a:r>
              <a:rPr lang="en-US" sz="4400" dirty="0"/>
              <a:t>	-Features and </a:t>
            </a:r>
            <a:r>
              <a:rPr lang="en-US" sz="4400" dirty="0" smtClean="0"/>
              <a:t>benefits</a:t>
            </a:r>
          </a:p>
          <a:p>
            <a:pPr marL="858838" lvl="2" indent="-282575">
              <a:buNone/>
            </a:pPr>
            <a:r>
              <a:rPr lang="en-US" sz="4400" dirty="0" smtClean="0"/>
              <a:t>b. Competitive strategy/positioning </a:t>
            </a:r>
          </a:p>
          <a:p>
            <a:pPr marL="858838" lvl="2" indent="-282575">
              <a:buNone/>
            </a:pPr>
            <a:r>
              <a:rPr lang="en-US" sz="4400" dirty="0" smtClean="0"/>
              <a:t>c</a:t>
            </a:r>
            <a:r>
              <a:rPr lang="en-US" sz="4400" dirty="0"/>
              <a:t>. Market penetration assumptions</a:t>
            </a:r>
          </a:p>
          <a:p>
            <a:pPr marL="858838" lvl="2" indent="-282575">
              <a:buNone/>
            </a:pPr>
            <a:r>
              <a:rPr lang="en-US" sz="4400" dirty="0"/>
              <a:t>d. Pricing, Promotion and Distribution </a:t>
            </a:r>
            <a:r>
              <a:rPr lang="en-US" sz="4400" dirty="0" smtClean="0"/>
              <a:t>assumptions</a:t>
            </a:r>
          </a:p>
          <a:p>
            <a:pPr marL="858838" lvl="2" indent="-282575">
              <a:buNone/>
            </a:pPr>
            <a:r>
              <a:rPr lang="en-US" sz="4400" dirty="0" smtClean="0"/>
              <a:t>e</a:t>
            </a:r>
            <a:r>
              <a:rPr lang="en-US" sz="4400" dirty="0"/>
              <a:t>. Market development M.A.T. (</a:t>
            </a:r>
            <a:r>
              <a:rPr lang="en-US" sz="4400" dirty="0" smtClean="0"/>
              <a:t>Milestones, Assumptions</a:t>
            </a:r>
            <a:r>
              <a:rPr lang="en-US" sz="4400" dirty="0"/>
              <a:t>, Tasks)</a:t>
            </a:r>
          </a:p>
          <a:p>
            <a:pPr marL="1444054" lvl="2" indent="-722313"/>
            <a:endParaRPr lang="en-US" sz="4000" dirty="0"/>
          </a:p>
        </p:txBody>
      </p:sp>
      <p:sp>
        <p:nvSpPr>
          <p:cNvPr id="6" name="Content Placeholder 5"/>
          <p:cNvSpPr>
            <a:spLocks noGrp="1"/>
          </p:cNvSpPr>
          <p:nvPr>
            <p:ph sz="half" idx="2"/>
          </p:nvPr>
        </p:nvSpPr>
        <p:spPr/>
        <p:txBody>
          <a:bodyPr>
            <a:normAutofit fontScale="25000" lnSpcReduction="20000"/>
          </a:bodyPr>
          <a:lstStyle/>
          <a:p>
            <a:pPr marL="137160" indent="0">
              <a:buNone/>
            </a:pPr>
            <a:r>
              <a:rPr lang="en-US" sz="4400" dirty="0"/>
              <a:t>D. Business Operations (2-3 pages)</a:t>
            </a:r>
          </a:p>
          <a:p>
            <a:pPr marL="136525" indent="211138">
              <a:buNone/>
            </a:pPr>
            <a:r>
              <a:rPr lang="en-US" sz="4400" dirty="0" smtClean="0"/>
              <a:t>1</a:t>
            </a:r>
            <a:r>
              <a:rPr lang="en-US" sz="4400" dirty="0"/>
              <a:t>. Organizational type and structure</a:t>
            </a:r>
          </a:p>
          <a:p>
            <a:pPr marL="136525" indent="211138">
              <a:buNone/>
            </a:pPr>
            <a:r>
              <a:rPr lang="en-US" sz="4400" dirty="0" smtClean="0"/>
              <a:t>2</a:t>
            </a:r>
            <a:r>
              <a:rPr lang="en-US" sz="4400" dirty="0"/>
              <a:t>. Product development </a:t>
            </a:r>
          </a:p>
          <a:p>
            <a:pPr marL="136525" indent="211138">
              <a:buNone/>
            </a:pPr>
            <a:r>
              <a:rPr lang="en-US" sz="4400" dirty="0" smtClean="0"/>
              <a:t>3</a:t>
            </a:r>
            <a:r>
              <a:rPr lang="en-US" sz="4400" dirty="0"/>
              <a:t>. Collaborators: roles and responsibilities</a:t>
            </a:r>
          </a:p>
          <a:p>
            <a:pPr marL="137160" indent="0">
              <a:buNone/>
            </a:pPr>
            <a:r>
              <a:rPr lang="en-US" sz="4400" dirty="0"/>
              <a:t> </a:t>
            </a:r>
          </a:p>
          <a:p>
            <a:pPr marL="137160" indent="0">
              <a:buNone/>
            </a:pPr>
            <a:r>
              <a:rPr lang="en-US" sz="4400" dirty="0"/>
              <a:t>E. Management Team (1-2 pages)</a:t>
            </a:r>
          </a:p>
          <a:p>
            <a:pPr marL="136525" indent="211138">
              <a:buNone/>
            </a:pPr>
            <a:r>
              <a:rPr lang="en-US" sz="4400" dirty="0" smtClean="0"/>
              <a:t>1</a:t>
            </a:r>
            <a:r>
              <a:rPr lang="en-US" sz="4400" dirty="0"/>
              <a:t>. Biographical info- relevant, concise.</a:t>
            </a:r>
          </a:p>
          <a:p>
            <a:pPr marL="136525" indent="211138">
              <a:buNone/>
            </a:pPr>
            <a:r>
              <a:rPr lang="en-US" sz="4400" dirty="0" smtClean="0"/>
              <a:t>2</a:t>
            </a:r>
            <a:r>
              <a:rPr lang="en-US" sz="4400" dirty="0"/>
              <a:t>. Description of each person’s role</a:t>
            </a:r>
          </a:p>
          <a:p>
            <a:pPr marL="136525" indent="211138">
              <a:buNone/>
            </a:pPr>
            <a:r>
              <a:rPr lang="en-US" sz="4400" dirty="0" smtClean="0"/>
              <a:t>3</a:t>
            </a:r>
            <a:r>
              <a:rPr lang="en-US" sz="4400" dirty="0"/>
              <a:t>. Advisors and directors</a:t>
            </a:r>
          </a:p>
          <a:p>
            <a:pPr marL="136525" indent="211138">
              <a:buNone/>
            </a:pPr>
            <a:r>
              <a:rPr lang="en-US" sz="4400" dirty="0" smtClean="0"/>
              <a:t>4</a:t>
            </a:r>
            <a:r>
              <a:rPr lang="en-US" sz="4400" dirty="0"/>
              <a:t>. Gaps- recruiting strategy</a:t>
            </a:r>
          </a:p>
          <a:p>
            <a:pPr marL="137160" indent="0">
              <a:buNone/>
            </a:pPr>
            <a:r>
              <a:rPr lang="en-US" sz="4400" dirty="0"/>
              <a:t> </a:t>
            </a:r>
          </a:p>
          <a:p>
            <a:pPr marL="137160" indent="0">
              <a:buNone/>
            </a:pPr>
            <a:r>
              <a:rPr lang="en-US" sz="4400" dirty="0"/>
              <a:t>F. Value Creation/Financial Projections (3-5 pages)</a:t>
            </a:r>
          </a:p>
          <a:p>
            <a:pPr marL="136525" indent="211138">
              <a:buNone/>
            </a:pPr>
            <a:r>
              <a:rPr lang="en-US" sz="4400" dirty="0" smtClean="0"/>
              <a:t>1</a:t>
            </a:r>
            <a:r>
              <a:rPr lang="en-US" sz="4400" dirty="0"/>
              <a:t>. Key Financial Assumptions</a:t>
            </a:r>
          </a:p>
          <a:p>
            <a:pPr marL="512763" indent="-165100">
              <a:buNone/>
            </a:pPr>
            <a:r>
              <a:rPr lang="en-US" sz="4400" dirty="0" smtClean="0"/>
              <a:t>2</a:t>
            </a:r>
            <a:r>
              <a:rPr lang="en-US" sz="4400" dirty="0"/>
              <a:t>. Income and Cash flow projections (monthly for </a:t>
            </a:r>
            <a:r>
              <a:rPr lang="en-US" sz="4400" dirty="0" smtClean="0"/>
              <a:t>first </a:t>
            </a:r>
            <a:r>
              <a:rPr lang="en-US" sz="4400" dirty="0"/>
              <a:t>two years, annual for years 3-5 </a:t>
            </a:r>
          </a:p>
          <a:p>
            <a:pPr marL="136525" indent="211138">
              <a:buNone/>
            </a:pPr>
            <a:r>
              <a:rPr lang="en-US" sz="4400" dirty="0" smtClean="0"/>
              <a:t>3</a:t>
            </a:r>
            <a:r>
              <a:rPr lang="en-US" sz="4400" dirty="0"/>
              <a:t>. Statement of Use of Proceeds for funds being </a:t>
            </a:r>
            <a:r>
              <a:rPr lang="en-US" sz="4400" dirty="0" smtClean="0"/>
              <a:t>raised</a:t>
            </a:r>
            <a:endParaRPr lang="en-US" sz="44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200"/>
            <a:ext cx="2602765" cy="1264797"/>
          </a:xfrm>
          <a:prstGeom prst="rect">
            <a:avLst/>
          </a:prstGeom>
          <a:solidFill>
            <a:schemeClr val="tx1"/>
          </a:solidFill>
          <a:ln w="9525">
            <a:solidFill>
              <a:schemeClr val="tx1"/>
            </a:solidFill>
            <a:miter lim="800000"/>
            <a:headEnd/>
            <a:tailEnd/>
          </a:ln>
          <a:effectLst/>
        </p:spPr>
      </p:pic>
      <p:sp>
        <p:nvSpPr>
          <p:cNvPr id="7" name="TextBox 6"/>
          <p:cNvSpPr txBox="1"/>
          <p:nvPr/>
        </p:nvSpPr>
        <p:spPr>
          <a:xfrm>
            <a:off x="381000" y="5257800"/>
            <a:ext cx="8382000" cy="1169551"/>
          </a:xfrm>
          <a:prstGeom prst="rect">
            <a:avLst/>
          </a:prstGeom>
          <a:noFill/>
          <a:ln>
            <a:solidFill>
              <a:schemeClr val="tx1"/>
            </a:solidFill>
          </a:ln>
        </p:spPr>
        <p:txBody>
          <a:bodyPr wrap="square" rtlCol="0">
            <a:spAutoFit/>
          </a:bodyPr>
          <a:lstStyle/>
          <a:p>
            <a:r>
              <a:rPr lang="en-US" sz="1000" u="sng" dirty="0" smtClean="0"/>
              <a:t>Notes</a:t>
            </a:r>
            <a:r>
              <a:rPr lang="en-US" sz="1000" dirty="0" smtClean="0"/>
              <a:t>: </a:t>
            </a:r>
          </a:p>
          <a:p>
            <a:pPr marL="342900" indent="-342900">
              <a:buAutoNum type="arabicPeriod"/>
            </a:pPr>
            <a:r>
              <a:rPr lang="en-US" sz="1000" i="1" dirty="0" smtClean="0"/>
              <a:t>The </a:t>
            </a:r>
            <a:r>
              <a:rPr lang="en-US" sz="1000" i="1" u="sng" dirty="0" smtClean="0"/>
              <a:t>Executive Summary </a:t>
            </a:r>
            <a:r>
              <a:rPr lang="en-US" sz="1000" i="1" dirty="0" smtClean="0"/>
              <a:t>should </a:t>
            </a:r>
            <a:r>
              <a:rPr lang="en-US" sz="1000" i="1" dirty="0"/>
              <a:t>be written to “stand alone” and should only contain non-confidential info. You may be asked to send someone your Exec Summary before meeting with them, and the full business plan may be sent as follow up after a good meeting. </a:t>
            </a:r>
            <a:endParaRPr lang="en-US" sz="1000" i="1" dirty="0" smtClean="0"/>
          </a:p>
          <a:p>
            <a:pPr marL="342900" indent="-342900">
              <a:buFontTx/>
              <a:buAutoNum type="arabicPeriod"/>
            </a:pPr>
            <a:r>
              <a:rPr lang="en-US" sz="1000" i="1" dirty="0"/>
              <a:t>I’d suggest you also have a Financial Projection Overview- five year projection with only high level detail- followed by more detailed monthly and annual projections.</a:t>
            </a:r>
            <a:endParaRPr lang="en-US" sz="1000" dirty="0"/>
          </a:p>
          <a:p>
            <a:pPr marL="342900" indent="-342900">
              <a:buFontTx/>
              <a:buAutoNum type="arabicPeriod"/>
            </a:pPr>
            <a:r>
              <a:rPr lang="en-US" sz="1000" b="1" dirty="0"/>
              <a:t>It’s a good idea to always have a </a:t>
            </a:r>
            <a:r>
              <a:rPr lang="en-US" sz="1000" b="1" dirty="0" err="1"/>
              <a:t>pdf</a:t>
            </a:r>
            <a:r>
              <a:rPr lang="en-US" sz="1000" b="1" dirty="0"/>
              <a:t> version of both your Executive Summary and Full Business Plan available, in case you are asked to provide one to an interested party</a:t>
            </a:r>
            <a:r>
              <a:rPr lang="en-US" sz="1000" b="1" dirty="0" smtClean="0"/>
              <a:t>.</a:t>
            </a:r>
            <a:endParaRPr lang="en-US" sz="1000" dirty="0"/>
          </a:p>
        </p:txBody>
      </p:sp>
    </p:spTree>
    <p:extLst>
      <p:ext uri="{BB962C8B-B14F-4D97-AF65-F5344CB8AC3E}">
        <p14:creationId xmlns:p14="http://schemas.microsoft.com/office/powerpoint/2010/main" val="45704095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SU_DEMBA">
  <a:themeElements>
    <a:clrScheme name="Custom Design 1">
      <a:dk1>
        <a:srgbClr val="595959"/>
      </a:dk1>
      <a:lt1>
        <a:srgbClr val="F2F2F2"/>
      </a:lt1>
      <a:dk2>
        <a:srgbClr val="54725F"/>
      </a:dk2>
      <a:lt2>
        <a:srgbClr val="D2CAB5"/>
      </a:lt2>
      <a:accent1>
        <a:srgbClr val="FFC85B"/>
      </a:accent1>
      <a:accent2>
        <a:srgbClr val="7F1917"/>
      </a:accent2>
      <a:accent3>
        <a:srgbClr val="F7F7F7"/>
      </a:accent3>
      <a:accent4>
        <a:srgbClr val="4B4B4B"/>
      </a:accent4>
      <a:accent5>
        <a:srgbClr val="FFE0B5"/>
      </a:accent5>
      <a:accent6>
        <a:srgbClr val="721614"/>
      </a:accent6>
      <a:hlink>
        <a:srgbClr val="89C3E5"/>
      </a:hlink>
      <a:folHlink>
        <a:srgbClr val="48365A"/>
      </a:folHlink>
    </a:clrScheme>
    <a:fontScheme name="Custom Design">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595959"/>
        </a:dk1>
        <a:lt1>
          <a:srgbClr val="F2F2F2"/>
        </a:lt1>
        <a:dk2>
          <a:srgbClr val="54725F"/>
        </a:dk2>
        <a:lt2>
          <a:srgbClr val="D2CAB5"/>
        </a:lt2>
        <a:accent1>
          <a:srgbClr val="FFC85B"/>
        </a:accent1>
        <a:accent2>
          <a:srgbClr val="7F1917"/>
        </a:accent2>
        <a:accent3>
          <a:srgbClr val="F7F7F7"/>
        </a:accent3>
        <a:accent4>
          <a:srgbClr val="4B4B4B"/>
        </a:accent4>
        <a:accent5>
          <a:srgbClr val="FFE0B5"/>
        </a:accent5>
        <a:accent6>
          <a:srgbClr val="721614"/>
        </a:accent6>
        <a:hlink>
          <a:srgbClr val="89C3E5"/>
        </a:hlink>
        <a:folHlink>
          <a:srgbClr val="4836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CSU_DEMBA</Template>
  <TotalTime>213</TotalTime>
  <Words>1070</Words>
  <Application>Microsoft Office PowerPoint</Application>
  <PresentationFormat>On-screen Show (4:3)</PresentationFormat>
  <Paragraphs>236</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CSU_DEMBA</vt:lpstr>
      <vt:lpstr>Civic</vt:lpstr>
      <vt:lpstr>Sustainable Technology Entrepreneurship for Scientists and Engineers </vt:lpstr>
      <vt:lpstr>The Purpose of a Business Plan</vt:lpstr>
      <vt:lpstr>The Art of the Start Guy Kawasaki</vt:lpstr>
      <vt:lpstr>The Art of the Start Guy Kawasaki</vt:lpstr>
      <vt:lpstr>Selling your Business Plan</vt:lpstr>
      <vt:lpstr>Now, Make it Stick…</vt:lpstr>
      <vt:lpstr>The Business Plan Guy Kawasaki</vt:lpstr>
      <vt:lpstr>HP Ten-Step Business Plan</vt:lpstr>
      <vt:lpstr>Suggested Business Plan Components/Organization  Paul Hudnut 2008</vt:lpstr>
      <vt:lpstr>Executive Summary</vt:lpstr>
      <vt:lpstr>Team Exercise: 3x5</vt:lpstr>
      <vt:lpstr>3x5: Envirofit Example</vt:lpstr>
      <vt:lpstr>The Market Opportunity</vt:lpstr>
      <vt:lpstr>Product “Vintage”</vt:lpstr>
      <vt:lpstr>Typical “Vintage Chart”</vt:lpstr>
      <vt:lpstr>PowerPoint Presentation</vt:lpstr>
      <vt:lpstr>PowerPoint Presentation</vt:lpstr>
      <vt:lpstr>At a Minimum… Competitive Matrix</vt:lpstr>
      <vt:lpstr>Who’s Who?</vt:lpstr>
      <vt:lpstr>The Numbers</vt:lpstr>
      <vt:lpstr>Revenue Projections</vt:lpstr>
      <vt:lpstr>PowerPoint Presentation</vt:lpstr>
      <vt:lpstr>PowerPoint Presentation</vt:lpstr>
      <vt:lpstr>Exit Strategy</vt:lpstr>
      <vt:lpstr>Business Plan Resources</vt:lpstr>
      <vt:lpstr>Venture Challenge</vt:lpstr>
    </vt:vector>
  </TitlesOfParts>
  <Company>University of Northern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College of Business</cp:lastModifiedBy>
  <cp:revision>34</cp:revision>
  <cp:lastPrinted>2011-03-02T20:42:47Z</cp:lastPrinted>
  <dcterms:created xsi:type="dcterms:W3CDTF">2011-02-22T18:12:20Z</dcterms:created>
  <dcterms:modified xsi:type="dcterms:W3CDTF">2011-03-02T20:44:19Z</dcterms:modified>
</cp:coreProperties>
</file>