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35"/>
  </p:notesMasterIdLst>
  <p:sldIdLst>
    <p:sldId id="305" r:id="rId3"/>
    <p:sldId id="256" r:id="rId4"/>
    <p:sldId id="281" r:id="rId5"/>
    <p:sldId id="300" r:id="rId6"/>
    <p:sldId id="289" r:id="rId7"/>
    <p:sldId id="306" r:id="rId8"/>
    <p:sldId id="280" r:id="rId9"/>
    <p:sldId id="290" r:id="rId10"/>
    <p:sldId id="291" r:id="rId11"/>
    <p:sldId id="294" r:id="rId12"/>
    <p:sldId id="301" r:id="rId13"/>
    <p:sldId id="307" r:id="rId14"/>
    <p:sldId id="273" r:id="rId15"/>
    <p:sldId id="276" r:id="rId16"/>
    <p:sldId id="282" r:id="rId17"/>
    <p:sldId id="259" r:id="rId18"/>
    <p:sldId id="274" r:id="rId19"/>
    <p:sldId id="308" r:id="rId20"/>
    <p:sldId id="287" r:id="rId21"/>
    <p:sldId id="303" r:id="rId22"/>
    <p:sldId id="288" r:id="rId23"/>
    <p:sldId id="262" r:id="rId24"/>
    <p:sldId id="261" r:id="rId25"/>
    <p:sldId id="263" r:id="rId26"/>
    <p:sldId id="264" r:id="rId27"/>
    <p:sldId id="265" r:id="rId28"/>
    <p:sldId id="267" r:id="rId29"/>
    <p:sldId id="277" r:id="rId30"/>
    <p:sldId id="292" r:id="rId31"/>
    <p:sldId id="309" r:id="rId32"/>
    <p:sldId id="310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8578E-1868-478A-9BF0-0966665839F4}" type="datetimeFigureOut">
              <a:rPr lang="en-US" smtClean="0"/>
              <a:pPr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BDA9-A9B3-4792-B1DE-17C867E9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09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79BD4-6B2A-42C1-8482-9916CFE8DB60}" type="slidenum">
              <a:rPr lang="en-US"/>
              <a:pPr/>
              <a:t>14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25D2C-7DB9-4BED-A6B8-E9295F515780}" type="slidenum">
              <a:rPr lang="en-US"/>
              <a:pPr/>
              <a:t>28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F647A-3FE4-44B4-AD46-E7040886C642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4477C-2AC0-48DC-AD62-5A3E7B14BBF0}" type="slidenum">
              <a:rPr lang="en-US"/>
              <a:pPr/>
              <a:t>17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AD621-02F7-4308-9F63-7B77212B7187}" type="slidenum">
              <a:rPr lang="en-US"/>
              <a:pPr/>
              <a:t>22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EC6E-00A8-4164-A6D6-D9A14E7A4110}" type="slidenum">
              <a:rPr lang="en-US"/>
              <a:pPr/>
              <a:t>23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2E0C5-0522-406B-AC2A-5BF37BDEA302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17550"/>
            <a:ext cx="4511675" cy="3384550"/>
          </a:xfrm>
          <a:ln w="12700" cap="flat">
            <a:solidFill>
              <a:schemeClr val="tx1"/>
            </a:solidFill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0679"/>
            <a:ext cx="5030391" cy="4092726"/>
          </a:xfrm>
          <a:noFill/>
          <a:ln/>
        </p:spPr>
        <p:txBody>
          <a:bodyPr lIns="92035" tIns="46018" rIns="92035" bIns="46018"/>
          <a:lstStyle/>
          <a:p>
            <a:r>
              <a:rPr lang="en-US"/>
              <a:t>The value disciplines model is based on research with hundreds of companies and is a very useful tool looking at specific piece of a business.  It can not be used as a company wide tool for a multidivisional or diversified company.</a:t>
            </a:r>
          </a:p>
          <a:p>
            <a:r>
              <a:rPr lang="en-US"/>
              <a:t>Treacy and Wiersema deliver compelling evidence that their approach is key to strategy and I have used their approach successfully several times.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EB32E-37E0-4815-911A-9ADB8A20B923}" type="slidenum">
              <a:rPr lang="en-US"/>
              <a:pPr/>
              <a:t>25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6D53A-20AB-4DBE-8C51-F2954EE5B1AC}" type="slidenum">
              <a:rPr lang="en-US"/>
              <a:pPr/>
              <a:t>26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83AC7-30E9-4DBB-9BFB-E5ADA8C29FCA}" type="slidenum">
              <a:rPr lang="en-US"/>
              <a:pPr/>
              <a:t>27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2/7/2011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838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6F4F0"/>
          </a:solidFill>
          <a:latin typeface="Univer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66250"/>
        </a:buClr>
        <a:buFont typeface="Arial" charset="0"/>
        <a:buChar char="–"/>
        <a:defRPr sz="2800" baseline="0">
          <a:solidFill>
            <a:schemeClr val="accent1">
              <a:lumMod val="60000"/>
              <a:lumOff val="4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baseline="0">
          <a:solidFill>
            <a:schemeClr val="bg2">
              <a:lumMod val="60000"/>
              <a:lumOff val="4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baseline="0">
          <a:solidFill>
            <a:schemeClr val="bg2">
              <a:lumMod val="60000"/>
              <a:lumOff val="4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baseline="0">
          <a:solidFill>
            <a:schemeClr val="bg2">
              <a:lumMod val="60000"/>
              <a:lumOff val="4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rgbClr val="F9A56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rgbClr val="F9A56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rgbClr val="F9A56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>
          <a:solidFill>
            <a:srgbClr val="F9A56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mtClean="0"/>
              <a:t>2/7/2011</a:t>
            </a:r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dtfNsuP2AQQ&amp;feature=player_embedded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iedproductmarketing.com/resources/CustomerValuePropositionEssentials_eBook.pdf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umni.hbs.edu/careers/pitch/" TargetMode="External"/><Relationship Id="rId2" Type="http://schemas.openxmlformats.org/officeDocument/2006/relationships/hyperlink" Target="http://www.youtube.com/watch?v=Tq0tan49rmc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Sustainable Technology Entrepreneurship for Scientists and Engineers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MECH/AREC 581a2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2358338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Competitive Strategy</a:t>
            </a:r>
          </a:p>
          <a:p>
            <a:r>
              <a:rPr lang="en-US" dirty="0" smtClean="0"/>
              <a:t>February 9, 2011 </a:t>
            </a:r>
          </a:p>
          <a:p>
            <a:r>
              <a:rPr lang="en-US" dirty="0" smtClean="0"/>
              <a:t>Rick Turley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726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Diffusion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pic>
        <p:nvPicPr>
          <p:cNvPr id="6" name="Content Placeholder 5" descr="Diffusionofide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9279" y="1600200"/>
            <a:ext cx="6745441" cy="47085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1027113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477000"/>
            <a:ext cx="437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chemeClr val="accent3"/>
                </a:solidFill>
              </a:rPr>
              <a:t>†</a:t>
            </a:r>
            <a:r>
              <a:rPr lang="en-US" sz="1400" baseline="30000" dirty="0" smtClean="0"/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http://en.wikipedia.org/wiki/Diffusion_of_innovations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4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Geoffrey Moore’s Insight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7620000" cy="304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6550223"/>
            <a:ext cx="600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chemeClr val="accent3"/>
                </a:solidFill>
              </a:rPr>
              <a:t>†</a:t>
            </a:r>
            <a:r>
              <a:rPr lang="en-US" sz="1400" baseline="30000" dirty="0" smtClean="0"/>
              <a:t> </a:t>
            </a:r>
            <a:r>
              <a:rPr lang="en-US" sz="1400" dirty="0">
                <a:solidFill>
                  <a:schemeClr val="accent3"/>
                </a:solidFill>
              </a:rPr>
              <a:t>http://en.wikipedia.org/wiki/File:Technology-Adoption-Lifecycle.png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31" y="1524000"/>
            <a:ext cx="1428750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69037"/>
            <a:ext cx="3274326" cy="246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9402092">
            <a:off x="2493786" y="4269528"/>
            <a:ext cx="3785443" cy="609600"/>
          </a:xfrm>
          <a:prstGeom prst="leftArrow">
            <a:avLst/>
          </a:prstGeom>
          <a:solidFill>
            <a:srgbClr val="0070C0">
              <a:alpha val="36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77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Tie it all Together with a 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1148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Alex describing the tool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http://www.youtube.com/watch?v=dtfNsuP2AQQ&amp;feature=player_embedded</a:t>
            </a:r>
            <a:r>
              <a:rPr lang="en-US" dirty="0"/>
              <a:t> </a:t>
            </a:r>
            <a:r>
              <a:rPr lang="en-US" sz="1600" i="1" dirty="0"/>
              <a:t>(8:12)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5898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92751"/>
            <a:ext cx="6102350" cy="420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59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90" y="356997"/>
            <a:ext cx="8716710" cy="581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45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Industry Analysis </a:t>
            </a:r>
            <a:r>
              <a:rPr lang="en-US" sz="2400" dirty="0" smtClean="0"/>
              <a:t>Applying the </a:t>
            </a:r>
            <a:r>
              <a:rPr lang="en-US" sz="2400" dirty="0"/>
              <a:t>5 (6) Forces Model</a:t>
            </a:r>
          </a:p>
        </p:txBody>
      </p:sp>
      <p:grpSp>
        <p:nvGrpSpPr>
          <p:cNvPr id="232451" name="Group 3"/>
          <p:cNvGrpSpPr>
            <a:grpSpLocks/>
          </p:cNvGrpSpPr>
          <p:nvPr/>
        </p:nvGrpSpPr>
        <p:grpSpPr bwMode="auto">
          <a:xfrm>
            <a:off x="381000" y="1219200"/>
            <a:ext cx="8763000" cy="4995863"/>
            <a:chOff x="240" y="960"/>
            <a:chExt cx="5520" cy="3147"/>
          </a:xfrm>
        </p:grpSpPr>
        <p:sp>
          <p:nvSpPr>
            <p:cNvPr id="232452" name="Text Box 4"/>
            <p:cNvSpPr txBox="1">
              <a:spLocks noChangeArrowheads="1"/>
            </p:cNvSpPr>
            <p:nvPr/>
          </p:nvSpPr>
          <p:spPr bwMode="auto">
            <a:xfrm>
              <a:off x="4466" y="960"/>
              <a:ext cx="1294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Source:  Michael E. Porter, </a:t>
              </a:r>
            </a:p>
            <a:p>
              <a:pPr eaLnBrk="0" hangingPunct="0"/>
              <a:r>
                <a:rPr lang="en-US" sz="1200" i="1">
                  <a:latin typeface="Times New Roman" pitchFamily="18" charset="0"/>
                </a:rPr>
                <a:t>Competitive Advantage</a:t>
              </a:r>
            </a:p>
            <a:p>
              <a:pPr eaLnBrk="0" hangingPunct="0"/>
              <a:r>
                <a:rPr lang="en-US" sz="1200">
                  <a:latin typeface="Times New Roman" pitchFamily="18" charset="0"/>
                </a:rPr>
                <a:t>(New York:  Free Press, 1985)</a:t>
              </a:r>
            </a:p>
          </p:txBody>
        </p:sp>
        <p:grpSp>
          <p:nvGrpSpPr>
            <p:cNvPr id="232453" name="Group 5"/>
            <p:cNvGrpSpPr>
              <a:grpSpLocks/>
            </p:cNvGrpSpPr>
            <p:nvPr/>
          </p:nvGrpSpPr>
          <p:grpSpPr bwMode="auto">
            <a:xfrm>
              <a:off x="250" y="960"/>
              <a:ext cx="5256" cy="3147"/>
              <a:chOff x="259" y="967"/>
              <a:chExt cx="5256" cy="3147"/>
            </a:xfrm>
          </p:grpSpPr>
          <p:grpSp>
            <p:nvGrpSpPr>
              <p:cNvPr id="232454" name="Group 6"/>
              <p:cNvGrpSpPr>
                <a:grpSpLocks/>
              </p:cNvGrpSpPr>
              <p:nvPr/>
            </p:nvGrpSpPr>
            <p:grpSpPr bwMode="auto">
              <a:xfrm>
                <a:off x="1879" y="967"/>
                <a:ext cx="2056" cy="818"/>
                <a:chOff x="1879" y="967"/>
                <a:chExt cx="2056" cy="818"/>
              </a:xfrm>
            </p:grpSpPr>
            <p:sp>
              <p:nvSpPr>
                <p:cNvPr id="232455" name="Rectangle 7"/>
                <p:cNvSpPr>
                  <a:spLocks noChangeArrowheads="1"/>
                </p:cNvSpPr>
                <p:nvPr/>
              </p:nvSpPr>
              <p:spPr bwMode="blackWhite">
                <a:xfrm>
                  <a:off x="1879" y="1000"/>
                  <a:ext cx="2056" cy="785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456" name="Rectangle 8"/>
                <p:cNvSpPr>
                  <a:spLocks noChangeArrowheads="1"/>
                </p:cNvSpPr>
                <p:nvPr/>
              </p:nvSpPr>
              <p:spPr bwMode="blackWhite">
                <a:xfrm>
                  <a:off x="2163" y="967"/>
                  <a:ext cx="1488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 anchorCtr="1">
                  <a:spAutoFit/>
                </a:bodyPr>
                <a:lstStyle/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Threat of New Entry</a:t>
                  </a:r>
                </a:p>
              </p:txBody>
            </p:sp>
          </p:grpSp>
          <p:grpSp>
            <p:nvGrpSpPr>
              <p:cNvPr id="232457" name="Group 9"/>
              <p:cNvGrpSpPr>
                <a:grpSpLocks/>
              </p:cNvGrpSpPr>
              <p:nvPr/>
            </p:nvGrpSpPr>
            <p:grpSpPr bwMode="auto">
              <a:xfrm>
                <a:off x="1924" y="3467"/>
                <a:ext cx="2008" cy="647"/>
                <a:chOff x="1924" y="3467"/>
                <a:chExt cx="2008" cy="647"/>
              </a:xfrm>
            </p:grpSpPr>
            <p:sp>
              <p:nvSpPr>
                <p:cNvPr id="232458" name="Rectangle 10"/>
                <p:cNvSpPr>
                  <a:spLocks noChangeArrowheads="1"/>
                </p:cNvSpPr>
                <p:nvPr/>
              </p:nvSpPr>
              <p:spPr bwMode="blackWhite">
                <a:xfrm>
                  <a:off x="1924" y="3498"/>
                  <a:ext cx="2008" cy="61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459" name="Rectangle 11"/>
                <p:cNvSpPr>
                  <a:spLocks noChangeArrowheads="1"/>
                </p:cNvSpPr>
                <p:nvPr/>
              </p:nvSpPr>
              <p:spPr bwMode="blackWhite">
                <a:xfrm>
                  <a:off x="2160" y="3467"/>
                  <a:ext cx="14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 anchorCtr="1">
                  <a:spAutoFit/>
                </a:bodyPr>
                <a:lstStyle/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Threat of Substitutes</a:t>
                  </a:r>
                </a:p>
              </p:txBody>
            </p:sp>
          </p:grpSp>
          <p:grpSp>
            <p:nvGrpSpPr>
              <p:cNvPr id="232460" name="Group 12"/>
              <p:cNvGrpSpPr>
                <a:grpSpLocks/>
              </p:cNvGrpSpPr>
              <p:nvPr/>
            </p:nvGrpSpPr>
            <p:grpSpPr bwMode="auto">
              <a:xfrm>
                <a:off x="1826" y="2055"/>
                <a:ext cx="2104" cy="1117"/>
                <a:chOff x="1826" y="2055"/>
                <a:chExt cx="2104" cy="1117"/>
              </a:xfrm>
            </p:grpSpPr>
            <p:sp>
              <p:nvSpPr>
                <p:cNvPr id="232461" name="Rectangle 13"/>
                <p:cNvSpPr>
                  <a:spLocks noChangeArrowheads="1"/>
                </p:cNvSpPr>
                <p:nvPr/>
              </p:nvSpPr>
              <p:spPr bwMode="blackWhite">
                <a:xfrm>
                  <a:off x="1826" y="2076"/>
                  <a:ext cx="2104" cy="10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462" name="Rectangle 14"/>
                <p:cNvSpPr>
                  <a:spLocks noChangeArrowheads="1"/>
                </p:cNvSpPr>
                <p:nvPr/>
              </p:nvSpPr>
              <p:spPr bwMode="blackWhite">
                <a:xfrm>
                  <a:off x="2158" y="2055"/>
                  <a:ext cx="148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 anchorCtr="1">
                  <a:spAutoFit/>
                </a:bodyPr>
                <a:lstStyle/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Rivalry Among Existing Competitors</a:t>
                  </a:r>
                </a:p>
              </p:txBody>
            </p:sp>
          </p:grpSp>
          <p:grpSp>
            <p:nvGrpSpPr>
              <p:cNvPr id="232463" name="Group 15"/>
              <p:cNvGrpSpPr>
                <a:grpSpLocks/>
              </p:cNvGrpSpPr>
              <p:nvPr/>
            </p:nvGrpSpPr>
            <p:grpSpPr bwMode="auto">
              <a:xfrm>
                <a:off x="259" y="1623"/>
                <a:ext cx="1248" cy="1981"/>
                <a:chOff x="259" y="1623"/>
                <a:chExt cx="1248" cy="1981"/>
              </a:xfrm>
            </p:grpSpPr>
            <p:sp>
              <p:nvSpPr>
                <p:cNvPr id="232464" name="Rectangle 16"/>
                <p:cNvSpPr>
                  <a:spLocks noChangeArrowheads="1"/>
                </p:cNvSpPr>
                <p:nvPr/>
              </p:nvSpPr>
              <p:spPr bwMode="blackWhite">
                <a:xfrm>
                  <a:off x="263" y="1644"/>
                  <a:ext cx="1240" cy="196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465" name="Rectangle 17"/>
                <p:cNvSpPr>
                  <a:spLocks noChangeArrowheads="1"/>
                </p:cNvSpPr>
                <p:nvPr/>
              </p:nvSpPr>
              <p:spPr bwMode="blackWhite">
                <a:xfrm>
                  <a:off x="259" y="1623"/>
                  <a:ext cx="124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 anchorCtr="1">
                  <a:spAutoFit/>
                </a:bodyPr>
                <a:lstStyle/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Bargaining Power</a:t>
                  </a:r>
                </a:p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of Suppliers</a:t>
                  </a:r>
                </a:p>
              </p:txBody>
            </p:sp>
          </p:grpSp>
          <p:grpSp>
            <p:nvGrpSpPr>
              <p:cNvPr id="232466" name="Group 18"/>
              <p:cNvGrpSpPr>
                <a:grpSpLocks/>
              </p:cNvGrpSpPr>
              <p:nvPr/>
            </p:nvGrpSpPr>
            <p:grpSpPr bwMode="auto">
              <a:xfrm>
                <a:off x="4267" y="1623"/>
                <a:ext cx="1248" cy="1981"/>
                <a:chOff x="4267" y="1623"/>
                <a:chExt cx="1248" cy="1981"/>
              </a:xfrm>
            </p:grpSpPr>
            <p:sp>
              <p:nvSpPr>
                <p:cNvPr id="232467" name="Rectangle 19"/>
                <p:cNvSpPr>
                  <a:spLocks noChangeArrowheads="1"/>
                </p:cNvSpPr>
                <p:nvPr/>
              </p:nvSpPr>
              <p:spPr bwMode="blackWhite">
                <a:xfrm>
                  <a:off x="4271" y="1644"/>
                  <a:ext cx="1240" cy="196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468" name="Rectangle 20"/>
                <p:cNvSpPr>
                  <a:spLocks noChangeArrowheads="1"/>
                </p:cNvSpPr>
                <p:nvPr/>
              </p:nvSpPr>
              <p:spPr bwMode="blackWhite">
                <a:xfrm>
                  <a:off x="4267" y="1623"/>
                  <a:ext cx="1248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 anchor="ctr" anchorCtr="1">
                  <a:spAutoFit/>
                </a:bodyPr>
                <a:lstStyle/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Bargaining Power</a:t>
                  </a:r>
                </a:p>
                <a:p>
                  <a:pPr algn="ctr" eaLnBrk="0" hangingPunct="0"/>
                  <a:r>
                    <a:rPr lang="en-US">
                      <a:latin typeface="Times New Roman" pitchFamily="18" charset="0"/>
                    </a:rPr>
                    <a:t>of Customers</a:t>
                  </a:r>
                </a:p>
              </p:txBody>
            </p:sp>
          </p:grpSp>
          <p:sp>
            <p:nvSpPr>
              <p:cNvPr id="232469" name="AutoShape 21"/>
              <p:cNvSpPr>
                <a:spLocks noChangeArrowheads="1"/>
              </p:cNvSpPr>
              <p:nvPr/>
            </p:nvSpPr>
            <p:spPr bwMode="auto">
              <a:xfrm>
                <a:off x="1539" y="2500"/>
                <a:ext cx="265" cy="227"/>
              </a:xfrm>
              <a:prstGeom prst="rightArrow">
                <a:avLst>
                  <a:gd name="adj1" fmla="val 50000"/>
                  <a:gd name="adj2" fmla="val 29185"/>
                </a:avLst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0" name="AutoShape 22"/>
              <p:cNvSpPr>
                <a:spLocks noChangeArrowheads="1"/>
              </p:cNvSpPr>
              <p:nvPr/>
            </p:nvSpPr>
            <p:spPr bwMode="auto">
              <a:xfrm flipH="1">
                <a:off x="3966" y="2500"/>
                <a:ext cx="265" cy="227"/>
              </a:xfrm>
              <a:prstGeom prst="rightArrow">
                <a:avLst>
                  <a:gd name="adj1" fmla="val 50000"/>
                  <a:gd name="adj2" fmla="val 29185"/>
                </a:avLst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1" name="AutoShape 23"/>
              <p:cNvSpPr>
                <a:spLocks noChangeArrowheads="1"/>
              </p:cNvSpPr>
              <p:nvPr/>
            </p:nvSpPr>
            <p:spPr bwMode="auto">
              <a:xfrm>
                <a:off x="2805" y="1822"/>
                <a:ext cx="246" cy="20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2" name="AutoShape 24"/>
              <p:cNvSpPr>
                <a:spLocks noChangeArrowheads="1"/>
              </p:cNvSpPr>
              <p:nvPr/>
            </p:nvSpPr>
            <p:spPr bwMode="auto">
              <a:xfrm flipV="1">
                <a:off x="2805" y="3208"/>
                <a:ext cx="246" cy="22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473" name="Rectangle 25"/>
            <p:cNvSpPr>
              <a:spLocks noChangeArrowheads="1"/>
            </p:cNvSpPr>
            <p:nvPr/>
          </p:nvSpPr>
          <p:spPr bwMode="blackWhite">
            <a:xfrm>
              <a:off x="240" y="2031"/>
              <a:ext cx="1258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Differentiation of inputs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Switching costs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Presence of substitute inputs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Supplier concentration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Importance of volume to supplier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Cost relative to total purchases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Impact of inputs on cost or differentiation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Threat of forward integration</a:t>
              </a:r>
            </a:p>
          </p:txBody>
        </p:sp>
        <p:grpSp>
          <p:nvGrpSpPr>
            <p:cNvPr id="232474" name="Group 26"/>
            <p:cNvGrpSpPr>
              <a:grpSpLocks/>
            </p:cNvGrpSpPr>
            <p:nvPr/>
          </p:nvGrpSpPr>
          <p:grpSpPr bwMode="auto">
            <a:xfrm>
              <a:off x="1856" y="1152"/>
              <a:ext cx="2125" cy="649"/>
              <a:chOff x="1865" y="1159"/>
              <a:chExt cx="2125" cy="649"/>
            </a:xfrm>
          </p:grpSpPr>
          <p:sp>
            <p:nvSpPr>
              <p:cNvPr id="232475" name="Rectangle 27"/>
              <p:cNvSpPr>
                <a:spLocks noChangeArrowheads="1"/>
              </p:cNvSpPr>
              <p:nvPr/>
            </p:nvSpPr>
            <p:spPr bwMode="blackWhite">
              <a:xfrm>
                <a:off x="1865" y="1159"/>
                <a:ext cx="1306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Economies of scale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Proprietary product differences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Brand identity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Switching costs</a:t>
                </a:r>
              </a:p>
            </p:txBody>
          </p:sp>
          <p:sp>
            <p:nvSpPr>
              <p:cNvPr id="232476" name="Rectangle 28"/>
              <p:cNvSpPr>
                <a:spLocks noChangeArrowheads="1"/>
              </p:cNvSpPr>
              <p:nvPr/>
            </p:nvSpPr>
            <p:spPr bwMode="blackWhite">
              <a:xfrm>
                <a:off x="2825" y="1175"/>
                <a:ext cx="1165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Capital requirements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Access to distribution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Absolute cost advantages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Government policy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Expected retaliation</a:t>
                </a:r>
              </a:p>
            </p:txBody>
          </p:sp>
        </p:grpSp>
        <p:sp>
          <p:nvSpPr>
            <p:cNvPr id="232477" name="Rectangle 29"/>
            <p:cNvSpPr>
              <a:spLocks noChangeArrowheads="1"/>
            </p:cNvSpPr>
            <p:nvPr/>
          </p:nvSpPr>
          <p:spPr bwMode="blackWhite">
            <a:xfrm>
              <a:off x="4248" y="2031"/>
              <a:ext cx="1258" cy="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Buyer concentration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Buyer volume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Buyer switching costs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Buyer information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Ability to integrate backward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Substitute products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Price / total purchases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Product differences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Brand identity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Impact of quality / performance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 dirty="0">
                  <a:latin typeface="Times New Roman" pitchFamily="18" charset="0"/>
                </a:rPr>
                <a:t>Buyer profits</a:t>
              </a:r>
            </a:p>
          </p:txBody>
        </p:sp>
        <p:sp>
          <p:nvSpPr>
            <p:cNvPr id="232478" name="Rectangle 30"/>
            <p:cNvSpPr>
              <a:spLocks noChangeArrowheads="1"/>
            </p:cNvSpPr>
            <p:nvPr/>
          </p:nvSpPr>
          <p:spPr bwMode="blackWhite">
            <a:xfrm>
              <a:off x="2045" y="3660"/>
              <a:ext cx="177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Relative price performance of substitutes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Switching costs</a:t>
              </a:r>
            </a:p>
            <a:p>
              <a:pPr marL="112713" indent="-112713" eaLnBrk="0" hangingPunct="0">
                <a:buFontTx/>
                <a:buChar char="•"/>
              </a:pPr>
              <a:r>
                <a:rPr lang="en-US" sz="1200">
                  <a:latin typeface="Times New Roman" pitchFamily="18" charset="0"/>
                </a:rPr>
                <a:t>Buyer propensity to substitute</a:t>
              </a:r>
            </a:p>
          </p:txBody>
        </p:sp>
        <p:grpSp>
          <p:nvGrpSpPr>
            <p:cNvPr id="232479" name="Group 31"/>
            <p:cNvGrpSpPr>
              <a:grpSpLocks/>
            </p:cNvGrpSpPr>
            <p:nvPr/>
          </p:nvGrpSpPr>
          <p:grpSpPr bwMode="auto">
            <a:xfrm>
              <a:off x="1851" y="2415"/>
              <a:ext cx="2170" cy="748"/>
              <a:chOff x="1860" y="2422"/>
              <a:chExt cx="2170" cy="748"/>
            </a:xfrm>
          </p:grpSpPr>
          <p:sp>
            <p:nvSpPr>
              <p:cNvPr id="232480" name="Rectangle 32"/>
              <p:cNvSpPr>
                <a:spLocks noChangeArrowheads="1"/>
              </p:cNvSpPr>
              <p:nvPr/>
            </p:nvSpPr>
            <p:spPr bwMode="blackWhite">
              <a:xfrm>
                <a:off x="1860" y="2422"/>
                <a:ext cx="1114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Industry growth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Fixed costs / value added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Overcapacity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Product differences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>
                    <a:latin typeface="Times New Roman" pitchFamily="18" charset="0"/>
                  </a:rPr>
                  <a:t>Brand identity</a:t>
                </a:r>
              </a:p>
            </p:txBody>
          </p:sp>
          <p:sp>
            <p:nvSpPr>
              <p:cNvPr id="232481" name="Rectangle 33"/>
              <p:cNvSpPr>
                <a:spLocks noChangeArrowheads="1"/>
              </p:cNvSpPr>
              <p:nvPr/>
            </p:nvSpPr>
            <p:spPr bwMode="blackWhite">
              <a:xfrm>
                <a:off x="2772" y="2422"/>
                <a:ext cx="1258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Switching costs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Concentration and balance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Informational complexity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Diversity of competitors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Corporate stakes</a:t>
                </a:r>
              </a:p>
              <a:p>
                <a:pPr marL="112713" indent="-112713" eaLnBrk="0" hangingPunct="0">
                  <a:buFontTx/>
                  <a:buChar char="•"/>
                </a:pPr>
                <a:r>
                  <a:rPr lang="en-US" sz="1200" dirty="0">
                    <a:latin typeface="Times New Roman" pitchFamily="18" charset="0"/>
                  </a:rPr>
                  <a:t>Exit barriers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6324600"/>
            <a:ext cx="777809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Force: Other Stakeholders:  Relative Power of Unions, Governments,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3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Model Environment – </a:t>
            </a:r>
            <a:r>
              <a:rPr lang="en-US" i="1" dirty="0" smtClean="0"/>
              <a:t>External Factors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19509" y="647491"/>
            <a:ext cx="4723981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1556" y="6248400"/>
            <a:ext cx="507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How does this relate to Porter’s 5-Force Model?</a:t>
            </a:r>
            <a:endParaRPr lang="en-US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SWOT Tool</a:t>
            </a:r>
          </a:p>
        </p:txBody>
      </p:sp>
      <p:sp>
        <p:nvSpPr>
          <p:cNvPr id="93189" name="Rectang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 smtClean="0"/>
              <a:t>S</a:t>
            </a:r>
            <a:r>
              <a:rPr lang="en-US" sz="2400" dirty="0" smtClean="0"/>
              <a:t>trengths</a:t>
            </a:r>
            <a:r>
              <a:rPr lang="en-US" sz="2400" dirty="0"/>
              <a:t>, </a:t>
            </a:r>
            <a:r>
              <a:rPr lang="en-US" sz="2400" u="sng" dirty="0"/>
              <a:t>W</a:t>
            </a:r>
            <a:r>
              <a:rPr lang="en-US" sz="2400" dirty="0"/>
              <a:t>eaknesses, </a:t>
            </a:r>
            <a:r>
              <a:rPr lang="en-US" sz="2400" u="sng" dirty="0"/>
              <a:t>O</a:t>
            </a:r>
            <a:r>
              <a:rPr lang="en-US" sz="2400" dirty="0"/>
              <a:t>pportunities and </a:t>
            </a:r>
            <a:r>
              <a:rPr lang="en-US" sz="2400" u="sng" dirty="0"/>
              <a:t>T</a:t>
            </a:r>
            <a:r>
              <a:rPr lang="en-US" sz="2400" dirty="0"/>
              <a:t>hreats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Environment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Strengths &amp; Weaknesses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External </a:t>
            </a:r>
            <a:r>
              <a:rPr lang="en-US" dirty="0"/>
              <a:t>Environment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Opportunities &amp; Threats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572529"/>
              </p:ext>
            </p:extLst>
          </p:nvPr>
        </p:nvGraphicFramePr>
        <p:xfrm>
          <a:off x="1219200" y="3962400"/>
          <a:ext cx="63246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1023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Internal Analysis (Organizational)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External Analysis (Environmental)</a:t>
                      </a:r>
                      <a:endParaRPr lang="en-US" dirty="0"/>
                    </a:p>
                  </a:txBody>
                  <a:tcPr/>
                </a:tc>
              </a:tr>
              <a:tr h="593071">
                <a:tc>
                  <a:txBody>
                    <a:bodyPr/>
                    <a:lstStyle/>
                    <a:p>
                      <a:pPr algn="ctr"/>
                      <a:r>
                        <a:rPr lang="en-US" b="1" u="none" smtClean="0"/>
                        <a:t>Strengths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Opportunities</a:t>
                      </a:r>
                      <a:endParaRPr lang="en-US" b="1" u="none" dirty="0"/>
                    </a:p>
                  </a:txBody>
                  <a:tcPr/>
                </a:tc>
              </a:tr>
              <a:tr h="593071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Weaknesses </a:t>
                      </a:r>
                      <a:endParaRPr 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Threats</a:t>
                      </a:r>
                      <a:endParaRPr lang="en-US" b="1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54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External Environment</a:t>
            </a:r>
            <a:br>
              <a:rPr lang="en-US"/>
            </a:br>
            <a:r>
              <a:rPr lang="en-US"/>
              <a:t>Task Environment</a:t>
            </a:r>
          </a:p>
        </p:txBody>
      </p:sp>
      <p:pic>
        <p:nvPicPr>
          <p:cNvPr id="228355" name="Picture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5136" y="1600200"/>
            <a:ext cx="7373727" cy="4708525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859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Strengths and Weaknesses</a:t>
            </a:r>
            <a:br>
              <a:rPr lang="en-US" dirty="0" smtClean="0"/>
            </a:br>
            <a:r>
              <a:rPr lang="en-US" dirty="0" smtClean="0"/>
              <a:t>Internal </a:t>
            </a:r>
            <a:r>
              <a:rPr lang="en-US" dirty="0" err="1" smtClean="0"/>
              <a:t>Enviroment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Culture</a:t>
            </a:r>
          </a:p>
          <a:p>
            <a:r>
              <a:rPr lang="en-US" dirty="0" smtClean="0"/>
              <a:t>Market Position / Marketing Mix</a:t>
            </a:r>
          </a:p>
          <a:p>
            <a:r>
              <a:rPr lang="en-US" dirty="0" smtClean="0"/>
              <a:t>Financial Strength</a:t>
            </a:r>
          </a:p>
          <a:p>
            <a:r>
              <a:rPr lang="en-US" dirty="0" smtClean="0"/>
              <a:t>R&amp;D Capability</a:t>
            </a:r>
          </a:p>
          <a:p>
            <a:pPr lvl="1"/>
            <a:r>
              <a:rPr lang="en-US" dirty="0" smtClean="0"/>
              <a:t>Technology competence</a:t>
            </a:r>
          </a:p>
          <a:p>
            <a:pPr lvl="1"/>
            <a:r>
              <a:rPr lang="en-US" dirty="0" smtClean="0"/>
              <a:t>Technology transfer</a:t>
            </a:r>
          </a:p>
          <a:p>
            <a:pPr lvl="1"/>
            <a:r>
              <a:rPr lang="en-US" dirty="0" smtClean="0"/>
              <a:t>Product Development</a:t>
            </a:r>
          </a:p>
          <a:p>
            <a:r>
              <a:rPr lang="en-US" dirty="0" smtClean="0"/>
              <a:t>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013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SWOT – </a:t>
            </a:r>
            <a:r>
              <a:rPr lang="en-US" i="1" dirty="0" smtClean="0"/>
              <a:t>Internal Analysis</a:t>
            </a:r>
            <a:r>
              <a:rPr lang="en-US" i="1" baseline="30000" dirty="0" smtClean="0"/>
              <a:t>†</a:t>
            </a:r>
            <a:endParaRPr lang="en-US" baseline="30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66799" y="116199"/>
            <a:ext cx="4960734" cy="747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17148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383923"/>
            <a:ext cx="698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†</a:t>
            </a:r>
            <a:r>
              <a:rPr lang="en-US" sz="1400" u="sng" dirty="0" smtClean="0"/>
              <a:t>Business Model Generation</a:t>
            </a:r>
            <a:r>
              <a:rPr lang="en-US" sz="1400" dirty="0" smtClean="0"/>
              <a:t>, </a:t>
            </a:r>
            <a:r>
              <a:rPr lang="en-US" sz="1400" dirty="0" err="1" smtClean="0"/>
              <a:t>Osterwalder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Pigneur</a:t>
            </a:r>
            <a:r>
              <a:rPr lang="en-US" sz="1400" dirty="0" smtClean="0"/>
              <a:t>, Wiley &amp; Sons, Inc., 2010, p. 214.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9946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Value Proposition (handout)</a:t>
            </a:r>
          </a:p>
          <a:p>
            <a:pPr lvl="1"/>
            <a:r>
              <a:rPr lang="en-US" dirty="0" smtClean="0"/>
              <a:t>Technology Lifecycle (textbook)</a:t>
            </a:r>
          </a:p>
          <a:p>
            <a:pPr lvl="1"/>
            <a:r>
              <a:rPr lang="en-US" dirty="0"/>
              <a:t>BMG Canvas (handout)</a:t>
            </a:r>
          </a:p>
          <a:p>
            <a:pPr lvl="1"/>
            <a:r>
              <a:rPr lang="en-US" dirty="0" smtClean="0"/>
              <a:t>5/6 </a:t>
            </a:r>
            <a:r>
              <a:rPr lang="en-US" dirty="0"/>
              <a:t>Forces (textbook)</a:t>
            </a:r>
          </a:p>
          <a:p>
            <a:pPr lvl="1"/>
            <a:r>
              <a:rPr lang="en-US" dirty="0" smtClean="0"/>
              <a:t>SWOT/TOWS (textbook)</a:t>
            </a:r>
          </a:p>
          <a:p>
            <a:pPr lvl="1"/>
            <a:r>
              <a:rPr lang="en-US" dirty="0" smtClean="0"/>
              <a:t>Value Chain (textbook)</a:t>
            </a:r>
          </a:p>
          <a:p>
            <a:pPr lvl="1"/>
            <a:r>
              <a:rPr lang="en-US" dirty="0" smtClean="0"/>
              <a:t>Triple Bottom Line (textbook)</a:t>
            </a:r>
          </a:p>
          <a:p>
            <a:pPr lvl="1"/>
            <a:r>
              <a:rPr lang="en-US" dirty="0" smtClean="0"/>
              <a:t>Whole Product</a:t>
            </a:r>
          </a:p>
          <a:p>
            <a:pPr lvl="1"/>
            <a:r>
              <a:rPr lang="en-US" dirty="0" smtClean="0"/>
              <a:t>Purchase Process (textbook)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246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TOWS Matrix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5274275"/>
              </p:ext>
            </p:extLst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Factors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</a:t>
                      </a:r>
                    </a:p>
                    <a:p>
                      <a:r>
                        <a:rPr lang="en-US" dirty="0" smtClean="0">
                          <a:sym typeface="Wingdings" pitchFamily="2" charset="2"/>
                        </a:rPr>
                        <a:t>External Factors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itchFamily="2" charset="2"/>
                        </a:rPr>
                        <a:t>↓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 (S)</a:t>
                      </a:r>
                    </a:p>
                    <a:p>
                      <a:r>
                        <a:rPr lang="en-US" dirty="0" smtClean="0"/>
                        <a:t>List 5-10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internal</a:t>
                      </a:r>
                      <a:r>
                        <a:rPr lang="en-US" i="0" baseline="0" dirty="0" smtClean="0"/>
                        <a:t> strengths 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 (W)</a:t>
                      </a:r>
                    </a:p>
                    <a:p>
                      <a:r>
                        <a:rPr lang="en-US" dirty="0" smtClean="0"/>
                        <a:t>List 5-10 </a:t>
                      </a:r>
                      <a:r>
                        <a:rPr lang="en-US" i="1" dirty="0" smtClean="0"/>
                        <a:t> internal</a:t>
                      </a:r>
                      <a:r>
                        <a:rPr lang="en-US" i="0" dirty="0" smtClean="0"/>
                        <a:t> weaknesses here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 (O)</a:t>
                      </a:r>
                    </a:p>
                    <a:p>
                      <a:r>
                        <a:rPr lang="en-US" dirty="0" smtClean="0"/>
                        <a:t>List</a:t>
                      </a:r>
                      <a:r>
                        <a:rPr lang="en-US" baseline="0" dirty="0" smtClean="0"/>
                        <a:t> 5-10 </a:t>
                      </a:r>
                      <a:r>
                        <a:rPr lang="en-US" i="1" baseline="0" dirty="0" smtClean="0"/>
                        <a:t>external </a:t>
                      </a:r>
                      <a:r>
                        <a:rPr lang="en-US" i="0" baseline="0" dirty="0" smtClean="0"/>
                        <a:t> opportunities 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SO Strategies</a:t>
                      </a:r>
                    </a:p>
                    <a:p>
                      <a:r>
                        <a:rPr lang="en-US" dirty="0" smtClean="0"/>
                        <a:t>Generate</a:t>
                      </a:r>
                      <a:r>
                        <a:rPr lang="en-US" baseline="0" dirty="0" smtClean="0"/>
                        <a:t> strategies here that use </a:t>
                      </a:r>
                      <a:r>
                        <a:rPr lang="en-US" b="1" baseline="0" dirty="0" smtClean="0"/>
                        <a:t>strengths</a:t>
                      </a:r>
                      <a:r>
                        <a:rPr lang="en-US" b="0" baseline="0" dirty="0" smtClean="0"/>
                        <a:t> to take </a:t>
                      </a:r>
                      <a:r>
                        <a:rPr lang="en-US" b="1" baseline="0" dirty="0" smtClean="0"/>
                        <a:t>advantage</a:t>
                      </a:r>
                      <a:r>
                        <a:rPr lang="en-US" b="0" baseline="0" dirty="0" smtClean="0"/>
                        <a:t> of </a:t>
                      </a:r>
                      <a:r>
                        <a:rPr lang="en-US" b="1" baseline="0" dirty="0" smtClean="0"/>
                        <a:t>opportunities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WO Strategies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Generate</a:t>
                      </a:r>
                      <a:r>
                        <a:rPr lang="en-US" b="0" u="none" baseline="0" dirty="0" smtClean="0"/>
                        <a:t> strategies here that take </a:t>
                      </a:r>
                      <a:r>
                        <a:rPr lang="en-US" b="1" u="none" baseline="0" dirty="0" smtClean="0"/>
                        <a:t>advantage</a:t>
                      </a:r>
                      <a:r>
                        <a:rPr lang="en-US" b="0" u="none" baseline="0" dirty="0" smtClean="0"/>
                        <a:t> of </a:t>
                      </a:r>
                      <a:r>
                        <a:rPr lang="en-US" b="1" u="none" baseline="0" dirty="0" smtClean="0"/>
                        <a:t>opportunities</a:t>
                      </a:r>
                      <a:r>
                        <a:rPr lang="en-US" b="0" u="none" baseline="0" dirty="0" smtClean="0"/>
                        <a:t> by </a:t>
                      </a:r>
                      <a:r>
                        <a:rPr lang="en-US" b="1" u="none" baseline="0" dirty="0" smtClean="0"/>
                        <a:t>overcoming weaknesses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Threats (T)</a:t>
                      </a:r>
                    </a:p>
                    <a:p>
                      <a:r>
                        <a:rPr lang="en-US" dirty="0" smtClean="0"/>
                        <a:t>List 5-10 </a:t>
                      </a:r>
                      <a:r>
                        <a:rPr lang="en-US" i="1" dirty="0" smtClean="0"/>
                        <a:t>external</a:t>
                      </a:r>
                      <a:r>
                        <a:rPr lang="en-US" i="0" dirty="0" smtClean="0"/>
                        <a:t> threats 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ST Strategies</a:t>
                      </a:r>
                    </a:p>
                    <a:p>
                      <a:r>
                        <a:rPr lang="en-US" dirty="0" smtClean="0"/>
                        <a:t>Generate</a:t>
                      </a:r>
                      <a:r>
                        <a:rPr lang="en-US" baseline="0" dirty="0" smtClean="0"/>
                        <a:t> strategies here that use </a:t>
                      </a:r>
                      <a:r>
                        <a:rPr lang="en-US" b="1" baseline="0" dirty="0" smtClean="0"/>
                        <a:t>strengths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="1" baseline="0" dirty="0" smtClean="0"/>
                        <a:t>avoid threats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WT Strategies</a:t>
                      </a:r>
                      <a:endParaRPr lang="en-US" b="0" u="none" dirty="0" smtClean="0"/>
                    </a:p>
                    <a:p>
                      <a:r>
                        <a:rPr lang="en-US" b="0" u="none" dirty="0" smtClean="0"/>
                        <a:t>Generate strategies</a:t>
                      </a:r>
                      <a:r>
                        <a:rPr lang="en-US" b="0" u="none" baseline="0" dirty="0" smtClean="0"/>
                        <a:t> here that </a:t>
                      </a:r>
                      <a:r>
                        <a:rPr lang="en-US" b="1" u="none" baseline="0" dirty="0" smtClean="0"/>
                        <a:t>minimize weaknesses </a:t>
                      </a:r>
                      <a:r>
                        <a:rPr lang="en-US" b="0" u="none" baseline="0" dirty="0" smtClean="0"/>
                        <a:t>and </a:t>
                      </a:r>
                      <a:r>
                        <a:rPr lang="en-US" b="1" u="none" baseline="0" dirty="0" smtClean="0"/>
                        <a:t>avoid threats</a:t>
                      </a:r>
                      <a:endParaRPr lang="en-US" b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399311"/>
            <a:ext cx="773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†</a:t>
            </a:r>
            <a:r>
              <a:rPr lang="en-US" sz="1400" u="sng" dirty="0" smtClean="0"/>
              <a:t>Essentials of Strategic Management</a:t>
            </a:r>
            <a:r>
              <a:rPr lang="en-US" sz="1400" dirty="0" smtClean="0"/>
              <a:t>, 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Edition, Hunger &amp; </a:t>
            </a:r>
            <a:r>
              <a:rPr lang="en-US" sz="1400" dirty="0" err="1" smtClean="0"/>
              <a:t>Wheelen</a:t>
            </a:r>
            <a:r>
              <a:rPr lang="en-US" sz="1400" dirty="0" smtClean="0"/>
              <a:t>, Prentice Hall, 2011, p. 77.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769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Mapping Amazon’s Opportunities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23596" y="-295218"/>
            <a:ext cx="4724400" cy="821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7046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383923"/>
            <a:ext cx="698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†</a:t>
            </a:r>
            <a:r>
              <a:rPr lang="en-US" sz="1400" u="sng" dirty="0" smtClean="0"/>
              <a:t>Business Model Generation</a:t>
            </a:r>
            <a:r>
              <a:rPr lang="en-US" sz="1400" dirty="0" smtClean="0"/>
              <a:t>, </a:t>
            </a:r>
            <a:r>
              <a:rPr lang="en-US" sz="1400" dirty="0" err="1" smtClean="0"/>
              <a:t>Osterwalder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Pigneur</a:t>
            </a:r>
            <a:r>
              <a:rPr lang="en-US" sz="1400" dirty="0" smtClean="0"/>
              <a:t>, Wiley &amp; Sons, Inc., 2010, p. 215.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6331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Value Disciplines: A Visual Approach</a:t>
            </a: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1049338" y="1630363"/>
            <a:ext cx="6937374" cy="4148138"/>
            <a:chOff x="724" y="1056"/>
            <a:chExt cx="4370" cy="2613"/>
          </a:xfrm>
        </p:grpSpPr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 flipH="1">
              <a:off x="1790" y="2605"/>
              <a:ext cx="1174" cy="66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2964" y="2605"/>
              <a:ext cx="1143" cy="69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>
              <a:off x="2964" y="1456"/>
              <a:ext cx="6" cy="11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3" name="Rectangle 7"/>
            <p:cNvSpPr>
              <a:spLocks noChangeArrowheads="1"/>
            </p:cNvSpPr>
            <p:nvPr/>
          </p:nvSpPr>
          <p:spPr bwMode="auto">
            <a:xfrm>
              <a:off x="2325" y="1056"/>
              <a:ext cx="1248" cy="369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Product Leadership</a:t>
              </a:r>
            </a:p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“Best Product”</a:t>
              </a:r>
            </a:p>
          </p:txBody>
        </p:sp>
        <p:sp>
          <p:nvSpPr>
            <p:cNvPr id="121864" name="Rectangle 8"/>
            <p:cNvSpPr>
              <a:spLocks noChangeArrowheads="1"/>
            </p:cNvSpPr>
            <p:nvPr/>
          </p:nvSpPr>
          <p:spPr bwMode="auto">
            <a:xfrm>
              <a:off x="3772" y="3300"/>
              <a:ext cx="1322" cy="369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Customer Intimate</a:t>
              </a:r>
            </a:p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“Best Total Solution”</a:t>
              </a:r>
            </a:p>
          </p:txBody>
        </p: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724" y="3277"/>
              <a:ext cx="1436" cy="372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Operational Excellence</a:t>
              </a:r>
            </a:p>
            <a:p>
              <a:pPr algn="ctr" eaLnBrk="0" hangingPunct="0"/>
              <a:r>
                <a:rPr lang="en-US" sz="1600" dirty="0">
                  <a:solidFill>
                    <a:schemeClr val="accent1"/>
                  </a:solidFill>
                </a:rPr>
                <a:t>“Best Cost”</a:t>
              </a:r>
            </a:p>
          </p:txBody>
        </p:sp>
      </p:grp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5457825" y="5732463"/>
            <a:ext cx="312578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/>
              <a:t>“They understand </a:t>
            </a:r>
          </a:p>
          <a:p>
            <a:pPr algn="ctr" eaLnBrk="0" hangingPunct="0"/>
            <a:r>
              <a:rPr lang="en-US" sz="2000"/>
              <a:t>and serve my every need”</a:t>
            </a: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687388" y="5719763"/>
            <a:ext cx="3030537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/>
              <a:t>“I want it fast, </a:t>
            </a:r>
          </a:p>
          <a:p>
            <a:pPr algn="ctr" eaLnBrk="0" hangingPunct="0"/>
            <a:r>
              <a:rPr lang="en-US" sz="2000"/>
              <a:t>easy, reliable,and cheap”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3328988" y="2216150"/>
            <a:ext cx="244951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000"/>
              <a:t>“I want the latest, greatest thing”</a:t>
            </a: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430810" y="3317875"/>
            <a:ext cx="315951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accent1"/>
                </a:solidFill>
              </a:rPr>
              <a:t>The Customer’s view:</a:t>
            </a:r>
          </a:p>
        </p:txBody>
      </p:sp>
      <p:sp>
        <p:nvSpPr>
          <p:cNvPr id="121870" name="Oval 14"/>
          <p:cNvSpPr>
            <a:spLocks noChangeAspect="1" noChangeArrowheads="1"/>
          </p:cNvSpPr>
          <p:nvPr/>
        </p:nvSpPr>
        <p:spPr bwMode="auto">
          <a:xfrm>
            <a:off x="3633788" y="3133725"/>
            <a:ext cx="1958975" cy="195897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Minimum</a:t>
            </a:r>
          </a:p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To Compete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673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Value Disciplines: The Big Idea</a:t>
            </a:r>
          </a:p>
        </p:txBody>
      </p:sp>
      <p:sp>
        <p:nvSpPr>
          <p:cNvPr id="120835" name="Rectangle 3"/>
          <p:cNvSpPr>
            <a:spLocks noGrp="1"/>
          </p:cNvSpPr>
          <p:nvPr>
            <p:ph idx="1"/>
          </p:nvPr>
        </p:nvSpPr>
        <p:spPr>
          <a:xfrm>
            <a:off x="417513" y="1511300"/>
            <a:ext cx="8121650" cy="4984750"/>
          </a:xfrm>
        </p:spPr>
        <p:txBody>
          <a:bodyPr/>
          <a:lstStyle/>
          <a:p>
            <a:r>
              <a:rPr lang="en-US" sz="2000"/>
              <a:t>Customers will buy from the supplier that best serves their needs in three basic value dimensions</a:t>
            </a:r>
          </a:p>
          <a:p>
            <a:pPr lvl="1"/>
            <a:r>
              <a:rPr lang="en-US" sz="2000" u="sng"/>
              <a:t>Operational Excellence</a:t>
            </a:r>
            <a:r>
              <a:rPr lang="en-US" sz="2000"/>
              <a:t> leaders make you confident that you are getting the most reliable product or service at a very reasonable price</a:t>
            </a:r>
          </a:p>
          <a:p>
            <a:pPr lvl="1"/>
            <a:r>
              <a:rPr lang="en-US" sz="2000" u="sng"/>
              <a:t>Customer Intimacy</a:t>
            </a:r>
            <a:r>
              <a:rPr lang="en-US" sz="2000"/>
              <a:t> leaders know every detail about their customers and tailor each product or service exactly to the needs of that individual or small segment</a:t>
            </a:r>
          </a:p>
          <a:p>
            <a:pPr lvl="1"/>
            <a:r>
              <a:rPr lang="en-US" sz="2000" u="sng"/>
              <a:t>Product leaders</a:t>
            </a:r>
            <a:r>
              <a:rPr lang="en-US" sz="2000"/>
              <a:t> make you confident you are getting the best, latest, most advanced or most sophisticated item in the product category</a:t>
            </a:r>
          </a:p>
          <a:p>
            <a:r>
              <a:rPr lang="en-US" sz="2000"/>
              <a:t>Treacy and Wiersema selected these three vectors from the study of hundreds of companies through the Sloan School at MIT and the CSC consulting organization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252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Leading in Operational Excellence</a:t>
            </a:r>
          </a:p>
        </p:txBody>
      </p:sp>
      <p:sp>
        <p:nvSpPr>
          <p:cNvPr id="122893" name="Rectangle 13"/>
          <p:cNvSpPr>
            <a:spLocks noGrp="1"/>
          </p:cNvSpPr>
          <p:nvPr>
            <p:ph idx="1"/>
          </p:nvPr>
        </p:nvSpPr>
        <p:spPr>
          <a:xfrm>
            <a:off x="492125" y="1776413"/>
            <a:ext cx="7419975" cy="2850451"/>
          </a:xfrm>
          <a:solidFill>
            <a:schemeClr val="accent4">
              <a:alpha val="90000"/>
            </a:schemeClr>
          </a:solidFill>
        </p:spPr>
        <p:txBody>
          <a:bodyPr/>
          <a:lstStyle/>
          <a:p>
            <a:r>
              <a:rPr lang="en-US" sz="2000" dirty="0"/>
              <a:t>Lead in price and convenience</a:t>
            </a:r>
          </a:p>
          <a:p>
            <a:r>
              <a:rPr lang="en-US" sz="2000" dirty="0"/>
              <a:t>Optimize all business processes</a:t>
            </a:r>
          </a:p>
          <a:p>
            <a:pPr lvl="1"/>
            <a:r>
              <a:rPr lang="en-US" sz="2000" dirty="0"/>
              <a:t>Dell:  Global supply chain, never make a PC before it is sold, only make the specific PCs the customer has bought, direct sales</a:t>
            </a:r>
          </a:p>
          <a:p>
            <a:pPr lvl="1"/>
            <a:r>
              <a:rPr lang="en-US" sz="2000" dirty="0"/>
              <a:t>Wal-Mart:  Information systems, supplier management, inventory management, secondary markets</a:t>
            </a:r>
          </a:p>
          <a:p>
            <a:r>
              <a:rPr lang="en-US" sz="2000" dirty="0"/>
              <a:t>Redefine world class for the best cost/value shopper</a:t>
            </a:r>
          </a:p>
          <a:p>
            <a:pPr lvl="1"/>
            <a:endParaRPr lang="en-US" sz="2000" dirty="0"/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 rot="-12931762">
            <a:off x="3459163" y="4768850"/>
            <a:ext cx="773112" cy="7747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endParaRPr lang="en-US" sz="90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038600" y="5581650"/>
            <a:ext cx="1525588" cy="7397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South West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Federal Express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GE White Goods</a:t>
            </a: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 flipH="1">
            <a:off x="2841625" y="4440238"/>
            <a:ext cx="1863725" cy="10620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149350" y="5507038"/>
            <a:ext cx="2279650" cy="590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bg2"/>
                </a:solidFill>
              </a:rPr>
              <a:t>Operational Excellence</a:t>
            </a:r>
          </a:p>
          <a:p>
            <a:pPr algn="ctr" eaLnBrk="0" hangingPunct="0"/>
            <a:r>
              <a:rPr lang="en-US" sz="1600" dirty="0">
                <a:solidFill>
                  <a:schemeClr val="bg2"/>
                </a:solidFill>
              </a:rPr>
              <a:t>“Best Cost”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H="1">
            <a:off x="4705350" y="2616200"/>
            <a:ext cx="9525" cy="1824038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705225" y="1981200"/>
            <a:ext cx="1952625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Product Leadership</a:t>
            </a:r>
          </a:p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“Best Product”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4705350" y="4440238"/>
            <a:ext cx="1814513" cy="11017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6019800" y="5543550"/>
            <a:ext cx="2033588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B2B2B2"/>
                </a:solidFill>
              </a:rPr>
              <a:t>Customer Intimate</a:t>
            </a:r>
          </a:p>
          <a:p>
            <a:pPr algn="ctr" eaLnBrk="0" hangingPunct="0"/>
            <a:r>
              <a:rPr lang="en-US" sz="1600" dirty="0">
                <a:solidFill>
                  <a:srgbClr val="B2B2B2"/>
                </a:solidFill>
              </a:rPr>
              <a:t>“Best Total Solution”</a:t>
            </a:r>
          </a:p>
        </p:txBody>
      </p:sp>
      <p:sp>
        <p:nvSpPr>
          <p:cNvPr id="122891" name="Oval 11"/>
          <p:cNvSpPr>
            <a:spLocks noChangeAspect="1" noChangeArrowheads="1"/>
          </p:cNvSpPr>
          <p:nvPr/>
        </p:nvSpPr>
        <p:spPr bwMode="auto">
          <a:xfrm>
            <a:off x="4029075" y="3754438"/>
            <a:ext cx="1371600" cy="1371600"/>
          </a:xfrm>
          <a:prstGeom prst="ellips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3846513" y="4664075"/>
            <a:ext cx="355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>
                <a:solidFill>
                  <a:schemeClr val="bg2"/>
                </a:solidFill>
                <a:sym typeface="Wingdings" pitchFamily="2" charset="2"/>
              </a:rPr>
              <a:t>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518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in Customer Intimacy</a:t>
            </a:r>
          </a:p>
        </p:txBody>
      </p:sp>
      <p:sp>
        <p:nvSpPr>
          <p:cNvPr id="124941" name="Rectangle 13"/>
          <p:cNvSpPr>
            <a:spLocks noGrp="1"/>
          </p:cNvSpPr>
          <p:nvPr>
            <p:ph idx="1"/>
          </p:nvPr>
        </p:nvSpPr>
        <p:spPr>
          <a:xfrm>
            <a:off x="492125" y="1739900"/>
            <a:ext cx="7808913" cy="2841244"/>
          </a:xfrm>
          <a:solidFill>
            <a:schemeClr val="accent4">
              <a:alpha val="90000"/>
            </a:schemeClr>
          </a:solidFill>
        </p:spPr>
        <p:txBody>
          <a:bodyPr/>
          <a:lstStyle/>
          <a:p>
            <a:r>
              <a:rPr lang="en-US" sz="2000" dirty="0"/>
              <a:t>Lead in special/custom individual needs satisfaction</a:t>
            </a:r>
          </a:p>
          <a:p>
            <a:r>
              <a:rPr lang="en-US" sz="2000" dirty="0"/>
              <a:t>Optimize processes to maximize lifetime value</a:t>
            </a:r>
          </a:p>
          <a:p>
            <a:pPr lvl="1"/>
            <a:r>
              <a:rPr lang="en-US" sz="2000" dirty="0"/>
              <a:t>Home Depot:  Sales clerks are experts in their area, stay with a customer until they are satisfied, train if needed</a:t>
            </a:r>
          </a:p>
          <a:p>
            <a:pPr lvl="1"/>
            <a:r>
              <a:rPr lang="en-US" sz="2000" dirty="0"/>
              <a:t>Frito-Lay:  Sales people stock every store themselves based on sales, great flexibility to create programs for supermarket customers</a:t>
            </a:r>
          </a:p>
          <a:p>
            <a:r>
              <a:rPr lang="en-US" sz="2000" dirty="0"/>
              <a:t>Redefine world class for the perfect solution for me customer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313238" y="5546725"/>
            <a:ext cx="785812" cy="7397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</a:rPr>
              <a:t>MBNA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</a:rPr>
              <a:t>Staples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</a:rPr>
              <a:t>USAA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287963" y="4908550"/>
            <a:ext cx="355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>
                <a:solidFill>
                  <a:schemeClr val="bg2"/>
                </a:solidFill>
                <a:sym typeface="Wingdings" pitchFamily="2" charset="2"/>
              </a:rPr>
              <a:t>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 rot="-19631481">
            <a:off x="5505450" y="4610100"/>
            <a:ext cx="773113" cy="7747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 flipH="1">
            <a:off x="2841625" y="4605338"/>
            <a:ext cx="1863725" cy="1062037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149350" y="5672138"/>
            <a:ext cx="2279650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Operational Excellence</a:t>
            </a:r>
          </a:p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“Best Cost”</a:t>
            </a:r>
          </a:p>
        </p:txBody>
      </p:sp>
      <p:sp>
        <p:nvSpPr>
          <p:cNvPr id="124936" name="Line 8"/>
          <p:cNvSpPr>
            <a:spLocks noChangeShapeType="1"/>
          </p:cNvSpPr>
          <p:nvPr/>
        </p:nvSpPr>
        <p:spPr bwMode="auto">
          <a:xfrm flipH="1">
            <a:off x="4705350" y="2781300"/>
            <a:ext cx="9525" cy="1824038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3705225" y="2146300"/>
            <a:ext cx="1952625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Product Leadership</a:t>
            </a:r>
          </a:p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“Best Product”</a:t>
            </a:r>
          </a:p>
        </p:txBody>
      </p: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4705350" y="4605338"/>
            <a:ext cx="1814513" cy="11017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019800" y="5708650"/>
            <a:ext cx="2033588" cy="590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</a:rPr>
              <a:t>Customer Intimate</a:t>
            </a:r>
          </a:p>
          <a:p>
            <a:pPr algn="ctr" eaLnBrk="0" hangingPunct="0"/>
            <a:r>
              <a:rPr lang="en-US" sz="1600">
                <a:solidFill>
                  <a:schemeClr val="bg2"/>
                </a:solidFill>
              </a:rPr>
              <a:t>“Best Total Solution”</a:t>
            </a:r>
          </a:p>
        </p:txBody>
      </p:sp>
      <p:sp>
        <p:nvSpPr>
          <p:cNvPr id="124940" name="Oval 12"/>
          <p:cNvSpPr>
            <a:spLocks noChangeAspect="1" noChangeArrowheads="1"/>
          </p:cNvSpPr>
          <p:nvPr/>
        </p:nvSpPr>
        <p:spPr bwMode="auto">
          <a:xfrm>
            <a:off x="4016375" y="3957638"/>
            <a:ext cx="1371600" cy="1371600"/>
          </a:xfrm>
          <a:prstGeom prst="ellips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843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 in Products/Services</a:t>
            </a:r>
          </a:p>
        </p:txBody>
      </p:sp>
      <p:sp>
        <p:nvSpPr>
          <p:cNvPr id="125965" name="Rectangle 13"/>
          <p:cNvSpPr>
            <a:spLocks noGrp="1"/>
          </p:cNvSpPr>
          <p:nvPr>
            <p:ph idx="1"/>
          </p:nvPr>
        </p:nvSpPr>
        <p:spPr>
          <a:xfrm>
            <a:off x="457200" y="3371851"/>
            <a:ext cx="8229600" cy="2690622"/>
          </a:xfrm>
          <a:solidFill>
            <a:schemeClr val="accent4">
              <a:alpha val="90000"/>
            </a:schemeClr>
          </a:solidFill>
        </p:spPr>
        <p:txBody>
          <a:bodyPr/>
          <a:lstStyle/>
          <a:p>
            <a:r>
              <a:rPr lang="en-US" sz="2000" dirty="0"/>
              <a:t>Lead in satisfying the need for the latest and greatest</a:t>
            </a:r>
          </a:p>
          <a:p>
            <a:r>
              <a:rPr lang="en-US" sz="2000" dirty="0"/>
              <a:t>Optimize processes to minimize product development cycle</a:t>
            </a:r>
          </a:p>
          <a:p>
            <a:pPr lvl="1"/>
            <a:r>
              <a:rPr lang="en-US" sz="2000" dirty="0"/>
              <a:t>Intel:  Structured to obsolete its own products before competitors do, must drive Moore’s law</a:t>
            </a:r>
          </a:p>
          <a:p>
            <a:pPr lvl="1"/>
            <a:r>
              <a:rPr lang="en-US" sz="2000" dirty="0"/>
              <a:t>Nike:  Change the definition of the newest and best 3 to 4 times a year,  always be one generation ahead of competitors</a:t>
            </a:r>
          </a:p>
          <a:p>
            <a:r>
              <a:rPr lang="en-US" sz="2000" dirty="0"/>
              <a:t>Redefine world class for the early adopter customer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351588" y="2320925"/>
            <a:ext cx="647700" cy="7397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Apple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Sony</a:t>
            </a:r>
          </a:p>
          <a:p>
            <a:pPr eaLnBrk="0" hangingPunct="0"/>
            <a:r>
              <a:rPr lang="en-US" sz="1400" dirty="0">
                <a:solidFill>
                  <a:schemeClr val="bg1"/>
                </a:solidFill>
              </a:rPr>
              <a:t>Nike</a:t>
            </a: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H="1">
            <a:off x="2727325" y="4232275"/>
            <a:ext cx="1863725" cy="1062038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035050" y="5299075"/>
            <a:ext cx="2279650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Operational Excellence</a:t>
            </a:r>
          </a:p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“Best Cost”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 flipH="1">
            <a:off x="4591050" y="2408238"/>
            <a:ext cx="9525" cy="18240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3590925" y="1773238"/>
            <a:ext cx="1952625" cy="590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</a:rPr>
              <a:t>Product Leadership</a:t>
            </a:r>
          </a:p>
          <a:p>
            <a:pPr algn="ctr" eaLnBrk="0" hangingPunct="0"/>
            <a:r>
              <a:rPr lang="en-US" sz="1600">
                <a:solidFill>
                  <a:schemeClr val="bg2"/>
                </a:solidFill>
              </a:rPr>
              <a:t>“Best Product”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4591050" y="4232275"/>
            <a:ext cx="1814513" cy="1101725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905500" y="5335588"/>
            <a:ext cx="2033588" cy="5905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Customer Intimate</a:t>
            </a:r>
          </a:p>
          <a:p>
            <a:pPr algn="ctr" eaLnBrk="0" hangingPunct="0"/>
            <a:r>
              <a:rPr lang="en-US" sz="1600">
                <a:solidFill>
                  <a:srgbClr val="B2B2B2"/>
                </a:solidFill>
              </a:rPr>
              <a:t>“Best Total Solution”</a:t>
            </a:r>
          </a:p>
        </p:txBody>
      </p:sp>
      <p:sp>
        <p:nvSpPr>
          <p:cNvPr id="125962" name="Oval 10"/>
          <p:cNvSpPr>
            <a:spLocks noChangeAspect="1" noChangeArrowheads="1"/>
          </p:cNvSpPr>
          <p:nvPr/>
        </p:nvSpPr>
        <p:spPr bwMode="auto">
          <a:xfrm>
            <a:off x="3902075" y="3609975"/>
            <a:ext cx="1371600" cy="1371600"/>
          </a:xfrm>
          <a:prstGeom prst="ellips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411663" y="3244850"/>
            <a:ext cx="355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r>
              <a:rPr lang="en-US">
                <a:solidFill>
                  <a:schemeClr val="bg2"/>
                </a:solidFill>
                <a:sym typeface="Wingdings" pitchFamily="2" charset="2"/>
              </a:rPr>
              <a:t>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 rot="-5616391">
            <a:off x="4071143" y="2742407"/>
            <a:ext cx="773113" cy="7747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lnSpc>
                <a:spcPct val="95000"/>
              </a:lnSpc>
              <a:spcBef>
                <a:spcPct val="15000"/>
              </a:spcBef>
            </a:pPr>
            <a:endParaRPr lang="en-US" sz="9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459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Why Is It So Hard to Do Two?</a:t>
            </a:r>
          </a:p>
        </p:txBody>
      </p:sp>
      <p:sp>
        <p:nvSpPr>
          <p:cNvPr id="128003" name="Rectangle 3"/>
          <p:cNvSpPr>
            <a:spLocks noGrp="1"/>
          </p:cNvSpPr>
          <p:nvPr>
            <p:ph idx="1"/>
          </p:nvPr>
        </p:nvSpPr>
        <p:spPr>
          <a:xfrm>
            <a:off x="322263" y="1639888"/>
            <a:ext cx="7419975" cy="3495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Map each of the following onto the model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target customers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competitors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competencies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 time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capital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expenses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brand image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Your channels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Does this make sense?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your process produce?</a:t>
            </a:r>
          </a:p>
        </p:txBody>
      </p:sp>
      <p:grpSp>
        <p:nvGrpSpPr>
          <p:cNvPr id="128004" name="Group 4"/>
          <p:cNvGrpSpPr>
            <a:grpSpLocks noChangeAspect="1"/>
          </p:cNvGrpSpPr>
          <p:nvPr/>
        </p:nvGrpSpPr>
        <p:grpSpPr bwMode="auto">
          <a:xfrm>
            <a:off x="2716213" y="2744788"/>
            <a:ext cx="6397625" cy="3771900"/>
            <a:chOff x="639" y="856"/>
            <a:chExt cx="4509" cy="2660"/>
          </a:xfrm>
        </p:grpSpPr>
        <p:grpSp>
          <p:nvGrpSpPr>
            <p:cNvPr id="128005" name="Group 5"/>
            <p:cNvGrpSpPr>
              <a:grpSpLocks noChangeAspect="1"/>
            </p:cNvGrpSpPr>
            <p:nvPr/>
          </p:nvGrpSpPr>
          <p:grpSpPr bwMode="auto">
            <a:xfrm>
              <a:off x="639" y="2405"/>
              <a:ext cx="2325" cy="1089"/>
              <a:chOff x="639" y="2405"/>
              <a:chExt cx="2325" cy="1089"/>
            </a:xfrm>
          </p:grpSpPr>
          <p:sp>
            <p:nvSpPr>
              <p:cNvPr id="128006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1790" y="2405"/>
                <a:ext cx="1174" cy="66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7" name="Rectangle 7"/>
              <p:cNvSpPr>
                <a:spLocks noChangeAspect="1" noChangeArrowheads="1"/>
              </p:cNvSpPr>
              <p:nvPr/>
            </p:nvSpPr>
            <p:spPr bwMode="auto">
              <a:xfrm>
                <a:off x="639" y="3077"/>
                <a:ext cx="1606" cy="41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Operational Excellence</a:t>
                </a:r>
              </a:p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“Best Cost”</a:t>
                </a:r>
              </a:p>
            </p:txBody>
          </p:sp>
        </p:grpSp>
        <p:grpSp>
          <p:nvGrpSpPr>
            <p:cNvPr id="128008" name="Group 8"/>
            <p:cNvGrpSpPr>
              <a:grpSpLocks noChangeAspect="1"/>
            </p:cNvGrpSpPr>
            <p:nvPr/>
          </p:nvGrpSpPr>
          <p:grpSpPr bwMode="auto">
            <a:xfrm>
              <a:off x="2261" y="856"/>
              <a:ext cx="1378" cy="1549"/>
              <a:chOff x="2261" y="856"/>
              <a:chExt cx="1378" cy="1549"/>
            </a:xfrm>
          </p:grpSpPr>
          <p:sp>
            <p:nvSpPr>
              <p:cNvPr id="128009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2964" y="1256"/>
                <a:ext cx="6" cy="114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261" y="856"/>
                <a:ext cx="1378" cy="41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Product Leadership</a:t>
                </a:r>
              </a:p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“Best Product”</a:t>
                </a:r>
              </a:p>
            </p:txBody>
          </p:sp>
        </p:grpSp>
        <p:grpSp>
          <p:nvGrpSpPr>
            <p:cNvPr id="128011" name="Group 11"/>
            <p:cNvGrpSpPr>
              <a:grpSpLocks noChangeAspect="1"/>
            </p:cNvGrpSpPr>
            <p:nvPr/>
          </p:nvGrpSpPr>
          <p:grpSpPr bwMode="auto">
            <a:xfrm>
              <a:off x="2964" y="2405"/>
              <a:ext cx="2184" cy="1111"/>
              <a:chOff x="2964" y="2405"/>
              <a:chExt cx="2184" cy="1111"/>
            </a:xfrm>
          </p:grpSpPr>
          <p:sp>
            <p:nvSpPr>
              <p:cNvPr id="128012" name="Line 12"/>
              <p:cNvSpPr>
                <a:spLocks noChangeAspect="1" noChangeShapeType="1"/>
              </p:cNvSpPr>
              <p:nvPr/>
            </p:nvSpPr>
            <p:spPr bwMode="auto">
              <a:xfrm>
                <a:off x="2964" y="2405"/>
                <a:ext cx="1143" cy="69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715" y="3099"/>
                <a:ext cx="1433" cy="41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Customer Intimate</a:t>
                </a:r>
              </a:p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</a:rPr>
                  <a:t>“Best Total Solution”</a:t>
                </a:r>
              </a:p>
            </p:txBody>
          </p:sp>
        </p:grpSp>
        <p:sp>
          <p:nvSpPr>
            <p:cNvPr id="128014" name="Oval 14"/>
            <p:cNvSpPr>
              <a:spLocks noChangeAspect="1" noChangeArrowheads="1"/>
            </p:cNvSpPr>
            <p:nvPr/>
          </p:nvSpPr>
          <p:spPr bwMode="auto">
            <a:xfrm>
              <a:off x="2530" y="2013"/>
              <a:ext cx="864" cy="86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00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Industry Value Chain </a:t>
            </a:r>
            <a:br>
              <a:rPr lang="en-US"/>
            </a:br>
            <a:r>
              <a:rPr lang="en-US"/>
              <a:t>Evolution</a:t>
            </a:r>
          </a:p>
        </p:txBody>
      </p:sp>
      <p:sp>
        <p:nvSpPr>
          <p:cNvPr id="234499" name="Rectangle 3"/>
          <p:cNvSpPr>
            <a:spLocks noGrp="1"/>
          </p:cNvSpPr>
          <p:nvPr>
            <p:ph idx="1"/>
          </p:nvPr>
        </p:nvSpPr>
        <p:spPr>
          <a:xfrm>
            <a:off x="514350" y="1600200"/>
            <a:ext cx="8229600" cy="4709160"/>
          </a:xfrm>
        </p:spPr>
        <p:txBody>
          <a:bodyPr/>
          <a:lstStyle/>
          <a:p>
            <a:pPr lvl="1"/>
            <a:r>
              <a:rPr lang="en-US" dirty="0"/>
              <a:t>Know where you are on your industry value chain and who has </a:t>
            </a:r>
            <a:r>
              <a:rPr lang="en-US" dirty="0" smtClean="0"/>
              <a:t>power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Where is the industry in terms of evolution?</a:t>
            </a:r>
          </a:p>
          <a:p>
            <a:pPr lvl="2"/>
            <a:r>
              <a:rPr lang="en-US" sz="1800" u="sng" dirty="0"/>
              <a:t>Fragmented Industry</a:t>
            </a:r>
            <a:r>
              <a:rPr lang="en-US" sz="1800" dirty="0"/>
              <a:t>:  No firm has large market share and each firm serves only a small piece of the total market in competition with others – young industry</a:t>
            </a:r>
          </a:p>
          <a:p>
            <a:pPr lvl="2"/>
            <a:r>
              <a:rPr lang="en-US" sz="1800" u="sng" dirty="0"/>
              <a:t>Consolidated Industry</a:t>
            </a:r>
            <a:r>
              <a:rPr lang="en-US" sz="1800" dirty="0"/>
              <a:t>:  Dominated by a few large firms, each of which struggles to differentiate its products from the competition – older industry</a:t>
            </a:r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442913" y="2438400"/>
            <a:ext cx="8396287" cy="790575"/>
            <a:chOff x="219" y="1623"/>
            <a:chExt cx="5289" cy="498"/>
          </a:xfrm>
        </p:grpSpPr>
        <p:sp>
          <p:nvSpPr>
            <p:cNvPr id="234501" name="AutoShape 5"/>
            <p:cNvSpPr>
              <a:spLocks noChangeArrowheads="1"/>
            </p:cNvSpPr>
            <p:nvPr/>
          </p:nvSpPr>
          <p:spPr bwMode="auto">
            <a:xfrm>
              <a:off x="219" y="1623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Raw </a:t>
              </a:r>
            </a:p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Material</a:t>
              </a:r>
            </a:p>
          </p:txBody>
        </p:sp>
        <p:sp>
          <p:nvSpPr>
            <p:cNvPr id="234502" name="AutoShape 6"/>
            <p:cNvSpPr>
              <a:spLocks noChangeArrowheads="1"/>
            </p:cNvSpPr>
            <p:nvPr/>
          </p:nvSpPr>
          <p:spPr bwMode="auto">
            <a:xfrm>
              <a:off x="1069" y="1623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 dirty="0"/>
                <a:t>            Primary </a:t>
              </a:r>
            </a:p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 dirty="0"/>
                <a:t>          Manufacturing</a:t>
              </a:r>
            </a:p>
          </p:txBody>
        </p:sp>
        <p:sp>
          <p:nvSpPr>
            <p:cNvPr id="234503" name="AutoShape 7"/>
            <p:cNvSpPr>
              <a:spLocks noChangeArrowheads="1"/>
            </p:cNvSpPr>
            <p:nvPr/>
          </p:nvSpPr>
          <p:spPr bwMode="auto">
            <a:xfrm>
              <a:off x="1918" y="1623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      Fabrication</a:t>
              </a:r>
            </a:p>
          </p:txBody>
        </p:sp>
        <p:sp>
          <p:nvSpPr>
            <p:cNvPr id="234504" name="AutoShape 8"/>
            <p:cNvSpPr>
              <a:spLocks noChangeArrowheads="1"/>
            </p:cNvSpPr>
            <p:nvPr/>
          </p:nvSpPr>
          <p:spPr bwMode="auto">
            <a:xfrm>
              <a:off x="2768" y="1623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   Product </a:t>
              </a:r>
            </a:p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  Producer </a:t>
              </a:r>
            </a:p>
          </p:txBody>
        </p:sp>
        <p:sp>
          <p:nvSpPr>
            <p:cNvPr id="234505" name="AutoShape 9"/>
            <p:cNvSpPr>
              <a:spLocks noChangeArrowheads="1"/>
            </p:cNvSpPr>
            <p:nvPr/>
          </p:nvSpPr>
          <p:spPr bwMode="auto">
            <a:xfrm>
              <a:off x="3617" y="1623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 Distributor</a:t>
              </a:r>
            </a:p>
          </p:txBody>
        </p:sp>
        <p:sp>
          <p:nvSpPr>
            <p:cNvPr id="234506" name="AutoShape 10"/>
            <p:cNvSpPr>
              <a:spLocks noChangeArrowheads="1"/>
            </p:cNvSpPr>
            <p:nvPr/>
          </p:nvSpPr>
          <p:spPr bwMode="auto">
            <a:xfrm>
              <a:off x="4466" y="1627"/>
              <a:ext cx="1042" cy="494"/>
            </a:xfrm>
            <a:prstGeom prst="chevron">
              <a:avLst>
                <a:gd name="adj" fmla="val 52733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5000"/>
                </a:lnSpc>
                <a:spcBef>
                  <a:spcPct val="15000"/>
                </a:spcBef>
              </a:pPr>
              <a:r>
                <a:rPr lang="en-US" sz="1200"/>
                <a:t>    Retailer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652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Product Definition</a:t>
            </a:r>
            <a:r>
              <a:rPr lang="en-US" baseline="30000" dirty="0" smtClean="0"/>
              <a:t>†‡</a:t>
            </a:r>
            <a:endParaRPr lang="en-US" baseline="30000" dirty="0"/>
          </a:p>
        </p:txBody>
      </p:sp>
      <p:pic>
        <p:nvPicPr>
          <p:cNvPr id="4" name="Content Placeholder 3" descr="WholeProduc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444877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r>
              <a:rPr lang="en-US" sz="2000" dirty="0" smtClean="0"/>
              <a:t>Generic Product</a:t>
            </a:r>
          </a:p>
          <a:p>
            <a:pPr lvl="1"/>
            <a:r>
              <a:rPr lang="en-US" sz="1800" dirty="0" smtClean="0"/>
              <a:t>What is shipped in the box – covered by purchasing contract – “Device”</a:t>
            </a:r>
          </a:p>
          <a:p>
            <a:r>
              <a:rPr lang="en-US" sz="2000" dirty="0" smtClean="0"/>
              <a:t>Expected Product</a:t>
            </a:r>
          </a:p>
          <a:p>
            <a:pPr lvl="1"/>
            <a:r>
              <a:rPr lang="en-US" sz="1800" dirty="0" smtClean="0"/>
              <a:t>What the consumer thought they were buying – </a:t>
            </a:r>
            <a:r>
              <a:rPr lang="en-US" sz="1800" i="1" dirty="0" smtClean="0"/>
              <a:t>minimum</a:t>
            </a:r>
            <a:r>
              <a:rPr lang="en-US" sz="1800" dirty="0" smtClean="0"/>
              <a:t> configuration meeting needs</a:t>
            </a:r>
          </a:p>
          <a:p>
            <a:r>
              <a:rPr lang="en-US" sz="2000" dirty="0" smtClean="0"/>
              <a:t>Augmented Product</a:t>
            </a:r>
          </a:p>
          <a:p>
            <a:pPr lvl="1"/>
            <a:r>
              <a:rPr lang="en-US" sz="1800" dirty="0" smtClean="0"/>
              <a:t>Product with </a:t>
            </a:r>
            <a:r>
              <a:rPr lang="en-US" sz="1800" i="1" dirty="0" smtClean="0"/>
              <a:t>maximum </a:t>
            </a:r>
            <a:r>
              <a:rPr lang="en-US" sz="1800" dirty="0" smtClean="0"/>
              <a:t>chance of meeting needs – “Product”</a:t>
            </a:r>
          </a:p>
          <a:p>
            <a:r>
              <a:rPr lang="en-US" sz="2000" dirty="0" smtClean="0"/>
              <a:t>Potential Product</a:t>
            </a:r>
          </a:p>
          <a:p>
            <a:pPr lvl="1"/>
            <a:r>
              <a:rPr lang="en-US" sz="1600" dirty="0" smtClean="0"/>
              <a:t>Product’s room for growth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248400"/>
            <a:ext cx="4987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†</a:t>
            </a:r>
            <a:r>
              <a:rPr lang="en-US" sz="1200" u="sng" dirty="0" smtClean="0">
                <a:solidFill>
                  <a:schemeClr val="bg1"/>
                </a:solidFill>
              </a:rPr>
              <a:t>The Marketing Imagination,</a:t>
            </a:r>
            <a:r>
              <a:rPr lang="en-US" sz="1200" dirty="0" smtClean="0">
                <a:solidFill>
                  <a:schemeClr val="bg1"/>
                </a:solidFill>
              </a:rPr>
              <a:t> Theodore Levitt, Free Press, 1983, p. 79.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428601"/>
            <a:ext cx="5426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‡</a:t>
            </a:r>
            <a:r>
              <a:rPr lang="en-US" sz="1200" u="sng" dirty="0" smtClean="0">
                <a:solidFill>
                  <a:schemeClr val="bg1"/>
                </a:solidFill>
              </a:rPr>
              <a:t>Crossing the Chasm,</a:t>
            </a:r>
            <a:r>
              <a:rPr lang="en-US" sz="1200" dirty="0" smtClean="0">
                <a:solidFill>
                  <a:schemeClr val="bg1"/>
                </a:solidFill>
              </a:rPr>
              <a:t> Geoffrey A. Moore, Harper Collins, 1991, pp. 108-110.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057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One Approach to Value Propositions…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We provide &lt;</a:t>
            </a:r>
            <a:r>
              <a:rPr lang="en-US" sz="2400" i="1" dirty="0" smtClean="0">
                <a:solidFill>
                  <a:srgbClr val="FFC000"/>
                </a:solidFill>
              </a:rPr>
              <a:t>product or service</a:t>
            </a:r>
            <a:r>
              <a:rPr lang="en-US" sz="2400" dirty="0" smtClean="0"/>
              <a:t>&gt; to &lt;</a:t>
            </a:r>
            <a:r>
              <a:rPr lang="en-US" sz="2400" i="1" dirty="0" smtClean="0">
                <a:solidFill>
                  <a:srgbClr val="FFC000"/>
                </a:solidFill>
              </a:rPr>
              <a:t>target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i="1" dirty="0" smtClean="0">
                <a:solidFill>
                  <a:srgbClr val="FFC000"/>
                </a:solidFill>
              </a:rPr>
              <a:t>customer segment</a:t>
            </a:r>
            <a:r>
              <a:rPr lang="en-US" sz="2400" dirty="0" smtClean="0"/>
              <a:t>.&gt;  Unlike &lt;</a:t>
            </a:r>
            <a:r>
              <a:rPr lang="en-US" sz="2400" i="1" dirty="0" smtClean="0">
                <a:solidFill>
                  <a:srgbClr val="FFC000"/>
                </a:solidFill>
              </a:rPr>
              <a:t>next best competitor</a:t>
            </a:r>
            <a:r>
              <a:rPr lang="en-US" sz="2400" dirty="0" smtClean="0"/>
              <a:t>,&gt; we offer &lt;</a:t>
            </a:r>
            <a:r>
              <a:rPr lang="en-US" sz="2400" i="1" dirty="0" smtClean="0">
                <a:solidFill>
                  <a:srgbClr val="FFC000"/>
                </a:solidFill>
              </a:rPr>
              <a:t>measurable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i="1" dirty="0" smtClean="0">
                <a:solidFill>
                  <a:srgbClr val="FFC000"/>
                </a:solidFill>
              </a:rPr>
              <a:t>differentiation/benefits/experiences</a:t>
            </a:r>
            <a:r>
              <a:rPr lang="en-US" sz="2400" dirty="0" smtClean="0"/>
              <a:t>&gt; at &lt;</a:t>
            </a:r>
            <a:r>
              <a:rPr lang="en-US" sz="2400" i="1" dirty="0" smtClean="0">
                <a:solidFill>
                  <a:srgbClr val="FFC000"/>
                </a:solidFill>
              </a:rPr>
              <a:t>cost or price</a:t>
            </a:r>
            <a:r>
              <a:rPr lang="en-US" sz="2400" dirty="0" smtClean="0"/>
              <a:t>.&gt;</a:t>
            </a:r>
            <a:r>
              <a:rPr lang="en-US" sz="2400" baseline="30000" dirty="0" smtClean="0"/>
              <a:t>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See </a:t>
            </a:r>
            <a:r>
              <a:rPr lang="en-US" sz="2400" i="1" dirty="0" smtClean="0"/>
              <a:t>The Customer Value Proposition: Differentiation through the Eyes of </a:t>
            </a:r>
            <a:r>
              <a:rPr lang="en-US" sz="2400" i="1" dirty="0"/>
              <a:t>your Customer</a:t>
            </a:r>
            <a:r>
              <a:rPr lang="en-US" sz="2400" i="1" dirty="0" smtClean="0"/>
              <a:t>, </a:t>
            </a:r>
            <a:r>
              <a:rPr lang="en-US" sz="2400" dirty="0" smtClean="0"/>
              <a:t>by Pamela </a:t>
            </a:r>
            <a:r>
              <a:rPr lang="en-US" sz="2400" dirty="0" err="1" smtClean="0"/>
              <a:t>Hudadoff</a:t>
            </a:r>
            <a:r>
              <a:rPr lang="en-US" sz="2400" i="1" dirty="0" smtClean="0"/>
              <a:t> </a:t>
            </a:r>
            <a:r>
              <a:rPr lang="en-US" sz="2400" i="1" dirty="0"/>
              <a:t>at </a:t>
            </a:r>
            <a:r>
              <a:rPr lang="en-US" sz="2000" i="1" dirty="0">
                <a:hlinkClick r:id="rId2"/>
              </a:rPr>
              <a:t>http://</a:t>
            </a:r>
            <a:r>
              <a:rPr lang="en-US" sz="2000" i="1" dirty="0" smtClean="0">
                <a:hlinkClick r:id="rId2"/>
              </a:rPr>
              <a:t>www.appliedproductmarketing.com/resources/CustomerValuePropositionEssentials_eBook.pdf</a:t>
            </a:r>
            <a:r>
              <a:rPr lang="en-US" sz="2000" i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83869"/>
            <a:ext cx="6705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†</a:t>
            </a: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i="1" dirty="0" smtClean="0">
                <a:solidFill>
                  <a:schemeClr val="bg1"/>
                </a:solidFill>
              </a:rPr>
              <a:t>Building Market Focused Organizations </a:t>
            </a:r>
            <a:r>
              <a:rPr lang="en-US" dirty="0" smtClean="0">
                <a:solidFill>
                  <a:schemeClr val="bg1"/>
                </a:solidFill>
              </a:rPr>
              <a:t>by Lynn Phillips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Purchase Process Lifecycle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00"/>
            <a:ext cx="8153400" cy="3869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5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Competitive Strategy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</a:t>
            </a:r>
            <a:r>
              <a:rPr lang="en-US" i="1" dirty="0" smtClean="0"/>
              <a:t>differential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Meaningful to the customer, and</a:t>
            </a:r>
          </a:p>
          <a:p>
            <a:pPr lvl="1"/>
            <a:r>
              <a:rPr lang="en-US" dirty="0" smtClean="0"/>
              <a:t>Their willingness to pay</a:t>
            </a:r>
          </a:p>
          <a:p>
            <a:r>
              <a:rPr lang="en-US" dirty="0" smtClean="0"/>
              <a:t>There are a broad range of tools for analyzing competitive advantage</a:t>
            </a:r>
          </a:p>
          <a:p>
            <a:r>
              <a:rPr lang="en-US" dirty="0" smtClean="0"/>
              <a:t>The BMG Canvas pulls it all together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58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Apply these tools to your business proposal.</a:t>
            </a:r>
          </a:p>
          <a:p>
            <a:r>
              <a:rPr lang="en-US" dirty="0" smtClean="0"/>
              <a:t>Venture Challenge</a:t>
            </a:r>
          </a:p>
          <a:p>
            <a:pPr lvl="1"/>
            <a:r>
              <a:rPr lang="en-US" dirty="0" smtClean="0"/>
              <a:t>Complete Venture Challenge Assignment #2 from last week</a:t>
            </a:r>
          </a:p>
          <a:p>
            <a:pPr lvl="2"/>
            <a:r>
              <a:rPr lang="en-US" dirty="0" smtClean="0"/>
              <a:t>Mission Statement</a:t>
            </a:r>
          </a:p>
          <a:p>
            <a:pPr lvl="2"/>
            <a:r>
              <a:rPr lang="en-US" dirty="0" smtClean="0"/>
              <a:t>Opportunity Assessment</a:t>
            </a:r>
          </a:p>
          <a:p>
            <a:pPr lvl="2"/>
            <a:r>
              <a:rPr lang="en-US" dirty="0" smtClean="0"/>
              <a:t>Value Proposition</a:t>
            </a:r>
          </a:p>
          <a:p>
            <a:pPr lvl="2"/>
            <a:r>
              <a:rPr lang="en-US" dirty="0" smtClean="0"/>
              <a:t>Draft Business Model</a:t>
            </a:r>
          </a:p>
          <a:p>
            <a:pPr lvl="1"/>
            <a:r>
              <a:rPr lang="en-US" dirty="0" smtClean="0"/>
              <a:t>Complete Venture Challenge Assignment </a:t>
            </a:r>
            <a:r>
              <a:rPr lang="en-US" dirty="0"/>
              <a:t>#3 </a:t>
            </a:r>
            <a:r>
              <a:rPr lang="en-US" dirty="0" smtClean="0"/>
              <a:t>(Byers p. 105)</a:t>
            </a:r>
          </a:p>
          <a:p>
            <a:pPr lvl="2"/>
            <a:r>
              <a:rPr lang="en-US" dirty="0" smtClean="0"/>
              <a:t>Develop SWOT analysis</a:t>
            </a:r>
          </a:p>
          <a:p>
            <a:pPr lvl="2"/>
            <a:r>
              <a:rPr lang="en-US" dirty="0" smtClean="0"/>
              <a:t>Select strategic approach</a:t>
            </a:r>
          </a:p>
          <a:p>
            <a:pPr lvl="2"/>
            <a:r>
              <a:rPr lang="en-US" dirty="0" smtClean="0"/>
              <a:t>Create partnership strategy</a:t>
            </a:r>
          </a:p>
          <a:p>
            <a:pPr lvl="2"/>
            <a:r>
              <a:rPr lang="en-US" dirty="0" smtClean="0"/>
              <a:t>Craft an “Elevator Pitch”</a:t>
            </a:r>
          </a:p>
          <a:p>
            <a:pPr lvl="2"/>
            <a:r>
              <a:rPr lang="en-US" dirty="0" smtClean="0"/>
              <a:t>If appropriate, describe social and environmental aspects</a:t>
            </a:r>
          </a:p>
          <a:p>
            <a:r>
              <a:rPr lang="en-US" dirty="0" smtClean="0"/>
              <a:t>Get ready for next week</a:t>
            </a:r>
          </a:p>
          <a:p>
            <a:pPr lvl="1"/>
            <a:r>
              <a:rPr lang="en-US" dirty="0" smtClean="0"/>
              <a:t>Read Byers Chapter 5 and sections 11.8 &amp; 11.9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100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 Customer Value Proposition is…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 description of the experiences a target user will realize upon purchase and use of a product.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Oriented around tangible and intangible </a:t>
            </a:r>
            <a:r>
              <a:rPr lang="en-US" u="sng" dirty="0" smtClean="0"/>
              <a:t>benefits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As measured by </a:t>
            </a:r>
            <a:r>
              <a:rPr lang="en-US" u="sng" dirty="0" smtClean="0"/>
              <a:t>customer willingness to pay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a specific market </a:t>
            </a:r>
            <a:r>
              <a:rPr lang="en-US" u="sng" dirty="0" smtClean="0"/>
              <a:t>segment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Demographics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Psychographics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At a specific total </a:t>
            </a:r>
            <a:r>
              <a:rPr lang="en-US" u="sng" dirty="0" smtClean="0"/>
              <a:t>cost/price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841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Market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 set of actual or potential customers,</a:t>
            </a:r>
          </a:p>
          <a:p>
            <a:pPr lvl="1"/>
            <a:r>
              <a:rPr lang="en-US" dirty="0" smtClean="0"/>
              <a:t>For a given set of products or services,</a:t>
            </a:r>
          </a:p>
          <a:p>
            <a:pPr lvl="1"/>
            <a:r>
              <a:rPr lang="en-US" dirty="0" smtClean="0"/>
              <a:t>Who have a common set of needs or wants, and</a:t>
            </a:r>
          </a:p>
          <a:p>
            <a:pPr lvl="1"/>
            <a:r>
              <a:rPr lang="en-US" dirty="0" smtClean="0"/>
              <a:t>Who reference each other when making a buying decision.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4918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bg1"/>
                </a:solidFill>
              </a:rPr>
              <a:t>†</a:t>
            </a:r>
            <a:r>
              <a:rPr lang="en-US" sz="1200" u="sng" dirty="0" smtClean="0">
                <a:solidFill>
                  <a:schemeClr val="bg1"/>
                </a:solidFill>
              </a:rPr>
              <a:t>Crossing the Chasm,</a:t>
            </a:r>
            <a:r>
              <a:rPr lang="en-US" sz="1200" dirty="0" smtClean="0">
                <a:solidFill>
                  <a:schemeClr val="bg1"/>
                </a:solidFill>
              </a:rPr>
              <a:t> Geoffrey A. Moore, Harper Collins, 1991, p. 28.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3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i="1" u="sng" dirty="0" smtClean="0"/>
              <a:t>Value Proposition</a:t>
            </a:r>
            <a:r>
              <a:rPr lang="en-US" dirty="0" smtClean="0"/>
              <a:t> for CSU?</a:t>
            </a:r>
          </a:p>
          <a:p>
            <a:pPr lvl="1"/>
            <a:r>
              <a:rPr lang="en-US" dirty="0" smtClean="0"/>
              <a:t>Who are “we?”</a:t>
            </a:r>
          </a:p>
          <a:p>
            <a:pPr lvl="1"/>
            <a:r>
              <a:rPr lang="en-US" dirty="0"/>
              <a:t>Who is the </a:t>
            </a:r>
            <a:r>
              <a:rPr lang="en-US" i="1" dirty="0"/>
              <a:t>Customer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What is the </a:t>
            </a:r>
            <a:r>
              <a:rPr lang="en-US" i="1" dirty="0" smtClean="0"/>
              <a:t>product/service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Who is the </a:t>
            </a:r>
            <a:r>
              <a:rPr lang="en-US" i="1" dirty="0" smtClean="0"/>
              <a:t>Next Best Competitor?</a:t>
            </a:r>
          </a:p>
          <a:p>
            <a:pPr lvl="1"/>
            <a:r>
              <a:rPr lang="en-US" dirty="0" smtClean="0"/>
              <a:t>What is our </a:t>
            </a:r>
            <a:r>
              <a:rPr lang="en-US" i="1" dirty="0" smtClean="0"/>
              <a:t>Differentiation?</a:t>
            </a:r>
            <a:endParaRPr lang="en-US" dirty="0" smtClean="0"/>
          </a:p>
          <a:p>
            <a:pPr lvl="1"/>
            <a:r>
              <a:rPr lang="en-US" dirty="0" smtClean="0"/>
              <a:t>What is the </a:t>
            </a:r>
            <a:r>
              <a:rPr lang="en-US" i="1" dirty="0" smtClean="0"/>
              <a:t>Price? Cost?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90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Elevator Pitch </a:t>
            </a:r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an </a:t>
            </a:r>
            <a:r>
              <a:rPr lang="en-US" i="1" dirty="0" smtClean="0"/>
              <a:t>Elevator Pitch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www.youtube.com/watch?v=Tq0tan49rmc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Succinct</a:t>
            </a:r>
          </a:p>
          <a:p>
            <a:pPr lvl="2"/>
            <a:r>
              <a:rPr lang="en-US" dirty="0" smtClean="0"/>
              <a:t>Easy to understand</a:t>
            </a:r>
          </a:p>
          <a:p>
            <a:pPr lvl="2"/>
            <a:r>
              <a:rPr lang="en-US" dirty="0" smtClean="0"/>
              <a:t>Greed induced</a:t>
            </a:r>
          </a:p>
          <a:p>
            <a:pPr lvl="2"/>
            <a:r>
              <a:rPr lang="en-US" dirty="0" smtClean="0"/>
              <a:t>Irrefutable </a:t>
            </a:r>
            <a:endParaRPr lang="en-US" dirty="0"/>
          </a:p>
          <a:p>
            <a:r>
              <a:rPr lang="en-US" dirty="0" smtClean="0"/>
              <a:t>Sources</a:t>
            </a:r>
          </a:p>
          <a:p>
            <a:pPr lvl="1"/>
            <a:r>
              <a:rPr lang="en-US" u="sng" dirty="0" smtClean="0"/>
              <a:t>The Art of the Start</a:t>
            </a:r>
            <a:r>
              <a:rPr lang="en-US" dirty="0" smtClean="0"/>
              <a:t>, Guy Kawasaki</a:t>
            </a:r>
          </a:p>
          <a:p>
            <a:pPr lvl="2"/>
            <a:r>
              <a:rPr lang="en-US" dirty="0" smtClean="0"/>
              <a:t>Chapter 3, </a:t>
            </a:r>
            <a:r>
              <a:rPr lang="en-US" i="1" dirty="0" smtClean="0"/>
              <a:t>The Art of Pitching</a:t>
            </a:r>
          </a:p>
          <a:p>
            <a:pPr lvl="1"/>
            <a:r>
              <a:rPr lang="en-US" u="sng" dirty="0" smtClean="0"/>
              <a:t>Made to Stick</a:t>
            </a:r>
            <a:r>
              <a:rPr lang="en-US" dirty="0" smtClean="0"/>
              <a:t>, Chip Heath &amp; Dan Heath</a:t>
            </a:r>
          </a:p>
          <a:p>
            <a:pPr lvl="1"/>
            <a:r>
              <a:rPr lang="en-US" u="sng" dirty="0" smtClean="0"/>
              <a:t>HBS Elevator Pitch Builder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http://www.alumni.hbs.edu/careers/pitch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9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Lifecycle</a:t>
            </a:r>
            <a:r>
              <a:rPr lang="en-US" baseline="30000" dirty="0" smtClean="0"/>
              <a:t>† </a:t>
            </a:r>
            <a:r>
              <a:rPr lang="en-US" dirty="0" smtClean="0"/>
              <a:t>- Customers</a:t>
            </a:r>
            <a:endParaRPr lang="en-US" baseline="30000" dirty="0"/>
          </a:p>
        </p:txBody>
      </p:sp>
      <p:pic>
        <p:nvPicPr>
          <p:cNvPr id="4" name="Content Placeholder 3" descr="DiffusionOfInnov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6934200" cy="24598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1027113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550223"/>
            <a:ext cx="3844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accent3"/>
                </a:solidFill>
              </a:rPr>
              <a:t>†</a:t>
            </a:r>
            <a:r>
              <a:rPr lang="en-US" sz="1200" baseline="30000" dirty="0" smtClean="0"/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http://en.wikipedia.org/wiki/Technology_lifecycle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3606800"/>
          <a:ext cx="83058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723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Definition</a:t>
                      </a:r>
                      <a:r>
                        <a:rPr lang="en-US" sz="1400" baseline="30000" dirty="0" smtClean="0"/>
                        <a:t>‡</a:t>
                      </a:r>
                      <a:endParaRPr lang="en-US" sz="1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Innovators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 to adopt innovation;</a:t>
                      </a:r>
                      <a:r>
                        <a:rPr lang="en-US" sz="1400" baseline="0" dirty="0" smtClean="0"/>
                        <a:t> willing to take risks; young; high social class; social; science-oriented; interact with other innovators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Early Adopters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opinion leadership; younger;</a:t>
                      </a:r>
                      <a:r>
                        <a:rPr lang="en-US" sz="1400" baseline="0" dirty="0" smtClean="0"/>
                        <a:t> higher social status; advanced education; socially forward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Early</a:t>
                      </a:r>
                      <a:r>
                        <a:rPr lang="en-US" sz="1400" baseline="0" dirty="0" smtClean="0"/>
                        <a:t> Majority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Slower</a:t>
                      </a:r>
                      <a:r>
                        <a:rPr lang="en-US" sz="1400" baseline="0" dirty="0" smtClean="0"/>
                        <a:t> in adoption process; above average social status; contact with early adopters; some opinion leadership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 Majority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Skeptical of innovation; below</a:t>
                      </a:r>
                      <a:r>
                        <a:rPr lang="en-US" sz="1400" baseline="0" dirty="0" smtClean="0"/>
                        <a:t> average social status; contact with late and early majority; little opinion leadership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Laggards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Last to adopt; little to no opinion leadership;</a:t>
                      </a:r>
                      <a:r>
                        <a:rPr lang="en-US" sz="1400" baseline="0" dirty="0" smtClean="0"/>
                        <a:t> aversion to change-agents; tend to be older; focused on traditions; lowest social status; contact with family and friends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6550223"/>
            <a:ext cx="414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accent3"/>
                </a:solidFill>
              </a:rPr>
              <a:t>‡</a:t>
            </a:r>
            <a:r>
              <a:rPr lang="en-US" sz="1200" baseline="30000" dirty="0" smtClean="0"/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http://en.wikipedia.org/wiki/Diffusion_of_innovations</a:t>
            </a: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2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Lifecycle</a:t>
            </a:r>
            <a:r>
              <a:rPr lang="en-US" baseline="30000" dirty="0" smtClean="0"/>
              <a:t>†</a:t>
            </a:r>
            <a:endParaRPr lang="en-US" baseline="30000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1545" y="1600200"/>
            <a:ext cx="722090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1027113"/>
            <a:ext cx="457200" cy="441325"/>
          </a:xfrm>
          <a:prstGeom prst="rect">
            <a:avLst/>
          </a:prstGeom>
        </p:spPr>
        <p:txBody>
          <a:bodyPr/>
          <a:lstStyle/>
          <a:p>
            <a:fld id="{11931B1F-406A-4D24-B807-7DFF452A51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550223"/>
            <a:ext cx="502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chemeClr val="accent3"/>
                </a:solidFill>
              </a:rPr>
              <a:t>†</a:t>
            </a:r>
            <a:r>
              <a:rPr lang="en-US" sz="1400" baseline="30000" dirty="0" smtClean="0"/>
              <a:t> </a:t>
            </a:r>
            <a:r>
              <a:rPr lang="en-US" sz="1400" dirty="0" smtClean="0">
                <a:solidFill>
                  <a:schemeClr val="accent3"/>
                </a:solidFill>
              </a:rPr>
              <a:t>http://en.wikipedia.org/wiki/Product_life_cycle_management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SU_DEMBA">
  <a:themeElements>
    <a:clrScheme name="Custom Design 1">
      <a:dk1>
        <a:srgbClr val="595959"/>
      </a:dk1>
      <a:lt1>
        <a:srgbClr val="F2F2F2"/>
      </a:lt1>
      <a:dk2>
        <a:srgbClr val="54725F"/>
      </a:dk2>
      <a:lt2>
        <a:srgbClr val="D2CAB5"/>
      </a:lt2>
      <a:accent1>
        <a:srgbClr val="FFC85B"/>
      </a:accent1>
      <a:accent2>
        <a:srgbClr val="7F1917"/>
      </a:accent2>
      <a:accent3>
        <a:srgbClr val="F7F7F7"/>
      </a:accent3>
      <a:accent4>
        <a:srgbClr val="4B4B4B"/>
      </a:accent4>
      <a:accent5>
        <a:srgbClr val="FFE0B5"/>
      </a:accent5>
      <a:accent6>
        <a:srgbClr val="721614"/>
      </a:accent6>
      <a:hlink>
        <a:srgbClr val="89C3E5"/>
      </a:hlink>
      <a:folHlink>
        <a:srgbClr val="48365A"/>
      </a:folHlink>
    </a:clrScheme>
    <a:fontScheme name="Custom Design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595959"/>
        </a:dk1>
        <a:lt1>
          <a:srgbClr val="F2F2F2"/>
        </a:lt1>
        <a:dk2>
          <a:srgbClr val="54725F"/>
        </a:dk2>
        <a:lt2>
          <a:srgbClr val="D2CAB5"/>
        </a:lt2>
        <a:accent1>
          <a:srgbClr val="FFC85B"/>
        </a:accent1>
        <a:accent2>
          <a:srgbClr val="7F1917"/>
        </a:accent2>
        <a:accent3>
          <a:srgbClr val="F7F7F7"/>
        </a:accent3>
        <a:accent4>
          <a:srgbClr val="4B4B4B"/>
        </a:accent4>
        <a:accent5>
          <a:srgbClr val="FFE0B5"/>
        </a:accent5>
        <a:accent6>
          <a:srgbClr val="721614"/>
        </a:accent6>
        <a:hlink>
          <a:srgbClr val="89C3E5"/>
        </a:hlink>
        <a:folHlink>
          <a:srgbClr val="4836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CSU_DEMBA</Template>
  <TotalTime>291</TotalTime>
  <Words>1859</Words>
  <Application>Microsoft Office PowerPoint</Application>
  <PresentationFormat>On-screen Show (4:3)</PresentationFormat>
  <Paragraphs>361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CSU_DEMBA</vt:lpstr>
      <vt:lpstr>Apex</vt:lpstr>
      <vt:lpstr>Sustainable Technology Entrepreneurship for Scientists and Engineers </vt:lpstr>
      <vt:lpstr>Competitive Strategy</vt:lpstr>
      <vt:lpstr>One Approach to Value Propositions…</vt:lpstr>
      <vt:lpstr>A Customer Value Proposition is…</vt:lpstr>
      <vt:lpstr>Definition of Market†</vt:lpstr>
      <vt:lpstr>Let’s Do an Example</vt:lpstr>
      <vt:lpstr>Elevator Pitch Suggestions</vt:lpstr>
      <vt:lpstr>Technology Lifecycle† - Customers</vt:lpstr>
      <vt:lpstr>Product Lifecycle†</vt:lpstr>
      <vt:lpstr>Technology Diffusion†</vt:lpstr>
      <vt:lpstr>Geoffrey Moore’s Insight</vt:lpstr>
      <vt:lpstr>Tie it all Together with a  Model</vt:lpstr>
      <vt:lpstr>Slide 13</vt:lpstr>
      <vt:lpstr>Industry Analysis Applying the 5 (6) Forces Model</vt:lpstr>
      <vt:lpstr>Business Model Environment – External Factors</vt:lpstr>
      <vt:lpstr>The SWOT Tool</vt:lpstr>
      <vt:lpstr>The External Environment Task Environment</vt:lpstr>
      <vt:lpstr>Strengths and Weaknesses Internal Enviroment</vt:lpstr>
      <vt:lpstr>Amazon SWOT – Internal Analysis†</vt:lpstr>
      <vt:lpstr>The TOWS Matrix†</vt:lpstr>
      <vt:lpstr>Mapping Amazon’s Opportunities</vt:lpstr>
      <vt:lpstr>Value Disciplines: A Visual Approach</vt:lpstr>
      <vt:lpstr>Value Disciplines: The Big Idea</vt:lpstr>
      <vt:lpstr>Leading in Operational Excellence</vt:lpstr>
      <vt:lpstr>Leading in Customer Intimacy</vt:lpstr>
      <vt:lpstr>Leading in Products/Services</vt:lpstr>
      <vt:lpstr>Why Is It So Hard to Do Two?</vt:lpstr>
      <vt:lpstr>Industry Value Chain  Evolution</vt:lpstr>
      <vt:lpstr>Whole Product Definition†‡</vt:lpstr>
      <vt:lpstr>Purchase Process Lifecycle</vt:lpstr>
      <vt:lpstr>Competitive Strategy Summary</vt:lpstr>
      <vt:lpstr>Next Up…</vt:lpstr>
    </vt:vector>
  </TitlesOfParts>
  <Company>University of Northern Colorado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Strategy</dc:title>
  <dc:creator>Rick</dc:creator>
  <cp:lastModifiedBy>marchese</cp:lastModifiedBy>
  <cp:revision>38</cp:revision>
  <dcterms:created xsi:type="dcterms:W3CDTF">2011-02-01T18:48:03Z</dcterms:created>
  <dcterms:modified xsi:type="dcterms:W3CDTF">2011-02-09T18:34:45Z</dcterms:modified>
</cp:coreProperties>
</file>