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570" r:id="rId2"/>
    <p:sldId id="911" r:id="rId3"/>
    <p:sldId id="779" r:id="rId4"/>
    <p:sldId id="912" r:id="rId5"/>
    <p:sldId id="902" r:id="rId6"/>
    <p:sldId id="736" r:id="rId7"/>
    <p:sldId id="737" r:id="rId8"/>
    <p:sldId id="948" r:id="rId9"/>
    <p:sldId id="718" r:id="rId10"/>
    <p:sldId id="806" r:id="rId11"/>
    <p:sldId id="584" r:id="rId12"/>
    <p:sldId id="606" r:id="rId13"/>
    <p:sldId id="913" r:id="rId14"/>
    <p:sldId id="914" r:id="rId15"/>
    <p:sldId id="732" r:id="rId16"/>
    <p:sldId id="817" r:id="rId17"/>
    <p:sldId id="915" r:id="rId18"/>
    <p:sldId id="916" r:id="rId19"/>
    <p:sldId id="741" r:id="rId20"/>
    <p:sldId id="930" r:id="rId21"/>
    <p:sldId id="918" r:id="rId22"/>
    <p:sldId id="919" r:id="rId23"/>
    <p:sldId id="920" r:id="rId24"/>
    <p:sldId id="921" r:id="rId25"/>
    <p:sldId id="922" r:id="rId26"/>
    <p:sldId id="931" r:id="rId27"/>
    <p:sldId id="924" r:id="rId28"/>
    <p:sldId id="925" r:id="rId29"/>
    <p:sldId id="932" r:id="rId30"/>
    <p:sldId id="927" r:id="rId31"/>
    <p:sldId id="928" r:id="rId32"/>
    <p:sldId id="929" r:id="rId33"/>
    <p:sldId id="937" r:id="rId34"/>
    <p:sldId id="938" r:id="rId35"/>
    <p:sldId id="936" r:id="rId36"/>
    <p:sldId id="939" r:id="rId37"/>
    <p:sldId id="940" r:id="rId38"/>
    <p:sldId id="941" r:id="rId39"/>
    <p:sldId id="934" r:id="rId40"/>
    <p:sldId id="935" r:id="rId41"/>
    <p:sldId id="821" r:id="rId42"/>
    <p:sldId id="933" r:id="rId43"/>
    <p:sldId id="822" r:id="rId44"/>
    <p:sldId id="823" r:id="rId45"/>
    <p:sldId id="947" r:id="rId46"/>
    <p:sldId id="946" r:id="rId47"/>
    <p:sldId id="827" r:id="rId48"/>
    <p:sldId id="942" r:id="rId49"/>
    <p:sldId id="943" r:id="rId50"/>
    <p:sldId id="849" r:id="rId51"/>
    <p:sldId id="855" r:id="rId52"/>
    <p:sldId id="872" r:id="rId53"/>
    <p:sldId id="850" r:id="rId54"/>
    <p:sldId id="847" r:id="rId55"/>
    <p:sldId id="894" r:id="rId56"/>
    <p:sldId id="893" r:id="rId57"/>
    <p:sldId id="944" r:id="rId58"/>
    <p:sldId id="945" r:id="rId59"/>
    <p:sldId id="734" r:id="rId60"/>
    <p:sldId id="748" r:id="rId6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6600"/>
    <a:srgbClr val="003300"/>
    <a:srgbClr val="000000"/>
    <a:srgbClr val="996600"/>
    <a:srgbClr val="CC6600"/>
    <a:srgbClr val="7B7B7B"/>
    <a:srgbClr val="868686"/>
    <a:srgbClr val="0000FF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9214" autoAdjust="0"/>
    <p:restoredTop sz="94573" autoAdjust="0"/>
  </p:normalViewPr>
  <p:slideViewPr>
    <p:cSldViewPr>
      <p:cViewPr varScale="1">
        <p:scale>
          <a:sx n="85" d="100"/>
          <a:sy n="85" d="100"/>
        </p:scale>
        <p:origin x="-78" y="-8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1800" y="-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D781D62-4A11-46AD-96C9-088E5F81A3CB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C0795E9-3407-4204-A423-A4F7B9D3D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3397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41C03813-15C9-4B98-ABE0-8B87CF1D568E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3" tIns="48327" rIns="96653" bIns="483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F72BE28B-EB80-494E-AF4A-2D0AB5198A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8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BE28B-EB80-494E-AF4A-2D0AB5198A8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559ED-D85F-48E9-9931-C0C237F6CD56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559ED-D85F-48E9-9931-C0C237F6CD56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559ED-D85F-48E9-9931-C0C237F6CD56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559ED-D85F-48E9-9931-C0C237F6CD56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559ED-D85F-48E9-9931-C0C237F6CD56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559ED-D85F-48E9-9931-C0C237F6CD56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625D3-1CBC-4D41-B440-1D1CC0B1F07C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3D0642-A4F9-42EB-8712-F3D2CBA7EFEA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625D3-1CBC-4D41-B440-1D1CC0B1F07C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625D3-1CBC-4D41-B440-1D1CC0B1F07C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BE28B-EB80-494E-AF4A-2D0AB5198A85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625D3-1CBC-4D41-B440-1D1CC0B1F07C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BE28B-EB80-494E-AF4A-2D0AB5198A85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BE28B-EB80-494E-AF4A-2D0AB5198A85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BE28B-EB80-494E-AF4A-2D0AB5198A85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BE28B-EB80-494E-AF4A-2D0AB5198A85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BE28B-EB80-494E-AF4A-2D0AB5198A85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BE28B-EB80-494E-AF4A-2D0AB5198A85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BE28B-EB80-494E-AF4A-2D0AB5198A85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BE28B-EB80-494E-AF4A-2D0AB5198A85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BE28B-EB80-494E-AF4A-2D0AB5198A85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625D3-1CBC-4D41-B440-1D1CC0B1F07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BE28B-EB80-494E-AF4A-2D0AB5198A85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BE28B-EB80-494E-AF4A-2D0AB5198A85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BE28B-EB80-494E-AF4A-2D0AB5198A85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BE28B-EB80-494E-AF4A-2D0AB5198A85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559ED-D85F-48E9-9931-C0C237F6CD56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559ED-D85F-48E9-9931-C0C237F6CD56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559ED-D85F-48E9-9931-C0C237F6CD56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559ED-D85F-48E9-9931-C0C237F6CD56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559ED-D85F-48E9-9931-C0C237F6CD56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559ED-D85F-48E9-9931-C0C237F6CD56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eecl.colostate.edu/research/engine.html" TargetMode="External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openxmlformats.org/officeDocument/2006/relationships/image" Target="../media/image3.jpeg"/><Relationship Id="rId9" Type="http://schemas.openxmlformats.org/officeDocument/2006/relationships/image" Target="../media/image7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eecl.colostate.edu/research/engine.html" TargetMode="External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openxmlformats.org/officeDocument/2006/relationships/image" Target="../media/image3.jpeg"/><Relationship Id="rId9" Type="http://schemas.openxmlformats.org/officeDocument/2006/relationships/image" Target="../media/image7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CL Title Slide (Black)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953125" y="91440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2" descr="http://www.eecl.colostate.edu/galleries/events/bin/images/medium/DSC_009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914400"/>
            <a:ext cx="9429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Z:\eecl\www\eecl\images\banner9.jpg"/>
          <p:cNvPicPr>
            <a:picLocks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2650" y="19050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Z:\eecl\www\eecl\images\banners\banner2.jpg"/>
          <p:cNvPicPr>
            <a:picLocks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914400"/>
            <a:ext cx="1828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Z:\eecl\www\eecl\images\banners\banner5.jpg"/>
          <p:cNvPicPr>
            <a:picLocks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1905000"/>
            <a:ext cx="1828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http://www.eecl.colostate.edu/images/engine.jpg">
            <a:hlinkClick r:id="rId6"/>
          </p:cNvPr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9144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34"/>
          <p:cNvGrpSpPr>
            <a:grpSpLocks noChangeAspect="1"/>
          </p:cNvGrpSpPr>
          <p:nvPr userDrawn="1"/>
        </p:nvGrpSpPr>
        <p:grpSpPr bwMode="auto">
          <a:xfrm>
            <a:off x="4330874" y="2908126"/>
            <a:ext cx="3506154" cy="364332"/>
            <a:chOff x="480" y="2016"/>
            <a:chExt cx="4710" cy="490"/>
          </a:xfrm>
        </p:grpSpPr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1307" y="2137"/>
              <a:ext cx="211" cy="219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02" y="6"/>
                </a:cxn>
                <a:cxn ang="0">
                  <a:pos x="102" y="60"/>
                </a:cxn>
                <a:cxn ang="0">
                  <a:pos x="146" y="10"/>
                </a:cxn>
                <a:cxn ang="0">
                  <a:pos x="146" y="10"/>
                </a:cxn>
                <a:cxn ang="0">
                  <a:pos x="150" y="6"/>
                </a:cxn>
                <a:cxn ang="0">
                  <a:pos x="156" y="2"/>
                </a:cxn>
                <a:cxn ang="0">
                  <a:pos x="164" y="0"/>
                </a:cxn>
                <a:cxn ang="0">
                  <a:pos x="172" y="0"/>
                </a:cxn>
                <a:cxn ang="0">
                  <a:pos x="180" y="2"/>
                </a:cxn>
                <a:cxn ang="0">
                  <a:pos x="190" y="4"/>
                </a:cxn>
                <a:cxn ang="0">
                  <a:pos x="198" y="10"/>
                </a:cxn>
                <a:cxn ang="0">
                  <a:pos x="210" y="16"/>
                </a:cxn>
                <a:cxn ang="0">
                  <a:pos x="194" y="96"/>
                </a:cxn>
                <a:cxn ang="0">
                  <a:pos x="194" y="96"/>
                </a:cxn>
                <a:cxn ang="0">
                  <a:pos x="182" y="82"/>
                </a:cxn>
                <a:cxn ang="0">
                  <a:pos x="168" y="70"/>
                </a:cxn>
                <a:cxn ang="0">
                  <a:pos x="154" y="64"/>
                </a:cxn>
                <a:cxn ang="0">
                  <a:pos x="146" y="62"/>
                </a:cxn>
                <a:cxn ang="0">
                  <a:pos x="138" y="62"/>
                </a:cxn>
                <a:cxn ang="0">
                  <a:pos x="138" y="62"/>
                </a:cxn>
                <a:cxn ang="0">
                  <a:pos x="132" y="62"/>
                </a:cxn>
                <a:cxn ang="0">
                  <a:pos x="126" y="64"/>
                </a:cxn>
                <a:cxn ang="0">
                  <a:pos x="120" y="66"/>
                </a:cxn>
                <a:cxn ang="0">
                  <a:pos x="114" y="70"/>
                </a:cxn>
                <a:cxn ang="0">
                  <a:pos x="110" y="76"/>
                </a:cxn>
                <a:cxn ang="0">
                  <a:pos x="106" y="84"/>
                </a:cxn>
                <a:cxn ang="0">
                  <a:pos x="104" y="92"/>
                </a:cxn>
                <a:cxn ang="0">
                  <a:pos x="102" y="102"/>
                </a:cxn>
                <a:cxn ang="0">
                  <a:pos x="102" y="174"/>
                </a:cxn>
                <a:cxn ang="0">
                  <a:pos x="102" y="174"/>
                </a:cxn>
                <a:cxn ang="0">
                  <a:pos x="104" y="190"/>
                </a:cxn>
                <a:cxn ang="0">
                  <a:pos x="106" y="196"/>
                </a:cxn>
                <a:cxn ang="0">
                  <a:pos x="110" y="200"/>
                </a:cxn>
                <a:cxn ang="0">
                  <a:pos x="114" y="204"/>
                </a:cxn>
                <a:cxn ang="0">
                  <a:pos x="120" y="206"/>
                </a:cxn>
                <a:cxn ang="0">
                  <a:pos x="138" y="210"/>
                </a:cxn>
                <a:cxn ang="0">
                  <a:pos x="138" y="218"/>
                </a:cxn>
                <a:cxn ang="0">
                  <a:pos x="2" y="218"/>
                </a:cxn>
                <a:cxn ang="0">
                  <a:pos x="2" y="208"/>
                </a:cxn>
                <a:cxn ang="0">
                  <a:pos x="2" y="208"/>
                </a:cxn>
                <a:cxn ang="0">
                  <a:pos x="18" y="206"/>
                </a:cxn>
                <a:cxn ang="0">
                  <a:pos x="24" y="204"/>
                </a:cxn>
                <a:cxn ang="0">
                  <a:pos x="28" y="200"/>
                </a:cxn>
                <a:cxn ang="0">
                  <a:pos x="32" y="196"/>
                </a:cxn>
                <a:cxn ang="0">
                  <a:pos x="34" y="190"/>
                </a:cxn>
                <a:cxn ang="0">
                  <a:pos x="36" y="174"/>
                </a:cxn>
                <a:cxn ang="0">
                  <a:pos x="36" y="44"/>
                </a:cxn>
                <a:cxn ang="0">
                  <a:pos x="36" y="44"/>
                </a:cxn>
                <a:cxn ang="0">
                  <a:pos x="34" y="30"/>
                </a:cxn>
                <a:cxn ang="0">
                  <a:pos x="32" y="24"/>
                </a:cxn>
                <a:cxn ang="0">
                  <a:pos x="28" y="20"/>
                </a:cxn>
                <a:cxn ang="0">
                  <a:pos x="24" y="18"/>
                </a:cxn>
                <a:cxn ang="0">
                  <a:pos x="16" y="16"/>
                </a:cxn>
                <a:cxn ang="0">
                  <a:pos x="0" y="14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10" h="218">
                  <a:moveTo>
                    <a:pt x="0" y="6"/>
                  </a:moveTo>
                  <a:lnTo>
                    <a:pt x="102" y="6"/>
                  </a:lnTo>
                  <a:lnTo>
                    <a:pt x="102" y="60"/>
                  </a:lnTo>
                  <a:lnTo>
                    <a:pt x="146" y="10"/>
                  </a:lnTo>
                  <a:lnTo>
                    <a:pt x="146" y="10"/>
                  </a:lnTo>
                  <a:lnTo>
                    <a:pt x="150" y="6"/>
                  </a:lnTo>
                  <a:lnTo>
                    <a:pt x="156" y="2"/>
                  </a:lnTo>
                  <a:lnTo>
                    <a:pt x="164" y="0"/>
                  </a:lnTo>
                  <a:lnTo>
                    <a:pt x="172" y="0"/>
                  </a:lnTo>
                  <a:lnTo>
                    <a:pt x="180" y="2"/>
                  </a:lnTo>
                  <a:lnTo>
                    <a:pt x="190" y="4"/>
                  </a:lnTo>
                  <a:lnTo>
                    <a:pt x="198" y="10"/>
                  </a:lnTo>
                  <a:lnTo>
                    <a:pt x="210" y="16"/>
                  </a:lnTo>
                  <a:lnTo>
                    <a:pt x="194" y="96"/>
                  </a:lnTo>
                  <a:lnTo>
                    <a:pt x="194" y="96"/>
                  </a:lnTo>
                  <a:lnTo>
                    <a:pt x="182" y="82"/>
                  </a:lnTo>
                  <a:lnTo>
                    <a:pt x="168" y="70"/>
                  </a:lnTo>
                  <a:lnTo>
                    <a:pt x="154" y="64"/>
                  </a:lnTo>
                  <a:lnTo>
                    <a:pt x="146" y="62"/>
                  </a:lnTo>
                  <a:lnTo>
                    <a:pt x="138" y="62"/>
                  </a:lnTo>
                  <a:lnTo>
                    <a:pt x="138" y="62"/>
                  </a:lnTo>
                  <a:lnTo>
                    <a:pt x="132" y="62"/>
                  </a:lnTo>
                  <a:lnTo>
                    <a:pt x="126" y="64"/>
                  </a:lnTo>
                  <a:lnTo>
                    <a:pt x="120" y="66"/>
                  </a:lnTo>
                  <a:lnTo>
                    <a:pt x="114" y="70"/>
                  </a:lnTo>
                  <a:lnTo>
                    <a:pt x="110" y="76"/>
                  </a:lnTo>
                  <a:lnTo>
                    <a:pt x="106" y="84"/>
                  </a:lnTo>
                  <a:lnTo>
                    <a:pt x="104" y="92"/>
                  </a:lnTo>
                  <a:lnTo>
                    <a:pt x="102" y="102"/>
                  </a:lnTo>
                  <a:lnTo>
                    <a:pt x="102" y="174"/>
                  </a:lnTo>
                  <a:lnTo>
                    <a:pt x="102" y="174"/>
                  </a:lnTo>
                  <a:lnTo>
                    <a:pt x="104" y="190"/>
                  </a:lnTo>
                  <a:lnTo>
                    <a:pt x="106" y="196"/>
                  </a:lnTo>
                  <a:lnTo>
                    <a:pt x="110" y="200"/>
                  </a:lnTo>
                  <a:lnTo>
                    <a:pt x="114" y="204"/>
                  </a:lnTo>
                  <a:lnTo>
                    <a:pt x="120" y="206"/>
                  </a:lnTo>
                  <a:lnTo>
                    <a:pt x="138" y="210"/>
                  </a:lnTo>
                  <a:lnTo>
                    <a:pt x="138" y="218"/>
                  </a:lnTo>
                  <a:lnTo>
                    <a:pt x="2" y="218"/>
                  </a:lnTo>
                  <a:lnTo>
                    <a:pt x="2" y="208"/>
                  </a:lnTo>
                  <a:lnTo>
                    <a:pt x="2" y="208"/>
                  </a:lnTo>
                  <a:lnTo>
                    <a:pt x="18" y="206"/>
                  </a:lnTo>
                  <a:lnTo>
                    <a:pt x="24" y="204"/>
                  </a:lnTo>
                  <a:lnTo>
                    <a:pt x="28" y="200"/>
                  </a:lnTo>
                  <a:lnTo>
                    <a:pt x="32" y="196"/>
                  </a:lnTo>
                  <a:lnTo>
                    <a:pt x="34" y="190"/>
                  </a:lnTo>
                  <a:lnTo>
                    <a:pt x="36" y="17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4" y="30"/>
                  </a:lnTo>
                  <a:lnTo>
                    <a:pt x="32" y="24"/>
                  </a:lnTo>
                  <a:lnTo>
                    <a:pt x="28" y="20"/>
                  </a:lnTo>
                  <a:lnTo>
                    <a:pt x="24" y="18"/>
                  </a:lnTo>
                  <a:lnTo>
                    <a:pt x="16" y="16"/>
                  </a:lnTo>
                  <a:lnTo>
                    <a:pt x="0" y="1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480" y="2070"/>
              <a:ext cx="278" cy="292"/>
            </a:xfrm>
            <a:custGeom>
              <a:avLst/>
              <a:gdLst/>
              <a:ahLst/>
              <a:cxnLst>
                <a:cxn ang="0">
                  <a:pos x="278" y="224"/>
                </a:cxn>
                <a:cxn ang="0">
                  <a:pos x="242" y="258"/>
                </a:cxn>
                <a:cxn ang="0">
                  <a:pos x="212" y="278"/>
                </a:cxn>
                <a:cxn ang="0">
                  <a:pos x="174" y="290"/>
                </a:cxn>
                <a:cxn ang="0">
                  <a:pos x="154" y="292"/>
                </a:cxn>
                <a:cxn ang="0">
                  <a:pos x="104" y="284"/>
                </a:cxn>
                <a:cxn ang="0">
                  <a:pos x="66" y="270"/>
                </a:cxn>
                <a:cxn ang="0">
                  <a:pos x="44" y="252"/>
                </a:cxn>
                <a:cxn ang="0">
                  <a:pos x="24" y="230"/>
                </a:cxn>
                <a:cxn ang="0">
                  <a:pos x="10" y="200"/>
                </a:cxn>
                <a:cxn ang="0">
                  <a:pos x="2" y="164"/>
                </a:cxn>
                <a:cxn ang="0">
                  <a:pos x="0" y="144"/>
                </a:cxn>
                <a:cxn ang="0">
                  <a:pos x="6" y="106"/>
                </a:cxn>
                <a:cxn ang="0">
                  <a:pos x="20" y="74"/>
                </a:cxn>
                <a:cxn ang="0">
                  <a:pos x="38" y="48"/>
                </a:cxn>
                <a:cxn ang="0">
                  <a:pos x="62" y="30"/>
                </a:cxn>
                <a:cxn ang="0">
                  <a:pos x="88" y="16"/>
                </a:cxn>
                <a:cxn ang="0">
                  <a:pos x="136" y="2"/>
                </a:cxn>
                <a:cxn ang="0">
                  <a:pos x="156" y="0"/>
                </a:cxn>
                <a:cxn ang="0">
                  <a:pos x="184" y="2"/>
                </a:cxn>
                <a:cxn ang="0">
                  <a:pos x="246" y="16"/>
                </a:cxn>
                <a:cxn ang="0">
                  <a:pos x="252" y="14"/>
                </a:cxn>
                <a:cxn ang="0">
                  <a:pos x="260" y="8"/>
                </a:cxn>
                <a:cxn ang="0">
                  <a:pos x="270" y="4"/>
                </a:cxn>
                <a:cxn ang="0">
                  <a:pos x="260" y="108"/>
                </a:cxn>
                <a:cxn ang="0">
                  <a:pos x="256" y="82"/>
                </a:cxn>
                <a:cxn ang="0">
                  <a:pos x="242" y="54"/>
                </a:cxn>
                <a:cxn ang="0">
                  <a:pos x="226" y="36"/>
                </a:cxn>
                <a:cxn ang="0">
                  <a:pos x="208" y="26"/>
                </a:cxn>
                <a:cxn ang="0">
                  <a:pos x="188" y="20"/>
                </a:cxn>
                <a:cxn ang="0">
                  <a:pos x="174" y="20"/>
                </a:cxn>
                <a:cxn ang="0">
                  <a:pos x="152" y="22"/>
                </a:cxn>
                <a:cxn ang="0">
                  <a:pos x="132" y="30"/>
                </a:cxn>
                <a:cxn ang="0">
                  <a:pos x="116" y="40"/>
                </a:cxn>
                <a:cxn ang="0">
                  <a:pos x="92" y="74"/>
                </a:cxn>
                <a:cxn ang="0">
                  <a:pos x="80" y="114"/>
                </a:cxn>
                <a:cxn ang="0">
                  <a:pos x="80" y="158"/>
                </a:cxn>
                <a:cxn ang="0">
                  <a:pos x="92" y="200"/>
                </a:cxn>
                <a:cxn ang="0">
                  <a:pos x="114" y="234"/>
                </a:cxn>
                <a:cxn ang="0">
                  <a:pos x="140" y="250"/>
                </a:cxn>
                <a:cxn ang="0">
                  <a:pos x="160" y="258"/>
                </a:cxn>
                <a:cxn ang="0">
                  <a:pos x="170" y="258"/>
                </a:cxn>
                <a:cxn ang="0">
                  <a:pos x="192" y="256"/>
                </a:cxn>
                <a:cxn ang="0">
                  <a:pos x="218" y="248"/>
                </a:cxn>
                <a:cxn ang="0">
                  <a:pos x="244" y="232"/>
                </a:cxn>
                <a:cxn ang="0">
                  <a:pos x="270" y="208"/>
                </a:cxn>
                <a:cxn ang="0">
                  <a:pos x="278" y="224"/>
                </a:cxn>
              </a:cxnLst>
              <a:rect l="0" t="0" r="r" b="b"/>
              <a:pathLst>
                <a:path w="278" h="292">
                  <a:moveTo>
                    <a:pt x="278" y="224"/>
                  </a:moveTo>
                  <a:lnTo>
                    <a:pt x="278" y="224"/>
                  </a:lnTo>
                  <a:lnTo>
                    <a:pt x="256" y="246"/>
                  </a:lnTo>
                  <a:lnTo>
                    <a:pt x="242" y="258"/>
                  </a:lnTo>
                  <a:lnTo>
                    <a:pt x="228" y="268"/>
                  </a:lnTo>
                  <a:lnTo>
                    <a:pt x="212" y="278"/>
                  </a:lnTo>
                  <a:lnTo>
                    <a:pt x="194" y="284"/>
                  </a:lnTo>
                  <a:lnTo>
                    <a:pt x="174" y="290"/>
                  </a:lnTo>
                  <a:lnTo>
                    <a:pt x="154" y="292"/>
                  </a:lnTo>
                  <a:lnTo>
                    <a:pt x="154" y="292"/>
                  </a:lnTo>
                  <a:lnTo>
                    <a:pt x="130" y="290"/>
                  </a:lnTo>
                  <a:lnTo>
                    <a:pt x="104" y="284"/>
                  </a:lnTo>
                  <a:lnTo>
                    <a:pt x="78" y="276"/>
                  </a:lnTo>
                  <a:lnTo>
                    <a:pt x="66" y="270"/>
                  </a:lnTo>
                  <a:lnTo>
                    <a:pt x="54" y="262"/>
                  </a:lnTo>
                  <a:lnTo>
                    <a:pt x="44" y="252"/>
                  </a:lnTo>
                  <a:lnTo>
                    <a:pt x="32" y="242"/>
                  </a:lnTo>
                  <a:lnTo>
                    <a:pt x="24" y="230"/>
                  </a:lnTo>
                  <a:lnTo>
                    <a:pt x="16" y="216"/>
                  </a:lnTo>
                  <a:lnTo>
                    <a:pt x="10" y="200"/>
                  </a:lnTo>
                  <a:lnTo>
                    <a:pt x="4" y="184"/>
                  </a:lnTo>
                  <a:lnTo>
                    <a:pt x="2" y="164"/>
                  </a:lnTo>
                  <a:lnTo>
                    <a:pt x="0" y="144"/>
                  </a:lnTo>
                  <a:lnTo>
                    <a:pt x="0" y="144"/>
                  </a:lnTo>
                  <a:lnTo>
                    <a:pt x="2" y="124"/>
                  </a:lnTo>
                  <a:lnTo>
                    <a:pt x="6" y="106"/>
                  </a:lnTo>
                  <a:lnTo>
                    <a:pt x="12" y="88"/>
                  </a:lnTo>
                  <a:lnTo>
                    <a:pt x="20" y="74"/>
                  </a:lnTo>
                  <a:lnTo>
                    <a:pt x="28" y="60"/>
                  </a:lnTo>
                  <a:lnTo>
                    <a:pt x="38" y="48"/>
                  </a:lnTo>
                  <a:lnTo>
                    <a:pt x="50" y="38"/>
                  </a:lnTo>
                  <a:lnTo>
                    <a:pt x="62" y="30"/>
                  </a:lnTo>
                  <a:lnTo>
                    <a:pt x="74" y="22"/>
                  </a:lnTo>
                  <a:lnTo>
                    <a:pt x="88" y="16"/>
                  </a:lnTo>
                  <a:lnTo>
                    <a:pt x="112" y="6"/>
                  </a:lnTo>
                  <a:lnTo>
                    <a:pt x="136" y="2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70" y="0"/>
                  </a:lnTo>
                  <a:lnTo>
                    <a:pt x="184" y="2"/>
                  </a:lnTo>
                  <a:lnTo>
                    <a:pt x="212" y="6"/>
                  </a:lnTo>
                  <a:lnTo>
                    <a:pt x="246" y="16"/>
                  </a:lnTo>
                  <a:lnTo>
                    <a:pt x="246" y="16"/>
                  </a:lnTo>
                  <a:lnTo>
                    <a:pt x="252" y="14"/>
                  </a:lnTo>
                  <a:lnTo>
                    <a:pt x="256" y="12"/>
                  </a:lnTo>
                  <a:lnTo>
                    <a:pt x="260" y="8"/>
                  </a:lnTo>
                  <a:lnTo>
                    <a:pt x="262" y="4"/>
                  </a:lnTo>
                  <a:lnTo>
                    <a:pt x="270" y="4"/>
                  </a:lnTo>
                  <a:lnTo>
                    <a:pt x="272" y="104"/>
                  </a:lnTo>
                  <a:lnTo>
                    <a:pt x="260" y="108"/>
                  </a:lnTo>
                  <a:lnTo>
                    <a:pt x="260" y="108"/>
                  </a:lnTo>
                  <a:lnTo>
                    <a:pt x="256" y="82"/>
                  </a:lnTo>
                  <a:lnTo>
                    <a:pt x="250" y="68"/>
                  </a:lnTo>
                  <a:lnTo>
                    <a:pt x="242" y="54"/>
                  </a:lnTo>
                  <a:lnTo>
                    <a:pt x="232" y="40"/>
                  </a:lnTo>
                  <a:lnTo>
                    <a:pt x="226" y="36"/>
                  </a:lnTo>
                  <a:lnTo>
                    <a:pt x="218" y="30"/>
                  </a:lnTo>
                  <a:lnTo>
                    <a:pt x="208" y="26"/>
                  </a:lnTo>
                  <a:lnTo>
                    <a:pt x="198" y="22"/>
                  </a:lnTo>
                  <a:lnTo>
                    <a:pt x="188" y="20"/>
                  </a:lnTo>
                  <a:lnTo>
                    <a:pt x="174" y="20"/>
                  </a:lnTo>
                  <a:lnTo>
                    <a:pt x="174" y="20"/>
                  </a:lnTo>
                  <a:lnTo>
                    <a:pt x="162" y="20"/>
                  </a:lnTo>
                  <a:lnTo>
                    <a:pt x="152" y="22"/>
                  </a:lnTo>
                  <a:lnTo>
                    <a:pt x="142" y="26"/>
                  </a:lnTo>
                  <a:lnTo>
                    <a:pt x="132" y="30"/>
                  </a:lnTo>
                  <a:lnTo>
                    <a:pt x="124" y="34"/>
                  </a:lnTo>
                  <a:lnTo>
                    <a:pt x="116" y="40"/>
                  </a:lnTo>
                  <a:lnTo>
                    <a:pt x="104" y="56"/>
                  </a:lnTo>
                  <a:lnTo>
                    <a:pt x="92" y="74"/>
                  </a:lnTo>
                  <a:lnTo>
                    <a:pt x="86" y="92"/>
                  </a:lnTo>
                  <a:lnTo>
                    <a:pt x="80" y="114"/>
                  </a:lnTo>
                  <a:lnTo>
                    <a:pt x="80" y="136"/>
                  </a:lnTo>
                  <a:lnTo>
                    <a:pt x="80" y="158"/>
                  </a:lnTo>
                  <a:lnTo>
                    <a:pt x="84" y="180"/>
                  </a:lnTo>
                  <a:lnTo>
                    <a:pt x="92" y="200"/>
                  </a:lnTo>
                  <a:lnTo>
                    <a:pt x="102" y="218"/>
                  </a:lnTo>
                  <a:lnTo>
                    <a:pt x="114" y="234"/>
                  </a:lnTo>
                  <a:lnTo>
                    <a:pt x="130" y="246"/>
                  </a:lnTo>
                  <a:lnTo>
                    <a:pt x="140" y="250"/>
                  </a:lnTo>
                  <a:lnTo>
                    <a:pt x="150" y="254"/>
                  </a:lnTo>
                  <a:lnTo>
                    <a:pt x="160" y="258"/>
                  </a:lnTo>
                  <a:lnTo>
                    <a:pt x="170" y="258"/>
                  </a:lnTo>
                  <a:lnTo>
                    <a:pt x="170" y="258"/>
                  </a:lnTo>
                  <a:lnTo>
                    <a:pt x="182" y="258"/>
                  </a:lnTo>
                  <a:lnTo>
                    <a:pt x="192" y="256"/>
                  </a:lnTo>
                  <a:lnTo>
                    <a:pt x="206" y="254"/>
                  </a:lnTo>
                  <a:lnTo>
                    <a:pt x="218" y="248"/>
                  </a:lnTo>
                  <a:lnTo>
                    <a:pt x="232" y="242"/>
                  </a:lnTo>
                  <a:lnTo>
                    <a:pt x="244" y="232"/>
                  </a:lnTo>
                  <a:lnTo>
                    <a:pt x="258" y="222"/>
                  </a:lnTo>
                  <a:lnTo>
                    <a:pt x="270" y="208"/>
                  </a:lnTo>
                  <a:lnTo>
                    <a:pt x="278" y="224"/>
                  </a:lnTo>
                  <a:lnTo>
                    <a:pt x="278" y="2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1083" y="2145"/>
              <a:ext cx="246" cy="215"/>
            </a:xfrm>
            <a:custGeom>
              <a:avLst/>
              <a:gdLst/>
              <a:ahLst/>
              <a:cxnLst>
                <a:cxn ang="0">
                  <a:pos x="122" y="0"/>
                </a:cxn>
                <a:cxn ang="0">
                  <a:pos x="170" y="8"/>
                </a:cxn>
                <a:cxn ang="0">
                  <a:pos x="210" y="32"/>
                </a:cxn>
                <a:cxn ang="0">
                  <a:pos x="236" y="66"/>
                </a:cxn>
                <a:cxn ang="0">
                  <a:pos x="244" y="98"/>
                </a:cxn>
                <a:cxn ang="0">
                  <a:pos x="246" y="108"/>
                </a:cxn>
                <a:cxn ang="0">
                  <a:pos x="242" y="130"/>
                </a:cxn>
                <a:cxn ang="0">
                  <a:pos x="224" y="168"/>
                </a:cxn>
                <a:cxn ang="0">
                  <a:pos x="190" y="198"/>
                </a:cxn>
                <a:cxn ang="0">
                  <a:pos x="148" y="214"/>
                </a:cxn>
                <a:cxn ang="0">
                  <a:pos x="122" y="216"/>
                </a:cxn>
                <a:cxn ang="0">
                  <a:pos x="74" y="208"/>
                </a:cxn>
                <a:cxn ang="0">
                  <a:pos x="36" y="184"/>
                </a:cxn>
                <a:cxn ang="0">
                  <a:pos x="10" y="150"/>
                </a:cxn>
                <a:cxn ang="0">
                  <a:pos x="0" y="120"/>
                </a:cxn>
                <a:cxn ang="0">
                  <a:pos x="0" y="108"/>
                </a:cxn>
                <a:cxn ang="0">
                  <a:pos x="2" y="86"/>
                </a:cxn>
                <a:cxn ang="0">
                  <a:pos x="20" y="48"/>
                </a:cxn>
                <a:cxn ang="0">
                  <a:pos x="54" y="18"/>
                </a:cxn>
                <a:cxn ang="0">
                  <a:pos x="98" y="2"/>
                </a:cxn>
                <a:cxn ang="0">
                  <a:pos x="122" y="0"/>
                </a:cxn>
                <a:cxn ang="0">
                  <a:pos x="122" y="18"/>
                </a:cxn>
                <a:cxn ang="0">
                  <a:pos x="146" y="24"/>
                </a:cxn>
                <a:cxn ang="0">
                  <a:pos x="164" y="44"/>
                </a:cxn>
                <a:cxn ang="0">
                  <a:pos x="178" y="72"/>
                </a:cxn>
                <a:cxn ang="0">
                  <a:pos x="182" y="108"/>
                </a:cxn>
                <a:cxn ang="0">
                  <a:pos x="180" y="126"/>
                </a:cxn>
                <a:cxn ang="0">
                  <a:pos x="172" y="158"/>
                </a:cxn>
                <a:cxn ang="0">
                  <a:pos x="156" y="182"/>
                </a:cxn>
                <a:cxn ang="0">
                  <a:pos x="134" y="196"/>
                </a:cxn>
                <a:cxn ang="0">
                  <a:pos x="122" y="198"/>
                </a:cxn>
                <a:cxn ang="0">
                  <a:pos x="98" y="190"/>
                </a:cxn>
                <a:cxn ang="0">
                  <a:pos x="78" y="170"/>
                </a:cxn>
                <a:cxn ang="0">
                  <a:pos x="66" y="142"/>
                </a:cxn>
                <a:cxn ang="0">
                  <a:pos x="60" y="108"/>
                </a:cxn>
                <a:cxn ang="0">
                  <a:pos x="62" y="88"/>
                </a:cxn>
                <a:cxn ang="0">
                  <a:pos x="72" y="56"/>
                </a:cxn>
                <a:cxn ang="0">
                  <a:pos x="88" y="32"/>
                </a:cxn>
                <a:cxn ang="0">
                  <a:pos x="110" y="18"/>
                </a:cxn>
                <a:cxn ang="0">
                  <a:pos x="122" y="18"/>
                </a:cxn>
              </a:cxnLst>
              <a:rect l="0" t="0" r="r" b="b"/>
              <a:pathLst>
                <a:path w="246" h="216">
                  <a:moveTo>
                    <a:pt x="122" y="0"/>
                  </a:moveTo>
                  <a:lnTo>
                    <a:pt x="122" y="0"/>
                  </a:lnTo>
                  <a:lnTo>
                    <a:pt x="148" y="2"/>
                  </a:lnTo>
                  <a:lnTo>
                    <a:pt x="170" y="8"/>
                  </a:lnTo>
                  <a:lnTo>
                    <a:pt x="190" y="18"/>
                  </a:lnTo>
                  <a:lnTo>
                    <a:pt x="210" y="32"/>
                  </a:lnTo>
                  <a:lnTo>
                    <a:pt x="224" y="48"/>
                  </a:lnTo>
                  <a:lnTo>
                    <a:pt x="236" y="66"/>
                  </a:lnTo>
                  <a:lnTo>
                    <a:pt x="242" y="86"/>
                  </a:lnTo>
                  <a:lnTo>
                    <a:pt x="244" y="98"/>
                  </a:lnTo>
                  <a:lnTo>
                    <a:pt x="246" y="108"/>
                  </a:lnTo>
                  <a:lnTo>
                    <a:pt x="246" y="108"/>
                  </a:lnTo>
                  <a:lnTo>
                    <a:pt x="244" y="120"/>
                  </a:lnTo>
                  <a:lnTo>
                    <a:pt x="242" y="130"/>
                  </a:lnTo>
                  <a:lnTo>
                    <a:pt x="236" y="150"/>
                  </a:lnTo>
                  <a:lnTo>
                    <a:pt x="224" y="168"/>
                  </a:lnTo>
                  <a:lnTo>
                    <a:pt x="210" y="184"/>
                  </a:lnTo>
                  <a:lnTo>
                    <a:pt x="190" y="198"/>
                  </a:lnTo>
                  <a:lnTo>
                    <a:pt x="170" y="208"/>
                  </a:lnTo>
                  <a:lnTo>
                    <a:pt x="148" y="214"/>
                  </a:lnTo>
                  <a:lnTo>
                    <a:pt x="122" y="216"/>
                  </a:lnTo>
                  <a:lnTo>
                    <a:pt x="122" y="216"/>
                  </a:lnTo>
                  <a:lnTo>
                    <a:pt x="98" y="214"/>
                  </a:lnTo>
                  <a:lnTo>
                    <a:pt x="74" y="208"/>
                  </a:lnTo>
                  <a:lnTo>
                    <a:pt x="54" y="198"/>
                  </a:lnTo>
                  <a:lnTo>
                    <a:pt x="36" y="184"/>
                  </a:lnTo>
                  <a:lnTo>
                    <a:pt x="20" y="168"/>
                  </a:lnTo>
                  <a:lnTo>
                    <a:pt x="10" y="150"/>
                  </a:lnTo>
                  <a:lnTo>
                    <a:pt x="2" y="130"/>
                  </a:lnTo>
                  <a:lnTo>
                    <a:pt x="0" y="120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0" y="98"/>
                  </a:lnTo>
                  <a:lnTo>
                    <a:pt x="2" y="86"/>
                  </a:lnTo>
                  <a:lnTo>
                    <a:pt x="10" y="66"/>
                  </a:lnTo>
                  <a:lnTo>
                    <a:pt x="20" y="48"/>
                  </a:lnTo>
                  <a:lnTo>
                    <a:pt x="36" y="32"/>
                  </a:lnTo>
                  <a:lnTo>
                    <a:pt x="54" y="18"/>
                  </a:lnTo>
                  <a:lnTo>
                    <a:pt x="74" y="8"/>
                  </a:lnTo>
                  <a:lnTo>
                    <a:pt x="98" y="2"/>
                  </a:lnTo>
                  <a:lnTo>
                    <a:pt x="122" y="0"/>
                  </a:lnTo>
                  <a:lnTo>
                    <a:pt x="122" y="0"/>
                  </a:lnTo>
                  <a:close/>
                  <a:moveTo>
                    <a:pt x="122" y="18"/>
                  </a:moveTo>
                  <a:lnTo>
                    <a:pt x="122" y="18"/>
                  </a:lnTo>
                  <a:lnTo>
                    <a:pt x="134" y="18"/>
                  </a:lnTo>
                  <a:lnTo>
                    <a:pt x="146" y="24"/>
                  </a:lnTo>
                  <a:lnTo>
                    <a:pt x="156" y="32"/>
                  </a:lnTo>
                  <a:lnTo>
                    <a:pt x="164" y="44"/>
                  </a:lnTo>
                  <a:lnTo>
                    <a:pt x="172" y="56"/>
                  </a:lnTo>
                  <a:lnTo>
                    <a:pt x="178" y="72"/>
                  </a:lnTo>
                  <a:lnTo>
                    <a:pt x="180" y="88"/>
                  </a:lnTo>
                  <a:lnTo>
                    <a:pt x="182" y="108"/>
                  </a:lnTo>
                  <a:lnTo>
                    <a:pt x="182" y="108"/>
                  </a:lnTo>
                  <a:lnTo>
                    <a:pt x="180" y="126"/>
                  </a:lnTo>
                  <a:lnTo>
                    <a:pt x="178" y="142"/>
                  </a:lnTo>
                  <a:lnTo>
                    <a:pt x="172" y="158"/>
                  </a:lnTo>
                  <a:lnTo>
                    <a:pt x="164" y="170"/>
                  </a:lnTo>
                  <a:lnTo>
                    <a:pt x="156" y="182"/>
                  </a:lnTo>
                  <a:lnTo>
                    <a:pt x="146" y="190"/>
                  </a:lnTo>
                  <a:lnTo>
                    <a:pt x="134" y="196"/>
                  </a:lnTo>
                  <a:lnTo>
                    <a:pt x="122" y="198"/>
                  </a:lnTo>
                  <a:lnTo>
                    <a:pt x="122" y="198"/>
                  </a:lnTo>
                  <a:lnTo>
                    <a:pt x="110" y="196"/>
                  </a:lnTo>
                  <a:lnTo>
                    <a:pt x="98" y="190"/>
                  </a:lnTo>
                  <a:lnTo>
                    <a:pt x="88" y="182"/>
                  </a:lnTo>
                  <a:lnTo>
                    <a:pt x="78" y="170"/>
                  </a:lnTo>
                  <a:lnTo>
                    <a:pt x="72" y="158"/>
                  </a:lnTo>
                  <a:lnTo>
                    <a:pt x="66" y="142"/>
                  </a:lnTo>
                  <a:lnTo>
                    <a:pt x="62" y="126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62" y="88"/>
                  </a:lnTo>
                  <a:lnTo>
                    <a:pt x="66" y="72"/>
                  </a:lnTo>
                  <a:lnTo>
                    <a:pt x="72" y="56"/>
                  </a:lnTo>
                  <a:lnTo>
                    <a:pt x="78" y="44"/>
                  </a:lnTo>
                  <a:lnTo>
                    <a:pt x="88" y="32"/>
                  </a:lnTo>
                  <a:lnTo>
                    <a:pt x="98" y="24"/>
                  </a:lnTo>
                  <a:lnTo>
                    <a:pt x="110" y="18"/>
                  </a:lnTo>
                  <a:lnTo>
                    <a:pt x="122" y="18"/>
                  </a:lnTo>
                  <a:lnTo>
                    <a:pt x="122" y="1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3" name="Freeform 10"/>
            <p:cNvSpPr>
              <a:spLocks noEditPoints="1"/>
            </p:cNvSpPr>
            <p:nvPr/>
          </p:nvSpPr>
          <p:spPr bwMode="auto">
            <a:xfrm>
              <a:off x="1950" y="2145"/>
              <a:ext cx="246" cy="215"/>
            </a:xfrm>
            <a:custGeom>
              <a:avLst/>
              <a:gdLst/>
              <a:ahLst/>
              <a:cxnLst>
                <a:cxn ang="0">
                  <a:pos x="122" y="0"/>
                </a:cxn>
                <a:cxn ang="0">
                  <a:pos x="170" y="8"/>
                </a:cxn>
                <a:cxn ang="0">
                  <a:pos x="210" y="32"/>
                </a:cxn>
                <a:cxn ang="0">
                  <a:pos x="236" y="66"/>
                </a:cxn>
                <a:cxn ang="0">
                  <a:pos x="246" y="98"/>
                </a:cxn>
                <a:cxn ang="0">
                  <a:pos x="246" y="108"/>
                </a:cxn>
                <a:cxn ang="0">
                  <a:pos x="244" y="130"/>
                </a:cxn>
                <a:cxn ang="0">
                  <a:pos x="224" y="168"/>
                </a:cxn>
                <a:cxn ang="0">
                  <a:pos x="192" y="198"/>
                </a:cxn>
                <a:cxn ang="0">
                  <a:pos x="148" y="214"/>
                </a:cxn>
                <a:cxn ang="0">
                  <a:pos x="122" y="216"/>
                </a:cxn>
                <a:cxn ang="0">
                  <a:pos x="76" y="208"/>
                </a:cxn>
                <a:cxn ang="0">
                  <a:pos x="36" y="184"/>
                </a:cxn>
                <a:cxn ang="0">
                  <a:pos x="10" y="150"/>
                </a:cxn>
                <a:cxn ang="0">
                  <a:pos x="2" y="120"/>
                </a:cxn>
                <a:cxn ang="0">
                  <a:pos x="0" y="108"/>
                </a:cxn>
                <a:cxn ang="0">
                  <a:pos x="4" y="86"/>
                </a:cxn>
                <a:cxn ang="0">
                  <a:pos x="22" y="48"/>
                </a:cxn>
                <a:cxn ang="0">
                  <a:pos x="54" y="18"/>
                </a:cxn>
                <a:cxn ang="0">
                  <a:pos x="98" y="2"/>
                </a:cxn>
                <a:cxn ang="0">
                  <a:pos x="122" y="0"/>
                </a:cxn>
                <a:cxn ang="0">
                  <a:pos x="122" y="18"/>
                </a:cxn>
                <a:cxn ang="0">
                  <a:pos x="146" y="24"/>
                </a:cxn>
                <a:cxn ang="0">
                  <a:pos x="166" y="44"/>
                </a:cxn>
                <a:cxn ang="0">
                  <a:pos x="178" y="72"/>
                </a:cxn>
                <a:cxn ang="0">
                  <a:pos x="182" y="108"/>
                </a:cxn>
                <a:cxn ang="0">
                  <a:pos x="182" y="126"/>
                </a:cxn>
                <a:cxn ang="0">
                  <a:pos x="172" y="158"/>
                </a:cxn>
                <a:cxn ang="0">
                  <a:pos x="156" y="182"/>
                </a:cxn>
                <a:cxn ang="0">
                  <a:pos x="134" y="196"/>
                </a:cxn>
                <a:cxn ang="0">
                  <a:pos x="122" y="198"/>
                </a:cxn>
                <a:cxn ang="0">
                  <a:pos x="98" y="190"/>
                </a:cxn>
                <a:cxn ang="0">
                  <a:pos x="80" y="170"/>
                </a:cxn>
                <a:cxn ang="0">
                  <a:pos x="66" y="142"/>
                </a:cxn>
                <a:cxn ang="0">
                  <a:pos x="62" y="108"/>
                </a:cxn>
                <a:cxn ang="0">
                  <a:pos x="62" y="88"/>
                </a:cxn>
                <a:cxn ang="0">
                  <a:pos x="72" y="56"/>
                </a:cxn>
                <a:cxn ang="0">
                  <a:pos x="88" y="32"/>
                </a:cxn>
                <a:cxn ang="0">
                  <a:pos x="110" y="18"/>
                </a:cxn>
                <a:cxn ang="0">
                  <a:pos x="122" y="18"/>
                </a:cxn>
              </a:cxnLst>
              <a:rect l="0" t="0" r="r" b="b"/>
              <a:pathLst>
                <a:path w="246" h="216">
                  <a:moveTo>
                    <a:pt x="122" y="0"/>
                  </a:moveTo>
                  <a:lnTo>
                    <a:pt x="122" y="0"/>
                  </a:lnTo>
                  <a:lnTo>
                    <a:pt x="148" y="2"/>
                  </a:lnTo>
                  <a:lnTo>
                    <a:pt x="170" y="8"/>
                  </a:lnTo>
                  <a:lnTo>
                    <a:pt x="192" y="18"/>
                  </a:lnTo>
                  <a:lnTo>
                    <a:pt x="210" y="32"/>
                  </a:lnTo>
                  <a:lnTo>
                    <a:pt x="224" y="48"/>
                  </a:lnTo>
                  <a:lnTo>
                    <a:pt x="236" y="66"/>
                  </a:lnTo>
                  <a:lnTo>
                    <a:pt x="244" y="86"/>
                  </a:lnTo>
                  <a:lnTo>
                    <a:pt x="246" y="98"/>
                  </a:lnTo>
                  <a:lnTo>
                    <a:pt x="246" y="108"/>
                  </a:lnTo>
                  <a:lnTo>
                    <a:pt x="246" y="108"/>
                  </a:lnTo>
                  <a:lnTo>
                    <a:pt x="246" y="120"/>
                  </a:lnTo>
                  <a:lnTo>
                    <a:pt x="244" y="130"/>
                  </a:lnTo>
                  <a:lnTo>
                    <a:pt x="236" y="150"/>
                  </a:lnTo>
                  <a:lnTo>
                    <a:pt x="224" y="168"/>
                  </a:lnTo>
                  <a:lnTo>
                    <a:pt x="210" y="184"/>
                  </a:lnTo>
                  <a:lnTo>
                    <a:pt x="192" y="198"/>
                  </a:lnTo>
                  <a:lnTo>
                    <a:pt x="170" y="208"/>
                  </a:lnTo>
                  <a:lnTo>
                    <a:pt x="148" y="214"/>
                  </a:lnTo>
                  <a:lnTo>
                    <a:pt x="122" y="216"/>
                  </a:lnTo>
                  <a:lnTo>
                    <a:pt x="122" y="216"/>
                  </a:lnTo>
                  <a:lnTo>
                    <a:pt x="98" y="214"/>
                  </a:lnTo>
                  <a:lnTo>
                    <a:pt x="76" y="208"/>
                  </a:lnTo>
                  <a:lnTo>
                    <a:pt x="54" y="198"/>
                  </a:lnTo>
                  <a:lnTo>
                    <a:pt x="36" y="184"/>
                  </a:lnTo>
                  <a:lnTo>
                    <a:pt x="22" y="168"/>
                  </a:lnTo>
                  <a:lnTo>
                    <a:pt x="10" y="150"/>
                  </a:lnTo>
                  <a:lnTo>
                    <a:pt x="4" y="130"/>
                  </a:lnTo>
                  <a:lnTo>
                    <a:pt x="2" y="120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2" y="98"/>
                  </a:lnTo>
                  <a:lnTo>
                    <a:pt x="4" y="86"/>
                  </a:lnTo>
                  <a:lnTo>
                    <a:pt x="10" y="66"/>
                  </a:lnTo>
                  <a:lnTo>
                    <a:pt x="22" y="48"/>
                  </a:lnTo>
                  <a:lnTo>
                    <a:pt x="36" y="32"/>
                  </a:lnTo>
                  <a:lnTo>
                    <a:pt x="54" y="18"/>
                  </a:lnTo>
                  <a:lnTo>
                    <a:pt x="76" y="8"/>
                  </a:lnTo>
                  <a:lnTo>
                    <a:pt x="98" y="2"/>
                  </a:lnTo>
                  <a:lnTo>
                    <a:pt x="122" y="0"/>
                  </a:lnTo>
                  <a:lnTo>
                    <a:pt x="122" y="0"/>
                  </a:lnTo>
                  <a:close/>
                  <a:moveTo>
                    <a:pt x="122" y="18"/>
                  </a:moveTo>
                  <a:lnTo>
                    <a:pt x="122" y="18"/>
                  </a:lnTo>
                  <a:lnTo>
                    <a:pt x="134" y="18"/>
                  </a:lnTo>
                  <a:lnTo>
                    <a:pt x="146" y="24"/>
                  </a:lnTo>
                  <a:lnTo>
                    <a:pt x="156" y="32"/>
                  </a:lnTo>
                  <a:lnTo>
                    <a:pt x="166" y="44"/>
                  </a:lnTo>
                  <a:lnTo>
                    <a:pt x="172" y="56"/>
                  </a:lnTo>
                  <a:lnTo>
                    <a:pt x="178" y="72"/>
                  </a:lnTo>
                  <a:lnTo>
                    <a:pt x="182" y="88"/>
                  </a:lnTo>
                  <a:lnTo>
                    <a:pt x="182" y="108"/>
                  </a:lnTo>
                  <a:lnTo>
                    <a:pt x="182" y="108"/>
                  </a:lnTo>
                  <a:lnTo>
                    <a:pt x="182" y="126"/>
                  </a:lnTo>
                  <a:lnTo>
                    <a:pt x="178" y="142"/>
                  </a:lnTo>
                  <a:lnTo>
                    <a:pt x="172" y="158"/>
                  </a:lnTo>
                  <a:lnTo>
                    <a:pt x="166" y="170"/>
                  </a:lnTo>
                  <a:lnTo>
                    <a:pt x="156" y="182"/>
                  </a:lnTo>
                  <a:lnTo>
                    <a:pt x="146" y="190"/>
                  </a:lnTo>
                  <a:lnTo>
                    <a:pt x="134" y="196"/>
                  </a:lnTo>
                  <a:lnTo>
                    <a:pt x="122" y="198"/>
                  </a:lnTo>
                  <a:lnTo>
                    <a:pt x="122" y="198"/>
                  </a:lnTo>
                  <a:lnTo>
                    <a:pt x="110" y="196"/>
                  </a:lnTo>
                  <a:lnTo>
                    <a:pt x="98" y="190"/>
                  </a:lnTo>
                  <a:lnTo>
                    <a:pt x="88" y="182"/>
                  </a:lnTo>
                  <a:lnTo>
                    <a:pt x="80" y="170"/>
                  </a:lnTo>
                  <a:lnTo>
                    <a:pt x="72" y="158"/>
                  </a:lnTo>
                  <a:lnTo>
                    <a:pt x="66" y="142"/>
                  </a:lnTo>
                  <a:lnTo>
                    <a:pt x="62" y="126"/>
                  </a:lnTo>
                  <a:lnTo>
                    <a:pt x="62" y="108"/>
                  </a:lnTo>
                  <a:lnTo>
                    <a:pt x="62" y="108"/>
                  </a:lnTo>
                  <a:lnTo>
                    <a:pt x="62" y="88"/>
                  </a:lnTo>
                  <a:lnTo>
                    <a:pt x="66" y="72"/>
                  </a:lnTo>
                  <a:lnTo>
                    <a:pt x="72" y="56"/>
                  </a:lnTo>
                  <a:lnTo>
                    <a:pt x="80" y="44"/>
                  </a:lnTo>
                  <a:lnTo>
                    <a:pt x="88" y="32"/>
                  </a:lnTo>
                  <a:lnTo>
                    <a:pt x="98" y="24"/>
                  </a:lnTo>
                  <a:lnTo>
                    <a:pt x="110" y="18"/>
                  </a:lnTo>
                  <a:lnTo>
                    <a:pt x="122" y="18"/>
                  </a:lnTo>
                  <a:lnTo>
                    <a:pt x="122" y="1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964" y="2070"/>
              <a:ext cx="134" cy="286"/>
            </a:xfrm>
            <a:custGeom>
              <a:avLst/>
              <a:gdLst/>
              <a:ahLst/>
              <a:cxnLst>
                <a:cxn ang="0">
                  <a:pos x="102" y="242"/>
                </a:cxn>
                <a:cxn ang="0">
                  <a:pos x="102" y="242"/>
                </a:cxn>
                <a:cxn ang="0">
                  <a:pos x="102" y="258"/>
                </a:cxn>
                <a:cxn ang="0">
                  <a:pos x="106" y="264"/>
                </a:cxn>
                <a:cxn ang="0">
                  <a:pos x="108" y="268"/>
                </a:cxn>
                <a:cxn ang="0">
                  <a:pos x="112" y="272"/>
                </a:cxn>
                <a:cxn ang="0">
                  <a:pos x="118" y="274"/>
                </a:cxn>
                <a:cxn ang="0">
                  <a:pos x="134" y="278"/>
                </a:cxn>
                <a:cxn ang="0">
                  <a:pos x="134" y="286"/>
                </a:cxn>
                <a:cxn ang="0">
                  <a:pos x="0" y="286"/>
                </a:cxn>
                <a:cxn ang="0">
                  <a:pos x="0" y="276"/>
                </a:cxn>
                <a:cxn ang="0">
                  <a:pos x="0" y="276"/>
                </a:cxn>
                <a:cxn ang="0">
                  <a:pos x="16" y="274"/>
                </a:cxn>
                <a:cxn ang="0">
                  <a:pos x="22" y="272"/>
                </a:cxn>
                <a:cxn ang="0">
                  <a:pos x="26" y="268"/>
                </a:cxn>
                <a:cxn ang="0">
                  <a:pos x="30" y="264"/>
                </a:cxn>
                <a:cxn ang="0">
                  <a:pos x="32" y="258"/>
                </a:cxn>
                <a:cxn ang="0">
                  <a:pos x="32" y="240"/>
                </a:cxn>
                <a:cxn ang="0">
                  <a:pos x="32" y="38"/>
                </a:cxn>
                <a:cxn ang="0">
                  <a:pos x="32" y="38"/>
                </a:cxn>
                <a:cxn ang="0">
                  <a:pos x="30" y="24"/>
                </a:cxn>
                <a:cxn ang="0">
                  <a:pos x="28" y="18"/>
                </a:cxn>
                <a:cxn ang="0">
                  <a:pos x="26" y="16"/>
                </a:cxn>
                <a:cxn ang="0">
                  <a:pos x="20" y="12"/>
                </a:cxn>
                <a:cxn ang="0">
                  <a:pos x="16" y="10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02" y="0"/>
                </a:cxn>
                <a:cxn ang="0">
                  <a:pos x="102" y="242"/>
                </a:cxn>
                <a:cxn ang="0">
                  <a:pos x="102" y="242"/>
                </a:cxn>
              </a:cxnLst>
              <a:rect l="0" t="0" r="r" b="b"/>
              <a:pathLst>
                <a:path w="134" h="286">
                  <a:moveTo>
                    <a:pt x="102" y="242"/>
                  </a:moveTo>
                  <a:lnTo>
                    <a:pt x="102" y="242"/>
                  </a:lnTo>
                  <a:lnTo>
                    <a:pt x="102" y="258"/>
                  </a:lnTo>
                  <a:lnTo>
                    <a:pt x="106" y="264"/>
                  </a:lnTo>
                  <a:lnTo>
                    <a:pt x="108" y="268"/>
                  </a:lnTo>
                  <a:lnTo>
                    <a:pt x="112" y="272"/>
                  </a:lnTo>
                  <a:lnTo>
                    <a:pt x="118" y="274"/>
                  </a:lnTo>
                  <a:lnTo>
                    <a:pt x="134" y="278"/>
                  </a:lnTo>
                  <a:lnTo>
                    <a:pt x="134" y="286"/>
                  </a:lnTo>
                  <a:lnTo>
                    <a:pt x="0" y="286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16" y="274"/>
                  </a:lnTo>
                  <a:lnTo>
                    <a:pt x="22" y="272"/>
                  </a:lnTo>
                  <a:lnTo>
                    <a:pt x="26" y="268"/>
                  </a:lnTo>
                  <a:lnTo>
                    <a:pt x="30" y="264"/>
                  </a:lnTo>
                  <a:lnTo>
                    <a:pt x="32" y="258"/>
                  </a:lnTo>
                  <a:lnTo>
                    <a:pt x="32" y="240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0" y="24"/>
                  </a:lnTo>
                  <a:lnTo>
                    <a:pt x="28" y="18"/>
                  </a:lnTo>
                  <a:lnTo>
                    <a:pt x="26" y="16"/>
                  </a:lnTo>
                  <a:lnTo>
                    <a:pt x="20" y="12"/>
                  </a:lnTo>
                  <a:lnTo>
                    <a:pt x="16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242"/>
                  </a:lnTo>
                  <a:lnTo>
                    <a:pt x="102" y="24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5" name="Freeform 12"/>
            <p:cNvSpPr>
              <a:spLocks noEditPoints="1"/>
            </p:cNvSpPr>
            <p:nvPr/>
          </p:nvSpPr>
          <p:spPr bwMode="auto">
            <a:xfrm>
              <a:off x="1499" y="2145"/>
              <a:ext cx="217" cy="217"/>
            </a:xfrm>
            <a:custGeom>
              <a:avLst/>
              <a:gdLst/>
              <a:ahLst/>
              <a:cxnLst>
                <a:cxn ang="0">
                  <a:pos x="126" y="152"/>
                </a:cxn>
                <a:cxn ang="0">
                  <a:pos x="124" y="166"/>
                </a:cxn>
                <a:cxn ang="0">
                  <a:pos x="118" y="178"/>
                </a:cxn>
                <a:cxn ang="0">
                  <a:pos x="108" y="184"/>
                </a:cxn>
                <a:cxn ang="0">
                  <a:pos x="94" y="186"/>
                </a:cxn>
                <a:cxn ang="0">
                  <a:pos x="86" y="186"/>
                </a:cxn>
                <a:cxn ang="0">
                  <a:pos x="74" y="180"/>
                </a:cxn>
                <a:cxn ang="0">
                  <a:pos x="66" y="170"/>
                </a:cxn>
                <a:cxn ang="0">
                  <a:pos x="62" y="150"/>
                </a:cxn>
                <a:cxn ang="0">
                  <a:pos x="64" y="142"/>
                </a:cxn>
                <a:cxn ang="0">
                  <a:pos x="72" y="128"/>
                </a:cxn>
                <a:cxn ang="0">
                  <a:pos x="126" y="102"/>
                </a:cxn>
                <a:cxn ang="0">
                  <a:pos x="14" y="78"/>
                </a:cxn>
                <a:cxn ang="0">
                  <a:pos x="16" y="58"/>
                </a:cxn>
                <a:cxn ang="0">
                  <a:pos x="34" y="28"/>
                </a:cxn>
                <a:cxn ang="0">
                  <a:pos x="60" y="10"/>
                </a:cxn>
                <a:cxn ang="0">
                  <a:pos x="92" y="0"/>
                </a:cxn>
                <a:cxn ang="0">
                  <a:pos x="108" y="0"/>
                </a:cxn>
                <a:cxn ang="0">
                  <a:pos x="136" y="4"/>
                </a:cxn>
                <a:cxn ang="0">
                  <a:pos x="164" y="16"/>
                </a:cxn>
                <a:cxn ang="0">
                  <a:pos x="182" y="36"/>
                </a:cxn>
                <a:cxn ang="0">
                  <a:pos x="190" y="58"/>
                </a:cxn>
                <a:cxn ang="0">
                  <a:pos x="190" y="166"/>
                </a:cxn>
                <a:cxn ang="0">
                  <a:pos x="194" y="180"/>
                </a:cxn>
                <a:cxn ang="0">
                  <a:pos x="200" y="186"/>
                </a:cxn>
                <a:cxn ang="0">
                  <a:pos x="216" y="182"/>
                </a:cxn>
                <a:cxn ang="0">
                  <a:pos x="212" y="190"/>
                </a:cxn>
                <a:cxn ang="0">
                  <a:pos x="198" y="208"/>
                </a:cxn>
                <a:cxn ang="0">
                  <a:pos x="172" y="218"/>
                </a:cxn>
                <a:cxn ang="0">
                  <a:pos x="158" y="216"/>
                </a:cxn>
                <a:cxn ang="0">
                  <a:pos x="136" y="200"/>
                </a:cxn>
                <a:cxn ang="0">
                  <a:pos x="128" y="184"/>
                </a:cxn>
                <a:cxn ang="0">
                  <a:pos x="94" y="208"/>
                </a:cxn>
                <a:cxn ang="0">
                  <a:pos x="58" y="216"/>
                </a:cxn>
                <a:cxn ang="0">
                  <a:pos x="46" y="216"/>
                </a:cxn>
                <a:cxn ang="0">
                  <a:pos x="24" y="208"/>
                </a:cxn>
                <a:cxn ang="0">
                  <a:pos x="10" y="192"/>
                </a:cxn>
                <a:cxn ang="0">
                  <a:pos x="2" y="174"/>
                </a:cxn>
                <a:cxn ang="0">
                  <a:pos x="0" y="164"/>
                </a:cxn>
                <a:cxn ang="0">
                  <a:pos x="2" y="146"/>
                </a:cxn>
                <a:cxn ang="0">
                  <a:pos x="12" y="130"/>
                </a:cxn>
                <a:cxn ang="0">
                  <a:pos x="24" y="118"/>
                </a:cxn>
                <a:cxn ang="0">
                  <a:pos x="44" y="110"/>
                </a:cxn>
                <a:cxn ang="0">
                  <a:pos x="116" y="88"/>
                </a:cxn>
                <a:cxn ang="0">
                  <a:pos x="124" y="82"/>
                </a:cxn>
                <a:cxn ang="0">
                  <a:pos x="126" y="68"/>
                </a:cxn>
                <a:cxn ang="0">
                  <a:pos x="118" y="56"/>
                </a:cxn>
                <a:cxn ang="0">
                  <a:pos x="106" y="46"/>
                </a:cxn>
                <a:cxn ang="0">
                  <a:pos x="92" y="42"/>
                </a:cxn>
                <a:cxn ang="0">
                  <a:pos x="66" y="40"/>
                </a:cxn>
                <a:cxn ang="0">
                  <a:pos x="42" y="50"/>
                </a:cxn>
                <a:cxn ang="0">
                  <a:pos x="22" y="66"/>
                </a:cxn>
                <a:cxn ang="0">
                  <a:pos x="14" y="78"/>
                </a:cxn>
              </a:cxnLst>
              <a:rect l="0" t="0" r="r" b="b"/>
              <a:pathLst>
                <a:path w="216" h="218">
                  <a:moveTo>
                    <a:pt x="126" y="102"/>
                  </a:moveTo>
                  <a:lnTo>
                    <a:pt x="126" y="152"/>
                  </a:lnTo>
                  <a:lnTo>
                    <a:pt x="126" y="152"/>
                  </a:lnTo>
                  <a:lnTo>
                    <a:pt x="124" y="166"/>
                  </a:lnTo>
                  <a:lnTo>
                    <a:pt x="122" y="172"/>
                  </a:lnTo>
                  <a:lnTo>
                    <a:pt x="118" y="178"/>
                  </a:lnTo>
                  <a:lnTo>
                    <a:pt x="114" y="182"/>
                  </a:lnTo>
                  <a:lnTo>
                    <a:pt x="108" y="184"/>
                  </a:lnTo>
                  <a:lnTo>
                    <a:pt x="102" y="186"/>
                  </a:lnTo>
                  <a:lnTo>
                    <a:pt x="94" y="186"/>
                  </a:lnTo>
                  <a:lnTo>
                    <a:pt x="94" y="186"/>
                  </a:lnTo>
                  <a:lnTo>
                    <a:pt x="86" y="186"/>
                  </a:lnTo>
                  <a:lnTo>
                    <a:pt x="80" y="184"/>
                  </a:lnTo>
                  <a:lnTo>
                    <a:pt x="74" y="180"/>
                  </a:lnTo>
                  <a:lnTo>
                    <a:pt x="70" y="176"/>
                  </a:lnTo>
                  <a:lnTo>
                    <a:pt x="66" y="170"/>
                  </a:lnTo>
                  <a:lnTo>
                    <a:pt x="64" y="164"/>
                  </a:lnTo>
                  <a:lnTo>
                    <a:pt x="62" y="150"/>
                  </a:lnTo>
                  <a:lnTo>
                    <a:pt x="62" y="150"/>
                  </a:lnTo>
                  <a:lnTo>
                    <a:pt x="64" y="142"/>
                  </a:lnTo>
                  <a:lnTo>
                    <a:pt x="66" y="134"/>
                  </a:lnTo>
                  <a:lnTo>
                    <a:pt x="72" y="128"/>
                  </a:lnTo>
                  <a:lnTo>
                    <a:pt x="78" y="124"/>
                  </a:lnTo>
                  <a:lnTo>
                    <a:pt x="126" y="102"/>
                  </a:lnTo>
                  <a:lnTo>
                    <a:pt x="126" y="102"/>
                  </a:lnTo>
                  <a:close/>
                  <a:moveTo>
                    <a:pt x="14" y="78"/>
                  </a:moveTo>
                  <a:lnTo>
                    <a:pt x="14" y="78"/>
                  </a:lnTo>
                  <a:lnTo>
                    <a:pt x="16" y="58"/>
                  </a:lnTo>
                  <a:lnTo>
                    <a:pt x="24" y="42"/>
                  </a:lnTo>
                  <a:lnTo>
                    <a:pt x="34" y="28"/>
                  </a:lnTo>
                  <a:lnTo>
                    <a:pt x="46" y="18"/>
                  </a:lnTo>
                  <a:lnTo>
                    <a:pt x="60" y="10"/>
                  </a:lnTo>
                  <a:lnTo>
                    <a:pt x="76" y="4"/>
                  </a:lnTo>
                  <a:lnTo>
                    <a:pt x="92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22" y="0"/>
                  </a:lnTo>
                  <a:lnTo>
                    <a:pt x="136" y="4"/>
                  </a:lnTo>
                  <a:lnTo>
                    <a:pt x="150" y="10"/>
                  </a:lnTo>
                  <a:lnTo>
                    <a:pt x="164" y="16"/>
                  </a:lnTo>
                  <a:lnTo>
                    <a:pt x="174" y="24"/>
                  </a:lnTo>
                  <a:lnTo>
                    <a:pt x="182" y="36"/>
                  </a:lnTo>
                  <a:lnTo>
                    <a:pt x="188" y="46"/>
                  </a:lnTo>
                  <a:lnTo>
                    <a:pt x="190" y="58"/>
                  </a:lnTo>
                  <a:lnTo>
                    <a:pt x="190" y="166"/>
                  </a:lnTo>
                  <a:lnTo>
                    <a:pt x="190" y="166"/>
                  </a:lnTo>
                  <a:lnTo>
                    <a:pt x="192" y="176"/>
                  </a:lnTo>
                  <a:lnTo>
                    <a:pt x="194" y="180"/>
                  </a:lnTo>
                  <a:lnTo>
                    <a:pt x="196" y="184"/>
                  </a:lnTo>
                  <a:lnTo>
                    <a:pt x="200" y="186"/>
                  </a:lnTo>
                  <a:lnTo>
                    <a:pt x="204" y="186"/>
                  </a:lnTo>
                  <a:lnTo>
                    <a:pt x="216" y="182"/>
                  </a:lnTo>
                  <a:lnTo>
                    <a:pt x="216" y="182"/>
                  </a:lnTo>
                  <a:lnTo>
                    <a:pt x="212" y="190"/>
                  </a:lnTo>
                  <a:lnTo>
                    <a:pt x="208" y="196"/>
                  </a:lnTo>
                  <a:lnTo>
                    <a:pt x="198" y="208"/>
                  </a:lnTo>
                  <a:lnTo>
                    <a:pt x="186" y="214"/>
                  </a:lnTo>
                  <a:lnTo>
                    <a:pt x="172" y="218"/>
                  </a:lnTo>
                  <a:lnTo>
                    <a:pt x="172" y="218"/>
                  </a:lnTo>
                  <a:lnTo>
                    <a:pt x="158" y="216"/>
                  </a:lnTo>
                  <a:lnTo>
                    <a:pt x="146" y="210"/>
                  </a:lnTo>
                  <a:lnTo>
                    <a:pt x="136" y="200"/>
                  </a:lnTo>
                  <a:lnTo>
                    <a:pt x="128" y="184"/>
                  </a:lnTo>
                  <a:lnTo>
                    <a:pt x="128" y="184"/>
                  </a:lnTo>
                  <a:lnTo>
                    <a:pt x="112" y="198"/>
                  </a:lnTo>
                  <a:lnTo>
                    <a:pt x="94" y="208"/>
                  </a:lnTo>
                  <a:lnTo>
                    <a:pt x="78" y="214"/>
                  </a:lnTo>
                  <a:lnTo>
                    <a:pt x="58" y="216"/>
                  </a:lnTo>
                  <a:lnTo>
                    <a:pt x="58" y="216"/>
                  </a:lnTo>
                  <a:lnTo>
                    <a:pt x="46" y="216"/>
                  </a:lnTo>
                  <a:lnTo>
                    <a:pt x="34" y="212"/>
                  </a:lnTo>
                  <a:lnTo>
                    <a:pt x="24" y="208"/>
                  </a:lnTo>
                  <a:lnTo>
                    <a:pt x="16" y="200"/>
                  </a:lnTo>
                  <a:lnTo>
                    <a:pt x="10" y="192"/>
                  </a:lnTo>
                  <a:lnTo>
                    <a:pt x="4" y="184"/>
                  </a:lnTo>
                  <a:lnTo>
                    <a:pt x="2" y="17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2" y="156"/>
                  </a:lnTo>
                  <a:lnTo>
                    <a:pt x="2" y="146"/>
                  </a:lnTo>
                  <a:lnTo>
                    <a:pt x="6" y="138"/>
                  </a:lnTo>
                  <a:lnTo>
                    <a:pt x="12" y="130"/>
                  </a:lnTo>
                  <a:lnTo>
                    <a:pt x="18" y="124"/>
                  </a:lnTo>
                  <a:lnTo>
                    <a:pt x="24" y="118"/>
                  </a:lnTo>
                  <a:lnTo>
                    <a:pt x="34" y="114"/>
                  </a:lnTo>
                  <a:lnTo>
                    <a:pt x="44" y="110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20" y="86"/>
                  </a:lnTo>
                  <a:lnTo>
                    <a:pt x="124" y="82"/>
                  </a:lnTo>
                  <a:lnTo>
                    <a:pt x="126" y="76"/>
                  </a:lnTo>
                  <a:lnTo>
                    <a:pt x="126" y="68"/>
                  </a:lnTo>
                  <a:lnTo>
                    <a:pt x="124" y="62"/>
                  </a:lnTo>
                  <a:lnTo>
                    <a:pt x="118" y="56"/>
                  </a:lnTo>
                  <a:lnTo>
                    <a:pt x="112" y="50"/>
                  </a:lnTo>
                  <a:lnTo>
                    <a:pt x="106" y="46"/>
                  </a:lnTo>
                  <a:lnTo>
                    <a:pt x="106" y="46"/>
                  </a:lnTo>
                  <a:lnTo>
                    <a:pt x="92" y="42"/>
                  </a:lnTo>
                  <a:lnTo>
                    <a:pt x="78" y="40"/>
                  </a:lnTo>
                  <a:lnTo>
                    <a:pt x="66" y="40"/>
                  </a:lnTo>
                  <a:lnTo>
                    <a:pt x="54" y="44"/>
                  </a:lnTo>
                  <a:lnTo>
                    <a:pt x="42" y="50"/>
                  </a:lnTo>
                  <a:lnTo>
                    <a:pt x="32" y="58"/>
                  </a:lnTo>
                  <a:lnTo>
                    <a:pt x="22" y="66"/>
                  </a:lnTo>
                  <a:lnTo>
                    <a:pt x="14" y="78"/>
                  </a:lnTo>
                  <a:lnTo>
                    <a:pt x="14" y="7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6" name="Freeform 13"/>
            <p:cNvSpPr>
              <a:spLocks noEditPoints="1"/>
            </p:cNvSpPr>
            <p:nvPr/>
          </p:nvSpPr>
          <p:spPr bwMode="auto">
            <a:xfrm>
              <a:off x="1705" y="2070"/>
              <a:ext cx="255" cy="286"/>
            </a:xfrm>
            <a:custGeom>
              <a:avLst/>
              <a:gdLst/>
              <a:ahLst/>
              <a:cxnLst>
                <a:cxn ang="0">
                  <a:pos x="226" y="0"/>
                </a:cxn>
                <a:cxn ang="0">
                  <a:pos x="226" y="244"/>
                </a:cxn>
                <a:cxn ang="0">
                  <a:pos x="232" y="266"/>
                </a:cxn>
                <a:cxn ang="0">
                  <a:pos x="256" y="278"/>
                </a:cxn>
                <a:cxn ang="0">
                  <a:pos x="116" y="286"/>
                </a:cxn>
                <a:cxn ang="0">
                  <a:pos x="86" y="284"/>
                </a:cxn>
                <a:cxn ang="0">
                  <a:pos x="62" y="278"/>
                </a:cxn>
                <a:cxn ang="0">
                  <a:pos x="42" y="268"/>
                </a:cxn>
                <a:cxn ang="0">
                  <a:pos x="26" y="256"/>
                </a:cxn>
                <a:cxn ang="0">
                  <a:pos x="6" y="222"/>
                </a:cxn>
                <a:cxn ang="0">
                  <a:pos x="0" y="180"/>
                </a:cxn>
                <a:cxn ang="0">
                  <a:pos x="2" y="160"/>
                </a:cxn>
                <a:cxn ang="0">
                  <a:pos x="16" y="124"/>
                </a:cxn>
                <a:cxn ang="0">
                  <a:pos x="42" y="94"/>
                </a:cxn>
                <a:cxn ang="0">
                  <a:pos x="78" y="76"/>
                </a:cxn>
                <a:cxn ang="0">
                  <a:pos x="100" y="74"/>
                </a:cxn>
                <a:cxn ang="0">
                  <a:pos x="116" y="74"/>
                </a:cxn>
                <a:cxn ang="0">
                  <a:pos x="148" y="86"/>
                </a:cxn>
                <a:cxn ang="0">
                  <a:pos x="162" y="36"/>
                </a:cxn>
                <a:cxn ang="0">
                  <a:pos x="160" y="20"/>
                </a:cxn>
                <a:cxn ang="0">
                  <a:pos x="154" y="12"/>
                </a:cxn>
                <a:cxn ang="0">
                  <a:pos x="144" y="8"/>
                </a:cxn>
                <a:cxn ang="0">
                  <a:pos x="126" y="0"/>
                </a:cxn>
                <a:cxn ang="0">
                  <a:pos x="118" y="96"/>
                </a:cxn>
                <a:cxn ang="0">
                  <a:pos x="136" y="96"/>
                </a:cxn>
                <a:cxn ang="0">
                  <a:pos x="148" y="104"/>
                </a:cxn>
                <a:cxn ang="0">
                  <a:pos x="158" y="114"/>
                </a:cxn>
                <a:cxn ang="0">
                  <a:pos x="162" y="132"/>
                </a:cxn>
                <a:cxn ang="0">
                  <a:pos x="162" y="248"/>
                </a:cxn>
                <a:cxn ang="0">
                  <a:pos x="154" y="264"/>
                </a:cxn>
                <a:cxn ang="0">
                  <a:pos x="136" y="270"/>
                </a:cxn>
                <a:cxn ang="0">
                  <a:pos x="122" y="268"/>
                </a:cxn>
                <a:cxn ang="0">
                  <a:pos x="96" y="252"/>
                </a:cxn>
                <a:cxn ang="0">
                  <a:pos x="78" y="226"/>
                </a:cxn>
                <a:cxn ang="0">
                  <a:pos x="66" y="194"/>
                </a:cxn>
                <a:cxn ang="0">
                  <a:pos x="64" y="178"/>
                </a:cxn>
                <a:cxn ang="0">
                  <a:pos x="68" y="150"/>
                </a:cxn>
                <a:cxn ang="0">
                  <a:pos x="76" y="124"/>
                </a:cxn>
                <a:cxn ang="0">
                  <a:pos x="94" y="104"/>
                </a:cxn>
                <a:cxn ang="0">
                  <a:pos x="118" y="96"/>
                </a:cxn>
              </a:cxnLst>
              <a:rect l="0" t="0" r="r" b="b"/>
              <a:pathLst>
                <a:path w="256" h="286">
                  <a:moveTo>
                    <a:pt x="126" y="0"/>
                  </a:moveTo>
                  <a:lnTo>
                    <a:pt x="226" y="0"/>
                  </a:lnTo>
                  <a:lnTo>
                    <a:pt x="226" y="244"/>
                  </a:lnTo>
                  <a:lnTo>
                    <a:pt x="226" y="244"/>
                  </a:lnTo>
                  <a:lnTo>
                    <a:pt x="228" y="256"/>
                  </a:lnTo>
                  <a:lnTo>
                    <a:pt x="232" y="266"/>
                  </a:lnTo>
                  <a:lnTo>
                    <a:pt x="242" y="272"/>
                  </a:lnTo>
                  <a:lnTo>
                    <a:pt x="256" y="278"/>
                  </a:lnTo>
                  <a:lnTo>
                    <a:pt x="256" y="286"/>
                  </a:lnTo>
                  <a:lnTo>
                    <a:pt x="116" y="286"/>
                  </a:lnTo>
                  <a:lnTo>
                    <a:pt x="116" y="286"/>
                  </a:lnTo>
                  <a:lnTo>
                    <a:pt x="86" y="284"/>
                  </a:lnTo>
                  <a:lnTo>
                    <a:pt x="74" y="282"/>
                  </a:lnTo>
                  <a:lnTo>
                    <a:pt x="62" y="278"/>
                  </a:lnTo>
                  <a:lnTo>
                    <a:pt x="52" y="274"/>
                  </a:lnTo>
                  <a:lnTo>
                    <a:pt x="42" y="268"/>
                  </a:lnTo>
                  <a:lnTo>
                    <a:pt x="34" y="262"/>
                  </a:lnTo>
                  <a:lnTo>
                    <a:pt x="26" y="256"/>
                  </a:lnTo>
                  <a:lnTo>
                    <a:pt x="14" y="240"/>
                  </a:lnTo>
                  <a:lnTo>
                    <a:pt x="6" y="222"/>
                  </a:lnTo>
                  <a:lnTo>
                    <a:pt x="2" y="200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2" y="160"/>
                  </a:lnTo>
                  <a:lnTo>
                    <a:pt x="8" y="142"/>
                  </a:lnTo>
                  <a:lnTo>
                    <a:pt x="16" y="124"/>
                  </a:lnTo>
                  <a:lnTo>
                    <a:pt x="28" y="108"/>
                  </a:lnTo>
                  <a:lnTo>
                    <a:pt x="42" y="94"/>
                  </a:lnTo>
                  <a:lnTo>
                    <a:pt x="58" y="84"/>
                  </a:lnTo>
                  <a:lnTo>
                    <a:pt x="78" y="76"/>
                  </a:lnTo>
                  <a:lnTo>
                    <a:pt x="88" y="74"/>
                  </a:lnTo>
                  <a:lnTo>
                    <a:pt x="100" y="74"/>
                  </a:lnTo>
                  <a:lnTo>
                    <a:pt x="100" y="74"/>
                  </a:lnTo>
                  <a:lnTo>
                    <a:pt x="116" y="74"/>
                  </a:lnTo>
                  <a:lnTo>
                    <a:pt x="132" y="78"/>
                  </a:lnTo>
                  <a:lnTo>
                    <a:pt x="148" y="86"/>
                  </a:lnTo>
                  <a:lnTo>
                    <a:pt x="160" y="96"/>
                  </a:lnTo>
                  <a:lnTo>
                    <a:pt x="162" y="36"/>
                  </a:lnTo>
                  <a:lnTo>
                    <a:pt x="162" y="36"/>
                  </a:lnTo>
                  <a:lnTo>
                    <a:pt x="160" y="20"/>
                  </a:lnTo>
                  <a:lnTo>
                    <a:pt x="158" y="16"/>
                  </a:lnTo>
                  <a:lnTo>
                    <a:pt x="154" y="12"/>
                  </a:lnTo>
                  <a:lnTo>
                    <a:pt x="150" y="10"/>
                  </a:lnTo>
                  <a:lnTo>
                    <a:pt x="144" y="8"/>
                  </a:lnTo>
                  <a:lnTo>
                    <a:pt x="126" y="8"/>
                  </a:lnTo>
                  <a:lnTo>
                    <a:pt x="126" y="0"/>
                  </a:lnTo>
                  <a:lnTo>
                    <a:pt x="126" y="0"/>
                  </a:lnTo>
                  <a:close/>
                  <a:moveTo>
                    <a:pt x="118" y="96"/>
                  </a:moveTo>
                  <a:lnTo>
                    <a:pt x="118" y="96"/>
                  </a:lnTo>
                  <a:lnTo>
                    <a:pt x="136" y="96"/>
                  </a:lnTo>
                  <a:lnTo>
                    <a:pt x="142" y="100"/>
                  </a:lnTo>
                  <a:lnTo>
                    <a:pt x="148" y="104"/>
                  </a:lnTo>
                  <a:lnTo>
                    <a:pt x="154" y="108"/>
                  </a:lnTo>
                  <a:lnTo>
                    <a:pt x="158" y="114"/>
                  </a:lnTo>
                  <a:lnTo>
                    <a:pt x="160" y="124"/>
                  </a:lnTo>
                  <a:lnTo>
                    <a:pt x="162" y="132"/>
                  </a:lnTo>
                  <a:lnTo>
                    <a:pt x="162" y="248"/>
                  </a:lnTo>
                  <a:lnTo>
                    <a:pt x="162" y="248"/>
                  </a:lnTo>
                  <a:lnTo>
                    <a:pt x="160" y="256"/>
                  </a:lnTo>
                  <a:lnTo>
                    <a:pt x="154" y="264"/>
                  </a:lnTo>
                  <a:lnTo>
                    <a:pt x="148" y="268"/>
                  </a:lnTo>
                  <a:lnTo>
                    <a:pt x="136" y="270"/>
                  </a:lnTo>
                  <a:lnTo>
                    <a:pt x="136" y="270"/>
                  </a:lnTo>
                  <a:lnTo>
                    <a:pt x="122" y="268"/>
                  </a:lnTo>
                  <a:lnTo>
                    <a:pt x="108" y="262"/>
                  </a:lnTo>
                  <a:lnTo>
                    <a:pt x="96" y="252"/>
                  </a:lnTo>
                  <a:lnTo>
                    <a:pt x="86" y="240"/>
                  </a:lnTo>
                  <a:lnTo>
                    <a:pt x="78" y="226"/>
                  </a:lnTo>
                  <a:lnTo>
                    <a:pt x="70" y="212"/>
                  </a:lnTo>
                  <a:lnTo>
                    <a:pt x="66" y="194"/>
                  </a:lnTo>
                  <a:lnTo>
                    <a:pt x="64" y="178"/>
                  </a:lnTo>
                  <a:lnTo>
                    <a:pt x="64" y="178"/>
                  </a:lnTo>
                  <a:lnTo>
                    <a:pt x="66" y="164"/>
                  </a:lnTo>
                  <a:lnTo>
                    <a:pt x="68" y="150"/>
                  </a:lnTo>
                  <a:lnTo>
                    <a:pt x="72" y="138"/>
                  </a:lnTo>
                  <a:lnTo>
                    <a:pt x="76" y="124"/>
                  </a:lnTo>
                  <a:lnTo>
                    <a:pt x="84" y="112"/>
                  </a:lnTo>
                  <a:lnTo>
                    <a:pt x="94" y="104"/>
                  </a:lnTo>
                  <a:lnTo>
                    <a:pt x="104" y="98"/>
                  </a:lnTo>
                  <a:lnTo>
                    <a:pt x="118" y="96"/>
                  </a:lnTo>
                  <a:lnTo>
                    <a:pt x="118" y="9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7" name="Freeform 14"/>
            <p:cNvSpPr>
              <a:spLocks noEditPoints="1"/>
            </p:cNvSpPr>
            <p:nvPr/>
          </p:nvSpPr>
          <p:spPr bwMode="auto">
            <a:xfrm>
              <a:off x="737" y="2145"/>
              <a:ext cx="248" cy="215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72" y="8"/>
                </a:cxn>
                <a:cxn ang="0">
                  <a:pos x="210" y="32"/>
                </a:cxn>
                <a:cxn ang="0">
                  <a:pos x="236" y="66"/>
                </a:cxn>
                <a:cxn ang="0">
                  <a:pos x="246" y="98"/>
                </a:cxn>
                <a:cxn ang="0">
                  <a:pos x="246" y="108"/>
                </a:cxn>
                <a:cxn ang="0">
                  <a:pos x="244" y="130"/>
                </a:cxn>
                <a:cxn ang="0">
                  <a:pos x="224" y="168"/>
                </a:cxn>
                <a:cxn ang="0">
                  <a:pos x="192" y="198"/>
                </a:cxn>
                <a:cxn ang="0">
                  <a:pos x="148" y="214"/>
                </a:cxn>
                <a:cxn ang="0">
                  <a:pos x="124" y="216"/>
                </a:cxn>
                <a:cxn ang="0">
                  <a:pos x="76" y="208"/>
                </a:cxn>
                <a:cxn ang="0">
                  <a:pos x="36" y="184"/>
                </a:cxn>
                <a:cxn ang="0">
                  <a:pos x="10" y="150"/>
                </a:cxn>
                <a:cxn ang="0">
                  <a:pos x="2" y="120"/>
                </a:cxn>
                <a:cxn ang="0">
                  <a:pos x="0" y="108"/>
                </a:cxn>
                <a:cxn ang="0">
                  <a:pos x="4" y="86"/>
                </a:cxn>
                <a:cxn ang="0">
                  <a:pos x="22" y="48"/>
                </a:cxn>
                <a:cxn ang="0">
                  <a:pos x="54" y="18"/>
                </a:cxn>
                <a:cxn ang="0">
                  <a:pos x="98" y="2"/>
                </a:cxn>
                <a:cxn ang="0">
                  <a:pos x="124" y="0"/>
                </a:cxn>
                <a:cxn ang="0">
                  <a:pos x="122" y="18"/>
                </a:cxn>
                <a:cxn ang="0">
                  <a:pos x="146" y="24"/>
                </a:cxn>
                <a:cxn ang="0">
                  <a:pos x="166" y="44"/>
                </a:cxn>
                <a:cxn ang="0">
                  <a:pos x="178" y="72"/>
                </a:cxn>
                <a:cxn ang="0">
                  <a:pos x="182" y="108"/>
                </a:cxn>
                <a:cxn ang="0">
                  <a:pos x="182" y="126"/>
                </a:cxn>
                <a:cxn ang="0">
                  <a:pos x="172" y="158"/>
                </a:cxn>
                <a:cxn ang="0">
                  <a:pos x="156" y="182"/>
                </a:cxn>
                <a:cxn ang="0">
                  <a:pos x="134" y="196"/>
                </a:cxn>
                <a:cxn ang="0">
                  <a:pos x="122" y="198"/>
                </a:cxn>
                <a:cxn ang="0">
                  <a:pos x="98" y="190"/>
                </a:cxn>
                <a:cxn ang="0">
                  <a:pos x="80" y="170"/>
                </a:cxn>
                <a:cxn ang="0">
                  <a:pos x="66" y="142"/>
                </a:cxn>
                <a:cxn ang="0">
                  <a:pos x="62" y="108"/>
                </a:cxn>
                <a:cxn ang="0">
                  <a:pos x="62" y="88"/>
                </a:cxn>
                <a:cxn ang="0">
                  <a:pos x="72" y="56"/>
                </a:cxn>
                <a:cxn ang="0">
                  <a:pos x="88" y="32"/>
                </a:cxn>
                <a:cxn ang="0">
                  <a:pos x="110" y="18"/>
                </a:cxn>
                <a:cxn ang="0">
                  <a:pos x="122" y="18"/>
                </a:cxn>
              </a:cxnLst>
              <a:rect l="0" t="0" r="r" b="b"/>
              <a:pathLst>
                <a:path w="246" h="216">
                  <a:moveTo>
                    <a:pt x="124" y="0"/>
                  </a:moveTo>
                  <a:lnTo>
                    <a:pt x="124" y="0"/>
                  </a:lnTo>
                  <a:lnTo>
                    <a:pt x="148" y="2"/>
                  </a:lnTo>
                  <a:lnTo>
                    <a:pt x="172" y="8"/>
                  </a:lnTo>
                  <a:lnTo>
                    <a:pt x="192" y="18"/>
                  </a:lnTo>
                  <a:lnTo>
                    <a:pt x="210" y="32"/>
                  </a:lnTo>
                  <a:lnTo>
                    <a:pt x="224" y="48"/>
                  </a:lnTo>
                  <a:lnTo>
                    <a:pt x="236" y="66"/>
                  </a:lnTo>
                  <a:lnTo>
                    <a:pt x="244" y="86"/>
                  </a:lnTo>
                  <a:lnTo>
                    <a:pt x="246" y="98"/>
                  </a:lnTo>
                  <a:lnTo>
                    <a:pt x="246" y="108"/>
                  </a:lnTo>
                  <a:lnTo>
                    <a:pt x="246" y="108"/>
                  </a:lnTo>
                  <a:lnTo>
                    <a:pt x="246" y="120"/>
                  </a:lnTo>
                  <a:lnTo>
                    <a:pt x="244" y="130"/>
                  </a:lnTo>
                  <a:lnTo>
                    <a:pt x="236" y="150"/>
                  </a:lnTo>
                  <a:lnTo>
                    <a:pt x="224" y="168"/>
                  </a:lnTo>
                  <a:lnTo>
                    <a:pt x="210" y="184"/>
                  </a:lnTo>
                  <a:lnTo>
                    <a:pt x="192" y="198"/>
                  </a:lnTo>
                  <a:lnTo>
                    <a:pt x="172" y="208"/>
                  </a:lnTo>
                  <a:lnTo>
                    <a:pt x="148" y="214"/>
                  </a:lnTo>
                  <a:lnTo>
                    <a:pt x="124" y="216"/>
                  </a:lnTo>
                  <a:lnTo>
                    <a:pt x="124" y="216"/>
                  </a:lnTo>
                  <a:lnTo>
                    <a:pt x="98" y="214"/>
                  </a:lnTo>
                  <a:lnTo>
                    <a:pt x="76" y="208"/>
                  </a:lnTo>
                  <a:lnTo>
                    <a:pt x="54" y="198"/>
                  </a:lnTo>
                  <a:lnTo>
                    <a:pt x="36" y="184"/>
                  </a:lnTo>
                  <a:lnTo>
                    <a:pt x="22" y="168"/>
                  </a:lnTo>
                  <a:lnTo>
                    <a:pt x="10" y="150"/>
                  </a:lnTo>
                  <a:lnTo>
                    <a:pt x="4" y="130"/>
                  </a:lnTo>
                  <a:lnTo>
                    <a:pt x="2" y="120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2" y="98"/>
                  </a:lnTo>
                  <a:lnTo>
                    <a:pt x="4" y="86"/>
                  </a:lnTo>
                  <a:lnTo>
                    <a:pt x="10" y="66"/>
                  </a:lnTo>
                  <a:lnTo>
                    <a:pt x="22" y="48"/>
                  </a:lnTo>
                  <a:lnTo>
                    <a:pt x="36" y="32"/>
                  </a:lnTo>
                  <a:lnTo>
                    <a:pt x="54" y="18"/>
                  </a:lnTo>
                  <a:lnTo>
                    <a:pt x="76" y="8"/>
                  </a:lnTo>
                  <a:lnTo>
                    <a:pt x="98" y="2"/>
                  </a:lnTo>
                  <a:lnTo>
                    <a:pt x="124" y="0"/>
                  </a:lnTo>
                  <a:lnTo>
                    <a:pt x="124" y="0"/>
                  </a:lnTo>
                  <a:close/>
                  <a:moveTo>
                    <a:pt x="122" y="18"/>
                  </a:moveTo>
                  <a:lnTo>
                    <a:pt x="122" y="18"/>
                  </a:lnTo>
                  <a:lnTo>
                    <a:pt x="134" y="18"/>
                  </a:lnTo>
                  <a:lnTo>
                    <a:pt x="146" y="24"/>
                  </a:lnTo>
                  <a:lnTo>
                    <a:pt x="156" y="32"/>
                  </a:lnTo>
                  <a:lnTo>
                    <a:pt x="166" y="44"/>
                  </a:lnTo>
                  <a:lnTo>
                    <a:pt x="172" y="56"/>
                  </a:lnTo>
                  <a:lnTo>
                    <a:pt x="178" y="72"/>
                  </a:lnTo>
                  <a:lnTo>
                    <a:pt x="182" y="88"/>
                  </a:lnTo>
                  <a:lnTo>
                    <a:pt x="182" y="108"/>
                  </a:lnTo>
                  <a:lnTo>
                    <a:pt x="182" y="108"/>
                  </a:lnTo>
                  <a:lnTo>
                    <a:pt x="182" y="126"/>
                  </a:lnTo>
                  <a:lnTo>
                    <a:pt x="178" y="142"/>
                  </a:lnTo>
                  <a:lnTo>
                    <a:pt x="172" y="158"/>
                  </a:lnTo>
                  <a:lnTo>
                    <a:pt x="166" y="170"/>
                  </a:lnTo>
                  <a:lnTo>
                    <a:pt x="156" y="182"/>
                  </a:lnTo>
                  <a:lnTo>
                    <a:pt x="146" y="190"/>
                  </a:lnTo>
                  <a:lnTo>
                    <a:pt x="134" y="196"/>
                  </a:lnTo>
                  <a:lnTo>
                    <a:pt x="122" y="198"/>
                  </a:lnTo>
                  <a:lnTo>
                    <a:pt x="122" y="198"/>
                  </a:lnTo>
                  <a:lnTo>
                    <a:pt x="110" y="196"/>
                  </a:lnTo>
                  <a:lnTo>
                    <a:pt x="98" y="190"/>
                  </a:lnTo>
                  <a:lnTo>
                    <a:pt x="88" y="182"/>
                  </a:lnTo>
                  <a:lnTo>
                    <a:pt x="80" y="170"/>
                  </a:lnTo>
                  <a:lnTo>
                    <a:pt x="72" y="158"/>
                  </a:lnTo>
                  <a:lnTo>
                    <a:pt x="66" y="142"/>
                  </a:lnTo>
                  <a:lnTo>
                    <a:pt x="62" y="126"/>
                  </a:lnTo>
                  <a:lnTo>
                    <a:pt x="62" y="108"/>
                  </a:lnTo>
                  <a:lnTo>
                    <a:pt x="62" y="108"/>
                  </a:lnTo>
                  <a:lnTo>
                    <a:pt x="62" y="88"/>
                  </a:lnTo>
                  <a:lnTo>
                    <a:pt x="66" y="72"/>
                  </a:lnTo>
                  <a:lnTo>
                    <a:pt x="72" y="56"/>
                  </a:lnTo>
                  <a:lnTo>
                    <a:pt x="80" y="44"/>
                  </a:lnTo>
                  <a:lnTo>
                    <a:pt x="88" y="32"/>
                  </a:lnTo>
                  <a:lnTo>
                    <a:pt x="98" y="24"/>
                  </a:lnTo>
                  <a:lnTo>
                    <a:pt x="110" y="18"/>
                  </a:lnTo>
                  <a:lnTo>
                    <a:pt x="122" y="18"/>
                  </a:lnTo>
                  <a:lnTo>
                    <a:pt x="122" y="1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8" name="Freeform 15"/>
            <p:cNvSpPr>
              <a:spLocks noEditPoints="1"/>
            </p:cNvSpPr>
            <p:nvPr/>
          </p:nvSpPr>
          <p:spPr bwMode="auto">
            <a:xfrm>
              <a:off x="4679" y="2016"/>
              <a:ext cx="134" cy="340"/>
            </a:xfrm>
            <a:custGeom>
              <a:avLst/>
              <a:gdLst/>
              <a:ahLst/>
              <a:cxnLst>
                <a:cxn ang="0">
                  <a:pos x="100" y="296"/>
                </a:cxn>
                <a:cxn ang="0">
                  <a:pos x="100" y="306"/>
                </a:cxn>
                <a:cxn ang="0">
                  <a:pos x="104" y="320"/>
                </a:cxn>
                <a:cxn ang="0">
                  <a:pos x="112" y="328"/>
                </a:cxn>
                <a:cxn ang="0">
                  <a:pos x="134" y="332"/>
                </a:cxn>
                <a:cxn ang="0">
                  <a:pos x="2" y="340"/>
                </a:cxn>
                <a:cxn ang="0">
                  <a:pos x="2" y="332"/>
                </a:cxn>
                <a:cxn ang="0">
                  <a:pos x="24" y="328"/>
                </a:cxn>
                <a:cxn ang="0">
                  <a:pos x="28" y="324"/>
                </a:cxn>
                <a:cxn ang="0">
                  <a:pos x="34" y="310"/>
                </a:cxn>
                <a:cxn ang="0">
                  <a:pos x="36" y="182"/>
                </a:cxn>
                <a:cxn ang="0">
                  <a:pos x="36" y="162"/>
                </a:cxn>
                <a:cxn ang="0">
                  <a:pos x="32" y="146"/>
                </a:cxn>
                <a:cxn ang="0">
                  <a:pos x="28" y="142"/>
                </a:cxn>
                <a:cxn ang="0">
                  <a:pos x="14" y="138"/>
                </a:cxn>
                <a:cxn ang="0">
                  <a:pos x="0" y="128"/>
                </a:cxn>
                <a:cxn ang="0">
                  <a:pos x="30" y="36"/>
                </a:cxn>
                <a:cxn ang="0">
                  <a:pos x="30" y="28"/>
                </a:cxn>
                <a:cxn ang="0">
                  <a:pos x="36" y="14"/>
                </a:cxn>
                <a:cxn ang="0">
                  <a:pos x="46" y="6"/>
                </a:cxn>
                <a:cxn ang="0">
                  <a:pos x="66" y="0"/>
                </a:cxn>
                <a:cxn ang="0">
                  <a:pos x="86" y="6"/>
                </a:cxn>
                <a:cxn ang="0">
                  <a:pos x="98" y="14"/>
                </a:cxn>
                <a:cxn ang="0">
                  <a:pos x="104" y="26"/>
                </a:cxn>
                <a:cxn ang="0">
                  <a:pos x="104" y="36"/>
                </a:cxn>
                <a:cxn ang="0">
                  <a:pos x="100" y="50"/>
                </a:cxn>
                <a:cxn ang="0">
                  <a:pos x="92" y="62"/>
                </a:cxn>
                <a:cxn ang="0">
                  <a:pos x="80" y="68"/>
                </a:cxn>
                <a:cxn ang="0">
                  <a:pos x="52" y="68"/>
                </a:cxn>
                <a:cxn ang="0">
                  <a:pos x="40" y="62"/>
                </a:cxn>
                <a:cxn ang="0">
                  <a:pos x="32" y="50"/>
                </a:cxn>
                <a:cxn ang="0">
                  <a:pos x="30" y="36"/>
                </a:cxn>
              </a:cxnLst>
              <a:rect l="0" t="0" r="r" b="b"/>
              <a:pathLst>
                <a:path w="134" h="340">
                  <a:moveTo>
                    <a:pt x="100" y="128"/>
                  </a:moveTo>
                  <a:lnTo>
                    <a:pt x="100" y="296"/>
                  </a:lnTo>
                  <a:lnTo>
                    <a:pt x="100" y="296"/>
                  </a:lnTo>
                  <a:lnTo>
                    <a:pt x="100" y="306"/>
                  </a:lnTo>
                  <a:lnTo>
                    <a:pt x="100" y="314"/>
                  </a:lnTo>
                  <a:lnTo>
                    <a:pt x="104" y="320"/>
                  </a:lnTo>
                  <a:lnTo>
                    <a:pt x="108" y="324"/>
                  </a:lnTo>
                  <a:lnTo>
                    <a:pt x="112" y="328"/>
                  </a:lnTo>
                  <a:lnTo>
                    <a:pt x="118" y="330"/>
                  </a:lnTo>
                  <a:lnTo>
                    <a:pt x="134" y="332"/>
                  </a:lnTo>
                  <a:lnTo>
                    <a:pt x="134" y="340"/>
                  </a:lnTo>
                  <a:lnTo>
                    <a:pt x="2" y="340"/>
                  </a:lnTo>
                  <a:lnTo>
                    <a:pt x="2" y="332"/>
                  </a:lnTo>
                  <a:lnTo>
                    <a:pt x="2" y="332"/>
                  </a:lnTo>
                  <a:lnTo>
                    <a:pt x="18" y="330"/>
                  </a:lnTo>
                  <a:lnTo>
                    <a:pt x="24" y="328"/>
                  </a:lnTo>
                  <a:lnTo>
                    <a:pt x="28" y="324"/>
                  </a:lnTo>
                  <a:lnTo>
                    <a:pt x="28" y="324"/>
                  </a:lnTo>
                  <a:lnTo>
                    <a:pt x="32" y="318"/>
                  </a:lnTo>
                  <a:lnTo>
                    <a:pt x="34" y="310"/>
                  </a:lnTo>
                  <a:lnTo>
                    <a:pt x="36" y="292"/>
                  </a:lnTo>
                  <a:lnTo>
                    <a:pt x="36" y="182"/>
                  </a:lnTo>
                  <a:lnTo>
                    <a:pt x="36" y="182"/>
                  </a:lnTo>
                  <a:lnTo>
                    <a:pt x="36" y="162"/>
                  </a:lnTo>
                  <a:lnTo>
                    <a:pt x="34" y="152"/>
                  </a:lnTo>
                  <a:lnTo>
                    <a:pt x="32" y="146"/>
                  </a:lnTo>
                  <a:lnTo>
                    <a:pt x="32" y="146"/>
                  </a:lnTo>
                  <a:lnTo>
                    <a:pt x="28" y="142"/>
                  </a:lnTo>
                  <a:lnTo>
                    <a:pt x="22" y="140"/>
                  </a:lnTo>
                  <a:lnTo>
                    <a:pt x="14" y="138"/>
                  </a:lnTo>
                  <a:lnTo>
                    <a:pt x="0" y="136"/>
                  </a:lnTo>
                  <a:lnTo>
                    <a:pt x="0" y="128"/>
                  </a:lnTo>
                  <a:lnTo>
                    <a:pt x="100" y="128"/>
                  </a:lnTo>
                  <a:close/>
                  <a:moveTo>
                    <a:pt x="30" y="36"/>
                  </a:moveTo>
                  <a:lnTo>
                    <a:pt x="30" y="36"/>
                  </a:lnTo>
                  <a:lnTo>
                    <a:pt x="30" y="28"/>
                  </a:lnTo>
                  <a:lnTo>
                    <a:pt x="32" y="20"/>
                  </a:lnTo>
                  <a:lnTo>
                    <a:pt x="36" y="14"/>
                  </a:lnTo>
                  <a:lnTo>
                    <a:pt x="40" y="10"/>
                  </a:lnTo>
                  <a:lnTo>
                    <a:pt x="46" y="6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80" y="2"/>
                  </a:lnTo>
                  <a:lnTo>
                    <a:pt x="86" y="6"/>
                  </a:lnTo>
                  <a:lnTo>
                    <a:pt x="92" y="10"/>
                  </a:lnTo>
                  <a:lnTo>
                    <a:pt x="98" y="14"/>
                  </a:lnTo>
                  <a:lnTo>
                    <a:pt x="100" y="20"/>
                  </a:lnTo>
                  <a:lnTo>
                    <a:pt x="104" y="26"/>
                  </a:lnTo>
                  <a:lnTo>
                    <a:pt x="104" y="36"/>
                  </a:lnTo>
                  <a:lnTo>
                    <a:pt x="104" y="36"/>
                  </a:lnTo>
                  <a:lnTo>
                    <a:pt x="104" y="44"/>
                  </a:lnTo>
                  <a:lnTo>
                    <a:pt x="100" y="50"/>
                  </a:lnTo>
                  <a:lnTo>
                    <a:pt x="98" y="56"/>
                  </a:lnTo>
                  <a:lnTo>
                    <a:pt x="92" y="62"/>
                  </a:lnTo>
                  <a:lnTo>
                    <a:pt x="86" y="64"/>
                  </a:lnTo>
                  <a:lnTo>
                    <a:pt x="80" y="68"/>
                  </a:lnTo>
                  <a:lnTo>
                    <a:pt x="66" y="70"/>
                  </a:lnTo>
                  <a:lnTo>
                    <a:pt x="52" y="68"/>
                  </a:lnTo>
                  <a:lnTo>
                    <a:pt x="46" y="64"/>
                  </a:lnTo>
                  <a:lnTo>
                    <a:pt x="40" y="62"/>
                  </a:lnTo>
                  <a:lnTo>
                    <a:pt x="36" y="56"/>
                  </a:lnTo>
                  <a:lnTo>
                    <a:pt x="32" y="50"/>
                  </a:lnTo>
                  <a:lnTo>
                    <a:pt x="30" y="44"/>
                  </a:lnTo>
                  <a:lnTo>
                    <a:pt x="30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4679" y="2145"/>
              <a:ext cx="134" cy="211"/>
            </a:xfrm>
            <a:custGeom>
              <a:avLst/>
              <a:gdLst/>
              <a:ahLst/>
              <a:cxnLst>
                <a:cxn ang="0">
                  <a:pos x="100" y="0"/>
                </a:cxn>
                <a:cxn ang="0">
                  <a:pos x="100" y="168"/>
                </a:cxn>
                <a:cxn ang="0">
                  <a:pos x="100" y="168"/>
                </a:cxn>
                <a:cxn ang="0">
                  <a:pos x="100" y="178"/>
                </a:cxn>
                <a:cxn ang="0">
                  <a:pos x="100" y="186"/>
                </a:cxn>
                <a:cxn ang="0">
                  <a:pos x="104" y="192"/>
                </a:cxn>
                <a:cxn ang="0">
                  <a:pos x="108" y="196"/>
                </a:cxn>
                <a:cxn ang="0">
                  <a:pos x="112" y="200"/>
                </a:cxn>
                <a:cxn ang="0">
                  <a:pos x="118" y="202"/>
                </a:cxn>
                <a:cxn ang="0">
                  <a:pos x="134" y="204"/>
                </a:cxn>
                <a:cxn ang="0">
                  <a:pos x="134" y="212"/>
                </a:cxn>
                <a:cxn ang="0">
                  <a:pos x="2" y="212"/>
                </a:cxn>
                <a:cxn ang="0">
                  <a:pos x="2" y="204"/>
                </a:cxn>
                <a:cxn ang="0">
                  <a:pos x="2" y="204"/>
                </a:cxn>
                <a:cxn ang="0">
                  <a:pos x="18" y="202"/>
                </a:cxn>
                <a:cxn ang="0">
                  <a:pos x="24" y="200"/>
                </a:cxn>
                <a:cxn ang="0">
                  <a:pos x="28" y="196"/>
                </a:cxn>
                <a:cxn ang="0">
                  <a:pos x="28" y="196"/>
                </a:cxn>
                <a:cxn ang="0">
                  <a:pos x="32" y="190"/>
                </a:cxn>
                <a:cxn ang="0">
                  <a:pos x="34" y="182"/>
                </a:cxn>
                <a:cxn ang="0">
                  <a:pos x="36" y="164"/>
                </a:cxn>
                <a:cxn ang="0">
                  <a:pos x="36" y="54"/>
                </a:cxn>
                <a:cxn ang="0">
                  <a:pos x="36" y="54"/>
                </a:cxn>
                <a:cxn ang="0">
                  <a:pos x="36" y="34"/>
                </a:cxn>
                <a:cxn ang="0">
                  <a:pos x="34" y="24"/>
                </a:cxn>
                <a:cxn ang="0">
                  <a:pos x="32" y="18"/>
                </a:cxn>
                <a:cxn ang="0">
                  <a:pos x="32" y="18"/>
                </a:cxn>
                <a:cxn ang="0">
                  <a:pos x="28" y="14"/>
                </a:cxn>
                <a:cxn ang="0">
                  <a:pos x="22" y="12"/>
                </a:cxn>
                <a:cxn ang="0">
                  <a:pos x="14" y="10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00" y="0"/>
                </a:cxn>
              </a:cxnLst>
              <a:rect l="0" t="0" r="r" b="b"/>
              <a:pathLst>
                <a:path w="134" h="212">
                  <a:moveTo>
                    <a:pt x="100" y="0"/>
                  </a:moveTo>
                  <a:lnTo>
                    <a:pt x="100" y="168"/>
                  </a:lnTo>
                  <a:lnTo>
                    <a:pt x="100" y="168"/>
                  </a:lnTo>
                  <a:lnTo>
                    <a:pt x="100" y="178"/>
                  </a:lnTo>
                  <a:lnTo>
                    <a:pt x="100" y="186"/>
                  </a:lnTo>
                  <a:lnTo>
                    <a:pt x="104" y="192"/>
                  </a:lnTo>
                  <a:lnTo>
                    <a:pt x="108" y="196"/>
                  </a:lnTo>
                  <a:lnTo>
                    <a:pt x="112" y="200"/>
                  </a:lnTo>
                  <a:lnTo>
                    <a:pt x="118" y="202"/>
                  </a:lnTo>
                  <a:lnTo>
                    <a:pt x="134" y="204"/>
                  </a:lnTo>
                  <a:lnTo>
                    <a:pt x="134" y="212"/>
                  </a:lnTo>
                  <a:lnTo>
                    <a:pt x="2" y="212"/>
                  </a:lnTo>
                  <a:lnTo>
                    <a:pt x="2" y="204"/>
                  </a:lnTo>
                  <a:lnTo>
                    <a:pt x="2" y="204"/>
                  </a:lnTo>
                  <a:lnTo>
                    <a:pt x="18" y="202"/>
                  </a:lnTo>
                  <a:lnTo>
                    <a:pt x="24" y="200"/>
                  </a:lnTo>
                  <a:lnTo>
                    <a:pt x="28" y="196"/>
                  </a:lnTo>
                  <a:lnTo>
                    <a:pt x="28" y="196"/>
                  </a:lnTo>
                  <a:lnTo>
                    <a:pt x="32" y="190"/>
                  </a:lnTo>
                  <a:lnTo>
                    <a:pt x="34" y="182"/>
                  </a:lnTo>
                  <a:lnTo>
                    <a:pt x="36" y="164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6" y="34"/>
                  </a:lnTo>
                  <a:lnTo>
                    <a:pt x="34" y="24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28" y="14"/>
                  </a:lnTo>
                  <a:lnTo>
                    <a:pt x="22" y="12"/>
                  </a:lnTo>
                  <a:lnTo>
                    <a:pt x="14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0" y="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4710" y="2016"/>
              <a:ext cx="73" cy="69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0" y="36"/>
                </a:cxn>
                <a:cxn ang="0">
                  <a:pos x="0" y="28"/>
                </a:cxn>
                <a:cxn ang="0">
                  <a:pos x="2" y="20"/>
                </a:cxn>
                <a:cxn ang="0">
                  <a:pos x="6" y="14"/>
                </a:cxn>
                <a:cxn ang="0">
                  <a:pos x="10" y="10"/>
                </a:cxn>
                <a:cxn ang="0">
                  <a:pos x="16" y="6"/>
                </a:cxn>
                <a:cxn ang="0">
                  <a:pos x="22" y="2"/>
                </a:cxn>
                <a:cxn ang="0">
                  <a:pos x="36" y="0"/>
                </a:cxn>
                <a:cxn ang="0">
                  <a:pos x="50" y="2"/>
                </a:cxn>
                <a:cxn ang="0">
                  <a:pos x="56" y="6"/>
                </a:cxn>
                <a:cxn ang="0">
                  <a:pos x="62" y="10"/>
                </a:cxn>
                <a:cxn ang="0">
                  <a:pos x="68" y="14"/>
                </a:cxn>
                <a:cxn ang="0">
                  <a:pos x="70" y="20"/>
                </a:cxn>
                <a:cxn ang="0">
                  <a:pos x="74" y="26"/>
                </a:cxn>
                <a:cxn ang="0">
                  <a:pos x="74" y="36"/>
                </a:cxn>
                <a:cxn ang="0">
                  <a:pos x="74" y="36"/>
                </a:cxn>
                <a:cxn ang="0">
                  <a:pos x="74" y="44"/>
                </a:cxn>
                <a:cxn ang="0">
                  <a:pos x="70" y="50"/>
                </a:cxn>
                <a:cxn ang="0">
                  <a:pos x="68" y="56"/>
                </a:cxn>
                <a:cxn ang="0">
                  <a:pos x="62" y="62"/>
                </a:cxn>
                <a:cxn ang="0">
                  <a:pos x="56" y="64"/>
                </a:cxn>
                <a:cxn ang="0">
                  <a:pos x="50" y="68"/>
                </a:cxn>
                <a:cxn ang="0">
                  <a:pos x="36" y="70"/>
                </a:cxn>
                <a:cxn ang="0">
                  <a:pos x="22" y="68"/>
                </a:cxn>
                <a:cxn ang="0">
                  <a:pos x="16" y="64"/>
                </a:cxn>
                <a:cxn ang="0">
                  <a:pos x="10" y="62"/>
                </a:cxn>
                <a:cxn ang="0">
                  <a:pos x="6" y="56"/>
                </a:cxn>
                <a:cxn ang="0">
                  <a:pos x="2" y="50"/>
                </a:cxn>
                <a:cxn ang="0">
                  <a:pos x="0" y="44"/>
                </a:cxn>
                <a:cxn ang="0">
                  <a:pos x="0" y="36"/>
                </a:cxn>
              </a:cxnLst>
              <a:rect l="0" t="0" r="r" b="b"/>
              <a:pathLst>
                <a:path w="74" h="70">
                  <a:moveTo>
                    <a:pt x="0" y="36"/>
                  </a:moveTo>
                  <a:lnTo>
                    <a:pt x="0" y="36"/>
                  </a:lnTo>
                  <a:lnTo>
                    <a:pt x="0" y="28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2" y="2"/>
                  </a:lnTo>
                  <a:lnTo>
                    <a:pt x="36" y="0"/>
                  </a:lnTo>
                  <a:lnTo>
                    <a:pt x="50" y="2"/>
                  </a:lnTo>
                  <a:lnTo>
                    <a:pt x="56" y="6"/>
                  </a:lnTo>
                  <a:lnTo>
                    <a:pt x="62" y="10"/>
                  </a:lnTo>
                  <a:lnTo>
                    <a:pt x="68" y="14"/>
                  </a:lnTo>
                  <a:lnTo>
                    <a:pt x="70" y="20"/>
                  </a:lnTo>
                  <a:lnTo>
                    <a:pt x="74" y="26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4" y="44"/>
                  </a:lnTo>
                  <a:lnTo>
                    <a:pt x="70" y="50"/>
                  </a:lnTo>
                  <a:lnTo>
                    <a:pt x="68" y="56"/>
                  </a:lnTo>
                  <a:lnTo>
                    <a:pt x="62" y="62"/>
                  </a:lnTo>
                  <a:lnTo>
                    <a:pt x="56" y="64"/>
                  </a:lnTo>
                  <a:lnTo>
                    <a:pt x="50" y="68"/>
                  </a:lnTo>
                  <a:lnTo>
                    <a:pt x="36" y="70"/>
                  </a:lnTo>
                  <a:lnTo>
                    <a:pt x="22" y="68"/>
                  </a:lnTo>
                  <a:lnTo>
                    <a:pt x="16" y="64"/>
                  </a:lnTo>
                  <a:lnTo>
                    <a:pt x="10" y="62"/>
                  </a:lnTo>
                  <a:lnTo>
                    <a:pt x="6" y="56"/>
                  </a:lnTo>
                  <a:lnTo>
                    <a:pt x="2" y="50"/>
                  </a:lnTo>
                  <a:lnTo>
                    <a:pt x="0" y="44"/>
                  </a:lnTo>
                  <a:lnTo>
                    <a:pt x="0" y="36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4313" y="2137"/>
              <a:ext cx="207" cy="219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02" y="6"/>
                </a:cxn>
                <a:cxn ang="0">
                  <a:pos x="102" y="60"/>
                </a:cxn>
                <a:cxn ang="0">
                  <a:pos x="144" y="10"/>
                </a:cxn>
                <a:cxn ang="0">
                  <a:pos x="144" y="10"/>
                </a:cxn>
                <a:cxn ang="0">
                  <a:pos x="150" y="6"/>
                </a:cxn>
                <a:cxn ang="0">
                  <a:pos x="156" y="2"/>
                </a:cxn>
                <a:cxn ang="0">
                  <a:pos x="162" y="0"/>
                </a:cxn>
                <a:cxn ang="0">
                  <a:pos x="170" y="0"/>
                </a:cxn>
                <a:cxn ang="0">
                  <a:pos x="180" y="2"/>
                </a:cxn>
                <a:cxn ang="0">
                  <a:pos x="188" y="4"/>
                </a:cxn>
                <a:cxn ang="0">
                  <a:pos x="198" y="10"/>
                </a:cxn>
                <a:cxn ang="0">
                  <a:pos x="208" y="16"/>
                </a:cxn>
                <a:cxn ang="0">
                  <a:pos x="194" y="96"/>
                </a:cxn>
                <a:cxn ang="0">
                  <a:pos x="194" y="96"/>
                </a:cxn>
                <a:cxn ang="0">
                  <a:pos x="180" y="82"/>
                </a:cxn>
                <a:cxn ang="0">
                  <a:pos x="168" y="70"/>
                </a:cxn>
                <a:cxn ang="0">
                  <a:pos x="152" y="64"/>
                </a:cxn>
                <a:cxn ang="0">
                  <a:pos x="146" y="62"/>
                </a:cxn>
                <a:cxn ang="0">
                  <a:pos x="138" y="62"/>
                </a:cxn>
                <a:cxn ang="0">
                  <a:pos x="138" y="62"/>
                </a:cxn>
                <a:cxn ang="0">
                  <a:pos x="132" y="62"/>
                </a:cxn>
                <a:cxn ang="0">
                  <a:pos x="126" y="64"/>
                </a:cxn>
                <a:cxn ang="0">
                  <a:pos x="120" y="66"/>
                </a:cxn>
                <a:cxn ang="0">
                  <a:pos x="114" y="70"/>
                </a:cxn>
                <a:cxn ang="0">
                  <a:pos x="110" y="76"/>
                </a:cxn>
                <a:cxn ang="0">
                  <a:pos x="106" y="84"/>
                </a:cxn>
                <a:cxn ang="0">
                  <a:pos x="104" y="92"/>
                </a:cxn>
                <a:cxn ang="0">
                  <a:pos x="102" y="102"/>
                </a:cxn>
                <a:cxn ang="0">
                  <a:pos x="102" y="174"/>
                </a:cxn>
                <a:cxn ang="0">
                  <a:pos x="102" y="174"/>
                </a:cxn>
                <a:cxn ang="0">
                  <a:pos x="104" y="190"/>
                </a:cxn>
                <a:cxn ang="0">
                  <a:pos x="106" y="196"/>
                </a:cxn>
                <a:cxn ang="0">
                  <a:pos x="110" y="200"/>
                </a:cxn>
                <a:cxn ang="0">
                  <a:pos x="114" y="204"/>
                </a:cxn>
                <a:cxn ang="0">
                  <a:pos x="120" y="206"/>
                </a:cxn>
                <a:cxn ang="0">
                  <a:pos x="136" y="210"/>
                </a:cxn>
                <a:cxn ang="0">
                  <a:pos x="136" y="218"/>
                </a:cxn>
                <a:cxn ang="0">
                  <a:pos x="2" y="218"/>
                </a:cxn>
                <a:cxn ang="0">
                  <a:pos x="2" y="208"/>
                </a:cxn>
                <a:cxn ang="0">
                  <a:pos x="2" y="208"/>
                </a:cxn>
                <a:cxn ang="0">
                  <a:pos x="18" y="206"/>
                </a:cxn>
                <a:cxn ang="0">
                  <a:pos x="24" y="204"/>
                </a:cxn>
                <a:cxn ang="0">
                  <a:pos x="28" y="200"/>
                </a:cxn>
                <a:cxn ang="0">
                  <a:pos x="32" y="196"/>
                </a:cxn>
                <a:cxn ang="0">
                  <a:pos x="34" y="190"/>
                </a:cxn>
                <a:cxn ang="0">
                  <a:pos x="36" y="174"/>
                </a:cxn>
                <a:cxn ang="0">
                  <a:pos x="36" y="44"/>
                </a:cxn>
                <a:cxn ang="0">
                  <a:pos x="36" y="44"/>
                </a:cxn>
                <a:cxn ang="0">
                  <a:pos x="34" y="30"/>
                </a:cxn>
                <a:cxn ang="0">
                  <a:pos x="30" y="24"/>
                </a:cxn>
                <a:cxn ang="0">
                  <a:pos x="28" y="20"/>
                </a:cxn>
                <a:cxn ang="0">
                  <a:pos x="22" y="18"/>
                </a:cxn>
                <a:cxn ang="0">
                  <a:pos x="16" y="16"/>
                </a:cxn>
                <a:cxn ang="0">
                  <a:pos x="0" y="14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08" h="218">
                  <a:moveTo>
                    <a:pt x="0" y="6"/>
                  </a:moveTo>
                  <a:lnTo>
                    <a:pt x="102" y="6"/>
                  </a:lnTo>
                  <a:lnTo>
                    <a:pt x="102" y="60"/>
                  </a:lnTo>
                  <a:lnTo>
                    <a:pt x="144" y="10"/>
                  </a:lnTo>
                  <a:lnTo>
                    <a:pt x="144" y="10"/>
                  </a:lnTo>
                  <a:lnTo>
                    <a:pt x="150" y="6"/>
                  </a:lnTo>
                  <a:lnTo>
                    <a:pt x="156" y="2"/>
                  </a:lnTo>
                  <a:lnTo>
                    <a:pt x="162" y="0"/>
                  </a:lnTo>
                  <a:lnTo>
                    <a:pt x="170" y="0"/>
                  </a:lnTo>
                  <a:lnTo>
                    <a:pt x="180" y="2"/>
                  </a:lnTo>
                  <a:lnTo>
                    <a:pt x="188" y="4"/>
                  </a:lnTo>
                  <a:lnTo>
                    <a:pt x="198" y="10"/>
                  </a:lnTo>
                  <a:lnTo>
                    <a:pt x="208" y="16"/>
                  </a:lnTo>
                  <a:lnTo>
                    <a:pt x="194" y="96"/>
                  </a:lnTo>
                  <a:lnTo>
                    <a:pt x="194" y="96"/>
                  </a:lnTo>
                  <a:lnTo>
                    <a:pt x="180" y="82"/>
                  </a:lnTo>
                  <a:lnTo>
                    <a:pt x="168" y="70"/>
                  </a:lnTo>
                  <a:lnTo>
                    <a:pt x="152" y="64"/>
                  </a:lnTo>
                  <a:lnTo>
                    <a:pt x="146" y="62"/>
                  </a:lnTo>
                  <a:lnTo>
                    <a:pt x="138" y="62"/>
                  </a:lnTo>
                  <a:lnTo>
                    <a:pt x="138" y="62"/>
                  </a:lnTo>
                  <a:lnTo>
                    <a:pt x="132" y="62"/>
                  </a:lnTo>
                  <a:lnTo>
                    <a:pt x="126" y="64"/>
                  </a:lnTo>
                  <a:lnTo>
                    <a:pt x="120" y="66"/>
                  </a:lnTo>
                  <a:lnTo>
                    <a:pt x="114" y="70"/>
                  </a:lnTo>
                  <a:lnTo>
                    <a:pt x="110" y="76"/>
                  </a:lnTo>
                  <a:lnTo>
                    <a:pt x="106" y="84"/>
                  </a:lnTo>
                  <a:lnTo>
                    <a:pt x="104" y="92"/>
                  </a:lnTo>
                  <a:lnTo>
                    <a:pt x="102" y="102"/>
                  </a:lnTo>
                  <a:lnTo>
                    <a:pt x="102" y="174"/>
                  </a:lnTo>
                  <a:lnTo>
                    <a:pt x="102" y="174"/>
                  </a:lnTo>
                  <a:lnTo>
                    <a:pt x="104" y="190"/>
                  </a:lnTo>
                  <a:lnTo>
                    <a:pt x="106" y="196"/>
                  </a:lnTo>
                  <a:lnTo>
                    <a:pt x="110" y="200"/>
                  </a:lnTo>
                  <a:lnTo>
                    <a:pt x="114" y="204"/>
                  </a:lnTo>
                  <a:lnTo>
                    <a:pt x="120" y="206"/>
                  </a:lnTo>
                  <a:lnTo>
                    <a:pt x="136" y="210"/>
                  </a:lnTo>
                  <a:lnTo>
                    <a:pt x="136" y="218"/>
                  </a:lnTo>
                  <a:lnTo>
                    <a:pt x="2" y="218"/>
                  </a:lnTo>
                  <a:lnTo>
                    <a:pt x="2" y="208"/>
                  </a:lnTo>
                  <a:lnTo>
                    <a:pt x="2" y="208"/>
                  </a:lnTo>
                  <a:lnTo>
                    <a:pt x="18" y="206"/>
                  </a:lnTo>
                  <a:lnTo>
                    <a:pt x="24" y="204"/>
                  </a:lnTo>
                  <a:lnTo>
                    <a:pt x="28" y="200"/>
                  </a:lnTo>
                  <a:lnTo>
                    <a:pt x="32" y="196"/>
                  </a:lnTo>
                  <a:lnTo>
                    <a:pt x="34" y="190"/>
                  </a:lnTo>
                  <a:lnTo>
                    <a:pt x="36" y="17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4" y="30"/>
                  </a:lnTo>
                  <a:lnTo>
                    <a:pt x="30" y="24"/>
                  </a:lnTo>
                  <a:lnTo>
                    <a:pt x="28" y="20"/>
                  </a:lnTo>
                  <a:lnTo>
                    <a:pt x="22" y="18"/>
                  </a:lnTo>
                  <a:lnTo>
                    <a:pt x="16" y="16"/>
                  </a:lnTo>
                  <a:lnTo>
                    <a:pt x="0" y="1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2" name="Freeform 19"/>
            <p:cNvSpPr>
              <a:spLocks noEditPoints="1"/>
            </p:cNvSpPr>
            <p:nvPr/>
          </p:nvSpPr>
          <p:spPr bwMode="auto">
            <a:xfrm>
              <a:off x="4106" y="2145"/>
              <a:ext cx="226" cy="215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2" y="88"/>
                </a:cxn>
                <a:cxn ang="0">
                  <a:pos x="8" y="66"/>
                </a:cxn>
                <a:cxn ang="0">
                  <a:pos x="20" y="46"/>
                </a:cxn>
                <a:cxn ang="0">
                  <a:pos x="34" y="30"/>
                </a:cxn>
                <a:cxn ang="0">
                  <a:pos x="72" y="8"/>
                </a:cxn>
                <a:cxn ang="0">
                  <a:pos x="122" y="0"/>
                </a:cxn>
                <a:cxn ang="0">
                  <a:pos x="144" y="0"/>
                </a:cxn>
                <a:cxn ang="0">
                  <a:pos x="178" y="14"/>
                </a:cxn>
                <a:cxn ang="0">
                  <a:pos x="202" y="38"/>
                </a:cxn>
                <a:cxn ang="0">
                  <a:pos x="214" y="72"/>
                </a:cxn>
                <a:cxn ang="0">
                  <a:pos x="70" y="92"/>
                </a:cxn>
                <a:cxn ang="0">
                  <a:pos x="70" y="110"/>
                </a:cxn>
                <a:cxn ang="0">
                  <a:pos x="80" y="142"/>
                </a:cxn>
                <a:cxn ang="0">
                  <a:pos x="98" y="168"/>
                </a:cxn>
                <a:cxn ang="0">
                  <a:pos x="120" y="184"/>
                </a:cxn>
                <a:cxn ang="0">
                  <a:pos x="134" y="186"/>
                </a:cxn>
                <a:cxn ang="0">
                  <a:pos x="164" y="184"/>
                </a:cxn>
                <a:cxn ang="0">
                  <a:pos x="186" y="174"/>
                </a:cxn>
                <a:cxn ang="0">
                  <a:pos x="208" y="154"/>
                </a:cxn>
                <a:cxn ang="0">
                  <a:pos x="226" y="144"/>
                </a:cxn>
                <a:cxn ang="0">
                  <a:pos x="222" y="158"/>
                </a:cxn>
                <a:cxn ang="0">
                  <a:pos x="204" y="184"/>
                </a:cxn>
                <a:cxn ang="0">
                  <a:pos x="178" y="204"/>
                </a:cxn>
                <a:cxn ang="0">
                  <a:pos x="140" y="216"/>
                </a:cxn>
                <a:cxn ang="0">
                  <a:pos x="118" y="216"/>
                </a:cxn>
                <a:cxn ang="0">
                  <a:pos x="80" y="212"/>
                </a:cxn>
                <a:cxn ang="0">
                  <a:pos x="42" y="194"/>
                </a:cxn>
                <a:cxn ang="0">
                  <a:pos x="20" y="170"/>
                </a:cxn>
                <a:cxn ang="0">
                  <a:pos x="8" y="152"/>
                </a:cxn>
                <a:cxn ang="0">
                  <a:pos x="2" y="128"/>
                </a:cxn>
                <a:cxn ang="0">
                  <a:pos x="0" y="116"/>
                </a:cxn>
                <a:cxn ang="0">
                  <a:pos x="150" y="72"/>
                </a:cxn>
                <a:cxn ang="0">
                  <a:pos x="148" y="60"/>
                </a:cxn>
                <a:cxn ang="0">
                  <a:pos x="144" y="42"/>
                </a:cxn>
                <a:cxn ang="0">
                  <a:pos x="134" y="28"/>
                </a:cxn>
                <a:cxn ang="0">
                  <a:pos x="120" y="20"/>
                </a:cxn>
                <a:cxn ang="0">
                  <a:pos x="114" y="18"/>
                </a:cxn>
                <a:cxn ang="0">
                  <a:pos x="100" y="22"/>
                </a:cxn>
                <a:cxn ang="0">
                  <a:pos x="86" y="32"/>
                </a:cxn>
                <a:cxn ang="0">
                  <a:pos x="76" y="50"/>
                </a:cxn>
                <a:cxn ang="0">
                  <a:pos x="72" y="72"/>
                </a:cxn>
              </a:cxnLst>
              <a:rect l="0" t="0" r="r" b="b"/>
              <a:pathLst>
                <a:path w="226" h="216">
                  <a:moveTo>
                    <a:pt x="0" y="116"/>
                  </a:moveTo>
                  <a:lnTo>
                    <a:pt x="0" y="116"/>
                  </a:lnTo>
                  <a:lnTo>
                    <a:pt x="0" y="102"/>
                  </a:lnTo>
                  <a:lnTo>
                    <a:pt x="2" y="88"/>
                  </a:lnTo>
                  <a:lnTo>
                    <a:pt x="4" y="76"/>
                  </a:lnTo>
                  <a:lnTo>
                    <a:pt x="8" y="66"/>
                  </a:lnTo>
                  <a:lnTo>
                    <a:pt x="14" y="56"/>
                  </a:lnTo>
                  <a:lnTo>
                    <a:pt x="20" y="46"/>
                  </a:lnTo>
                  <a:lnTo>
                    <a:pt x="26" y="38"/>
                  </a:lnTo>
                  <a:lnTo>
                    <a:pt x="34" y="30"/>
                  </a:lnTo>
                  <a:lnTo>
                    <a:pt x="52" y="16"/>
                  </a:lnTo>
                  <a:lnTo>
                    <a:pt x="72" y="8"/>
                  </a:lnTo>
                  <a:lnTo>
                    <a:pt x="96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44" y="0"/>
                  </a:lnTo>
                  <a:lnTo>
                    <a:pt x="162" y="6"/>
                  </a:lnTo>
                  <a:lnTo>
                    <a:pt x="178" y="14"/>
                  </a:lnTo>
                  <a:lnTo>
                    <a:pt x="192" y="26"/>
                  </a:lnTo>
                  <a:lnTo>
                    <a:pt x="202" y="38"/>
                  </a:lnTo>
                  <a:lnTo>
                    <a:pt x="210" y="54"/>
                  </a:lnTo>
                  <a:lnTo>
                    <a:pt x="214" y="72"/>
                  </a:lnTo>
                  <a:lnTo>
                    <a:pt x="218" y="92"/>
                  </a:lnTo>
                  <a:lnTo>
                    <a:pt x="70" y="92"/>
                  </a:lnTo>
                  <a:lnTo>
                    <a:pt x="70" y="92"/>
                  </a:lnTo>
                  <a:lnTo>
                    <a:pt x="70" y="110"/>
                  </a:lnTo>
                  <a:lnTo>
                    <a:pt x="74" y="126"/>
                  </a:lnTo>
                  <a:lnTo>
                    <a:pt x="80" y="142"/>
                  </a:lnTo>
                  <a:lnTo>
                    <a:pt x="88" y="156"/>
                  </a:lnTo>
                  <a:lnTo>
                    <a:pt x="98" y="168"/>
                  </a:lnTo>
                  <a:lnTo>
                    <a:pt x="108" y="178"/>
                  </a:lnTo>
                  <a:lnTo>
                    <a:pt x="120" y="184"/>
                  </a:lnTo>
                  <a:lnTo>
                    <a:pt x="134" y="186"/>
                  </a:lnTo>
                  <a:lnTo>
                    <a:pt x="134" y="186"/>
                  </a:lnTo>
                  <a:lnTo>
                    <a:pt x="154" y="186"/>
                  </a:lnTo>
                  <a:lnTo>
                    <a:pt x="164" y="184"/>
                  </a:lnTo>
                  <a:lnTo>
                    <a:pt x="176" y="180"/>
                  </a:lnTo>
                  <a:lnTo>
                    <a:pt x="186" y="174"/>
                  </a:lnTo>
                  <a:lnTo>
                    <a:pt x="196" y="164"/>
                  </a:lnTo>
                  <a:lnTo>
                    <a:pt x="208" y="154"/>
                  </a:lnTo>
                  <a:lnTo>
                    <a:pt x="220" y="138"/>
                  </a:lnTo>
                  <a:lnTo>
                    <a:pt x="226" y="144"/>
                  </a:lnTo>
                  <a:lnTo>
                    <a:pt x="226" y="144"/>
                  </a:lnTo>
                  <a:lnTo>
                    <a:pt x="222" y="158"/>
                  </a:lnTo>
                  <a:lnTo>
                    <a:pt x="214" y="170"/>
                  </a:lnTo>
                  <a:lnTo>
                    <a:pt x="204" y="184"/>
                  </a:lnTo>
                  <a:lnTo>
                    <a:pt x="192" y="194"/>
                  </a:lnTo>
                  <a:lnTo>
                    <a:pt x="178" y="204"/>
                  </a:lnTo>
                  <a:lnTo>
                    <a:pt x="160" y="210"/>
                  </a:lnTo>
                  <a:lnTo>
                    <a:pt x="140" y="216"/>
                  </a:lnTo>
                  <a:lnTo>
                    <a:pt x="118" y="216"/>
                  </a:lnTo>
                  <a:lnTo>
                    <a:pt x="118" y="216"/>
                  </a:lnTo>
                  <a:lnTo>
                    <a:pt x="100" y="216"/>
                  </a:lnTo>
                  <a:lnTo>
                    <a:pt x="80" y="212"/>
                  </a:lnTo>
                  <a:lnTo>
                    <a:pt x="60" y="204"/>
                  </a:lnTo>
                  <a:lnTo>
                    <a:pt x="42" y="194"/>
                  </a:lnTo>
                  <a:lnTo>
                    <a:pt x="26" y="178"/>
                  </a:lnTo>
                  <a:lnTo>
                    <a:pt x="20" y="170"/>
                  </a:lnTo>
                  <a:lnTo>
                    <a:pt x="12" y="162"/>
                  </a:lnTo>
                  <a:lnTo>
                    <a:pt x="8" y="152"/>
                  </a:lnTo>
                  <a:lnTo>
                    <a:pt x="4" y="140"/>
                  </a:lnTo>
                  <a:lnTo>
                    <a:pt x="2" y="128"/>
                  </a:lnTo>
                  <a:lnTo>
                    <a:pt x="0" y="116"/>
                  </a:lnTo>
                  <a:lnTo>
                    <a:pt x="0" y="116"/>
                  </a:lnTo>
                  <a:close/>
                  <a:moveTo>
                    <a:pt x="72" y="72"/>
                  </a:moveTo>
                  <a:lnTo>
                    <a:pt x="150" y="72"/>
                  </a:lnTo>
                  <a:lnTo>
                    <a:pt x="150" y="72"/>
                  </a:lnTo>
                  <a:lnTo>
                    <a:pt x="148" y="60"/>
                  </a:lnTo>
                  <a:lnTo>
                    <a:pt x="146" y="50"/>
                  </a:lnTo>
                  <a:lnTo>
                    <a:pt x="144" y="42"/>
                  </a:lnTo>
                  <a:lnTo>
                    <a:pt x="140" y="34"/>
                  </a:lnTo>
                  <a:lnTo>
                    <a:pt x="134" y="28"/>
                  </a:lnTo>
                  <a:lnTo>
                    <a:pt x="128" y="22"/>
                  </a:lnTo>
                  <a:lnTo>
                    <a:pt x="120" y="20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06" y="18"/>
                  </a:lnTo>
                  <a:lnTo>
                    <a:pt x="100" y="22"/>
                  </a:lnTo>
                  <a:lnTo>
                    <a:pt x="92" y="26"/>
                  </a:lnTo>
                  <a:lnTo>
                    <a:pt x="86" y="32"/>
                  </a:lnTo>
                  <a:lnTo>
                    <a:pt x="82" y="40"/>
                  </a:lnTo>
                  <a:lnTo>
                    <a:pt x="76" y="50"/>
                  </a:lnTo>
                  <a:lnTo>
                    <a:pt x="74" y="60"/>
                  </a:lnTo>
                  <a:lnTo>
                    <a:pt x="72" y="72"/>
                  </a:lnTo>
                  <a:lnTo>
                    <a:pt x="72" y="7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3514" y="2145"/>
              <a:ext cx="278" cy="211"/>
            </a:xfrm>
            <a:custGeom>
              <a:avLst/>
              <a:gdLst/>
              <a:ahLst/>
              <a:cxnLst>
                <a:cxn ang="0">
                  <a:pos x="96" y="50"/>
                </a:cxn>
                <a:cxn ang="0">
                  <a:pos x="98" y="50"/>
                </a:cxn>
                <a:cxn ang="0">
                  <a:pos x="114" y="28"/>
                </a:cxn>
                <a:cxn ang="0">
                  <a:pos x="132" y="12"/>
                </a:cxn>
                <a:cxn ang="0">
                  <a:pos x="152" y="2"/>
                </a:cxn>
                <a:cxn ang="0">
                  <a:pos x="176" y="0"/>
                </a:cxn>
                <a:cxn ang="0">
                  <a:pos x="190" y="0"/>
                </a:cxn>
                <a:cxn ang="0">
                  <a:pos x="214" y="10"/>
                </a:cxn>
                <a:cxn ang="0">
                  <a:pos x="226" y="20"/>
                </a:cxn>
                <a:cxn ang="0">
                  <a:pos x="242" y="44"/>
                </a:cxn>
                <a:cxn ang="0">
                  <a:pos x="246" y="74"/>
                </a:cxn>
                <a:cxn ang="0">
                  <a:pos x="246" y="164"/>
                </a:cxn>
                <a:cxn ang="0">
                  <a:pos x="250" y="190"/>
                </a:cxn>
                <a:cxn ang="0">
                  <a:pos x="254" y="196"/>
                </a:cxn>
                <a:cxn ang="0">
                  <a:pos x="278" y="202"/>
                </a:cxn>
                <a:cxn ang="0">
                  <a:pos x="154" y="212"/>
                </a:cxn>
                <a:cxn ang="0">
                  <a:pos x="154" y="202"/>
                </a:cxn>
                <a:cxn ang="0">
                  <a:pos x="172" y="198"/>
                </a:cxn>
                <a:cxn ang="0">
                  <a:pos x="178" y="196"/>
                </a:cxn>
                <a:cxn ang="0">
                  <a:pos x="184" y="182"/>
                </a:cxn>
                <a:cxn ang="0">
                  <a:pos x="186" y="82"/>
                </a:cxn>
                <a:cxn ang="0">
                  <a:pos x="184" y="70"/>
                </a:cxn>
                <a:cxn ang="0">
                  <a:pos x="180" y="52"/>
                </a:cxn>
                <a:cxn ang="0">
                  <a:pos x="176" y="46"/>
                </a:cxn>
                <a:cxn ang="0">
                  <a:pos x="164" y="36"/>
                </a:cxn>
                <a:cxn ang="0">
                  <a:pos x="148" y="32"/>
                </a:cxn>
                <a:cxn ang="0">
                  <a:pos x="132" y="34"/>
                </a:cxn>
                <a:cxn ang="0">
                  <a:pos x="106" y="52"/>
                </a:cxn>
                <a:cxn ang="0">
                  <a:pos x="96" y="164"/>
                </a:cxn>
                <a:cxn ang="0">
                  <a:pos x="96" y="174"/>
                </a:cxn>
                <a:cxn ang="0">
                  <a:pos x="102" y="192"/>
                </a:cxn>
                <a:cxn ang="0">
                  <a:pos x="106" y="198"/>
                </a:cxn>
                <a:cxn ang="0">
                  <a:pos x="128" y="204"/>
                </a:cxn>
                <a:cxn ang="0">
                  <a:pos x="4" y="212"/>
                </a:cxn>
                <a:cxn ang="0">
                  <a:pos x="4" y="204"/>
                </a:cxn>
                <a:cxn ang="0">
                  <a:pos x="20" y="200"/>
                </a:cxn>
                <a:cxn ang="0">
                  <a:pos x="24" y="198"/>
                </a:cxn>
                <a:cxn ang="0">
                  <a:pos x="32" y="184"/>
                </a:cxn>
                <a:cxn ang="0">
                  <a:pos x="32" y="54"/>
                </a:cxn>
                <a:cxn ang="0">
                  <a:pos x="32" y="36"/>
                </a:cxn>
                <a:cxn ang="0">
                  <a:pos x="30" y="20"/>
                </a:cxn>
                <a:cxn ang="0">
                  <a:pos x="26" y="16"/>
                </a:cxn>
                <a:cxn ang="0">
                  <a:pos x="16" y="10"/>
                </a:cxn>
                <a:cxn ang="0">
                  <a:pos x="0" y="0"/>
                </a:cxn>
                <a:cxn ang="0">
                  <a:pos x="96" y="0"/>
                </a:cxn>
              </a:cxnLst>
              <a:rect l="0" t="0" r="r" b="b"/>
              <a:pathLst>
                <a:path w="278" h="212">
                  <a:moveTo>
                    <a:pt x="96" y="0"/>
                  </a:moveTo>
                  <a:lnTo>
                    <a:pt x="96" y="50"/>
                  </a:lnTo>
                  <a:lnTo>
                    <a:pt x="98" y="50"/>
                  </a:lnTo>
                  <a:lnTo>
                    <a:pt x="98" y="50"/>
                  </a:lnTo>
                  <a:lnTo>
                    <a:pt x="104" y="38"/>
                  </a:lnTo>
                  <a:lnTo>
                    <a:pt x="114" y="28"/>
                  </a:lnTo>
                  <a:lnTo>
                    <a:pt x="122" y="18"/>
                  </a:lnTo>
                  <a:lnTo>
                    <a:pt x="132" y="12"/>
                  </a:lnTo>
                  <a:lnTo>
                    <a:pt x="142" y="6"/>
                  </a:lnTo>
                  <a:lnTo>
                    <a:pt x="152" y="2"/>
                  </a:lnTo>
                  <a:lnTo>
                    <a:pt x="164" y="0"/>
                  </a:lnTo>
                  <a:lnTo>
                    <a:pt x="176" y="0"/>
                  </a:lnTo>
                  <a:lnTo>
                    <a:pt x="176" y="0"/>
                  </a:lnTo>
                  <a:lnTo>
                    <a:pt x="190" y="0"/>
                  </a:lnTo>
                  <a:lnTo>
                    <a:pt x="202" y="4"/>
                  </a:lnTo>
                  <a:lnTo>
                    <a:pt x="214" y="10"/>
                  </a:lnTo>
                  <a:lnTo>
                    <a:pt x="226" y="20"/>
                  </a:lnTo>
                  <a:lnTo>
                    <a:pt x="226" y="20"/>
                  </a:lnTo>
                  <a:lnTo>
                    <a:pt x="234" y="30"/>
                  </a:lnTo>
                  <a:lnTo>
                    <a:pt x="242" y="44"/>
                  </a:lnTo>
                  <a:lnTo>
                    <a:pt x="246" y="58"/>
                  </a:lnTo>
                  <a:lnTo>
                    <a:pt x="246" y="74"/>
                  </a:lnTo>
                  <a:lnTo>
                    <a:pt x="246" y="164"/>
                  </a:lnTo>
                  <a:lnTo>
                    <a:pt x="246" y="164"/>
                  </a:lnTo>
                  <a:lnTo>
                    <a:pt x="248" y="182"/>
                  </a:lnTo>
                  <a:lnTo>
                    <a:pt x="250" y="190"/>
                  </a:lnTo>
                  <a:lnTo>
                    <a:pt x="254" y="196"/>
                  </a:lnTo>
                  <a:lnTo>
                    <a:pt x="254" y="196"/>
                  </a:lnTo>
                  <a:lnTo>
                    <a:pt x="262" y="200"/>
                  </a:lnTo>
                  <a:lnTo>
                    <a:pt x="278" y="202"/>
                  </a:lnTo>
                  <a:lnTo>
                    <a:pt x="278" y="212"/>
                  </a:lnTo>
                  <a:lnTo>
                    <a:pt x="154" y="212"/>
                  </a:lnTo>
                  <a:lnTo>
                    <a:pt x="154" y="202"/>
                  </a:lnTo>
                  <a:lnTo>
                    <a:pt x="154" y="202"/>
                  </a:lnTo>
                  <a:lnTo>
                    <a:pt x="166" y="200"/>
                  </a:lnTo>
                  <a:lnTo>
                    <a:pt x="172" y="198"/>
                  </a:lnTo>
                  <a:lnTo>
                    <a:pt x="178" y="196"/>
                  </a:lnTo>
                  <a:lnTo>
                    <a:pt x="178" y="196"/>
                  </a:lnTo>
                  <a:lnTo>
                    <a:pt x="182" y="190"/>
                  </a:lnTo>
                  <a:lnTo>
                    <a:pt x="184" y="182"/>
                  </a:lnTo>
                  <a:lnTo>
                    <a:pt x="186" y="166"/>
                  </a:lnTo>
                  <a:lnTo>
                    <a:pt x="186" y="82"/>
                  </a:lnTo>
                  <a:lnTo>
                    <a:pt x="186" y="82"/>
                  </a:lnTo>
                  <a:lnTo>
                    <a:pt x="184" y="70"/>
                  </a:lnTo>
                  <a:lnTo>
                    <a:pt x="182" y="60"/>
                  </a:lnTo>
                  <a:lnTo>
                    <a:pt x="180" y="52"/>
                  </a:lnTo>
                  <a:lnTo>
                    <a:pt x="176" y="46"/>
                  </a:lnTo>
                  <a:lnTo>
                    <a:pt x="176" y="46"/>
                  </a:lnTo>
                  <a:lnTo>
                    <a:pt x="170" y="40"/>
                  </a:lnTo>
                  <a:lnTo>
                    <a:pt x="164" y="36"/>
                  </a:lnTo>
                  <a:lnTo>
                    <a:pt x="156" y="34"/>
                  </a:lnTo>
                  <a:lnTo>
                    <a:pt x="148" y="32"/>
                  </a:lnTo>
                  <a:lnTo>
                    <a:pt x="148" y="32"/>
                  </a:lnTo>
                  <a:lnTo>
                    <a:pt x="132" y="34"/>
                  </a:lnTo>
                  <a:lnTo>
                    <a:pt x="118" y="42"/>
                  </a:lnTo>
                  <a:lnTo>
                    <a:pt x="106" y="52"/>
                  </a:lnTo>
                  <a:lnTo>
                    <a:pt x="96" y="68"/>
                  </a:lnTo>
                  <a:lnTo>
                    <a:pt x="96" y="164"/>
                  </a:lnTo>
                  <a:lnTo>
                    <a:pt x="96" y="164"/>
                  </a:lnTo>
                  <a:lnTo>
                    <a:pt x="96" y="174"/>
                  </a:lnTo>
                  <a:lnTo>
                    <a:pt x="98" y="184"/>
                  </a:lnTo>
                  <a:lnTo>
                    <a:pt x="102" y="192"/>
                  </a:lnTo>
                  <a:lnTo>
                    <a:pt x="106" y="198"/>
                  </a:lnTo>
                  <a:lnTo>
                    <a:pt x="106" y="198"/>
                  </a:lnTo>
                  <a:lnTo>
                    <a:pt x="114" y="202"/>
                  </a:lnTo>
                  <a:lnTo>
                    <a:pt x="128" y="204"/>
                  </a:lnTo>
                  <a:lnTo>
                    <a:pt x="128" y="212"/>
                  </a:lnTo>
                  <a:lnTo>
                    <a:pt x="4" y="212"/>
                  </a:lnTo>
                  <a:lnTo>
                    <a:pt x="4" y="204"/>
                  </a:lnTo>
                  <a:lnTo>
                    <a:pt x="4" y="204"/>
                  </a:lnTo>
                  <a:lnTo>
                    <a:pt x="14" y="202"/>
                  </a:lnTo>
                  <a:lnTo>
                    <a:pt x="20" y="200"/>
                  </a:lnTo>
                  <a:lnTo>
                    <a:pt x="24" y="198"/>
                  </a:lnTo>
                  <a:lnTo>
                    <a:pt x="24" y="198"/>
                  </a:lnTo>
                  <a:lnTo>
                    <a:pt x="30" y="190"/>
                  </a:lnTo>
                  <a:lnTo>
                    <a:pt x="32" y="184"/>
                  </a:lnTo>
                  <a:lnTo>
                    <a:pt x="32" y="168"/>
                  </a:lnTo>
                  <a:lnTo>
                    <a:pt x="32" y="54"/>
                  </a:lnTo>
                  <a:lnTo>
                    <a:pt x="32" y="54"/>
                  </a:lnTo>
                  <a:lnTo>
                    <a:pt x="32" y="36"/>
                  </a:lnTo>
                  <a:lnTo>
                    <a:pt x="32" y="26"/>
                  </a:lnTo>
                  <a:lnTo>
                    <a:pt x="30" y="20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2" y="12"/>
                  </a:lnTo>
                  <a:lnTo>
                    <a:pt x="16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88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21"/>
            <p:cNvSpPr>
              <a:spLocks noEditPoints="1"/>
            </p:cNvSpPr>
            <p:nvPr/>
          </p:nvSpPr>
          <p:spPr bwMode="auto">
            <a:xfrm>
              <a:off x="3775" y="2016"/>
              <a:ext cx="134" cy="340"/>
            </a:xfrm>
            <a:custGeom>
              <a:avLst/>
              <a:gdLst/>
              <a:ahLst/>
              <a:cxnLst>
                <a:cxn ang="0">
                  <a:pos x="100" y="296"/>
                </a:cxn>
                <a:cxn ang="0">
                  <a:pos x="100" y="306"/>
                </a:cxn>
                <a:cxn ang="0">
                  <a:pos x="104" y="320"/>
                </a:cxn>
                <a:cxn ang="0">
                  <a:pos x="112" y="328"/>
                </a:cxn>
                <a:cxn ang="0">
                  <a:pos x="134" y="332"/>
                </a:cxn>
                <a:cxn ang="0">
                  <a:pos x="2" y="340"/>
                </a:cxn>
                <a:cxn ang="0">
                  <a:pos x="2" y="332"/>
                </a:cxn>
                <a:cxn ang="0">
                  <a:pos x="24" y="326"/>
                </a:cxn>
                <a:cxn ang="0">
                  <a:pos x="28" y="324"/>
                </a:cxn>
                <a:cxn ang="0">
                  <a:pos x="34" y="310"/>
                </a:cxn>
                <a:cxn ang="0">
                  <a:pos x="36" y="182"/>
                </a:cxn>
                <a:cxn ang="0">
                  <a:pos x="36" y="162"/>
                </a:cxn>
                <a:cxn ang="0">
                  <a:pos x="32" y="146"/>
                </a:cxn>
                <a:cxn ang="0">
                  <a:pos x="28" y="142"/>
                </a:cxn>
                <a:cxn ang="0">
                  <a:pos x="14" y="138"/>
                </a:cxn>
                <a:cxn ang="0">
                  <a:pos x="0" y="128"/>
                </a:cxn>
                <a:cxn ang="0">
                  <a:pos x="30" y="36"/>
                </a:cxn>
                <a:cxn ang="0">
                  <a:pos x="30" y="28"/>
                </a:cxn>
                <a:cxn ang="0">
                  <a:pos x="36" y="14"/>
                </a:cxn>
                <a:cxn ang="0">
                  <a:pos x="46" y="6"/>
                </a:cxn>
                <a:cxn ang="0">
                  <a:pos x="68" y="0"/>
                </a:cxn>
                <a:cxn ang="0">
                  <a:pos x="88" y="6"/>
                </a:cxn>
                <a:cxn ang="0">
                  <a:pos x="98" y="14"/>
                </a:cxn>
                <a:cxn ang="0">
                  <a:pos x="104" y="28"/>
                </a:cxn>
                <a:cxn ang="0">
                  <a:pos x="104" y="36"/>
                </a:cxn>
                <a:cxn ang="0">
                  <a:pos x="102" y="50"/>
                </a:cxn>
                <a:cxn ang="0">
                  <a:pos x="92" y="62"/>
                </a:cxn>
                <a:cxn ang="0">
                  <a:pos x="80" y="68"/>
                </a:cxn>
                <a:cxn ang="0">
                  <a:pos x="54" y="68"/>
                </a:cxn>
                <a:cxn ang="0">
                  <a:pos x="42" y="62"/>
                </a:cxn>
                <a:cxn ang="0">
                  <a:pos x="32" y="50"/>
                </a:cxn>
                <a:cxn ang="0">
                  <a:pos x="30" y="36"/>
                </a:cxn>
              </a:cxnLst>
              <a:rect l="0" t="0" r="r" b="b"/>
              <a:pathLst>
                <a:path w="134" h="340">
                  <a:moveTo>
                    <a:pt x="100" y="128"/>
                  </a:moveTo>
                  <a:lnTo>
                    <a:pt x="100" y="296"/>
                  </a:lnTo>
                  <a:lnTo>
                    <a:pt x="100" y="296"/>
                  </a:lnTo>
                  <a:lnTo>
                    <a:pt x="100" y="306"/>
                  </a:lnTo>
                  <a:lnTo>
                    <a:pt x="102" y="314"/>
                  </a:lnTo>
                  <a:lnTo>
                    <a:pt x="104" y="320"/>
                  </a:lnTo>
                  <a:lnTo>
                    <a:pt x="108" y="324"/>
                  </a:lnTo>
                  <a:lnTo>
                    <a:pt x="112" y="328"/>
                  </a:lnTo>
                  <a:lnTo>
                    <a:pt x="118" y="330"/>
                  </a:lnTo>
                  <a:lnTo>
                    <a:pt x="134" y="332"/>
                  </a:lnTo>
                  <a:lnTo>
                    <a:pt x="134" y="340"/>
                  </a:lnTo>
                  <a:lnTo>
                    <a:pt x="2" y="340"/>
                  </a:lnTo>
                  <a:lnTo>
                    <a:pt x="2" y="332"/>
                  </a:lnTo>
                  <a:lnTo>
                    <a:pt x="2" y="332"/>
                  </a:lnTo>
                  <a:lnTo>
                    <a:pt x="18" y="330"/>
                  </a:lnTo>
                  <a:lnTo>
                    <a:pt x="24" y="326"/>
                  </a:lnTo>
                  <a:lnTo>
                    <a:pt x="28" y="324"/>
                  </a:lnTo>
                  <a:lnTo>
                    <a:pt x="28" y="324"/>
                  </a:lnTo>
                  <a:lnTo>
                    <a:pt x="32" y="318"/>
                  </a:lnTo>
                  <a:lnTo>
                    <a:pt x="34" y="310"/>
                  </a:lnTo>
                  <a:lnTo>
                    <a:pt x="36" y="292"/>
                  </a:lnTo>
                  <a:lnTo>
                    <a:pt x="36" y="182"/>
                  </a:lnTo>
                  <a:lnTo>
                    <a:pt x="36" y="182"/>
                  </a:lnTo>
                  <a:lnTo>
                    <a:pt x="36" y="162"/>
                  </a:lnTo>
                  <a:lnTo>
                    <a:pt x="34" y="152"/>
                  </a:lnTo>
                  <a:lnTo>
                    <a:pt x="32" y="146"/>
                  </a:lnTo>
                  <a:lnTo>
                    <a:pt x="32" y="146"/>
                  </a:lnTo>
                  <a:lnTo>
                    <a:pt x="28" y="142"/>
                  </a:lnTo>
                  <a:lnTo>
                    <a:pt x="22" y="140"/>
                  </a:lnTo>
                  <a:lnTo>
                    <a:pt x="14" y="138"/>
                  </a:lnTo>
                  <a:lnTo>
                    <a:pt x="0" y="136"/>
                  </a:lnTo>
                  <a:lnTo>
                    <a:pt x="0" y="128"/>
                  </a:lnTo>
                  <a:lnTo>
                    <a:pt x="100" y="128"/>
                  </a:lnTo>
                  <a:close/>
                  <a:moveTo>
                    <a:pt x="30" y="36"/>
                  </a:moveTo>
                  <a:lnTo>
                    <a:pt x="30" y="36"/>
                  </a:lnTo>
                  <a:lnTo>
                    <a:pt x="30" y="28"/>
                  </a:lnTo>
                  <a:lnTo>
                    <a:pt x="32" y="20"/>
                  </a:lnTo>
                  <a:lnTo>
                    <a:pt x="36" y="14"/>
                  </a:lnTo>
                  <a:lnTo>
                    <a:pt x="42" y="10"/>
                  </a:lnTo>
                  <a:lnTo>
                    <a:pt x="46" y="6"/>
                  </a:lnTo>
                  <a:lnTo>
                    <a:pt x="54" y="4"/>
                  </a:lnTo>
                  <a:lnTo>
                    <a:pt x="68" y="0"/>
                  </a:lnTo>
                  <a:lnTo>
                    <a:pt x="80" y="2"/>
                  </a:lnTo>
                  <a:lnTo>
                    <a:pt x="88" y="6"/>
                  </a:lnTo>
                  <a:lnTo>
                    <a:pt x="92" y="10"/>
                  </a:lnTo>
                  <a:lnTo>
                    <a:pt x="98" y="14"/>
                  </a:lnTo>
                  <a:lnTo>
                    <a:pt x="102" y="20"/>
                  </a:lnTo>
                  <a:lnTo>
                    <a:pt x="104" y="28"/>
                  </a:lnTo>
                  <a:lnTo>
                    <a:pt x="104" y="36"/>
                  </a:lnTo>
                  <a:lnTo>
                    <a:pt x="104" y="36"/>
                  </a:lnTo>
                  <a:lnTo>
                    <a:pt x="104" y="44"/>
                  </a:lnTo>
                  <a:lnTo>
                    <a:pt x="102" y="50"/>
                  </a:lnTo>
                  <a:lnTo>
                    <a:pt x="98" y="56"/>
                  </a:lnTo>
                  <a:lnTo>
                    <a:pt x="92" y="62"/>
                  </a:lnTo>
                  <a:lnTo>
                    <a:pt x="88" y="66"/>
                  </a:lnTo>
                  <a:lnTo>
                    <a:pt x="80" y="68"/>
                  </a:lnTo>
                  <a:lnTo>
                    <a:pt x="68" y="70"/>
                  </a:lnTo>
                  <a:lnTo>
                    <a:pt x="54" y="68"/>
                  </a:lnTo>
                  <a:lnTo>
                    <a:pt x="46" y="66"/>
                  </a:lnTo>
                  <a:lnTo>
                    <a:pt x="42" y="62"/>
                  </a:lnTo>
                  <a:lnTo>
                    <a:pt x="36" y="56"/>
                  </a:lnTo>
                  <a:lnTo>
                    <a:pt x="32" y="50"/>
                  </a:lnTo>
                  <a:lnTo>
                    <a:pt x="30" y="44"/>
                  </a:lnTo>
                  <a:lnTo>
                    <a:pt x="30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3775" y="2145"/>
              <a:ext cx="134" cy="211"/>
            </a:xfrm>
            <a:custGeom>
              <a:avLst/>
              <a:gdLst/>
              <a:ahLst/>
              <a:cxnLst>
                <a:cxn ang="0">
                  <a:pos x="100" y="0"/>
                </a:cxn>
                <a:cxn ang="0">
                  <a:pos x="100" y="168"/>
                </a:cxn>
                <a:cxn ang="0">
                  <a:pos x="100" y="168"/>
                </a:cxn>
                <a:cxn ang="0">
                  <a:pos x="100" y="178"/>
                </a:cxn>
                <a:cxn ang="0">
                  <a:pos x="102" y="186"/>
                </a:cxn>
                <a:cxn ang="0">
                  <a:pos x="104" y="192"/>
                </a:cxn>
                <a:cxn ang="0">
                  <a:pos x="108" y="196"/>
                </a:cxn>
                <a:cxn ang="0">
                  <a:pos x="112" y="200"/>
                </a:cxn>
                <a:cxn ang="0">
                  <a:pos x="118" y="202"/>
                </a:cxn>
                <a:cxn ang="0">
                  <a:pos x="134" y="204"/>
                </a:cxn>
                <a:cxn ang="0">
                  <a:pos x="134" y="212"/>
                </a:cxn>
                <a:cxn ang="0">
                  <a:pos x="2" y="212"/>
                </a:cxn>
                <a:cxn ang="0">
                  <a:pos x="2" y="204"/>
                </a:cxn>
                <a:cxn ang="0">
                  <a:pos x="2" y="204"/>
                </a:cxn>
                <a:cxn ang="0">
                  <a:pos x="18" y="202"/>
                </a:cxn>
                <a:cxn ang="0">
                  <a:pos x="24" y="198"/>
                </a:cxn>
                <a:cxn ang="0">
                  <a:pos x="28" y="196"/>
                </a:cxn>
                <a:cxn ang="0">
                  <a:pos x="28" y="196"/>
                </a:cxn>
                <a:cxn ang="0">
                  <a:pos x="32" y="190"/>
                </a:cxn>
                <a:cxn ang="0">
                  <a:pos x="34" y="182"/>
                </a:cxn>
                <a:cxn ang="0">
                  <a:pos x="36" y="164"/>
                </a:cxn>
                <a:cxn ang="0">
                  <a:pos x="36" y="54"/>
                </a:cxn>
                <a:cxn ang="0">
                  <a:pos x="36" y="54"/>
                </a:cxn>
                <a:cxn ang="0">
                  <a:pos x="36" y="34"/>
                </a:cxn>
                <a:cxn ang="0">
                  <a:pos x="34" y="24"/>
                </a:cxn>
                <a:cxn ang="0">
                  <a:pos x="32" y="18"/>
                </a:cxn>
                <a:cxn ang="0">
                  <a:pos x="32" y="18"/>
                </a:cxn>
                <a:cxn ang="0">
                  <a:pos x="28" y="14"/>
                </a:cxn>
                <a:cxn ang="0">
                  <a:pos x="22" y="12"/>
                </a:cxn>
                <a:cxn ang="0">
                  <a:pos x="14" y="10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00" y="0"/>
                </a:cxn>
              </a:cxnLst>
              <a:rect l="0" t="0" r="r" b="b"/>
              <a:pathLst>
                <a:path w="134" h="212">
                  <a:moveTo>
                    <a:pt x="100" y="0"/>
                  </a:moveTo>
                  <a:lnTo>
                    <a:pt x="100" y="168"/>
                  </a:lnTo>
                  <a:lnTo>
                    <a:pt x="100" y="168"/>
                  </a:lnTo>
                  <a:lnTo>
                    <a:pt x="100" y="178"/>
                  </a:lnTo>
                  <a:lnTo>
                    <a:pt x="102" y="186"/>
                  </a:lnTo>
                  <a:lnTo>
                    <a:pt x="104" y="192"/>
                  </a:lnTo>
                  <a:lnTo>
                    <a:pt x="108" y="196"/>
                  </a:lnTo>
                  <a:lnTo>
                    <a:pt x="112" y="200"/>
                  </a:lnTo>
                  <a:lnTo>
                    <a:pt x="118" y="202"/>
                  </a:lnTo>
                  <a:lnTo>
                    <a:pt x="134" y="204"/>
                  </a:lnTo>
                  <a:lnTo>
                    <a:pt x="134" y="212"/>
                  </a:lnTo>
                  <a:lnTo>
                    <a:pt x="2" y="212"/>
                  </a:lnTo>
                  <a:lnTo>
                    <a:pt x="2" y="204"/>
                  </a:lnTo>
                  <a:lnTo>
                    <a:pt x="2" y="204"/>
                  </a:lnTo>
                  <a:lnTo>
                    <a:pt x="18" y="202"/>
                  </a:lnTo>
                  <a:lnTo>
                    <a:pt x="24" y="198"/>
                  </a:lnTo>
                  <a:lnTo>
                    <a:pt x="28" y="196"/>
                  </a:lnTo>
                  <a:lnTo>
                    <a:pt x="28" y="196"/>
                  </a:lnTo>
                  <a:lnTo>
                    <a:pt x="32" y="190"/>
                  </a:lnTo>
                  <a:lnTo>
                    <a:pt x="34" y="182"/>
                  </a:lnTo>
                  <a:lnTo>
                    <a:pt x="36" y="164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6" y="34"/>
                  </a:lnTo>
                  <a:lnTo>
                    <a:pt x="34" y="24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28" y="14"/>
                  </a:lnTo>
                  <a:lnTo>
                    <a:pt x="22" y="12"/>
                  </a:lnTo>
                  <a:lnTo>
                    <a:pt x="14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0" y="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3806" y="2016"/>
              <a:ext cx="73" cy="69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0" y="36"/>
                </a:cxn>
                <a:cxn ang="0">
                  <a:pos x="0" y="28"/>
                </a:cxn>
                <a:cxn ang="0">
                  <a:pos x="2" y="20"/>
                </a:cxn>
                <a:cxn ang="0">
                  <a:pos x="6" y="14"/>
                </a:cxn>
                <a:cxn ang="0">
                  <a:pos x="12" y="10"/>
                </a:cxn>
                <a:cxn ang="0">
                  <a:pos x="16" y="6"/>
                </a:cxn>
                <a:cxn ang="0">
                  <a:pos x="24" y="4"/>
                </a:cxn>
                <a:cxn ang="0">
                  <a:pos x="38" y="0"/>
                </a:cxn>
                <a:cxn ang="0">
                  <a:pos x="50" y="2"/>
                </a:cxn>
                <a:cxn ang="0">
                  <a:pos x="58" y="6"/>
                </a:cxn>
                <a:cxn ang="0">
                  <a:pos x="62" y="10"/>
                </a:cxn>
                <a:cxn ang="0">
                  <a:pos x="68" y="14"/>
                </a:cxn>
                <a:cxn ang="0">
                  <a:pos x="72" y="20"/>
                </a:cxn>
                <a:cxn ang="0">
                  <a:pos x="74" y="28"/>
                </a:cxn>
                <a:cxn ang="0">
                  <a:pos x="74" y="36"/>
                </a:cxn>
                <a:cxn ang="0">
                  <a:pos x="74" y="36"/>
                </a:cxn>
                <a:cxn ang="0">
                  <a:pos x="74" y="44"/>
                </a:cxn>
                <a:cxn ang="0">
                  <a:pos x="72" y="50"/>
                </a:cxn>
                <a:cxn ang="0">
                  <a:pos x="68" y="56"/>
                </a:cxn>
                <a:cxn ang="0">
                  <a:pos x="62" y="62"/>
                </a:cxn>
                <a:cxn ang="0">
                  <a:pos x="58" y="66"/>
                </a:cxn>
                <a:cxn ang="0">
                  <a:pos x="50" y="68"/>
                </a:cxn>
                <a:cxn ang="0">
                  <a:pos x="38" y="70"/>
                </a:cxn>
                <a:cxn ang="0">
                  <a:pos x="24" y="68"/>
                </a:cxn>
                <a:cxn ang="0">
                  <a:pos x="16" y="66"/>
                </a:cxn>
                <a:cxn ang="0">
                  <a:pos x="12" y="62"/>
                </a:cxn>
                <a:cxn ang="0">
                  <a:pos x="6" y="56"/>
                </a:cxn>
                <a:cxn ang="0">
                  <a:pos x="2" y="50"/>
                </a:cxn>
                <a:cxn ang="0">
                  <a:pos x="0" y="44"/>
                </a:cxn>
                <a:cxn ang="0">
                  <a:pos x="0" y="36"/>
                </a:cxn>
              </a:cxnLst>
              <a:rect l="0" t="0" r="r" b="b"/>
              <a:pathLst>
                <a:path w="74" h="70">
                  <a:moveTo>
                    <a:pt x="0" y="36"/>
                  </a:moveTo>
                  <a:lnTo>
                    <a:pt x="0" y="36"/>
                  </a:lnTo>
                  <a:lnTo>
                    <a:pt x="0" y="28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2" y="10"/>
                  </a:lnTo>
                  <a:lnTo>
                    <a:pt x="16" y="6"/>
                  </a:lnTo>
                  <a:lnTo>
                    <a:pt x="24" y="4"/>
                  </a:lnTo>
                  <a:lnTo>
                    <a:pt x="38" y="0"/>
                  </a:lnTo>
                  <a:lnTo>
                    <a:pt x="50" y="2"/>
                  </a:lnTo>
                  <a:lnTo>
                    <a:pt x="58" y="6"/>
                  </a:lnTo>
                  <a:lnTo>
                    <a:pt x="62" y="10"/>
                  </a:lnTo>
                  <a:lnTo>
                    <a:pt x="68" y="14"/>
                  </a:lnTo>
                  <a:lnTo>
                    <a:pt x="72" y="20"/>
                  </a:lnTo>
                  <a:lnTo>
                    <a:pt x="74" y="28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4" y="44"/>
                  </a:lnTo>
                  <a:lnTo>
                    <a:pt x="72" y="50"/>
                  </a:lnTo>
                  <a:lnTo>
                    <a:pt x="68" y="56"/>
                  </a:lnTo>
                  <a:lnTo>
                    <a:pt x="62" y="62"/>
                  </a:lnTo>
                  <a:lnTo>
                    <a:pt x="58" y="66"/>
                  </a:lnTo>
                  <a:lnTo>
                    <a:pt x="50" y="68"/>
                  </a:lnTo>
                  <a:lnTo>
                    <a:pt x="38" y="70"/>
                  </a:lnTo>
                  <a:lnTo>
                    <a:pt x="24" y="68"/>
                  </a:lnTo>
                  <a:lnTo>
                    <a:pt x="16" y="66"/>
                  </a:lnTo>
                  <a:lnTo>
                    <a:pt x="12" y="62"/>
                  </a:lnTo>
                  <a:lnTo>
                    <a:pt x="6" y="56"/>
                  </a:lnTo>
                  <a:lnTo>
                    <a:pt x="2" y="50"/>
                  </a:lnTo>
                  <a:lnTo>
                    <a:pt x="0" y="44"/>
                  </a:lnTo>
                  <a:lnTo>
                    <a:pt x="0" y="36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3870" y="2145"/>
              <a:ext cx="269" cy="211"/>
            </a:xfrm>
            <a:custGeom>
              <a:avLst/>
              <a:gdLst/>
              <a:ahLst/>
              <a:cxnLst>
                <a:cxn ang="0">
                  <a:pos x="268" y="0"/>
                </a:cxn>
                <a:cxn ang="0">
                  <a:pos x="268" y="8"/>
                </a:cxn>
                <a:cxn ang="0">
                  <a:pos x="268" y="8"/>
                </a:cxn>
                <a:cxn ang="0">
                  <a:pos x="260" y="10"/>
                </a:cxn>
                <a:cxn ang="0">
                  <a:pos x="254" y="12"/>
                </a:cxn>
                <a:cxn ang="0">
                  <a:pos x="248" y="16"/>
                </a:cxn>
                <a:cxn ang="0">
                  <a:pos x="242" y="20"/>
                </a:cxn>
                <a:cxn ang="0">
                  <a:pos x="242" y="20"/>
                </a:cxn>
                <a:cxn ang="0">
                  <a:pos x="230" y="36"/>
                </a:cxn>
                <a:cxn ang="0">
                  <a:pos x="218" y="56"/>
                </a:cxn>
                <a:cxn ang="0">
                  <a:pos x="142" y="212"/>
                </a:cxn>
                <a:cxn ang="0">
                  <a:pos x="130" y="212"/>
                </a:cxn>
                <a:cxn ang="0">
                  <a:pos x="52" y="52"/>
                </a:cxn>
                <a:cxn ang="0">
                  <a:pos x="52" y="52"/>
                </a:cxn>
                <a:cxn ang="0">
                  <a:pos x="40" y="32"/>
                </a:cxn>
                <a:cxn ang="0">
                  <a:pos x="28" y="18"/>
                </a:cxn>
                <a:cxn ang="0">
                  <a:pos x="28" y="18"/>
                </a:cxn>
                <a:cxn ang="0">
                  <a:pos x="22" y="14"/>
                </a:cxn>
                <a:cxn ang="0">
                  <a:pos x="16" y="12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30" y="0"/>
                </a:cxn>
                <a:cxn ang="0">
                  <a:pos x="130" y="8"/>
                </a:cxn>
                <a:cxn ang="0">
                  <a:pos x="130" y="8"/>
                </a:cxn>
                <a:cxn ang="0">
                  <a:pos x="122" y="12"/>
                </a:cxn>
                <a:cxn ang="0">
                  <a:pos x="116" y="16"/>
                </a:cxn>
                <a:cxn ang="0">
                  <a:pos x="112" y="20"/>
                </a:cxn>
                <a:cxn ang="0">
                  <a:pos x="110" y="28"/>
                </a:cxn>
                <a:cxn ang="0">
                  <a:pos x="110" y="28"/>
                </a:cxn>
                <a:cxn ang="0">
                  <a:pos x="112" y="34"/>
                </a:cxn>
                <a:cxn ang="0">
                  <a:pos x="114" y="42"/>
                </a:cxn>
                <a:cxn ang="0">
                  <a:pos x="162" y="136"/>
                </a:cxn>
                <a:cxn ang="0">
                  <a:pos x="200" y="60"/>
                </a:cxn>
                <a:cxn ang="0">
                  <a:pos x="200" y="60"/>
                </a:cxn>
                <a:cxn ang="0">
                  <a:pos x="206" y="44"/>
                </a:cxn>
                <a:cxn ang="0">
                  <a:pos x="208" y="32"/>
                </a:cxn>
                <a:cxn ang="0">
                  <a:pos x="208" y="32"/>
                </a:cxn>
                <a:cxn ang="0">
                  <a:pos x="208" y="22"/>
                </a:cxn>
                <a:cxn ang="0">
                  <a:pos x="202" y="16"/>
                </a:cxn>
                <a:cxn ang="0">
                  <a:pos x="194" y="10"/>
                </a:cxn>
                <a:cxn ang="0">
                  <a:pos x="184" y="8"/>
                </a:cxn>
                <a:cxn ang="0">
                  <a:pos x="184" y="0"/>
                </a:cxn>
                <a:cxn ang="0">
                  <a:pos x="268" y="0"/>
                </a:cxn>
              </a:cxnLst>
              <a:rect l="0" t="0" r="r" b="b"/>
              <a:pathLst>
                <a:path w="268" h="212">
                  <a:moveTo>
                    <a:pt x="268" y="0"/>
                  </a:moveTo>
                  <a:lnTo>
                    <a:pt x="268" y="8"/>
                  </a:lnTo>
                  <a:lnTo>
                    <a:pt x="268" y="8"/>
                  </a:lnTo>
                  <a:lnTo>
                    <a:pt x="260" y="10"/>
                  </a:lnTo>
                  <a:lnTo>
                    <a:pt x="254" y="12"/>
                  </a:lnTo>
                  <a:lnTo>
                    <a:pt x="248" y="16"/>
                  </a:lnTo>
                  <a:lnTo>
                    <a:pt x="242" y="20"/>
                  </a:lnTo>
                  <a:lnTo>
                    <a:pt x="242" y="20"/>
                  </a:lnTo>
                  <a:lnTo>
                    <a:pt x="230" y="36"/>
                  </a:lnTo>
                  <a:lnTo>
                    <a:pt x="218" y="56"/>
                  </a:lnTo>
                  <a:lnTo>
                    <a:pt x="142" y="212"/>
                  </a:lnTo>
                  <a:lnTo>
                    <a:pt x="130" y="21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40" y="32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2" y="14"/>
                  </a:lnTo>
                  <a:lnTo>
                    <a:pt x="16" y="12"/>
                  </a:lnTo>
                  <a:lnTo>
                    <a:pt x="0" y="8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8"/>
                  </a:lnTo>
                  <a:lnTo>
                    <a:pt x="130" y="8"/>
                  </a:lnTo>
                  <a:lnTo>
                    <a:pt x="122" y="12"/>
                  </a:lnTo>
                  <a:lnTo>
                    <a:pt x="116" y="16"/>
                  </a:lnTo>
                  <a:lnTo>
                    <a:pt x="112" y="20"/>
                  </a:lnTo>
                  <a:lnTo>
                    <a:pt x="110" y="28"/>
                  </a:lnTo>
                  <a:lnTo>
                    <a:pt x="110" y="28"/>
                  </a:lnTo>
                  <a:lnTo>
                    <a:pt x="112" y="34"/>
                  </a:lnTo>
                  <a:lnTo>
                    <a:pt x="114" y="42"/>
                  </a:lnTo>
                  <a:lnTo>
                    <a:pt x="162" y="136"/>
                  </a:lnTo>
                  <a:lnTo>
                    <a:pt x="200" y="60"/>
                  </a:lnTo>
                  <a:lnTo>
                    <a:pt x="200" y="60"/>
                  </a:lnTo>
                  <a:lnTo>
                    <a:pt x="206" y="44"/>
                  </a:lnTo>
                  <a:lnTo>
                    <a:pt x="208" y="32"/>
                  </a:lnTo>
                  <a:lnTo>
                    <a:pt x="208" y="32"/>
                  </a:lnTo>
                  <a:lnTo>
                    <a:pt x="208" y="22"/>
                  </a:lnTo>
                  <a:lnTo>
                    <a:pt x="202" y="16"/>
                  </a:lnTo>
                  <a:lnTo>
                    <a:pt x="194" y="10"/>
                  </a:lnTo>
                  <a:lnTo>
                    <a:pt x="184" y="8"/>
                  </a:lnTo>
                  <a:lnTo>
                    <a:pt x="184" y="0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4522" y="2145"/>
              <a:ext cx="165" cy="215"/>
            </a:xfrm>
            <a:custGeom>
              <a:avLst/>
              <a:gdLst/>
              <a:ahLst/>
              <a:cxnLst>
                <a:cxn ang="0">
                  <a:pos x="0" y="138"/>
                </a:cxn>
                <a:cxn ang="0">
                  <a:pos x="10" y="138"/>
                </a:cxn>
                <a:cxn ang="0">
                  <a:pos x="26" y="166"/>
                </a:cxn>
                <a:cxn ang="0">
                  <a:pos x="46" y="186"/>
                </a:cxn>
                <a:cxn ang="0">
                  <a:pos x="66" y="198"/>
                </a:cxn>
                <a:cxn ang="0">
                  <a:pos x="88" y="202"/>
                </a:cxn>
                <a:cxn ang="0">
                  <a:pos x="102" y="200"/>
                </a:cxn>
                <a:cxn ang="0">
                  <a:pos x="114" y="192"/>
                </a:cxn>
                <a:cxn ang="0">
                  <a:pos x="122" y="184"/>
                </a:cxn>
                <a:cxn ang="0">
                  <a:pos x="126" y="172"/>
                </a:cxn>
                <a:cxn ang="0">
                  <a:pos x="124" y="166"/>
                </a:cxn>
                <a:cxn ang="0">
                  <a:pos x="120" y="154"/>
                </a:cxn>
                <a:cxn ang="0">
                  <a:pos x="114" y="150"/>
                </a:cxn>
                <a:cxn ang="0">
                  <a:pos x="98" y="140"/>
                </a:cxn>
                <a:cxn ang="0">
                  <a:pos x="70" y="128"/>
                </a:cxn>
                <a:cxn ang="0">
                  <a:pos x="34" y="112"/>
                </a:cxn>
                <a:cxn ang="0">
                  <a:pos x="14" y="98"/>
                </a:cxn>
                <a:cxn ang="0">
                  <a:pos x="8" y="90"/>
                </a:cxn>
                <a:cxn ang="0">
                  <a:pos x="0" y="72"/>
                </a:cxn>
                <a:cxn ang="0">
                  <a:pos x="0" y="60"/>
                </a:cxn>
                <a:cxn ang="0">
                  <a:pos x="4" y="38"/>
                </a:cxn>
                <a:cxn ang="0">
                  <a:pos x="20" y="18"/>
                </a:cxn>
                <a:cxn ang="0">
                  <a:pos x="32" y="10"/>
                </a:cxn>
                <a:cxn ang="0">
                  <a:pos x="58" y="0"/>
                </a:cxn>
                <a:cxn ang="0">
                  <a:pos x="74" y="0"/>
                </a:cxn>
                <a:cxn ang="0">
                  <a:pos x="130" y="6"/>
                </a:cxn>
                <a:cxn ang="0">
                  <a:pos x="154" y="14"/>
                </a:cxn>
                <a:cxn ang="0">
                  <a:pos x="144" y="62"/>
                </a:cxn>
                <a:cxn ang="0">
                  <a:pos x="138" y="52"/>
                </a:cxn>
                <a:cxn ang="0">
                  <a:pos x="126" y="34"/>
                </a:cxn>
                <a:cxn ang="0">
                  <a:pos x="116" y="26"/>
                </a:cxn>
                <a:cxn ang="0">
                  <a:pos x="98" y="18"/>
                </a:cxn>
                <a:cxn ang="0">
                  <a:pos x="78" y="14"/>
                </a:cxn>
                <a:cxn ang="0">
                  <a:pos x="64" y="16"/>
                </a:cxn>
                <a:cxn ang="0">
                  <a:pos x="52" y="20"/>
                </a:cxn>
                <a:cxn ang="0">
                  <a:pos x="44" y="32"/>
                </a:cxn>
                <a:cxn ang="0">
                  <a:pos x="42" y="36"/>
                </a:cxn>
                <a:cxn ang="0">
                  <a:pos x="52" y="52"/>
                </a:cxn>
                <a:cxn ang="0">
                  <a:pos x="64" y="60"/>
                </a:cxn>
                <a:cxn ang="0">
                  <a:pos x="90" y="70"/>
                </a:cxn>
                <a:cxn ang="0">
                  <a:pos x="128" y="88"/>
                </a:cxn>
                <a:cxn ang="0">
                  <a:pos x="152" y="104"/>
                </a:cxn>
                <a:cxn ang="0">
                  <a:pos x="158" y="114"/>
                </a:cxn>
                <a:cxn ang="0">
                  <a:pos x="166" y="134"/>
                </a:cxn>
                <a:cxn ang="0">
                  <a:pos x="166" y="146"/>
                </a:cxn>
                <a:cxn ang="0">
                  <a:pos x="160" y="174"/>
                </a:cxn>
                <a:cxn ang="0">
                  <a:pos x="144" y="196"/>
                </a:cxn>
                <a:cxn ang="0">
                  <a:pos x="130" y="204"/>
                </a:cxn>
                <a:cxn ang="0">
                  <a:pos x="104" y="216"/>
                </a:cxn>
                <a:cxn ang="0">
                  <a:pos x="90" y="216"/>
                </a:cxn>
                <a:cxn ang="0">
                  <a:pos x="34" y="212"/>
                </a:cxn>
              </a:cxnLst>
              <a:rect l="0" t="0" r="r" b="b"/>
              <a:pathLst>
                <a:path w="166" h="216">
                  <a:moveTo>
                    <a:pt x="0" y="206"/>
                  </a:moveTo>
                  <a:lnTo>
                    <a:pt x="0" y="138"/>
                  </a:lnTo>
                  <a:lnTo>
                    <a:pt x="10" y="138"/>
                  </a:lnTo>
                  <a:lnTo>
                    <a:pt x="10" y="138"/>
                  </a:lnTo>
                  <a:lnTo>
                    <a:pt x="18" y="154"/>
                  </a:lnTo>
                  <a:lnTo>
                    <a:pt x="26" y="166"/>
                  </a:lnTo>
                  <a:lnTo>
                    <a:pt x="36" y="176"/>
                  </a:lnTo>
                  <a:lnTo>
                    <a:pt x="46" y="186"/>
                  </a:lnTo>
                  <a:lnTo>
                    <a:pt x="56" y="192"/>
                  </a:lnTo>
                  <a:lnTo>
                    <a:pt x="66" y="198"/>
                  </a:lnTo>
                  <a:lnTo>
                    <a:pt x="76" y="200"/>
                  </a:lnTo>
                  <a:lnTo>
                    <a:pt x="88" y="202"/>
                  </a:lnTo>
                  <a:lnTo>
                    <a:pt x="88" y="202"/>
                  </a:lnTo>
                  <a:lnTo>
                    <a:pt x="102" y="200"/>
                  </a:lnTo>
                  <a:lnTo>
                    <a:pt x="114" y="192"/>
                  </a:lnTo>
                  <a:lnTo>
                    <a:pt x="114" y="192"/>
                  </a:lnTo>
                  <a:lnTo>
                    <a:pt x="118" y="188"/>
                  </a:lnTo>
                  <a:lnTo>
                    <a:pt x="122" y="184"/>
                  </a:lnTo>
                  <a:lnTo>
                    <a:pt x="124" y="178"/>
                  </a:lnTo>
                  <a:lnTo>
                    <a:pt x="126" y="172"/>
                  </a:lnTo>
                  <a:lnTo>
                    <a:pt x="126" y="172"/>
                  </a:lnTo>
                  <a:lnTo>
                    <a:pt x="124" y="166"/>
                  </a:lnTo>
                  <a:lnTo>
                    <a:pt x="122" y="160"/>
                  </a:lnTo>
                  <a:lnTo>
                    <a:pt x="120" y="154"/>
                  </a:lnTo>
                  <a:lnTo>
                    <a:pt x="114" y="150"/>
                  </a:lnTo>
                  <a:lnTo>
                    <a:pt x="114" y="150"/>
                  </a:lnTo>
                  <a:lnTo>
                    <a:pt x="108" y="144"/>
                  </a:lnTo>
                  <a:lnTo>
                    <a:pt x="98" y="140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50" y="120"/>
                  </a:lnTo>
                  <a:lnTo>
                    <a:pt x="34" y="112"/>
                  </a:lnTo>
                  <a:lnTo>
                    <a:pt x="22" y="106"/>
                  </a:lnTo>
                  <a:lnTo>
                    <a:pt x="14" y="98"/>
                  </a:lnTo>
                  <a:lnTo>
                    <a:pt x="14" y="98"/>
                  </a:lnTo>
                  <a:lnTo>
                    <a:pt x="8" y="90"/>
                  </a:lnTo>
                  <a:lnTo>
                    <a:pt x="4" y="80"/>
                  </a:lnTo>
                  <a:lnTo>
                    <a:pt x="0" y="72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48"/>
                  </a:lnTo>
                  <a:lnTo>
                    <a:pt x="4" y="38"/>
                  </a:lnTo>
                  <a:lnTo>
                    <a:pt x="12" y="26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32" y="10"/>
                  </a:lnTo>
                  <a:lnTo>
                    <a:pt x="44" y="4"/>
                  </a:lnTo>
                  <a:lnTo>
                    <a:pt x="58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104" y="2"/>
                  </a:lnTo>
                  <a:lnTo>
                    <a:pt x="130" y="6"/>
                  </a:lnTo>
                  <a:lnTo>
                    <a:pt x="142" y="10"/>
                  </a:lnTo>
                  <a:lnTo>
                    <a:pt x="154" y="14"/>
                  </a:lnTo>
                  <a:lnTo>
                    <a:pt x="154" y="62"/>
                  </a:lnTo>
                  <a:lnTo>
                    <a:pt x="144" y="62"/>
                  </a:lnTo>
                  <a:lnTo>
                    <a:pt x="144" y="62"/>
                  </a:lnTo>
                  <a:lnTo>
                    <a:pt x="138" y="52"/>
                  </a:lnTo>
                  <a:lnTo>
                    <a:pt x="132" y="42"/>
                  </a:lnTo>
                  <a:lnTo>
                    <a:pt x="126" y="34"/>
                  </a:lnTo>
                  <a:lnTo>
                    <a:pt x="116" y="26"/>
                  </a:lnTo>
                  <a:lnTo>
                    <a:pt x="116" y="26"/>
                  </a:lnTo>
                  <a:lnTo>
                    <a:pt x="108" y="22"/>
                  </a:lnTo>
                  <a:lnTo>
                    <a:pt x="98" y="18"/>
                  </a:lnTo>
                  <a:lnTo>
                    <a:pt x="88" y="14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64" y="16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4" y="46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64" y="60"/>
                  </a:lnTo>
                  <a:lnTo>
                    <a:pt x="90" y="70"/>
                  </a:lnTo>
                  <a:lnTo>
                    <a:pt x="90" y="70"/>
                  </a:lnTo>
                  <a:lnTo>
                    <a:pt x="110" y="80"/>
                  </a:lnTo>
                  <a:lnTo>
                    <a:pt x="128" y="88"/>
                  </a:lnTo>
                  <a:lnTo>
                    <a:pt x="142" y="96"/>
                  </a:lnTo>
                  <a:lnTo>
                    <a:pt x="152" y="104"/>
                  </a:lnTo>
                  <a:lnTo>
                    <a:pt x="152" y="104"/>
                  </a:lnTo>
                  <a:lnTo>
                    <a:pt x="158" y="114"/>
                  </a:lnTo>
                  <a:lnTo>
                    <a:pt x="162" y="124"/>
                  </a:lnTo>
                  <a:lnTo>
                    <a:pt x="166" y="134"/>
                  </a:lnTo>
                  <a:lnTo>
                    <a:pt x="166" y="146"/>
                  </a:lnTo>
                  <a:lnTo>
                    <a:pt x="166" y="146"/>
                  </a:lnTo>
                  <a:lnTo>
                    <a:pt x="166" y="160"/>
                  </a:lnTo>
                  <a:lnTo>
                    <a:pt x="160" y="174"/>
                  </a:lnTo>
                  <a:lnTo>
                    <a:pt x="154" y="184"/>
                  </a:lnTo>
                  <a:lnTo>
                    <a:pt x="144" y="196"/>
                  </a:lnTo>
                  <a:lnTo>
                    <a:pt x="144" y="196"/>
                  </a:lnTo>
                  <a:lnTo>
                    <a:pt x="130" y="204"/>
                  </a:lnTo>
                  <a:lnTo>
                    <a:pt x="118" y="212"/>
                  </a:lnTo>
                  <a:lnTo>
                    <a:pt x="104" y="216"/>
                  </a:lnTo>
                  <a:lnTo>
                    <a:pt x="90" y="216"/>
                  </a:lnTo>
                  <a:lnTo>
                    <a:pt x="90" y="216"/>
                  </a:lnTo>
                  <a:lnTo>
                    <a:pt x="62" y="216"/>
                  </a:lnTo>
                  <a:lnTo>
                    <a:pt x="34" y="212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4522" y="2145"/>
              <a:ext cx="165" cy="215"/>
            </a:xfrm>
            <a:custGeom>
              <a:avLst/>
              <a:gdLst/>
              <a:ahLst/>
              <a:cxnLst>
                <a:cxn ang="0">
                  <a:pos x="0" y="138"/>
                </a:cxn>
                <a:cxn ang="0">
                  <a:pos x="10" y="138"/>
                </a:cxn>
                <a:cxn ang="0">
                  <a:pos x="26" y="166"/>
                </a:cxn>
                <a:cxn ang="0">
                  <a:pos x="46" y="186"/>
                </a:cxn>
                <a:cxn ang="0">
                  <a:pos x="66" y="198"/>
                </a:cxn>
                <a:cxn ang="0">
                  <a:pos x="88" y="202"/>
                </a:cxn>
                <a:cxn ang="0">
                  <a:pos x="102" y="200"/>
                </a:cxn>
                <a:cxn ang="0">
                  <a:pos x="114" y="192"/>
                </a:cxn>
                <a:cxn ang="0">
                  <a:pos x="122" y="184"/>
                </a:cxn>
                <a:cxn ang="0">
                  <a:pos x="126" y="172"/>
                </a:cxn>
                <a:cxn ang="0">
                  <a:pos x="124" y="166"/>
                </a:cxn>
                <a:cxn ang="0">
                  <a:pos x="120" y="154"/>
                </a:cxn>
                <a:cxn ang="0">
                  <a:pos x="114" y="150"/>
                </a:cxn>
                <a:cxn ang="0">
                  <a:pos x="98" y="140"/>
                </a:cxn>
                <a:cxn ang="0">
                  <a:pos x="70" y="128"/>
                </a:cxn>
                <a:cxn ang="0">
                  <a:pos x="34" y="112"/>
                </a:cxn>
                <a:cxn ang="0">
                  <a:pos x="14" y="98"/>
                </a:cxn>
                <a:cxn ang="0">
                  <a:pos x="8" y="90"/>
                </a:cxn>
                <a:cxn ang="0">
                  <a:pos x="0" y="72"/>
                </a:cxn>
                <a:cxn ang="0">
                  <a:pos x="0" y="60"/>
                </a:cxn>
                <a:cxn ang="0">
                  <a:pos x="4" y="38"/>
                </a:cxn>
                <a:cxn ang="0">
                  <a:pos x="20" y="18"/>
                </a:cxn>
                <a:cxn ang="0">
                  <a:pos x="32" y="10"/>
                </a:cxn>
                <a:cxn ang="0">
                  <a:pos x="58" y="0"/>
                </a:cxn>
                <a:cxn ang="0">
                  <a:pos x="74" y="0"/>
                </a:cxn>
                <a:cxn ang="0">
                  <a:pos x="130" y="6"/>
                </a:cxn>
                <a:cxn ang="0">
                  <a:pos x="154" y="14"/>
                </a:cxn>
                <a:cxn ang="0">
                  <a:pos x="144" y="62"/>
                </a:cxn>
                <a:cxn ang="0">
                  <a:pos x="138" y="52"/>
                </a:cxn>
                <a:cxn ang="0">
                  <a:pos x="126" y="34"/>
                </a:cxn>
                <a:cxn ang="0">
                  <a:pos x="116" y="26"/>
                </a:cxn>
                <a:cxn ang="0">
                  <a:pos x="98" y="18"/>
                </a:cxn>
                <a:cxn ang="0">
                  <a:pos x="78" y="14"/>
                </a:cxn>
                <a:cxn ang="0">
                  <a:pos x="64" y="16"/>
                </a:cxn>
                <a:cxn ang="0">
                  <a:pos x="52" y="20"/>
                </a:cxn>
                <a:cxn ang="0">
                  <a:pos x="44" y="32"/>
                </a:cxn>
                <a:cxn ang="0">
                  <a:pos x="42" y="36"/>
                </a:cxn>
                <a:cxn ang="0">
                  <a:pos x="52" y="52"/>
                </a:cxn>
                <a:cxn ang="0">
                  <a:pos x="64" y="60"/>
                </a:cxn>
                <a:cxn ang="0">
                  <a:pos x="90" y="70"/>
                </a:cxn>
                <a:cxn ang="0">
                  <a:pos x="128" y="88"/>
                </a:cxn>
                <a:cxn ang="0">
                  <a:pos x="152" y="104"/>
                </a:cxn>
                <a:cxn ang="0">
                  <a:pos x="158" y="114"/>
                </a:cxn>
                <a:cxn ang="0">
                  <a:pos x="166" y="134"/>
                </a:cxn>
                <a:cxn ang="0">
                  <a:pos x="166" y="146"/>
                </a:cxn>
                <a:cxn ang="0">
                  <a:pos x="160" y="174"/>
                </a:cxn>
                <a:cxn ang="0">
                  <a:pos x="144" y="196"/>
                </a:cxn>
                <a:cxn ang="0">
                  <a:pos x="130" y="204"/>
                </a:cxn>
                <a:cxn ang="0">
                  <a:pos x="104" y="216"/>
                </a:cxn>
                <a:cxn ang="0">
                  <a:pos x="90" y="216"/>
                </a:cxn>
                <a:cxn ang="0">
                  <a:pos x="34" y="212"/>
                </a:cxn>
              </a:cxnLst>
              <a:rect l="0" t="0" r="r" b="b"/>
              <a:pathLst>
                <a:path w="166" h="216">
                  <a:moveTo>
                    <a:pt x="0" y="206"/>
                  </a:moveTo>
                  <a:lnTo>
                    <a:pt x="0" y="138"/>
                  </a:lnTo>
                  <a:lnTo>
                    <a:pt x="10" y="138"/>
                  </a:lnTo>
                  <a:lnTo>
                    <a:pt x="10" y="138"/>
                  </a:lnTo>
                  <a:lnTo>
                    <a:pt x="18" y="154"/>
                  </a:lnTo>
                  <a:lnTo>
                    <a:pt x="26" y="166"/>
                  </a:lnTo>
                  <a:lnTo>
                    <a:pt x="36" y="176"/>
                  </a:lnTo>
                  <a:lnTo>
                    <a:pt x="46" y="186"/>
                  </a:lnTo>
                  <a:lnTo>
                    <a:pt x="56" y="192"/>
                  </a:lnTo>
                  <a:lnTo>
                    <a:pt x="66" y="198"/>
                  </a:lnTo>
                  <a:lnTo>
                    <a:pt x="76" y="200"/>
                  </a:lnTo>
                  <a:lnTo>
                    <a:pt x="88" y="202"/>
                  </a:lnTo>
                  <a:lnTo>
                    <a:pt x="88" y="202"/>
                  </a:lnTo>
                  <a:lnTo>
                    <a:pt x="102" y="200"/>
                  </a:lnTo>
                  <a:lnTo>
                    <a:pt x="114" y="192"/>
                  </a:lnTo>
                  <a:lnTo>
                    <a:pt x="114" y="192"/>
                  </a:lnTo>
                  <a:lnTo>
                    <a:pt x="118" y="188"/>
                  </a:lnTo>
                  <a:lnTo>
                    <a:pt x="122" y="184"/>
                  </a:lnTo>
                  <a:lnTo>
                    <a:pt x="124" y="178"/>
                  </a:lnTo>
                  <a:lnTo>
                    <a:pt x="126" y="172"/>
                  </a:lnTo>
                  <a:lnTo>
                    <a:pt x="126" y="172"/>
                  </a:lnTo>
                  <a:lnTo>
                    <a:pt x="124" y="166"/>
                  </a:lnTo>
                  <a:lnTo>
                    <a:pt x="122" y="160"/>
                  </a:lnTo>
                  <a:lnTo>
                    <a:pt x="120" y="154"/>
                  </a:lnTo>
                  <a:lnTo>
                    <a:pt x="114" y="150"/>
                  </a:lnTo>
                  <a:lnTo>
                    <a:pt x="114" y="150"/>
                  </a:lnTo>
                  <a:lnTo>
                    <a:pt x="108" y="144"/>
                  </a:lnTo>
                  <a:lnTo>
                    <a:pt x="98" y="140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50" y="120"/>
                  </a:lnTo>
                  <a:lnTo>
                    <a:pt x="34" y="112"/>
                  </a:lnTo>
                  <a:lnTo>
                    <a:pt x="22" y="106"/>
                  </a:lnTo>
                  <a:lnTo>
                    <a:pt x="14" y="98"/>
                  </a:lnTo>
                  <a:lnTo>
                    <a:pt x="14" y="98"/>
                  </a:lnTo>
                  <a:lnTo>
                    <a:pt x="8" y="90"/>
                  </a:lnTo>
                  <a:lnTo>
                    <a:pt x="4" y="80"/>
                  </a:lnTo>
                  <a:lnTo>
                    <a:pt x="0" y="72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48"/>
                  </a:lnTo>
                  <a:lnTo>
                    <a:pt x="4" y="38"/>
                  </a:lnTo>
                  <a:lnTo>
                    <a:pt x="12" y="26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32" y="10"/>
                  </a:lnTo>
                  <a:lnTo>
                    <a:pt x="44" y="4"/>
                  </a:lnTo>
                  <a:lnTo>
                    <a:pt x="58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104" y="2"/>
                  </a:lnTo>
                  <a:lnTo>
                    <a:pt x="130" y="6"/>
                  </a:lnTo>
                  <a:lnTo>
                    <a:pt x="142" y="10"/>
                  </a:lnTo>
                  <a:lnTo>
                    <a:pt x="154" y="14"/>
                  </a:lnTo>
                  <a:lnTo>
                    <a:pt x="154" y="62"/>
                  </a:lnTo>
                  <a:lnTo>
                    <a:pt x="144" y="62"/>
                  </a:lnTo>
                  <a:lnTo>
                    <a:pt x="144" y="62"/>
                  </a:lnTo>
                  <a:lnTo>
                    <a:pt x="138" y="52"/>
                  </a:lnTo>
                  <a:lnTo>
                    <a:pt x="132" y="42"/>
                  </a:lnTo>
                  <a:lnTo>
                    <a:pt x="126" y="34"/>
                  </a:lnTo>
                  <a:lnTo>
                    <a:pt x="116" y="26"/>
                  </a:lnTo>
                  <a:lnTo>
                    <a:pt x="116" y="26"/>
                  </a:lnTo>
                  <a:lnTo>
                    <a:pt x="108" y="22"/>
                  </a:lnTo>
                  <a:lnTo>
                    <a:pt x="98" y="18"/>
                  </a:lnTo>
                  <a:lnTo>
                    <a:pt x="88" y="14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64" y="16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4" y="46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64" y="60"/>
                  </a:lnTo>
                  <a:lnTo>
                    <a:pt x="90" y="70"/>
                  </a:lnTo>
                  <a:lnTo>
                    <a:pt x="90" y="70"/>
                  </a:lnTo>
                  <a:lnTo>
                    <a:pt x="110" y="80"/>
                  </a:lnTo>
                  <a:lnTo>
                    <a:pt x="128" y="88"/>
                  </a:lnTo>
                  <a:lnTo>
                    <a:pt x="142" y="96"/>
                  </a:lnTo>
                  <a:lnTo>
                    <a:pt x="152" y="104"/>
                  </a:lnTo>
                  <a:lnTo>
                    <a:pt x="152" y="104"/>
                  </a:lnTo>
                  <a:lnTo>
                    <a:pt x="158" y="114"/>
                  </a:lnTo>
                  <a:lnTo>
                    <a:pt x="162" y="124"/>
                  </a:lnTo>
                  <a:lnTo>
                    <a:pt x="166" y="134"/>
                  </a:lnTo>
                  <a:lnTo>
                    <a:pt x="166" y="146"/>
                  </a:lnTo>
                  <a:lnTo>
                    <a:pt x="166" y="146"/>
                  </a:lnTo>
                  <a:lnTo>
                    <a:pt x="166" y="160"/>
                  </a:lnTo>
                  <a:lnTo>
                    <a:pt x="160" y="174"/>
                  </a:lnTo>
                  <a:lnTo>
                    <a:pt x="154" y="184"/>
                  </a:lnTo>
                  <a:lnTo>
                    <a:pt x="144" y="196"/>
                  </a:lnTo>
                  <a:lnTo>
                    <a:pt x="144" y="196"/>
                  </a:lnTo>
                  <a:lnTo>
                    <a:pt x="130" y="204"/>
                  </a:lnTo>
                  <a:lnTo>
                    <a:pt x="118" y="212"/>
                  </a:lnTo>
                  <a:lnTo>
                    <a:pt x="104" y="216"/>
                  </a:lnTo>
                  <a:lnTo>
                    <a:pt x="90" y="216"/>
                  </a:lnTo>
                  <a:lnTo>
                    <a:pt x="90" y="216"/>
                  </a:lnTo>
                  <a:lnTo>
                    <a:pt x="62" y="216"/>
                  </a:lnTo>
                  <a:lnTo>
                    <a:pt x="34" y="212"/>
                  </a:lnTo>
                  <a:lnTo>
                    <a:pt x="0" y="206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3211" y="2070"/>
              <a:ext cx="317" cy="294"/>
            </a:xfrm>
            <a:custGeom>
              <a:avLst/>
              <a:gdLst/>
              <a:ahLst/>
              <a:cxnLst>
                <a:cxn ang="0">
                  <a:pos x="218" y="248"/>
                </a:cxn>
                <a:cxn ang="0">
                  <a:pos x="194" y="270"/>
                </a:cxn>
                <a:cxn ang="0">
                  <a:pos x="174" y="284"/>
                </a:cxn>
                <a:cxn ang="0">
                  <a:pos x="164" y="288"/>
                </a:cxn>
                <a:cxn ang="0">
                  <a:pos x="142" y="292"/>
                </a:cxn>
                <a:cxn ang="0">
                  <a:pos x="128" y="294"/>
                </a:cxn>
                <a:cxn ang="0">
                  <a:pos x="88" y="286"/>
                </a:cxn>
                <a:cxn ang="0">
                  <a:pos x="58" y="268"/>
                </a:cxn>
                <a:cxn ang="0">
                  <a:pos x="46" y="254"/>
                </a:cxn>
                <a:cxn ang="0">
                  <a:pos x="34" y="220"/>
                </a:cxn>
                <a:cxn ang="0">
                  <a:pos x="32" y="48"/>
                </a:cxn>
                <a:cxn ang="0">
                  <a:pos x="32" y="30"/>
                </a:cxn>
                <a:cxn ang="0">
                  <a:pos x="26" y="16"/>
                </a:cxn>
                <a:cxn ang="0">
                  <a:pos x="22" y="14"/>
                </a:cxn>
                <a:cxn ang="0">
                  <a:pos x="0" y="8"/>
                </a:cxn>
                <a:cxn ang="0">
                  <a:pos x="98" y="0"/>
                </a:cxn>
                <a:cxn ang="0">
                  <a:pos x="98" y="210"/>
                </a:cxn>
                <a:cxn ang="0">
                  <a:pos x="102" y="234"/>
                </a:cxn>
                <a:cxn ang="0">
                  <a:pos x="112" y="252"/>
                </a:cxn>
                <a:cxn ang="0">
                  <a:pos x="120" y="258"/>
                </a:cxn>
                <a:cxn ang="0">
                  <a:pos x="138" y="266"/>
                </a:cxn>
                <a:cxn ang="0">
                  <a:pos x="150" y="266"/>
                </a:cxn>
                <a:cxn ang="0">
                  <a:pos x="168" y="264"/>
                </a:cxn>
                <a:cxn ang="0">
                  <a:pos x="202" y="244"/>
                </a:cxn>
                <a:cxn ang="0">
                  <a:pos x="220" y="48"/>
                </a:cxn>
                <a:cxn ang="0">
                  <a:pos x="220" y="34"/>
                </a:cxn>
                <a:cxn ang="0">
                  <a:pos x="216" y="20"/>
                </a:cxn>
                <a:cxn ang="0">
                  <a:pos x="214" y="16"/>
                </a:cxn>
                <a:cxn ang="0">
                  <a:pos x="202" y="10"/>
                </a:cxn>
                <a:cxn ang="0">
                  <a:pos x="188" y="0"/>
                </a:cxn>
                <a:cxn ang="0">
                  <a:pos x="282" y="238"/>
                </a:cxn>
                <a:cxn ang="0">
                  <a:pos x="282" y="250"/>
                </a:cxn>
                <a:cxn ang="0">
                  <a:pos x="284" y="266"/>
                </a:cxn>
                <a:cxn ang="0">
                  <a:pos x="288" y="270"/>
                </a:cxn>
                <a:cxn ang="0">
                  <a:pos x="298" y="276"/>
                </a:cxn>
                <a:cxn ang="0">
                  <a:pos x="316" y="286"/>
                </a:cxn>
              </a:cxnLst>
              <a:rect l="0" t="0" r="r" b="b"/>
              <a:pathLst>
                <a:path w="316" h="294">
                  <a:moveTo>
                    <a:pt x="218" y="286"/>
                  </a:moveTo>
                  <a:lnTo>
                    <a:pt x="218" y="248"/>
                  </a:lnTo>
                  <a:lnTo>
                    <a:pt x="218" y="248"/>
                  </a:lnTo>
                  <a:lnTo>
                    <a:pt x="194" y="270"/>
                  </a:lnTo>
                  <a:lnTo>
                    <a:pt x="184" y="278"/>
                  </a:lnTo>
                  <a:lnTo>
                    <a:pt x="174" y="284"/>
                  </a:lnTo>
                  <a:lnTo>
                    <a:pt x="174" y="284"/>
                  </a:lnTo>
                  <a:lnTo>
                    <a:pt x="164" y="288"/>
                  </a:lnTo>
                  <a:lnTo>
                    <a:pt x="154" y="290"/>
                  </a:lnTo>
                  <a:lnTo>
                    <a:pt x="142" y="292"/>
                  </a:lnTo>
                  <a:lnTo>
                    <a:pt x="128" y="294"/>
                  </a:lnTo>
                  <a:lnTo>
                    <a:pt x="128" y="294"/>
                  </a:lnTo>
                  <a:lnTo>
                    <a:pt x="108" y="292"/>
                  </a:lnTo>
                  <a:lnTo>
                    <a:pt x="88" y="286"/>
                  </a:lnTo>
                  <a:lnTo>
                    <a:pt x="72" y="278"/>
                  </a:lnTo>
                  <a:lnTo>
                    <a:pt x="58" y="268"/>
                  </a:lnTo>
                  <a:lnTo>
                    <a:pt x="58" y="268"/>
                  </a:lnTo>
                  <a:lnTo>
                    <a:pt x="46" y="254"/>
                  </a:lnTo>
                  <a:lnTo>
                    <a:pt x="38" y="238"/>
                  </a:lnTo>
                  <a:lnTo>
                    <a:pt x="34" y="220"/>
                  </a:lnTo>
                  <a:lnTo>
                    <a:pt x="32" y="19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30"/>
                  </a:lnTo>
                  <a:lnTo>
                    <a:pt x="30" y="22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2" y="14"/>
                  </a:lnTo>
                  <a:lnTo>
                    <a:pt x="16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98" y="0"/>
                  </a:lnTo>
                  <a:lnTo>
                    <a:pt x="98" y="210"/>
                  </a:lnTo>
                  <a:lnTo>
                    <a:pt x="98" y="210"/>
                  </a:lnTo>
                  <a:lnTo>
                    <a:pt x="98" y="224"/>
                  </a:lnTo>
                  <a:lnTo>
                    <a:pt x="102" y="234"/>
                  </a:lnTo>
                  <a:lnTo>
                    <a:pt x="106" y="244"/>
                  </a:lnTo>
                  <a:lnTo>
                    <a:pt x="112" y="252"/>
                  </a:lnTo>
                  <a:lnTo>
                    <a:pt x="112" y="252"/>
                  </a:lnTo>
                  <a:lnTo>
                    <a:pt x="120" y="258"/>
                  </a:lnTo>
                  <a:lnTo>
                    <a:pt x="128" y="264"/>
                  </a:lnTo>
                  <a:lnTo>
                    <a:pt x="138" y="266"/>
                  </a:lnTo>
                  <a:lnTo>
                    <a:pt x="150" y="266"/>
                  </a:lnTo>
                  <a:lnTo>
                    <a:pt x="150" y="266"/>
                  </a:lnTo>
                  <a:lnTo>
                    <a:pt x="160" y="266"/>
                  </a:lnTo>
                  <a:lnTo>
                    <a:pt x="168" y="264"/>
                  </a:lnTo>
                  <a:lnTo>
                    <a:pt x="184" y="256"/>
                  </a:lnTo>
                  <a:lnTo>
                    <a:pt x="202" y="244"/>
                  </a:lnTo>
                  <a:lnTo>
                    <a:pt x="220" y="228"/>
                  </a:lnTo>
                  <a:lnTo>
                    <a:pt x="220" y="48"/>
                  </a:lnTo>
                  <a:lnTo>
                    <a:pt x="220" y="48"/>
                  </a:lnTo>
                  <a:lnTo>
                    <a:pt x="220" y="34"/>
                  </a:lnTo>
                  <a:lnTo>
                    <a:pt x="218" y="24"/>
                  </a:lnTo>
                  <a:lnTo>
                    <a:pt x="216" y="20"/>
                  </a:lnTo>
                  <a:lnTo>
                    <a:pt x="214" y="16"/>
                  </a:lnTo>
                  <a:lnTo>
                    <a:pt x="214" y="16"/>
                  </a:lnTo>
                  <a:lnTo>
                    <a:pt x="208" y="12"/>
                  </a:lnTo>
                  <a:lnTo>
                    <a:pt x="202" y="10"/>
                  </a:lnTo>
                  <a:lnTo>
                    <a:pt x="188" y="8"/>
                  </a:lnTo>
                  <a:lnTo>
                    <a:pt x="188" y="0"/>
                  </a:lnTo>
                  <a:lnTo>
                    <a:pt x="282" y="0"/>
                  </a:lnTo>
                  <a:lnTo>
                    <a:pt x="282" y="238"/>
                  </a:lnTo>
                  <a:lnTo>
                    <a:pt x="282" y="238"/>
                  </a:lnTo>
                  <a:lnTo>
                    <a:pt x="282" y="250"/>
                  </a:lnTo>
                  <a:lnTo>
                    <a:pt x="282" y="258"/>
                  </a:lnTo>
                  <a:lnTo>
                    <a:pt x="284" y="266"/>
                  </a:lnTo>
                  <a:lnTo>
                    <a:pt x="288" y="270"/>
                  </a:lnTo>
                  <a:lnTo>
                    <a:pt x="288" y="270"/>
                  </a:lnTo>
                  <a:lnTo>
                    <a:pt x="292" y="272"/>
                  </a:lnTo>
                  <a:lnTo>
                    <a:pt x="298" y="276"/>
                  </a:lnTo>
                  <a:lnTo>
                    <a:pt x="316" y="278"/>
                  </a:lnTo>
                  <a:lnTo>
                    <a:pt x="316" y="286"/>
                  </a:lnTo>
                  <a:lnTo>
                    <a:pt x="218" y="28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31" name="Freeform 28"/>
            <p:cNvSpPr>
              <a:spLocks noEditPoints="1"/>
            </p:cNvSpPr>
            <p:nvPr/>
          </p:nvSpPr>
          <p:spPr bwMode="auto">
            <a:xfrm>
              <a:off x="2941" y="2145"/>
              <a:ext cx="225" cy="215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2" y="88"/>
                </a:cxn>
                <a:cxn ang="0">
                  <a:pos x="8" y="66"/>
                </a:cxn>
                <a:cxn ang="0">
                  <a:pos x="18" y="46"/>
                </a:cxn>
                <a:cxn ang="0">
                  <a:pos x="34" y="30"/>
                </a:cxn>
                <a:cxn ang="0">
                  <a:pos x="72" y="8"/>
                </a:cxn>
                <a:cxn ang="0">
                  <a:pos x="122" y="0"/>
                </a:cxn>
                <a:cxn ang="0">
                  <a:pos x="144" y="0"/>
                </a:cxn>
                <a:cxn ang="0">
                  <a:pos x="178" y="14"/>
                </a:cxn>
                <a:cxn ang="0">
                  <a:pos x="202" y="38"/>
                </a:cxn>
                <a:cxn ang="0">
                  <a:pos x="214" y="72"/>
                </a:cxn>
                <a:cxn ang="0">
                  <a:pos x="70" y="92"/>
                </a:cxn>
                <a:cxn ang="0">
                  <a:pos x="70" y="110"/>
                </a:cxn>
                <a:cxn ang="0">
                  <a:pos x="80" y="142"/>
                </a:cxn>
                <a:cxn ang="0">
                  <a:pos x="98" y="168"/>
                </a:cxn>
                <a:cxn ang="0">
                  <a:pos x="120" y="184"/>
                </a:cxn>
                <a:cxn ang="0">
                  <a:pos x="134" y="186"/>
                </a:cxn>
                <a:cxn ang="0">
                  <a:pos x="164" y="184"/>
                </a:cxn>
                <a:cxn ang="0">
                  <a:pos x="186" y="174"/>
                </a:cxn>
                <a:cxn ang="0">
                  <a:pos x="208" y="154"/>
                </a:cxn>
                <a:cxn ang="0">
                  <a:pos x="226" y="144"/>
                </a:cxn>
                <a:cxn ang="0">
                  <a:pos x="220" y="158"/>
                </a:cxn>
                <a:cxn ang="0">
                  <a:pos x="204" y="184"/>
                </a:cxn>
                <a:cxn ang="0">
                  <a:pos x="176" y="204"/>
                </a:cxn>
                <a:cxn ang="0">
                  <a:pos x="140" y="216"/>
                </a:cxn>
                <a:cxn ang="0">
                  <a:pos x="118" y="216"/>
                </a:cxn>
                <a:cxn ang="0">
                  <a:pos x="80" y="212"/>
                </a:cxn>
                <a:cxn ang="0">
                  <a:pos x="42" y="194"/>
                </a:cxn>
                <a:cxn ang="0">
                  <a:pos x="18" y="170"/>
                </a:cxn>
                <a:cxn ang="0">
                  <a:pos x="8" y="152"/>
                </a:cxn>
                <a:cxn ang="0">
                  <a:pos x="0" y="128"/>
                </a:cxn>
                <a:cxn ang="0">
                  <a:pos x="0" y="116"/>
                </a:cxn>
                <a:cxn ang="0">
                  <a:pos x="148" y="72"/>
                </a:cxn>
                <a:cxn ang="0">
                  <a:pos x="148" y="60"/>
                </a:cxn>
                <a:cxn ang="0">
                  <a:pos x="144" y="42"/>
                </a:cxn>
                <a:cxn ang="0">
                  <a:pos x="134" y="28"/>
                </a:cxn>
                <a:cxn ang="0">
                  <a:pos x="120" y="20"/>
                </a:cxn>
                <a:cxn ang="0">
                  <a:pos x="114" y="18"/>
                </a:cxn>
                <a:cxn ang="0">
                  <a:pos x="100" y="22"/>
                </a:cxn>
                <a:cxn ang="0">
                  <a:pos x="86" y="32"/>
                </a:cxn>
                <a:cxn ang="0">
                  <a:pos x="76" y="50"/>
                </a:cxn>
                <a:cxn ang="0">
                  <a:pos x="72" y="72"/>
                </a:cxn>
              </a:cxnLst>
              <a:rect l="0" t="0" r="r" b="b"/>
              <a:pathLst>
                <a:path w="226" h="216">
                  <a:moveTo>
                    <a:pt x="0" y="116"/>
                  </a:moveTo>
                  <a:lnTo>
                    <a:pt x="0" y="116"/>
                  </a:lnTo>
                  <a:lnTo>
                    <a:pt x="0" y="102"/>
                  </a:lnTo>
                  <a:lnTo>
                    <a:pt x="2" y="88"/>
                  </a:lnTo>
                  <a:lnTo>
                    <a:pt x="4" y="76"/>
                  </a:lnTo>
                  <a:lnTo>
                    <a:pt x="8" y="66"/>
                  </a:lnTo>
                  <a:lnTo>
                    <a:pt x="12" y="56"/>
                  </a:lnTo>
                  <a:lnTo>
                    <a:pt x="18" y="46"/>
                  </a:lnTo>
                  <a:lnTo>
                    <a:pt x="26" y="38"/>
                  </a:lnTo>
                  <a:lnTo>
                    <a:pt x="34" y="30"/>
                  </a:lnTo>
                  <a:lnTo>
                    <a:pt x="52" y="16"/>
                  </a:lnTo>
                  <a:lnTo>
                    <a:pt x="72" y="8"/>
                  </a:lnTo>
                  <a:lnTo>
                    <a:pt x="96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44" y="0"/>
                  </a:lnTo>
                  <a:lnTo>
                    <a:pt x="162" y="6"/>
                  </a:lnTo>
                  <a:lnTo>
                    <a:pt x="178" y="14"/>
                  </a:lnTo>
                  <a:lnTo>
                    <a:pt x="192" y="26"/>
                  </a:lnTo>
                  <a:lnTo>
                    <a:pt x="202" y="38"/>
                  </a:lnTo>
                  <a:lnTo>
                    <a:pt x="210" y="54"/>
                  </a:lnTo>
                  <a:lnTo>
                    <a:pt x="214" y="72"/>
                  </a:lnTo>
                  <a:lnTo>
                    <a:pt x="218" y="92"/>
                  </a:lnTo>
                  <a:lnTo>
                    <a:pt x="70" y="92"/>
                  </a:lnTo>
                  <a:lnTo>
                    <a:pt x="70" y="92"/>
                  </a:lnTo>
                  <a:lnTo>
                    <a:pt x="70" y="110"/>
                  </a:lnTo>
                  <a:lnTo>
                    <a:pt x="74" y="126"/>
                  </a:lnTo>
                  <a:lnTo>
                    <a:pt x="80" y="142"/>
                  </a:lnTo>
                  <a:lnTo>
                    <a:pt x="88" y="156"/>
                  </a:lnTo>
                  <a:lnTo>
                    <a:pt x="98" y="168"/>
                  </a:lnTo>
                  <a:lnTo>
                    <a:pt x="108" y="178"/>
                  </a:lnTo>
                  <a:lnTo>
                    <a:pt x="120" y="184"/>
                  </a:lnTo>
                  <a:lnTo>
                    <a:pt x="134" y="186"/>
                  </a:lnTo>
                  <a:lnTo>
                    <a:pt x="134" y="186"/>
                  </a:lnTo>
                  <a:lnTo>
                    <a:pt x="154" y="186"/>
                  </a:lnTo>
                  <a:lnTo>
                    <a:pt x="164" y="184"/>
                  </a:lnTo>
                  <a:lnTo>
                    <a:pt x="174" y="180"/>
                  </a:lnTo>
                  <a:lnTo>
                    <a:pt x="186" y="174"/>
                  </a:lnTo>
                  <a:lnTo>
                    <a:pt x="196" y="164"/>
                  </a:lnTo>
                  <a:lnTo>
                    <a:pt x="208" y="154"/>
                  </a:lnTo>
                  <a:lnTo>
                    <a:pt x="220" y="138"/>
                  </a:lnTo>
                  <a:lnTo>
                    <a:pt x="226" y="144"/>
                  </a:lnTo>
                  <a:lnTo>
                    <a:pt x="226" y="144"/>
                  </a:lnTo>
                  <a:lnTo>
                    <a:pt x="220" y="158"/>
                  </a:lnTo>
                  <a:lnTo>
                    <a:pt x="214" y="170"/>
                  </a:lnTo>
                  <a:lnTo>
                    <a:pt x="204" y="184"/>
                  </a:lnTo>
                  <a:lnTo>
                    <a:pt x="192" y="194"/>
                  </a:lnTo>
                  <a:lnTo>
                    <a:pt x="176" y="204"/>
                  </a:lnTo>
                  <a:lnTo>
                    <a:pt x="160" y="210"/>
                  </a:lnTo>
                  <a:lnTo>
                    <a:pt x="140" y="216"/>
                  </a:lnTo>
                  <a:lnTo>
                    <a:pt x="118" y="216"/>
                  </a:lnTo>
                  <a:lnTo>
                    <a:pt x="118" y="216"/>
                  </a:lnTo>
                  <a:lnTo>
                    <a:pt x="100" y="216"/>
                  </a:lnTo>
                  <a:lnTo>
                    <a:pt x="80" y="212"/>
                  </a:lnTo>
                  <a:lnTo>
                    <a:pt x="60" y="204"/>
                  </a:lnTo>
                  <a:lnTo>
                    <a:pt x="42" y="194"/>
                  </a:lnTo>
                  <a:lnTo>
                    <a:pt x="26" y="178"/>
                  </a:lnTo>
                  <a:lnTo>
                    <a:pt x="18" y="170"/>
                  </a:lnTo>
                  <a:lnTo>
                    <a:pt x="12" y="162"/>
                  </a:lnTo>
                  <a:lnTo>
                    <a:pt x="8" y="152"/>
                  </a:lnTo>
                  <a:lnTo>
                    <a:pt x="4" y="140"/>
                  </a:lnTo>
                  <a:lnTo>
                    <a:pt x="0" y="128"/>
                  </a:lnTo>
                  <a:lnTo>
                    <a:pt x="0" y="116"/>
                  </a:lnTo>
                  <a:lnTo>
                    <a:pt x="0" y="116"/>
                  </a:lnTo>
                  <a:close/>
                  <a:moveTo>
                    <a:pt x="72" y="72"/>
                  </a:moveTo>
                  <a:lnTo>
                    <a:pt x="148" y="72"/>
                  </a:lnTo>
                  <a:lnTo>
                    <a:pt x="148" y="72"/>
                  </a:lnTo>
                  <a:lnTo>
                    <a:pt x="148" y="60"/>
                  </a:lnTo>
                  <a:lnTo>
                    <a:pt x="146" y="50"/>
                  </a:lnTo>
                  <a:lnTo>
                    <a:pt x="144" y="42"/>
                  </a:lnTo>
                  <a:lnTo>
                    <a:pt x="138" y="34"/>
                  </a:lnTo>
                  <a:lnTo>
                    <a:pt x="134" y="28"/>
                  </a:lnTo>
                  <a:lnTo>
                    <a:pt x="128" y="22"/>
                  </a:lnTo>
                  <a:lnTo>
                    <a:pt x="120" y="20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06" y="20"/>
                  </a:lnTo>
                  <a:lnTo>
                    <a:pt x="100" y="22"/>
                  </a:lnTo>
                  <a:lnTo>
                    <a:pt x="92" y="26"/>
                  </a:lnTo>
                  <a:lnTo>
                    <a:pt x="86" y="32"/>
                  </a:lnTo>
                  <a:lnTo>
                    <a:pt x="80" y="40"/>
                  </a:lnTo>
                  <a:lnTo>
                    <a:pt x="76" y="50"/>
                  </a:lnTo>
                  <a:lnTo>
                    <a:pt x="74" y="60"/>
                  </a:lnTo>
                  <a:lnTo>
                    <a:pt x="72" y="72"/>
                  </a:lnTo>
                  <a:lnTo>
                    <a:pt x="72" y="7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2797" y="2045"/>
              <a:ext cx="167" cy="317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98" y="4"/>
                </a:cxn>
                <a:cxn ang="0">
                  <a:pos x="98" y="100"/>
                </a:cxn>
                <a:cxn ang="0">
                  <a:pos x="162" y="100"/>
                </a:cxn>
                <a:cxn ang="0">
                  <a:pos x="162" y="120"/>
                </a:cxn>
                <a:cxn ang="0">
                  <a:pos x="98" y="120"/>
                </a:cxn>
                <a:cxn ang="0">
                  <a:pos x="98" y="240"/>
                </a:cxn>
                <a:cxn ang="0">
                  <a:pos x="98" y="240"/>
                </a:cxn>
                <a:cxn ang="0">
                  <a:pos x="100" y="256"/>
                </a:cxn>
                <a:cxn ang="0">
                  <a:pos x="104" y="266"/>
                </a:cxn>
                <a:cxn ang="0">
                  <a:pos x="110" y="274"/>
                </a:cxn>
                <a:cxn ang="0">
                  <a:pos x="120" y="278"/>
                </a:cxn>
                <a:cxn ang="0">
                  <a:pos x="128" y="280"/>
                </a:cxn>
                <a:cxn ang="0">
                  <a:pos x="138" y="278"/>
                </a:cxn>
                <a:cxn ang="0">
                  <a:pos x="150" y="270"/>
                </a:cxn>
                <a:cxn ang="0">
                  <a:pos x="160" y="262"/>
                </a:cxn>
                <a:cxn ang="0">
                  <a:pos x="160" y="262"/>
                </a:cxn>
                <a:cxn ang="0">
                  <a:pos x="160" y="262"/>
                </a:cxn>
                <a:cxn ang="0">
                  <a:pos x="164" y="264"/>
                </a:cxn>
                <a:cxn ang="0">
                  <a:pos x="166" y="268"/>
                </a:cxn>
                <a:cxn ang="0">
                  <a:pos x="168" y="268"/>
                </a:cxn>
                <a:cxn ang="0">
                  <a:pos x="168" y="268"/>
                </a:cxn>
                <a:cxn ang="0">
                  <a:pos x="160" y="282"/>
                </a:cxn>
                <a:cxn ang="0">
                  <a:pos x="150" y="294"/>
                </a:cxn>
                <a:cxn ang="0">
                  <a:pos x="138" y="304"/>
                </a:cxn>
                <a:cxn ang="0">
                  <a:pos x="126" y="312"/>
                </a:cxn>
                <a:cxn ang="0">
                  <a:pos x="112" y="316"/>
                </a:cxn>
                <a:cxn ang="0">
                  <a:pos x="98" y="318"/>
                </a:cxn>
                <a:cxn ang="0">
                  <a:pos x="84" y="316"/>
                </a:cxn>
                <a:cxn ang="0">
                  <a:pos x="68" y="312"/>
                </a:cxn>
                <a:cxn ang="0">
                  <a:pos x="68" y="312"/>
                </a:cxn>
                <a:cxn ang="0">
                  <a:pos x="54" y="302"/>
                </a:cxn>
                <a:cxn ang="0">
                  <a:pos x="46" y="296"/>
                </a:cxn>
                <a:cxn ang="0">
                  <a:pos x="40" y="290"/>
                </a:cxn>
                <a:cxn ang="0">
                  <a:pos x="36" y="282"/>
                </a:cxn>
                <a:cxn ang="0">
                  <a:pos x="32" y="272"/>
                </a:cxn>
                <a:cxn ang="0">
                  <a:pos x="30" y="260"/>
                </a:cxn>
                <a:cxn ang="0">
                  <a:pos x="28" y="248"/>
                </a:cxn>
                <a:cxn ang="0">
                  <a:pos x="28" y="120"/>
                </a:cxn>
                <a:cxn ang="0">
                  <a:pos x="0" y="120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16" y="94"/>
                </a:cxn>
                <a:cxn ang="0">
                  <a:pos x="32" y="88"/>
                </a:cxn>
                <a:cxn ang="0">
                  <a:pos x="46" y="80"/>
                </a:cxn>
                <a:cxn ang="0">
                  <a:pos x="58" y="68"/>
                </a:cxn>
                <a:cxn ang="0">
                  <a:pos x="70" y="56"/>
                </a:cxn>
                <a:cxn ang="0">
                  <a:pos x="78" y="40"/>
                </a:cxn>
                <a:cxn ang="0">
                  <a:pos x="86" y="22"/>
                </a:cxn>
                <a:cxn ang="0">
                  <a:pos x="90" y="2"/>
                </a:cxn>
                <a:cxn ang="0">
                  <a:pos x="90" y="0"/>
                </a:cxn>
              </a:cxnLst>
              <a:rect l="0" t="0" r="r" b="b"/>
              <a:pathLst>
                <a:path w="168" h="318">
                  <a:moveTo>
                    <a:pt x="90" y="0"/>
                  </a:moveTo>
                  <a:lnTo>
                    <a:pt x="98" y="4"/>
                  </a:lnTo>
                  <a:lnTo>
                    <a:pt x="98" y="100"/>
                  </a:lnTo>
                  <a:lnTo>
                    <a:pt x="162" y="100"/>
                  </a:lnTo>
                  <a:lnTo>
                    <a:pt x="162" y="120"/>
                  </a:lnTo>
                  <a:lnTo>
                    <a:pt x="98" y="120"/>
                  </a:lnTo>
                  <a:lnTo>
                    <a:pt x="98" y="240"/>
                  </a:lnTo>
                  <a:lnTo>
                    <a:pt x="98" y="240"/>
                  </a:lnTo>
                  <a:lnTo>
                    <a:pt x="100" y="256"/>
                  </a:lnTo>
                  <a:lnTo>
                    <a:pt x="104" y="266"/>
                  </a:lnTo>
                  <a:lnTo>
                    <a:pt x="110" y="274"/>
                  </a:lnTo>
                  <a:lnTo>
                    <a:pt x="120" y="278"/>
                  </a:lnTo>
                  <a:lnTo>
                    <a:pt x="128" y="280"/>
                  </a:lnTo>
                  <a:lnTo>
                    <a:pt x="138" y="278"/>
                  </a:lnTo>
                  <a:lnTo>
                    <a:pt x="150" y="270"/>
                  </a:lnTo>
                  <a:lnTo>
                    <a:pt x="160" y="262"/>
                  </a:lnTo>
                  <a:lnTo>
                    <a:pt x="160" y="262"/>
                  </a:lnTo>
                  <a:lnTo>
                    <a:pt x="160" y="262"/>
                  </a:lnTo>
                  <a:lnTo>
                    <a:pt x="164" y="264"/>
                  </a:lnTo>
                  <a:lnTo>
                    <a:pt x="166" y="268"/>
                  </a:lnTo>
                  <a:lnTo>
                    <a:pt x="168" y="268"/>
                  </a:lnTo>
                  <a:lnTo>
                    <a:pt x="168" y="268"/>
                  </a:lnTo>
                  <a:lnTo>
                    <a:pt x="160" y="282"/>
                  </a:lnTo>
                  <a:lnTo>
                    <a:pt x="150" y="294"/>
                  </a:lnTo>
                  <a:lnTo>
                    <a:pt x="138" y="304"/>
                  </a:lnTo>
                  <a:lnTo>
                    <a:pt x="126" y="312"/>
                  </a:lnTo>
                  <a:lnTo>
                    <a:pt x="112" y="316"/>
                  </a:lnTo>
                  <a:lnTo>
                    <a:pt x="98" y="318"/>
                  </a:lnTo>
                  <a:lnTo>
                    <a:pt x="84" y="316"/>
                  </a:lnTo>
                  <a:lnTo>
                    <a:pt x="68" y="312"/>
                  </a:lnTo>
                  <a:lnTo>
                    <a:pt x="68" y="312"/>
                  </a:lnTo>
                  <a:lnTo>
                    <a:pt x="54" y="302"/>
                  </a:lnTo>
                  <a:lnTo>
                    <a:pt x="46" y="296"/>
                  </a:lnTo>
                  <a:lnTo>
                    <a:pt x="40" y="290"/>
                  </a:lnTo>
                  <a:lnTo>
                    <a:pt x="36" y="282"/>
                  </a:lnTo>
                  <a:lnTo>
                    <a:pt x="32" y="272"/>
                  </a:lnTo>
                  <a:lnTo>
                    <a:pt x="30" y="260"/>
                  </a:lnTo>
                  <a:lnTo>
                    <a:pt x="28" y="248"/>
                  </a:lnTo>
                  <a:lnTo>
                    <a:pt x="28" y="120"/>
                  </a:lnTo>
                  <a:lnTo>
                    <a:pt x="0" y="120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6" y="94"/>
                  </a:lnTo>
                  <a:lnTo>
                    <a:pt x="32" y="88"/>
                  </a:lnTo>
                  <a:lnTo>
                    <a:pt x="46" y="80"/>
                  </a:lnTo>
                  <a:lnTo>
                    <a:pt x="58" y="68"/>
                  </a:lnTo>
                  <a:lnTo>
                    <a:pt x="70" y="56"/>
                  </a:lnTo>
                  <a:lnTo>
                    <a:pt x="78" y="40"/>
                  </a:lnTo>
                  <a:lnTo>
                    <a:pt x="86" y="22"/>
                  </a:lnTo>
                  <a:lnTo>
                    <a:pt x="90" y="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2244" y="2031"/>
              <a:ext cx="376" cy="386"/>
            </a:xfrm>
            <a:custGeom>
              <a:avLst/>
              <a:gdLst/>
              <a:ahLst/>
              <a:cxnLst>
                <a:cxn ang="0">
                  <a:pos x="228" y="110"/>
                </a:cxn>
                <a:cxn ang="0">
                  <a:pos x="270" y="86"/>
                </a:cxn>
                <a:cxn ang="0">
                  <a:pos x="294" y="50"/>
                </a:cxn>
                <a:cxn ang="0">
                  <a:pos x="312" y="16"/>
                </a:cxn>
                <a:cxn ang="0">
                  <a:pos x="376" y="132"/>
                </a:cxn>
                <a:cxn ang="0">
                  <a:pos x="312" y="248"/>
                </a:cxn>
                <a:cxn ang="0">
                  <a:pos x="318" y="278"/>
                </a:cxn>
                <a:cxn ang="0">
                  <a:pos x="342" y="290"/>
                </a:cxn>
                <a:cxn ang="0">
                  <a:pos x="374" y="296"/>
                </a:cxn>
                <a:cxn ang="0">
                  <a:pos x="360" y="312"/>
                </a:cxn>
                <a:cxn ang="0">
                  <a:pos x="330" y="326"/>
                </a:cxn>
                <a:cxn ang="0">
                  <a:pos x="300" y="328"/>
                </a:cxn>
                <a:cxn ang="0">
                  <a:pos x="266" y="316"/>
                </a:cxn>
                <a:cxn ang="0">
                  <a:pos x="248" y="284"/>
                </a:cxn>
                <a:cxn ang="0">
                  <a:pos x="244" y="132"/>
                </a:cxn>
                <a:cxn ang="0">
                  <a:pos x="218" y="110"/>
                </a:cxn>
                <a:cxn ang="0">
                  <a:pos x="198" y="52"/>
                </a:cxn>
                <a:cxn ang="0">
                  <a:pos x="158" y="20"/>
                </a:cxn>
                <a:cxn ang="0">
                  <a:pos x="142" y="18"/>
                </a:cxn>
                <a:cxn ang="0">
                  <a:pos x="112" y="26"/>
                </a:cxn>
                <a:cxn ang="0">
                  <a:pos x="86" y="48"/>
                </a:cxn>
                <a:cxn ang="0">
                  <a:pos x="80" y="72"/>
                </a:cxn>
                <a:cxn ang="0">
                  <a:pos x="90" y="102"/>
                </a:cxn>
                <a:cxn ang="0">
                  <a:pos x="198" y="190"/>
                </a:cxn>
                <a:cxn ang="0">
                  <a:pos x="224" y="222"/>
                </a:cxn>
                <a:cxn ang="0">
                  <a:pos x="238" y="274"/>
                </a:cxn>
                <a:cxn ang="0">
                  <a:pos x="232" y="314"/>
                </a:cxn>
                <a:cxn ang="0">
                  <a:pos x="202" y="356"/>
                </a:cxn>
                <a:cxn ang="0">
                  <a:pos x="152" y="380"/>
                </a:cxn>
                <a:cxn ang="0">
                  <a:pos x="118" y="386"/>
                </a:cxn>
                <a:cxn ang="0">
                  <a:pos x="66" y="376"/>
                </a:cxn>
                <a:cxn ang="0">
                  <a:pos x="22" y="346"/>
                </a:cxn>
                <a:cxn ang="0">
                  <a:pos x="12" y="308"/>
                </a:cxn>
                <a:cxn ang="0">
                  <a:pos x="30" y="330"/>
                </a:cxn>
                <a:cxn ang="0">
                  <a:pos x="66" y="352"/>
                </a:cxn>
                <a:cxn ang="0">
                  <a:pos x="112" y="354"/>
                </a:cxn>
                <a:cxn ang="0">
                  <a:pos x="128" y="348"/>
                </a:cxn>
                <a:cxn ang="0">
                  <a:pos x="150" y="322"/>
                </a:cxn>
                <a:cxn ang="0">
                  <a:pos x="156" y="278"/>
                </a:cxn>
                <a:cxn ang="0">
                  <a:pos x="146" y="250"/>
                </a:cxn>
                <a:cxn ang="0">
                  <a:pos x="46" y="166"/>
                </a:cxn>
                <a:cxn ang="0">
                  <a:pos x="28" y="146"/>
                </a:cxn>
                <a:cxn ang="0">
                  <a:pos x="12" y="114"/>
                </a:cxn>
                <a:cxn ang="0">
                  <a:pos x="12" y="82"/>
                </a:cxn>
                <a:cxn ang="0">
                  <a:pos x="24" y="50"/>
                </a:cxn>
                <a:cxn ang="0">
                  <a:pos x="48" y="24"/>
                </a:cxn>
                <a:cxn ang="0">
                  <a:pos x="68" y="12"/>
                </a:cxn>
                <a:cxn ang="0">
                  <a:pos x="114" y="2"/>
                </a:cxn>
                <a:cxn ang="0">
                  <a:pos x="180" y="2"/>
                </a:cxn>
                <a:cxn ang="0">
                  <a:pos x="228" y="16"/>
                </a:cxn>
              </a:cxnLst>
              <a:rect l="0" t="0" r="r" b="b"/>
              <a:pathLst>
                <a:path w="376" h="386">
                  <a:moveTo>
                    <a:pt x="228" y="16"/>
                  </a:moveTo>
                  <a:lnTo>
                    <a:pt x="228" y="110"/>
                  </a:lnTo>
                  <a:lnTo>
                    <a:pt x="228" y="110"/>
                  </a:lnTo>
                  <a:lnTo>
                    <a:pt x="244" y="104"/>
                  </a:lnTo>
                  <a:lnTo>
                    <a:pt x="258" y="96"/>
                  </a:lnTo>
                  <a:lnTo>
                    <a:pt x="270" y="86"/>
                  </a:lnTo>
                  <a:lnTo>
                    <a:pt x="280" y="76"/>
                  </a:lnTo>
                  <a:lnTo>
                    <a:pt x="288" y="64"/>
                  </a:lnTo>
                  <a:lnTo>
                    <a:pt x="294" y="50"/>
                  </a:lnTo>
                  <a:lnTo>
                    <a:pt x="298" y="34"/>
                  </a:lnTo>
                  <a:lnTo>
                    <a:pt x="302" y="12"/>
                  </a:lnTo>
                  <a:lnTo>
                    <a:pt x="312" y="16"/>
                  </a:lnTo>
                  <a:lnTo>
                    <a:pt x="312" y="112"/>
                  </a:lnTo>
                  <a:lnTo>
                    <a:pt x="376" y="112"/>
                  </a:lnTo>
                  <a:lnTo>
                    <a:pt x="376" y="132"/>
                  </a:lnTo>
                  <a:lnTo>
                    <a:pt x="312" y="132"/>
                  </a:lnTo>
                  <a:lnTo>
                    <a:pt x="312" y="248"/>
                  </a:lnTo>
                  <a:lnTo>
                    <a:pt x="312" y="248"/>
                  </a:lnTo>
                  <a:lnTo>
                    <a:pt x="312" y="260"/>
                  </a:lnTo>
                  <a:lnTo>
                    <a:pt x="314" y="270"/>
                  </a:lnTo>
                  <a:lnTo>
                    <a:pt x="318" y="278"/>
                  </a:lnTo>
                  <a:lnTo>
                    <a:pt x="324" y="286"/>
                  </a:lnTo>
                  <a:lnTo>
                    <a:pt x="332" y="290"/>
                  </a:lnTo>
                  <a:lnTo>
                    <a:pt x="342" y="290"/>
                  </a:lnTo>
                  <a:lnTo>
                    <a:pt x="354" y="288"/>
                  </a:lnTo>
                  <a:lnTo>
                    <a:pt x="368" y="282"/>
                  </a:lnTo>
                  <a:lnTo>
                    <a:pt x="374" y="296"/>
                  </a:lnTo>
                  <a:lnTo>
                    <a:pt x="374" y="296"/>
                  </a:lnTo>
                  <a:lnTo>
                    <a:pt x="368" y="304"/>
                  </a:lnTo>
                  <a:lnTo>
                    <a:pt x="360" y="312"/>
                  </a:lnTo>
                  <a:lnTo>
                    <a:pt x="350" y="318"/>
                  </a:lnTo>
                  <a:lnTo>
                    <a:pt x="340" y="324"/>
                  </a:lnTo>
                  <a:lnTo>
                    <a:pt x="330" y="326"/>
                  </a:lnTo>
                  <a:lnTo>
                    <a:pt x="320" y="328"/>
                  </a:lnTo>
                  <a:lnTo>
                    <a:pt x="300" y="328"/>
                  </a:lnTo>
                  <a:lnTo>
                    <a:pt x="300" y="328"/>
                  </a:lnTo>
                  <a:lnTo>
                    <a:pt x="286" y="326"/>
                  </a:lnTo>
                  <a:lnTo>
                    <a:pt x="276" y="322"/>
                  </a:lnTo>
                  <a:lnTo>
                    <a:pt x="266" y="316"/>
                  </a:lnTo>
                  <a:lnTo>
                    <a:pt x="258" y="306"/>
                  </a:lnTo>
                  <a:lnTo>
                    <a:pt x="252" y="296"/>
                  </a:lnTo>
                  <a:lnTo>
                    <a:pt x="248" y="284"/>
                  </a:lnTo>
                  <a:lnTo>
                    <a:pt x="244" y="270"/>
                  </a:lnTo>
                  <a:lnTo>
                    <a:pt x="244" y="254"/>
                  </a:lnTo>
                  <a:lnTo>
                    <a:pt x="244" y="132"/>
                  </a:lnTo>
                  <a:lnTo>
                    <a:pt x="220" y="132"/>
                  </a:lnTo>
                  <a:lnTo>
                    <a:pt x="220" y="132"/>
                  </a:lnTo>
                  <a:lnTo>
                    <a:pt x="218" y="110"/>
                  </a:lnTo>
                  <a:lnTo>
                    <a:pt x="214" y="88"/>
                  </a:lnTo>
                  <a:lnTo>
                    <a:pt x="206" y="68"/>
                  </a:lnTo>
                  <a:lnTo>
                    <a:pt x="198" y="52"/>
                  </a:lnTo>
                  <a:lnTo>
                    <a:pt x="186" y="38"/>
                  </a:lnTo>
                  <a:lnTo>
                    <a:pt x="172" y="26"/>
                  </a:lnTo>
                  <a:lnTo>
                    <a:pt x="158" y="20"/>
                  </a:lnTo>
                  <a:lnTo>
                    <a:pt x="150" y="18"/>
                  </a:lnTo>
                  <a:lnTo>
                    <a:pt x="142" y="18"/>
                  </a:lnTo>
                  <a:lnTo>
                    <a:pt x="142" y="18"/>
                  </a:lnTo>
                  <a:lnTo>
                    <a:pt x="132" y="18"/>
                  </a:lnTo>
                  <a:lnTo>
                    <a:pt x="122" y="22"/>
                  </a:lnTo>
                  <a:lnTo>
                    <a:pt x="112" y="26"/>
                  </a:lnTo>
                  <a:lnTo>
                    <a:pt x="102" y="32"/>
                  </a:lnTo>
                  <a:lnTo>
                    <a:pt x="94" y="38"/>
                  </a:lnTo>
                  <a:lnTo>
                    <a:pt x="86" y="48"/>
                  </a:lnTo>
                  <a:lnTo>
                    <a:pt x="82" y="60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84"/>
                  </a:lnTo>
                  <a:lnTo>
                    <a:pt x="82" y="94"/>
                  </a:lnTo>
                  <a:lnTo>
                    <a:pt x="90" y="102"/>
                  </a:lnTo>
                  <a:lnTo>
                    <a:pt x="98" y="112"/>
                  </a:lnTo>
                  <a:lnTo>
                    <a:pt x="198" y="190"/>
                  </a:lnTo>
                  <a:lnTo>
                    <a:pt x="198" y="190"/>
                  </a:lnTo>
                  <a:lnTo>
                    <a:pt x="206" y="198"/>
                  </a:lnTo>
                  <a:lnTo>
                    <a:pt x="216" y="208"/>
                  </a:lnTo>
                  <a:lnTo>
                    <a:pt x="224" y="222"/>
                  </a:lnTo>
                  <a:lnTo>
                    <a:pt x="230" y="238"/>
                  </a:lnTo>
                  <a:lnTo>
                    <a:pt x="236" y="256"/>
                  </a:lnTo>
                  <a:lnTo>
                    <a:pt x="238" y="274"/>
                  </a:lnTo>
                  <a:lnTo>
                    <a:pt x="238" y="294"/>
                  </a:lnTo>
                  <a:lnTo>
                    <a:pt x="232" y="314"/>
                  </a:lnTo>
                  <a:lnTo>
                    <a:pt x="232" y="314"/>
                  </a:lnTo>
                  <a:lnTo>
                    <a:pt x="226" y="330"/>
                  </a:lnTo>
                  <a:lnTo>
                    <a:pt x="216" y="344"/>
                  </a:lnTo>
                  <a:lnTo>
                    <a:pt x="202" y="356"/>
                  </a:lnTo>
                  <a:lnTo>
                    <a:pt x="188" y="366"/>
                  </a:lnTo>
                  <a:lnTo>
                    <a:pt x="170" y="374"/>
                  </a:lnTo>
                  <a:lnTo>
                    <a:pt x="152" y="380"/>
                  </a:lnTo>
                  <a:lnTo>
                    <a:pt x="136" y="384"/>
                  </a:lnTo>
                  <a:lnTo>
                    <a:pt x="118" y="386"/>
                  </a:lnTo>
                  <a:lnTo>
                    <a:pt x="118" y="386"/>
                  </a:lnTo>
                  <a:lnTo>
                    <a:pt x="100" y="386"/>
                  </a:lnTo>
                  <a:lnTo>
                    <a:pt x="84" y="382"/>
                  </a:lnTo>
                  <a:lnTo>
                    <a:pt x="66" y="376"/>
                  </a:lnTo>
                  <a:lnTo>
                    <a:pt x="50" y="368"/>
                  </a:lnTo>
                  <a:lnTo>
                    <a:pt x="36" y="358"/>
                  </a:lnTo>
                  <a:lnTo>
                    <a:pt x="22" y="346"/>
                  </a:lnTo>
                  <a:lnTo>
                    <a:pt x="10" y="332"/>
                  </a:lnTo>
                  <a:lnTo>
                    <a:pt x="0" y="316"/>
                  </a:lnTo>
                  <a:lnTo>
                    <a:pt x="12" y="308"/>
                  </a:lnTo>
                  <a:lnTo>
                    <a:pt x="12" y="308"/>
                  </a:lnTo>
                  <a:lnTo>
                    <a:pt x="20" y="320"/>
                  </a:lnTo>
                  <a:lnTo>
                    <a:pt x="30" y="330"/>
                  </a:lnTo>
                  <a:lnTo>
                    <a:pt x="40" y="338"/>
                  </a:lnTo>
                  <a:lnTo>
                    <a:pt x="52" y="346"/>
                  </a:lnTo>
                  <a:lnTo>
                    <a:pt x="66" y="352"/>
                  </a:lnTo>
                  <a:lnTo>
                    <a:pt x="82" y="356"/>
                  </a:lnTo>
                  <a:lnTo>
                    <a:pt x="96" y="356"/>
                  </a:lnTo>
                  <a:lnTo>
                    <a:pt x="112" y="354"/>
                  </a:lnTo>
                  <a:lnTo>
                    <a:pt x="112" y="354"/>
                  </a:lnTo>
                  <a:lnTo>
                    <a:pt x="120" y="352"/>
                  </a:lnTo>
                  <a:lnTo>
                    <a:pt x="128" y="348"/>
                  </a:lnTo>
                  <a:lnTo>
                    <a:pt x="134" y="342"/>
                  </a:lnTo>
                  <a:lnTo>
                    <a:pt x="140" y="336"/>
                  </a:lnTo>
                  <a:lnTo>
                    <a:pt x="150" y="322"/>
                  </a:lnTo>
                  <a:lnTo>
                    <a:pt x="156" y="306"/>
                  </a:lnTo>
                  <a:lnTo>
                    <a:pt x="158" y="286"/>
                  </a:lnTo>
                  <a:lnTo>
                    <a:pt x="156" y="278"/>
                  </a:lnTo>
                  <a:lnTo>
                    <a:pt x="154" y="268"/>
                  </a:lnTo>
                  <a:lnTo>
                    <a:pt x="150" y="260"/>
                  </a:lnTo>
                  <a:lnTo>
                    <a:pt x="146" y="250"/>
                  </a:lnTo>
                  <a:lnTo>
                    <a:pt x="138" y="242"/>
                  </a:lnTo>
                  <a:lnTo>
                    <a:pt x="130" y="236"/>
                  </a:lnTo>
                  <a:lnTo>
                    <a:pt x="46" y="166"/>
                  </a:lnTo>
                  <a:lnTo>
                    <a:pt x="46" y="166"/>
                  </a:lnTo>
                  <a:lnTo>
                    <a:pt x="36" y="156"/>
                  </a:lnTo>
                  <a:lnTo>
                    <a:pt x="28" y="146"/>
                  </a:lnTo>
                  <a:lnTo>
                    <a:pt x="20" y="136"/>
                  </a:lnTo>
                  <a:lnTo>
                    <a:pt x="16" y="126"/>
                  </a:lnTo>
                  <a:lnTo>
                    <a:pt x="12" y="114"/>
                  </a:lnTo>
                  <a:lnTo>
                    <a:pt x="12" y="104"/>
                  </a:lnTo>
                  <a:lnTo>
                    <a:pt x="10" y="92"/>
                  </a:lnTo>
                  <a:lnTo>
                    <a:pt x="12" y="82"/>
                  </a:lnTo>
                  <a:lnTo>
                    <a:pt x="14" y="70"/>
                  </a:lnTo>
                  <a:lnTo>
                    <a:pt x="18" y="60"/>
                  </a:lnTo>
                  <a:lnTo>
                    <a:pt x="24" y="50"/>
                  </a:lnTo>
                  <a:lnTo>
                    <a:pt x="30" y="42"/>
                  </a:lnTo>
                  <a:lnTo>
                    <a:pt x="38" y="32"/>
                  </a:lnTo>
                  <a:lnTo>
                    <a:pt x="48" y="24"/>
                  </a:lnTo>
                  <a:lnTo>
                    <a:pt x="58" y="18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80" y="8"/>
                  </a:lnTo>
                  <a:lnTo>
                    <a:pt x="96" y="4"/>
                  </a:lnTo>
                  <a:lnTo>
                    <a:pt x="114" y="2"/>
                  </a:lnTo>
                  <a:lnTo>
                    <a:pt x="134" y="0"/>
                  </a:lnTo>
                  <a:lnTo>
                    <a:pt x="156" y="0"/>
                  </a:lnTo>
                  <a:lnTo>
                    <a:pt x="180" y="2"/>
                  </a:lnTo>
                  <a:lnTo>
                    <a:pt x="204" y="8"/>
                  </a:lnTo>
                  <a:lnTo>
                    <a:pt x="228" y="16"/>
                  </a:lnTo>
                  <a:lnTo>
                    <a:pt x="228" y="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34" name="Freeform 31"/>
            <p:cNvSpPr>
              <a:spLocks noEditPoints="1"/>
            </p:cNvSpPr>
            <p:nvPr/>
          </p:nvSpPr>
          <p:spPr bwMode="auto">
            <a:xfrm>
              <a:off x="2607" y="2145"/>
              <a:ext cx="209" cy="217"/>
            </a:xfrm>
            <a:custGeom>
              <a:avLst/>
              <a:gdLst/>
              <a:ahLst/>
              <a:cxnLst>
                <a:cxn ang="0">
                  <a:pos x="124" y="152"/>
                </a:cxn>
                <a:cxn ang="0">
                  <a:pos x="122" y="168"/>
                </a:cxn>
                <a:cxn ang="0">
                  <a:pos x="116" y="178"/>
                </a:cxn>
                <a:cxn ang="0">
                  <a:pos x="106" y="184"/>
                </a:cxn>
                <a:cxn ang="0">
                  <a:pos x="92" y="188"/>
                </a:cxn>
                <a:cxn ang="0">
                  <a:pos x="84" y="186"/>
                </a:cxn>
                <a:cxn ang="0">
                  <a:pos x="72" y="180"/>
                </a:cxn>
                <a:cxn ang="0">
                  <a:pos x="64" y="170"/>
                </a:cxn>
                <a:cxn ang="0">
                  <a:pos x="60" y="150"/>
                </a:cxn>
                <a:cxn ang="0">
                  <a:pos x="62" y="142"/>
                </a:cxn>
                <a:cxn ang="0">
                  <a:pos x="70" y="128"/>
                </a:cxn>
                <a:cxn ang="0">
                  <a:pos x="124" y="102"/>
                </a:cxn>
                <a:cxn ang="0">
                  <a:pos x="12" y="78"/>
                </a:cxn>
                <a:cxn ang="0">
                  <a:pos x="16" y="58"/>
                </a:cxn>
                <a:cxn ang="0">
                  <a:pos x="34" y="28"/>
                </a:cxn>
                <a:cxn ang="0">
                  <a:pos x="60" y="10"/>
                </a:cxn>
                <a:cxn ang="0">
                  <a:pos x="90" y="0"/>
                </a:cxn>
                <a:cxn ang="0">
                  <a:pos x="106" y="0"/>
                </a:cxn>
                <a:cxn ang="0">
                  <a:pos x="134" y="4"/>
                </a:cxn>
                <a:cxn ang="0">
                  <a:pos x="160" y="16"/>
                </a:cxn>
                <a:cxn ang="0">
                  <a:pos x="178" y="36"/>
                </a:cxn>
                <a:cxn ang="0">
                  <a:pos x="186" y="60"/>
                </a:cxn>
                <a:cxn ang="0">
                  <a:pos x="186" y="166"/>
                </a:cxn>
                <a:cxn ang="0">
                  <a:pos x="190" y="180"/>
                </a:cxn>
                <a:cxn ang="0">
                  <a:pos x="196" y="186"/>
                </a:cxn>
                <a:cxn ang="0">
                  <a:pos x="210" y="182"/>
                </a:cxn>
                <a:cxn ang="0">
                  <a:pos x="208" y="190"/>
                </a:cxn>
                <a:cxn ang="0">
                  <a:pos x="194" y="208"/>
                </a:cxn>
                <a:cxn ang="0">
                  <a:pos x="168" y="218"/>
                </a:cxn>
                <a:cxn ang="0">
                  <a:pos x="156" y="216"/>
                </a:cxn>
                <a:cxn ang="0">
                  <a:pos x="134" y="200"/>
                </a:cxn>
                <a:cxn ang="0">
                  <a:pos x="126" y="184"/>
                </a:cxn>
                <a:cxn ang="0">
                  <a:pos x="92" y="208"/>
                </a:cxn>
                <a:cxn ang="0">
                  <a:pos x="58" y="216"/>
                </a:cxn>
                <a:cxn ang="0">
                  <a:pos x="44" y="216"/>
                </a:cxn>
                <a:cxn ang="0">
                  <a:pos x="22" y="208"/>
                </a:cxn>
                <a:cxn ang="0">
                  <a:pos x="10" y="192"/>
                </a:cxn>
                <a:cxn ang="0">
                  <a:pos x="2" y="174"/>
                </a:cxn>
                <a:cxn ang="0">
                  <a:pos x="0" y="164"/>
                </a:cxn>
                <a:cxn ang="0">
                  <a:pos x="2" y="146"/>
                </a:cxn>
                <a:cxn ang="0">
                  <a:pos x="10" y="132"/>
                </a:cxn>
                <a:cxn ang="0">
                  <a:pos x="24" y="118"/>
                </a:cxn>
                <a:cxn ang="0">
                  <a:pos x="44" y="110"/>
                </a:cxn>
                <a:cxn ang="0">
                  <a:pos x="112" y="88"/>
                </a:cxn>
                <a:cxn ang="0">
                  <a:pos x="122" y="82"/>
                </a:cxn>
                <a:cxn ang="0">
                  <a:pos x="122" y="68"/>
                </a:cxn>
                <a:cxn ang="0">
                  <a:pos x="116" y="56"/>
                </a:cxn>
                <a:cxn ang="0">
                  <a:pos x="102" y="46"/>
                </a:cxn>
                <a:cxn ang="0">
                  <a:pos x="90" y="42"/>
                </a:cxn>
                <a:cxn ang="0">
                  <a:pos x="64" y="42"/>
                </a:cxn>
                <a:cxn ang="0">
                  <a:pos x="42" y="50"/>
                </a:cxn>
                <a:cxn ang="0">
                  <a:pos x="22" y="66"/>
                </a:cxn>
                <a:cxn ang="0">
                  <a:pos x="12" y="78"/>
                </a:cxn>
              </a:cxnLst>
              <a:rect l="0" t="0" r="r" b="b"/>
              <a:pathLst>
                <a:path w="210" h="218">
                  <a:moveTo>
                    <a:pt x="124" y="102"/>
                  </a:moveTo>
                  <a:lnTo>
                    <a:pt x="124" y="152"/>
                  </a:lnTo>
                  <a:lnTo>
                    <a:pt x="124" y="152"/>
                  </a:lnTo>
                  <a:lnTo>
                    <a:pt x="122" y="168"/>
                  </a:lnTo>
                  <a:lnTo>
                    <a:pt x="118" y="174"/>
                  </a:lnTo>
                  <a:lnTo>
                    <a:pt x="116" y="178"/>
                  </a:lnTo>
                  <a:lnTo>
                    <a:pt x="112" y="182"/>
                  </a:lnTo>
                  <a:lnTo>
                    <a:pt x="106" y="184"/>
                  </a:lnTo>
                  <a:lnTo>
                    <a:pt x="100" y="186"/>
                  </a:lnTo>
                  <a:lnTo>
                    <a:pt x="92" y="188"/>
                  </a:lnTo>
                  <a:lnTo>
                    <a:pt x="92" y="188"/>
                  </a:lnTo>
                  <a:lnTo>
                    <a:pt x="84" y="186"/>
                  </a:lnTo>
                  <a:lnTo>
                    <a:pt x="78" y="184"/>
                  </a:lnTo>
                  <a:lnTo>
                    <a:pt x="72" y="180"/>
                  </a:lnTo>
                  <a:lnTo>
                    <a:pt x="68" y="176"/>
                  </a:lnTo>
                  <a:lnTo>
                    <a:pt x="64" y="170"/>
                  </a:lnTo>
                  <a:lnTo>
                    <a:pt x="62" y="164"/>
                  </a:lnTo>
                  <a:lnTo>
                    <a:pt x="60" y="150"/>
                  </a:lnTo>
                  <a:lnTo>
                    <a:pt x="60" y="150"/>
                  </a:lnTo>
                  <a:lnTo>
                    <a:pt x="62" y="142"/>
                  </a:lnTo>
                  <a:lnTo>
                    <a:pt x="64" y="134"/>
                  </a:lnTo>
                  <a:lnTo>
                    <a:pt x="70" y="128"/>
                  </a:lnTo>
                  <a:lnTo>
                    <a:pt x="76" y="124"/>
                  </a:lnTo>
                  <a:lnTo>
                    <a:pt x="124" y="102"/>
                  </a:lnTo>
                  <a:lnTo>
                    <a:pt x="124" y="102"/>
                  </a:lnTo>
                  <a:close/>
                  <a:moveTo>
                    <a:pt x="12" y="78"/>
                  </a:moveTo>
                  <a:lnTo>
                    <a:pt x="12" y="78"/>
                  </a:lnTo>
                  <a:lnTo>
                    <a:pt x="16" y="58"/>
                  </a:lnTo>
                  <a:lnTo>
                    <a:pt x="24" y="42"/>
                  </a:lnTo>
                  <a:lnTo>
                    <a:pt x="34" y="28"/>
                  </a:lnTo>
                  <a:lnTo>
                    <a:pt x="46" y="18"/>
                  </a:lnTo>
                  <a:lnTo>
                    <a:pt x="60" y="10"/>
                  </a:lnTo>
                  <a:lnTo>
                    <a:pt x="74" y="4"/>
                  </a:lnTo>
                  <a:lnTo>
                    <a:pt x="90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20" y="0"/>
                  </a:lnTo>
                  <a:lnTo>
                    <a:pt x="134" y="4"/>
                  </a:lnTo>
                  <a:lnTo>
                    <a:pt x="146" y="10"/>
                  </a:lnTo>
                  <a:lnTo>
                    <a:pt x="160" y="16"/>
                  </a:lnTo>
                  <a:lnTo>
                    <a:pt x="170" y="26"/>
                  </a:lnTo>
                  <a:lnTo>
                    <a:pt x="178" y="36"/>
                  </a:lnTo>
                  <a:lnTo>
                    <a:pt x="184" y="46"/>
                  </a:lnTo>
                  <a:lnTo>
                    <a:pt x="186" y="60"/>
                  </a:lnTo>
                  <a:lnTo>
                    <a:pt x="186" y="166"/>
                  </a:lnTo>
                  <a:lnTo>
                    <a:pt x="186" y="166"/>
                  </a:lnTo>
                  <a:lnTo>
                    <a:pt x="188" y="176"/>
                  </a:lnTo>
                  <a:lnTo>
                    <a:pt x="190" y="180"/>
                  </a:lnTo>
                  <a:lnTo>
                    <a:pt x="192" y="184"/>
                  </a:lnTo>
                  <a:lnTo>
                    <a:pt x="196" y="186"/>
                  </a:lnTo>
                  <a:lnTo>
                    <a:pt x="200" y="186"/>
                  </a:lnTo>
                  <a:lnTo>
                    <a:pt x="210" y="182"/>
                  </a:lnTo>
                  <a:lnTo>
                    <a:pt x="210" y="182"/>
                  </a:lnTo>
                  <a:lnTo>
                    <a:pt x="208" y="190"/>
                  </a:lnTo>
                  <a:lnTo>
                    <a:pt x="204" y="196"/>
                  </a:lnTo>
                  <a:lnTo>
                    <a:pt x="194" y="208"/>
                  </a:lnTo>
                  <a:lnTo>
                    <a:pt x="180" y="214"/>
                  </a:lnTo>
                  <a:lnTo>
                    <a:pt x="168" y="218"/>
                  </a:lnTo>
                  <a:lnTo>
                    <a:pt x="168" y="218"/>
                  </a:lnTo>
                  <a:lnTo>
                    <a:pt x="156" y="216"/>
                  </a:lnTo>
                  <a:lnTo>
                    <a:pt x="144" y="210"/>
                  </a:lnTo>
                  <a:lnTo>
                    <a:pt x="134" y="200"/>
                  </a:lnTo>
                  <a:lnTo>
                    <a:pt x="126" y="184"/>
                  </a:lnTo>
                  <a:lnTo>
                    <a:pt x="126" y="184"/>
                  </a:lnTo>
                  <a:lnTo>
                    <a:pt x="110" y="198"/>
                  </a:lnTo>
                  <a:lnTo>
                    <a:pt x="92" y="208"/>
                  </a:lnTo>
                  <a:lnTo>
                    <a:pt x="76" y="214"/>
                  </a:lnTo>
                  <a:lnTo>
                    <a:pt x="58" y="216"/>
                  </a:lnTo>
                  <a:lnTo>
                    <a:pt x="58" y="216"/>
                  </a:lnTo>
                  <a:lnTo>
                    <a:pt x="44" y="216"/>
                  </a:lnTo>
                  <a:lnTo>
                    <a:pt x="32" y="212"/>
                  </a:lnTo>
                  <a:lnTo>
                    <a:pt x="22" y="208"/>
                  </a:lnTo>
                  <a:lnTo>
                    <a:pt x="16" y="200"/>
                  </a:lnTo>
                  <a:lnTo>
                    <a:pt x="10" y="192"/>
                  </a:lnTo>
                  <a:lnTo>
                    <a:pt x="4" y="184"/>
                  </a:lnTo>
                  <a:lnTo>
                    <a:pt x="2" y="17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2" y="156"/>
                  </a:lnTo>
                  <a:lnTo>
                    <a:pt x="2" y="146"/>
                  </a:lnTo>
                  <a:lnTo>
                    <a:pt x="6" y="138"/>
                  </a:lnTo>
                  <a:lnTo>
                    <a:pt x="10" y="132"/>
                  </a:lnTo>
                  <a:lnTo>
                    <a:pt x="16" y="124"/>
                  </a:lnTo>
                  <a:lnTo>
                    <a:pt x="24" y="118"/>
                  </a:lnTo>
                  <a:lnTo>
                    <a:pt x="34" y="114"/>
                  </a:lnTo>
                  <a:lnTo>
                    <a:pt x="44" y="110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8" y="86"/>
                  </a:lnTo>
                  <a:lnTo>
                    <a:pt x="122" y="82"/>
                  </a:lnTo>
                  <a:lnTo>
                    <a:pt x="122" y="76"/>
                  </a:lnTo>
                  <a:lnTo>
                    <a:pt x="122" y="68"/>
                  </a:lnTo>
                  <a:lnTo>
                    <a:pt x="120" y="62"/>
                  </a:lnTo>
                  <a:lnTo>
                    <a:pt x="116" y="56"/>
                  </a:lnTo>
                  <a:lnTo>
                    <a:pt x="110" y="50"/>
                  </a:lnTo>
                  <a:lnTo>
                    <a:pt x="102" y="46"/>
                  </a:lnTo>
                  <a:lnTo>
                    <a:pt x="102" y="46"/>
                  </a:lnTo>
                  <a:lnTo>
                    <a:pt x="90" y="42"/>
                  </a:lnTo>
                  <a:lnTo>
                    <a:pt x="78" y="40"/>
                  </a:lnTo>
                  <a:lnTo>
                    <a:pt x="64" y="42"/>
                  </a:lnTo>
                  <a:lnTo>
                    <a:pt x="54" y="44"/>
                  </a:lnTo>
                  <a:lnTo>
                    <a:pt x="42" y="50"/>
                  </a:lnTo>
                  <a:lnTo>
                    <a:pt x="32" y="58"/>
                  </a:lnTo>
                  <a:lnTo>
                    <a:pt x="22" y="66"/>
                  </a:lnTo>
                  <a:lnTo>
                    <a:pt x="12" y="78"/>
                  </a:lnTo>
                  <a:lnTo>
                    <a:pt x="12" y="7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4787" y="2045"/>
              <a:ext cx="167" cy="317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98" y="4"/>
                </a:cxn>
                <a:cxn ang="0">
                  <a:pos x="98" y="100"/>
                </a:cxn>
                <a:cxn ang="0">
                  <a:pos x="162" y="100"/>
                </a:cxn>
                <a:cxn ang="0">
                  <a:pos x="162" y="120"/>
                </a:cxn>
                <a:cxn ang="0">
                  <a:pos x="98" y="120"/>
                </a:cxn>
                <a:cxn ang="0">
                  <a:pos x="98" y="240"/>
                </a:cxn>
                <a:cxn ang="0">
                  <a:pos x="98" y="240"/>
                </a:cxn>
                <a:cxn ang="0">
                  <a:pos x="100" y="256"/>
                </a:cxn>
                <a:cxn ang="0">
                  <a:pos x="104" y="266"/>
                </a:cxn>
                <a:cxn ang="0">
                  <a:pos x="110" y="274"/>
                </a:cxn>
                <a:cxn ang="0">
                  <a:pos x="118" y="278"/>
                </a:cxn>
                <a:cxn ang="0">
                  <a:pos x="128" y="280"/>
                </a:cxn>
                <a:cxn ang="0">
                  <a:pos x="138" y="278"/>
                </a:cxn>
                <a:cxn ang="0">
                  <a:pos x="150" y="272"/>
                </a:cxn>
                <a:cxn ang="0">
                  <a:pos x="160" y="262"/>
                </a:cxn>
                <a:cxn ang="0">
                  <a:pos x="160" y="262"/>
                </a:cxn>
                <a:cxn ang="0">
                  <a:pos x="160" y="262"/>
                </a:cxn>
                <a:cxn ang="0">
                  <a:pos x="164" y="264"/>
                </a:cxn>
                <a:cxn ang="0">
                  <a:pos x="166" y="268"/>
                </a:cxn>
                <a:cxn ang="0">
                  <a:pos x="168" y="268"/>
                </a:cxn>
                <a:cxn ang="0">
                  <a:pos x="168" y="268"/>
                </a:cxn>
                <a:cxn ang="0">
                  <a:pos x="158" y="284"/>
                </a:cxn>
                <a:cxn ang="0">
                  <a:pos x="150" y="294"/>
                </a:cxn>
                <a:cxn ang="0">
                  <a:pos x="138" y="304"/>
                </a:cxn>
                <a:cxn ang="0">
                  <a:pos x="126" y="312"/>
                </a:cxn>
                <a:cxn ang="0">
                  <a:pos x="112" y="316"/>
                </a:cxn>
                <a:cxn ang="0">
                  <a:pos x="98" y="318"/>
                </a:cxn>
                <a:cxn ang="0">
                  <a:pos x="84" y="316"/>
                </a:cxn>
                <a:cxn ang="0">
                  <a:pos x="68" y="312"/>
                </a:cxn>
                <a:cxn ang="0">
                  <a:pos x="68" y="312"/>
                </a:cxn>
                <a:cxn ang="0">
                  <a:pos x="54" y="302"/>
                </a:cxn>
                <a:cxn ang="0">
                  <a:pos x="46" y="296"/>
                </a:cxn>
                <a:cxn ang="0">
                  <a:pos x="40" y="290"/>
                </a:cxn>
                <a:cxn ang="0">
                  <a:pos x="36" y="282"/>
                </a:cxn>
                <a:cxn ang="0">
                  <a:pos x="32" y="272"/>
                </a:cxn>
                <a:cxn ang="0">
                  <a:pos x="28" y="260"/>
                </a:cxn>
                <a:cxn ang="0">
                  <a:pos x="28" y="248"/>
                </a:cxn>
                <a:cxn ang="0">
                  <a:pos x="28" y="120"/>
                </a:cxn>
                <a:cxn ang="0">
                  <a:pos x="0" y="120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16" y="96"/>
                </a:cxn>
                <a:cxn ang="0">
                  <a:pos x="32" y="90"/>
                </a:cxn>
                <a:cxn ang="0">
                  <a:pos x="46" y="82"/>
                </a:cxn>
                <a:cxn ang="0">
                  <a:pos x="58" y="70"/>
                </a:cxn>
                <a:cxn ang="0">
                  <a:pos x="70" y="56"/>
                </a:cxn>
                <a:cxn ang="0">
                  <a:pos x="78" y="40"/>
                </a:cxn>
                <a:cxn ang="0">
                  <a:pos x="86" y="22"/>
                </a:cxn>
                <a:cxn ang="0">
                  <a:pos x="90" y="0"/>
                </a:cxn>
                <a:cxn ang="0">
                  <a:pos x="90" y="0"/>
                </a:cxn>
              </a:cxnLst>
              <a:rect l="0" t="0" r="r" b="b"/>
              <a:pathLst>
                <a:path w="168" h="318">
                  <a:moveTo>
                    <a:pt x="90" y="0"/>
                  </a:moveTo>
                  <a:lnTo>
                    <a:pt x="98" y="4"/>
                  </a:lnTo>
                  <a:lnTo>
                    <a:pt x="98" y="100"/>
                  </a:lnTo>
                  <a:lnTo>
                    <a:pt x="162" y="100"/>
                  </a:lnTo>
                  <a:lnTo>
                    <a:pt x="162" y="120"/>
                  </a:lnTo>
                  <a:lnTo>
                    <a:pt x="98" y="120"/>
                  </a:lnTo>
                  <a:lnTo>
                    <a:pt x="98" y="240"/>
                  </a:lnTo>
                  <a:lnTo>
                    <a:pt x="98" y="240"/>
                  </a:lnTo>
                  <a:lnTo>
                    <a:pt x="100" y="256"/>
                  </a:lnTo>
                  <a:lnTo>
                    <a:pt x="104" y="266"/>
                  </a:lnTo>
                  <a:lnTo>
                    <a:pt x="110" y="274"/>
                  </a:lnTo>
                  <a:lnTo>
                    <a:pt x="118" y="278"/>
                  </a:lnTo>
                  <a:lnTo>
                    <a:pt x="128" y="280"/>
                  </a:lnTo>
                  <a:lnTo>
                    <a:pt x="138" y="278"/>
                  </a:lnTo>
                  <a:lnTo>
                    <a:pt x="150" y="272"/>
                  </a:lnTo>
                  <a:lnTo>
                    <a:pt x="160" y="262"/>
                  </a:lnTo>
                  <a:lnTo>
                    <a:pt x="160" y="262"/>
                  </a:lnTo>
                  <a:lnTo>
                    <a:pt x="160" y="262"/>
                  </a:lnTo>
                  <a:lnTo>
                    <a:pt x="164" y="264"/>
                  </a:lnTo>
                  <a:lnTo>
                    <a:pt x="166" y="268"/>
                  </a:lnTo>
                  <a:lnTo>
                    <a:pt x="168" y="268"/>
                  </a:lnTo>
                  <a:lnTo>
                    <a:pt x="168" y="268"/>
                  </a:lnTo>
                  <a:lnTo>
                    <a:pt x="158" y="284"/>
                  </a:lnTo>
                  <a:lnTo>
                    <a:pt x="150" y="294"/>
                  </a:lnTo>
                  <a:lnTo>
                    <a:pt x="138" y="304"/>
                  </a:lnTo>
                  <a:lnTo>
                    <a:pt x="126" y="312"/>
                  </a:lnTo>
                  <a:lnTo>
                    <a:pt x="112" y="316"/>
                  </a:lnTo>
                  <a:lnTo>
                    <a:pt x="98" y="318"/>
                  </a:lnTo>
                  <a:lnTo>
                    <a:pt x="84" y="316"/>
                  </a:lnTo>
                  <a:lnTo>
                    <a:pt x="68" y="312"/>
                  </a:lnTo>
                  <a:lnTo>
                    <a:pt x="68" y="312"/>
                  </a:lnTo>
                  <a:lnTo>
                    <a:pt x="54" y="302"/>
                  </a:lnTo>
                  <a:lnTo>
                    <a:pt x="46" y="296"/>
                  </a:lnTo>
                  <a:lnTo>
                    <a:pt x="40" y="290"/>
                  </a:lnTo>
                  <a:lnTo>
                    <a:pt x="36" y="282"/>
                  </a:lnTo>
                  <a:lnTo>
                    <a:pt x="32" y="272"/>
                  </a:lnTo>
                  <a:lnTo>
                    <a:pt x="28" y="260"/>
                  </a:lnTo>
                  <a:lnTo>
                    <a:pt x="28" y="248"/>
                  </a:lnTo>
                  <a:lnTo>
                    <a:pt x="28" y="120"/>
                  </a:lnTo>
                  <a:lnTo>
                    <a:pt x="0" y="120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6" y="96"/>
                  </a:lnTo>
                  <a:lnTo>
                    <a:pt x="32" y="90"/>
                  </a:lnTo>
                  <a:lnTo>
                    <a:pt x="46" y="82"/>
                  </a:lnTo>
                  <a:lnTo>
                    <a:pt x="58" y="70"/>
                  </a:lnTo>
                  <a:lnTo>
                    <a:pt x="70" y="56"/>
                  </a:lnTo>
                  <a:lnTo>
                    <a:pt x="78" y="40"/>
                  </a:lnTo>
                  <a:lnTo>
                    <a:pt x="86" y="22"/>
                  </a:lnTo>
                  <a:lnTo>
                    <a:pt x="90" y="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4902" y="2145"/>
              <a:ext cx="288" cy="361"/>
            </a:xfrm>
            <a:custGeom>
              <a:avLst/>
              <a:gdLst/>
              <a:ahLst/>
              <a:cxnLst>
                <a:cxn ang="0">
                  <a:pos x="192" y="10"/>
                </a:cxn>
                <a:cxn ang="0">
                  <a:pos x="204" y="14"/>
                </a:cxn>
                <a:cxn ang="0">
                  <a:pos x="218" y="26"/>
                </a:cxn>
                <a:cxn ang="0">
                  <a:pos x="220" y="36"/>
                </a:cxn>
                <a:cxn ang="0">
                  <a:pos x="218" y="54"/>
                </a:cxn>
                <a:cxn ang="0">
                  <a:pos x="176" y="150"/>
                </a:cxn>
                <a:cxn ang="0">
                  <a:pos x="128" y="54"/>
                </a:cxn>
                <a:cxn ang="0">
                  <a:pos x="118" y="26"/>
                </a:cxn>
                <a:cxn ang="0">
                  <a:pos x="120" y="20"/>
                </a:cxn>
                <a:cxn ang="0">
                  <a:pos x="130" y="12"/>
                </a:cxn>
                <a:cxn ang="0">
                  <a:pos x="140" y="0"/>
                </a:cxn>
                <a:cxn ang="0">
                  <a:pos x="0" y="10"/>
                </a:cxn>
                <a:cxn ang="0">
                  <a:pos x="18" y="16"/>
                </a:cxn>
                <a:cxn ang="0">
                  <a:pos x="32" y="24"/>
                </a:cxn>
                <a:cxn ang="0">
                  <a:pos x="44" y="36"/>
                </a:cxn>
                <a:cxn ang="0">
                  <a:pos x="140" y="228"/>
                </a:cxn>
                <a:cxn ang="0">
                  <a:pos x="124" y="258"/>
                </a:cxn>
                <a:cxn ang="0">
                  <a:pos x="110" y="278"/>
                </a:cxn>
                <a:cxn ang="0">
                  <a:pos x="98" y="288"/>
                </a:cxn>
                <a:cxn ang="0">
                  <a:pos x="72" y="300"/>
                </a:cxn>
                <a:cxn ang="0">
                  <a:pos x="58" y="300"/>
                </a:cxn>
                <a:cxn ang="0">
                  <a:pos x="26" y="296"/>
                </a:cxn>
                <a:cxn ang="0">
                  <a:pos x="12" y="362"/>
                </a:cxn>
                <a:cxn ang="0">
                  <a:pos x="32" y="362"/>
                </a:cxn>
                <a:cxn ang="0">
                  <a:pos x="64" y="358"/>
                </a:cxn>
                <a:cxn ang="0">
                  <a:pos x="90" y="346"/>
                </a:cxn>
                <a:cxn ang="0">
                  <a:pos x="100" y="336"/>
                </a:cxn>
                <a:cxn ang="0">
                  <a:pos x="120" y="308"/>
                </a:cxn>
                <a:cxn ang="0">
                  <a:pos x="232" y="66"/>
                </a:cxn>
                <a:cxn ang="0">
                  <a:pos x="246" y="40"/>
                </a:cxn>
                <a:cxn ang="0">
                  <a:pos x="256" y="24"/>
                </a:cxn>
                <a:cxn ang="0">
                  <a:pos x="270" y="16"/>
                </a:cxn>
                <a:cxn ang="0">
                  <a:pos x="288" y="0"/>
                </a:cxn>
              </a:cxnLst>
              <a:rect l="0" t="0" r="r" b="b"/>
              <a:pathLst>
                <a:path w="288" h="362">
                  <a:moveTo>
                    <a:pt x="192" y="0"/>
                  </a:moveTo>
                  <a:lnTo>
                    <a:pt x="192" y="10"/>
                  </a:lnTo>
                  <a:lnTo>
                    <a:pt x="192" y="10"/>
                  </a:lnTo>
                  <a:lnTo>
                    <a:pt x="204" y="14"/>
                  </a:lnTo>
                  <a:lnTo>
                    <a:pt x="214" y="18"/>
                  </a:lnTo>
                  <a:lnTo>
                    <a:pt x="218" y="26"/>
                  </a:lnTo>
                  <a:lnTo>
                    <a:pt x="220" y="36"/>
                  </a:lnTo>
                  <a:lnTo>
                    <a:pt x="220" y="36"/>
                  </a:lnTo>
                  <a:lnTo>
                    <a:pt x="220" y="46"/>
                  </a:lnTo>
                  <a:lnTo>
                    <a:pt x="218" y="54"/>
                  </a:lnTo>
                  <a:lnTo>
                    <a:pt x="208" y="78"/>
                  </a:lnTo>
                  <a:lnTo>
                    <a:pt x="176" y="150"/>
                  </a:lnTo>
                  <a:lnTo>
                    <a:pt x="128" y="54"/>
                  </a:lnTo>
                  <a:lnTo>
                    <a:pt x="128" y="54"/>
                  </a:lnTo>
                  <a:lnTo>
                    <a:pt x="122" y="36"/>
                  </a:lnTo>
                  <a:lnTo>
                    <a:pt x="118" y="26"/>
                  </a:lnTo>
                  <a:lnTo>
                    <a:pt x="118" y="26"/>
                  </a:lnTo>
                  <a:lnTo>
                    <a:pt x="120" y="20"/>
                  </a:lnTo>
                  <a:lnTo>
                    <a:pt x="124" y="14"/>
                  </a:lnTo>
                  <a:lnTo>
                    <a:pt x="130" y="12"/>
                  </a:lnTo>
                  <a:lnTo>
                    <a:pt x="140" y="10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8" y="16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8" y="28"/>
                  </a:lnTo>
                  <a:lnTo>
                    <a:pt x="44" y="36"/>
                  </a:lnTo>
                  <a:lnTo>
                    <a:pt x="56" y="58"/>
                  </a:lnTo>
                  <a:lnTo>
                    <a:pt x="140" y="228"/>
                  </a:lnTo>
                  <a:lnTo>
                    <a:pt x="140" y="228"/>
                  </a:lnTo>
                  <a:lnTo>
                    <a:pt x="124" y="258"/>
                  </a:lnTo>
                  <a:lnTo>
                    <a:pt x="116" y="270"/>
                  </a:lnTo>
                  <a:lnTo>
                    <a:pt x="110" y="278"/>
                  </a:lnTo>
                  <a:lnTo>
                    <a:pt x="110" y="278"/>
                  </a:lnTo>
                  <a:lnTo>
                    <a:pt x="98" y="288"/>
                  </a:lnTo>
                  <a:lnTo>
                    <a:pt x="86" y="296"/>
                  </a:lnTo>
                  <a:lnTo>
                    <a:pt x="72" y="300"/>
                  </a:lnTo>
                  <a:lnTo>
                    <a:pt x="58" y="300"/>
                  </a:lnTo>
                  <a:lnTo>
                    <a:pt x="58" y="300"/>
                  </a:lnTo>
                  <a:lnTo>
                    <a:pt x="42" y="300"/>
                  </a:lnTo>
                  <a:lnTo>
                    <a:pt x="26" y="296"/>
                  </a:lnTo>
                  <a:lnTo>
                    <a:pt x="12" y="362"/>
                  </a:lnTo>
                  <a:lnTo>
                    <a:pt x="12" y="362"/>
                  </a:lnTo>
                  <a:lnTo>
                    <a:pt x="32" y="362"/>
                  </a:lnTo>
                  <a:lnTo>
                    <a:pt x="32" y="362"/>
                  </a:lnTo>
                  <a:lnTo>
                    <a:pt x="48" y="362"/>
                  </a:lnTo>
                  <a:lnTo>
                    <a:pt x="64" y="358"/>
                  </a:lnTo>
                  <a:lnTo>
                    <a:pt x="78" y="354"/>
                  </a:lnTo>
                  <a:lnTo>
                    <a:pt x="90" y="346"/>
                  </a:lnTo>
                  <a:lnTo>
                    <a:pt x="90" y="346"/>
                  </a:lnTo>
                  <a:lnTo>
                    <a:pt x="100" y="336"/>
                  </a:lnTo>
                  <a:lnTo>
                    <a:pt x="110" y="324"/>
                  </a:lnTo>
                  <a:lnTo>
                    <a:pt x="120" y="308"/>
                  </a:lnTo>
                  <a:lnTo>
                    <a:pt x="130" y="290"/>
                  </a:lnTo>
                  <a:lnTo>
                    <a:pt x="232" y="66"/>
                  </a:lnTo>
                  <a:lnTo>
                    <a:pt x="232" y="66"/>
                  </a:lnTo>
                  <a:lnTo>
                    <a:pt x="246" y="40"/>
                  </a:lnTo>
                  <a:lnTo>
                    <a:pt x="256" y="24"/>
                  </a:lnTo>
                  <a:lnTo>
                    <a:pt x="256" y="24"/>
                  </a:lnTo>
                  <a:lnTo>
                    <a:pt x="262" y="20"/>
                  </a:lnTo>
                  <a:lnTo>
                    <a:pt x="270" y="16"/>
                  </a:lnTo>
                  <a:lnTo>
                    <a:pt x="288" y="10"/>
                  </a:lnTo>
                  <a:lnTo>
                    <a:pt x="288" y="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37" name="Picture 11" descr="C:\Users\mdefoort\Desktop\eecl.jp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0275" y="957263"/>
            <a:ext cx="838200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3" descr="http://www.eecl.colostate.edu/galleries/biofuels/bin/images/medium/2007_03_12_08_06_16.jp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66800" y="914400"/>
            <a:ext cx="917575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5" descr="http://www.bihnsystems.com/2007/2007-11-01%20Solix/content/bin/images/large/2007_11_01_09_14_56.jpg"/>
          <p:cNvPicPr>
            <a:picLocks noChangeArrowheads="1"/>
          </p:cNvPicPr>
          <p:nvPr userDrawn="1"/>
        </p:nvPicPr>
        <p:blipFill>
          <a:blip r:embed="rId10" cstate="print">
            <a:lum contrast="10000"/>
          </a:blip>
          <a:srcRect/>
          <a:stretch>
            <a:fillRect/>
          </a:stretch>
        </p:blipFill>
        <p:spPr bwMode="auto">
          <a:xfrm>
            <a:off x="6934200" y="914400"/>
            <a:ext cx="9144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1" descr="2007-07-23 16-52-26-96"/>
          <p:cNvPicPr>
            <a:picLocks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7400" y="19050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 userDrawn="1"/>
        </p:nvSpPr>
        <p:spPr>
          <a:xfrm>
            <a:off x="838200" y="5382905"/>
            <a:ext cx="731520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b="1" spc="-100" baseline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Engines &amp; Energy Conversion </a:t>
            </a:r>
            <a:r>
              <a:rPr lang="en-US" sz="1800" b="1" spc="-100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Laboratory</a:t>
            </a:r>
          </a:p>
          <a:p>
            <a:pPr marL="34290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b="1" spc="-100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Colorado State University</a:t>
            </a:r>
          </a:p>
          <a:p>
            <a:pPr marL="342900" indent="-3429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1800" b="1" spc="-100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Fort Collins, CO, USA</a:t>
            </a:r>
          </a:p>
          <a:p>
            <a:pPr marL="34290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1" spc="-100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http://www.engr.colostate.edu/~marchese</a:t>
            </a:r>
            <a:endParaRPr lang="en-US" sz="1600" spc="-100" baseline="0" dirty="0">
              <a:solidFill>
                <a:schemeClr val="accent3">
                  <a:lumMod val="60000"/>
                  <a:lumOff val="40000"/>
                </a:schemeClr>
              </a:solidFill>
              <a:latin typeface="Garamond" pitchFamily="18" charset="0"/>
              <a:cs typeface="+mn-cs"/>
            </a:endParaRPr>
          </a:p>
        </p:txBody>
      </p:sp>
      <p:sp>
        <p:nvSpPr>
          <p:cNvPr id="93" name="Title 92"/>
          <p:cNvSpPr>
            <a:spLocks noGrp="1"/>
          </p:cNvSpPr>
          <p:nvPr>
            <p:ph type="title"/>
          </p:nvPr>
        </p:nvSpPr>
        <p:spPr>
          <a:xfrm>
            <a:off x="954828" y="3886200"/>
            <a:ext cx="7960572" cy="1143000"/>
          </a:xfrm>
        </p:spPr>
        <p:txBody>
          <a:bodyPr/>
          <a:lstStyle>
            <a:lvl1pPr algn="l">
              <a:defRPr>
                <a:latin typeface="Garamond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5" name="TextBox 44"/>
          <p:cNvSpPr txBox="1"/>
          <p:nvPr userDrawn="1"/>
        </p:nvSpPr>
        <p:spPr>
          <a:xfrm>
            <a:off x="990600" y="209490"/>
            <a:ext cx="6951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pc="100" baseline="0" dirty="0" smtClean="0">
                <a:solidFill>
                  <a:schemeClr val="bg1"/>
                </a:solidFill>
                <a:effectLst/>
                <a:latin typeface="+mn-lt"/>
              </a:rPr>
              <a:t>NAABB Downstream Technologies Meeting, Sept. 30, 2010</a:t>
            </a:r>
            <a:endParaRPr lang="en-US" sz="2000" spc="100" dirty="0" smtClean="0">
              <a:solidFill>
                <a:schemeClr val="bg1"/>
              </a:solidFill>
              <a:effectLst/>
              <a:latin typeface="+mn-l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epal St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0"/>
            <a:ext cx="8229600" cy="914400"/>
          </a:xfrm>
          <a:prstGeom prst="round2SameRect">
            <a:avLst>
              <a:gd name="adj1" fmla="val 0"/>
              <a:gd name="adj2" fmla="val 23469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 descr="EECL-Logo1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7638" y="0"/>
            <a:ext cx="739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 anchor="b"/>
          <a:lstStyle>
            <a:lvl1pPr algn="l">
              <a:defRPr sz="3200" spc="-15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2D56-515E-4E2E-BE5C-F4E350C9956A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1F7D0-2426-4847-B3DA-FE9476886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ECL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533400"/>
            <a:ext cx="3429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838200" y="3886200"/>
            <a:ext cx="6019800" cy="1846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Garamond" pitchFamily="18" charset="0"/>
                <a:cs typeface="+mn-cs"/>
              </a:rPr>
              <a:t>www.eecl.colostate.edu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Garamond" pitchFamily="18" charset="0"/>
                <a:cs typeface="+mn-cs"/>
              </a:rPr>
              <a:t>430 North College Ave.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Garamond" pitchFamily="18" charset="0"/>
                <a:cs typeface="+mn-cs"/>
              </a:rPr>
              <a:t>Fort Collins, Colorado 80524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Garamond" pitchFamily="18" charset="0"/>
                <a:cs typeface="+mn-cs"/>
              </a:rPr>
              <a:t>Phone:	(970) 491-4796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Garamond" pitchFamily="18" charset="0"/>
                <a:cs typeface="+mn-cs"/>
              </a:rPr>
              <a:t>FAX:	(970) 491-4799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dobe Garamond Pro" pitchFamily="18" charset="0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838200" y="1905000"/>
            <a:ext cx="4191000" cy="533400"/>
          </a:xfrm>
        </p:spPr>
        <p:txBody>
          <a:bodyPr anchor="t"/>
          <a:lstStyle>
            <a:lvl1pPr algn="l">
              <a:defRPr sz="3600" b="1" spc="-150" baseline="0">
                <a:solidFill>
                  <a:schemeClr val="tx1"/>
                </a:solidFill>
                <a:effectLst/>
                <a:latin typeface="Garamond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38200" y="2743200"/>
            <a:ext cx="5638800" cy="457200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C542A-0C06-4872-94F2-535BA058A31C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E71AE-7107-4FD4-84B2-67989CD5A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6400"/>
            <a:ext cx="3695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57700" y="1676400"/>
            <a:ext cx="3695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BF5A544-C639-4414-B68D-6A16ED101A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of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749760" y="822960"/>
            <a:ext cx="2215673" cy="21945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099048" y="3147482"/>
            <a:ext cx="1188720" cy="1204466"/>
          </a:xfrm>
          <a:prstGeom prst="rect">
            <a:avLst/>
          </a:prstGeom>
        </p:spPr>
      </p:pic>
      <p:sp>
        <p:nvSpPr>
          <p:cNvPr id="5" name="Rectangle 223"/>
          <p:cNvSpPr>
            <a:spLocks noChangeArrowheads="1"/>
          </p:cNvSpPr>
          <p:nvPr userDrawn="1"/>
        </p:nvSpPr>
        <p:spPr bwMode="auto">
          <a:xfrm>
            <a:off x="5694363" y="6103938"/>
            <a:ext cx="3449637" cy="4079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" name="Rectangle 225"/>
          <p:cNvSpPr>
            <a:spLocks noChangeArrowheads="1"/>
          </p:cNvSpPr>
          <p:nvPr userDrawn="1"/>
        </p:nvSpPr>
        <p:spPr bwMode="auto">
          <a:xfrm>
            <a:off x="5511800" y="3152775"/>
            <a:ext cx="454025" cy="457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8" name="Picture 227" descr="green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1800" y="3729038"/>
            <a:ext cx="457200" cy="31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28" descr="logo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4694669"/>
            <a:ext cx="990853" cy="1377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33" descr="csu_logo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27750" y="6223000"/>
            <a:ext cx="278765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Placeholder 20"/>
          <p:cNvSpPr>
            <a:spLocks noGrp="1"/>
          </p:cNvSpPr>
          <p:nvPr>
            <p:ph type="body" sz="quarter" idx="10"/>
          </p:nvPr>
        </p:nvSpPr>
        <p:spPr>
          <a:xfrm>
            <a:off x="813816" y="3604488"/>
            <a:ext cx="4572000" cy="1321298"/>
          </a:xfrm>
          <a:prstGeom prst="rect">
            <a:avLst/>
          </a:prstGeom>
        </p:spPr>
        <p:txBody>
          <a:bodyPr/>
          <a:lstStyle>
            <a:lvl1pPr marL="0" indent="0" rtl="0">
              <a:buNone/>
              <a:defRPr sz="2800">
                <a:solidFill>
                  <a:srgbClr val="405A68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2"/>
          </p:nvPr>
        </p:nvSpPr>
        <p:spPr>
          <a:xfrm>
            <a:off x="813816" y="4992624"/>
            <a:ext cx="4572000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 baseline="0">
                <a:solidFill>
                  <a:schemeClr val="accent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04100" y="838200"/>
            <a:ext cx="1781054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50800" y="819150"/>
            <a:ext cx="3679706" cy="219456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Picture 3" descr="All products-sm.jp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9048" y="2008371"/>
            <a:ext cx="1191324" cy="103962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Picture 4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5999" y="0"/>
            <a:ext cx="1188720" cy="189293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70839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2" descr="grid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9238" y="0"/>
            <a:ext cx="1050925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81" descr="gradient_ppt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" y="4575175"/>
            <a:ext cx="914082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8607425" y="6588125"/>
            <a:ext cx="384175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eaLnBrk="0" hangingPunct="0"/>
            <a:fld id="{6DAE71E6-0FF7-48ED-A4B7-EF2918609F7C}" type="slidenum">
              <a:rPr lang="en-US" sz="900">
                <a:solidFill>
                  <a:srgbClr val="939598"/>
                </a:solidFill>
                <a:latin typeface="Arial" pitchFamily="34" charset="0"/>
                <a:cs typeface="Arial" pitchFamily="34" charset="0"/>
              </a:rPr>
              <a:pPr algn="r" eaLnBrk="0" hangingPunct="0"/>
              <a:t>‹#›</a:t>
            </a:fld>
            <a:endParaRPr lang="en-US" sz="900">
              <a:solidFill>
                <a:srgbClr val="93959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234238" y="6588125"/>
            <a:ext cx="1371600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b"/>
          <a:lstStyle/>
          <a:p>
            <a:pPr algn="r">
              <a:spcBef>
                <a:spcPct val="50000"/>
              </a:spcBef>
            </a:pPr>
            <a:fld id="{99617E96-1E63-4E68-A2D5-0E7974474275}" type="datetime3">
              <a:rPr lang="en-US" sz="900">
                <a:solidFill>
                  <a:srgbClr val="939598"/>
                </a:solidFill>
                <a:latin typeface="Arial" pitchFamily="34" charset="0"/>
                <a:cs typeface="Arial" pitchFamily="34" charset="0"/>
              </a:rPr>
              <a:pPr algn="r">
                <a:spcBef>
                  <a:spcPct val="50000"/>
                </a:spcBef>
              </a:pPr>
              <a:t>24 October 2012</a:t>
            </a:fld>
            <a:endParaRPr lang="en-US" sz="900">
              <a:solidFill>
                <a:srgbClr val="93959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0"/>
          </p:nvPr>
        </p:nvSpPr>
        <p:spPr>
          <a:xfrm>
            <a:off x="813816" y="1517904"/>
            <a:ext cx="8094327" cy="5020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77863" y="109538"/>
            <a:ext cx="8232775" cy="12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CL Title Slid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953125" y="121920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2" descr="http://www.eecl.colostate.edu/galleries/events/bin/images/medium/DSC_009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219200"/>
            <a:ext cx="9429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Z:\eecl\www\eecl\images\banner9.jpg"/>
          <p:cNvPicPr>
            <a:picLocks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2650" y="22098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Z:\eecl\www\eecl\images\banners\banner2.jpg"/>
          <p:cNvPicPr>
            <a:picLocks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1219200"/>
            <a:ext cx="1828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Z:\eecl\www\eecl\images\banners\banner5.jpg"/>
          <p:cNvPicPr>
            <a:picLocks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2209800"/>
            <a:ext cx="1828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http://www.eecl.colostate.edu/images/engine.jpg">
            <a:hlinkClick r:id="rId6"/>
          </p:cNvPr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1219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34"/>
          <p:cNvGrpSpPr>
            <a:grpSpLocks noChangeAspect="1"/>
          </p:cNvGrpSpPr>
          <p:nvPr userDrawn="1"/>
        </p:nvGrpSpPr>
        <p:grpSpPr bwMode="auto">
          <a:xfrm>
            <a:off x="1065213" y="762000"/>
            <a:ext cx="3895725" cy="404813"/>
            <a:chOff x="480" y="2016"/>
            <a:chExt cx="4710" cy="490"/>
          </a:xfrm>
        </p:grpSpPr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1307" y="2137"/>
              <a:ext cx="211" cy="219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02" y="6"/>
                </a:cxn>
                <a:cxn ang="0">
                  <a:pos x="102" y="60"/>
                </a:cxn>
                <a:cxn ang="0">
                  <a:pos x="146" y="10"/>
                </a:cxn>
                <a:cxn ang="0">
                  <a:pos x="146" y="10"/>
                </a:cxn>
                <a:cxn ang="0">
                  <a:pos x="150" y="6"/>
                </a:cxn>
                <a:cxn ang="0">
                  <a:pos x="156" y="2"/>
                </a:cxn>
                <a:cxn ang="0">
                  <a:pos x="164" y="0"/>
                </a:cxn>
                <a:cxn ang="0">
                  <a:pos x="172" y="0"/>
                </a:cxn>
                <a:cxn ang="0">
                  <a:pos x="180" y="2"/>
                </a:cxn>
                <a:cxn ang="0">
                  <a:pos x="190" y="4"/>
                </a:cxn>
                <a:cxn ang="0">
                  <a:pos x="198" y="10"/>
                </a:cxn>
                <a:cxn ang="0">
                  <a:pos x="210" y="16"/>
                </a:cxn>
                <a:cxn ang="0">
                  <a:pos x="194" y="96"/>
                </a:cxn>
                <a:cxn ang="0">
                  <a:pos x="194" y="96"/>
                </a:cxn>
                <a:cxn ang="0">
                  <a:pos x="182" y="82"/>
                </a:cxn>
                <a:cxn ang="0">
                  <a:pos x="168" y="70"/>
                </a:cxn>
                <a:cxn ang="0">
                  <a:pos x="154" y="64"/>
                </a:cxn>
                <a:cxn ang="0">
                  <a:pos x="146" y="62"/>
                </a:cxn>
                <a:cxn ang="0">
                  <a:pos x="138" y="62"/>
                </a:cxn>
                <a:cxn ang="0">
                  <a:pos x="138" y="62"/>
                </a:cxn>
                <a:cxn ang="0">
                  <a:pos x="132" y="62"/>
                </a:cxn>
                <a:cxn ang="0">
                  <a:pos x="126" y="64"/>
                </a:cxn>
                <a:cxn ang="0">
                  <a:pos x="120" y="66"/>
                </a:cxn>
                <a:cxn ang="0">
                  <a:pos x="114" y="70"/>
                </a:cxn>
                <a:cxn ang="0">
                  <a:pos x="110" y="76"/>
                </a:cxn>
                <a:cxn ang="0">
                  <a:pos x="106" y="84"/>
                </a:cxn>
                <a:cxn ang="0">
                  <a:pos x="104" y="92"/>
                </a:cxn>
                <a:cxn ang="0">
                  <a:pos x="102" y="102"/>
                </a:cxn>
                <a:cxn ang="0">
                  <a:pos x="102" y="174"/>
                </a:cxn>
                <a:cxn ang="0">
                  <a:pos x="102" y="174"/>
                </a:cxn>
                <a:cxn ang="0">
                  <a:pos x="104" y="190"/>
                </a:cxn>
                <a:cxn ang="0">
                  <a:pos x="106" y="196"/>
                </a:cxn>
                <a:cxn ang="0">
                  <a:pos x="110" y="200"/>
                </a:cxn>
                <a:cxn ang="0">
                  <a:pos x="114" y="204"/>
                </a:cxn>
                <a:cxn ang="0">
                  <a:pos x="120" y="206"/>
                </a:cxn>
                <a:cxn ang="0">
                  <a:pos x="138" y="210"/>
                </a:cxn>
                <a:cxn ang="0">
                  <a:pos x="138" y="218"/>
                </a:cxn>
                <a:cxn ang="0">
                  <a:pos x="2" y="218"/>
                </a:cxn>
                <a:cxn ang="0">
                  <a:pos x="2" y="208"/>
                </a:cxn>
                <a:cxn ang="0">
                  <a:pos x="2" y="208"/>
                </a:cxn>
                <a:cxn ang="0">
                  <a:pos x="18" y="206"/>
                </a:cxn>
                <a:cxn ang="0">
                  <a:pos x="24" y="204"/>
                </a:cxn>
                <a:cxn ang="0">
                  <a:pos x="28" y="200"/>
                </a:cxn>
                <a:cxn ang="0">
                  <a:pos x="32" y="196"/>
                </a:cxn>
                <a:cxn ang="0">
                  <a:pos x="34" y="190"/>
                </a:cxn>
                <a:cxn ang="0">
                  <a:pos x="36" y="174"/>
                </a:cxn>
                <a:cxn ang="0">
                  <a:pos x="36" y="44"/>
                </a:cxn>
                <a:cxn ang="0">
                  <a:pos x="36" y="44"/>
                </a:cxn>
                <a:cxn ang="0">
                  <a:pos x="34" y="30"/>
                </a:cxn>
                <a:cxn ang="0">
                  <a:pos x="32" y="24"/>
                </a:cxn>
                <a:cxn ang="0">
                  <a:pos x="28" y="20"/>
                </a:cxn>
                <a:cxn ang="0">
                  <a:pos x="24" y="18"/>
                </a:cxn>
                <a:cxn ang="0">
                  <a:pos x="16" y="16"/>
                </a:cxn>
                <a:cxn ang="0">
                  <a:pos x="0" y="14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10" h="218">
                  <a:moveTo>
                    <a:pt x="0" y="6"/>
                  </a:moveTo>
                  <a:lnTo>
                    <a:pt x="102" y="6"/>
                  </a:lnTo>
                  <a:lnTo>
                    <a:pt x="102" y="60"/>
                  </a:lnTo>
                  <a:lnTo>
                    <a:pt x="146" y="10"/>
                  </a:lnTo>
                  <a:lnTo>
                    <a:pt x="146" y="10"/>
                  </a:lnTo>
                  <a:lnTo>
                    <a:pt x="150" y="6"/>
                  </a:lnTo>
                  <a:lnTo>
                    <a:pt x="156" y="2"/>
                  </a:lnTo>
                  <a:lnTo>
                    <a:pt x="164" y="0"/>
                  </a:lnTo>
                  <a:lnTo>
                    <a:pt x="172" y="0"/>
                  </a:lnTo>
                  <a:lnTo>
                    <a:pt x="180" y="2"/>
                  </a:lnTo>
                  <a:lnTo>
                    <a:pt x="190" y="4"/>
                  </a:lnTo>
                  <a:lnTo>
                    <a:pt x="198" y="10"/>
                  </a:lnTo>
                  <a:lnTo>
                    <a:pt x="210" y="16"/>
                  </a:lnTo>
                  <a:lnTo>
                    <a:pt x="194" y="96"/>
                  </a:lnTo>
                  <a:lnTo>
                    <a:pt x="194" y="96"/>
                  </a:lnTo>
                  <a:lnTo>
                    <a:pt x="182" y="82"/>
                  </a:lnTo>
                  <a:lnTo>
                    <a:pt x="168" y="70"/>
                  </a:lnTo>
                  <a:lnTo>
                    <a:pt x="154" y="64"/>
                  </a:lnTo>
                  <a:lnTo>
                    <a:pt x="146" y="62"/>
                  </a:lnTo>
                  <a:lnTo>
                    <a:pt x="138" y="62"/>
                  </a:lnTo>
                  <a:lnTo>
                    <a:pt x="138" y="62"/>
                  </a:lnTo>
                  <a:lnTo>
                    <a:pt x="132" y="62"/>
                  </a:lnTo>
                  <a:lnTo>
                    <a:pt x="126" y="64"/>
                  </a:lnTo>
                  <a:lnTo>
                    <a:pt x="120" y="66"/>
                  </a:lnTo>
                  <a:lnTo>
                    <a:pt x="114" y="70"/>
                  </a:lnTo>
                  <a:lnTo>
                    <a:pt x="110" y="76"/>
                  </a:lnTo>
                  <a:lnTo>
                    <a:pt x="106" y="84"/>
                  </a:lnTo>
                  <a:lnTo>
                    <a:pt x="104" y="92"/>
                  </a:lnTo>
                  <a:lnTo>
                    <a:pt x="102" y="102"/>
                  </a:lnTo>
                  <a:lnTo>
                    <a:pt x="102" y="174"/>
                  </a:lnTo>
                  <a:lnTo>
                    <a:pt x="102" y="174"/>
                  </a:lnTo>
                  <a:lnTo>
                    <a:pt x="104" y="190"/>
                  </a:lnTo>
                  <a:lnTo>
                    <a:pt x="106" y="196"/>
                  </a:lnTo>
                  <a:lnTo>
                    <a:pt x="110" y="200"/>
                  </a:lnTo>
                  <a:lnTo>
                    <a:pt x="114" y="204"/>
                  </a:lnTo>
                  <a:lnTo>
                    <a:pt x="120" y="206"/>
                  </a:lnTo>
                  <a:lnTo>
                    <a:pt x="138" y="210"/>
                  </a:lnTo>
                  <a:lnTo>
                    <a:pt x="138" y="218"/>
                  </a:lnTo>
                  <a:lnTo>
                    <a:pt x="2" y="218"/>
                  </a:lnTo>
                  <a:lnTo>
                    <a:pt x="2" y="208"/>
                  </a:lnTo>
                  <a:lnTo>
                    <a:pt x="2" y="208"/>
                  </a:lnTo>
                  <a:lnTo>
                    <a:pt x="18" y="206"/>
                  </a:lnTo>
                  <a:lnTo>
                    <a:pt x="24" y="204"/>
                  </a:lnTo>
                  <a:lnTo>
                    <a:pt x="28" y="200"/>
                  </a:lnTo>
                  <a:lnTo>
                    <a:pt x="32" y="196"/>
                  </a:lnTo>
                  <a:lnTo>
                    <a:pt x="34" y="190"/>
                  </a:lnTo>
                  <a:lnTo>
                    <a:pt x="36" y="17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4" y="30"/>
                  </a:lnTo>
                  <a:lnTo>
                    <a:pt x="32" y="24"/>
                  </a:lnTo>
                  <a:lnTo>
                    <a:pt x="28" y="20"/>
                  </a:lnTo>
                  <a:lnTo>
                    <a:pt x="24" y="18"/>
                  </a:lnTo>
                  <a:lnTo>
                    <a:pt x="16" y="16"/>
                  </a:lnTo>
                  <a:lnTo>
                    <a:pt x="0" y="1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480" y="2070"/>
              <a:ext cx="278" cy="292"/>
            </a:xfrm>
            <a:custGeom>
              <a:avLst/>
              <a:gdLst/>
              <a:ahLst/>
              <a:cxnLst>
                <a:cxn ang="0">
                  <a:pos x="278" y="224"/>
                </a:cxn>
                <a:cxn ang="0">
                  <a:pos x="242" y="258"/>
                </a:cxn>
                <a:cxn ang="0">
                  <a:pos x="212" y="278"/>
                </a:cxn>
                <a:cxn ang="0">
                  <a:pos x="174" y="290"/>
                </a:cxn>
                <a:cxn ang="0">
                  <a:pos x="154" y="292"/>
                </a:cxn>
                <a:cxn ang="0">
                  <a:pos x="104" y="284"/>
                </a:cxn>
                <a:cxn ang="0">
                  <a:pos x="66" y="270"/>
                </a:cxn>
                <a:cxn ang="0">
                  <a:pos x="44" y="252"/>
                </a:cxn>
                <a:cxn ang="0">
                  <a:pos x="24" y="230"/>
                </a:cxn>
                <a:cxn ang="0">
                  <a:pos x="10" y="200"/>
                </a:cxn>
                <a:cxn ang="0">
                  <a:pos x="2" y="164"/>
                </a:cxn>
                <a:cxn ang="0">
                  <a:pos x="0" y="144"/>
                </a:cxn>
                <a:cxn ang="0">
                  <a:pos x="6" y="106"/>
                </a:cxn>
                <a:cxn ang="0">
                  <a:pos x="20" y="74"/>
                </a:cxn>
                <a:cxn ang="0">
                  <a:pos x="38" y="48"/>
                </a:cxn>
                <a:cxn ang="0">
                  <a:pos x="62" y="30"/>
                </a:cxn>
                <a:cxn ang="0">
                  <a:pos x="88" y="16"/>
                </a:cxn>
                <a:cxn ang="0">
                  <a:pos x="136" y="2"/>
                </a:cxn>
                <a:cxn ang="0">
                  <a:pos x="156" y="0"/>
                </a:cxn>
                <a:cxn ang="0">
                  <a:pos x="184" y="2"/>
                </a:cxn>
                <a:cxn ang="0">
                  <a:pos x="246" y="16"/>
                </a:cxn>
                <a:cxn ang="0">
                  <a:pos x="252" y="14"/>
                </a:cxn>
                <a:cxn ang="0">
                  <a:pos x="260" y="8"/>
                </a:cxn>
                <a:cxn ang="0">
                  <a:pos x="270" y="4"/>
                </a:cxn>
                <a:cxn ang="0">
                  <a:pos x="260" y="108"/>
                </a:cxn>
                <a:cxn ang="0">
                  <a:pos x="256" y="82"/>
                </a:cxn>
                <a:cxn ang="0">
                  <a:pos x="242" y="54"/>
                </a:cxn>
                <a:cxn ang="0">
                  <a:pos x="226" y="36"/>
                </a:cxn>
                <a:cxn ang="0">
                  <a:pos x="208" y="26"/>
                </a:cxn>
                <a:cxn ang="0">
                  <a:pos x="188" y="20"/>
                </a:cxn>
                <a:cxn ang="0">
                  <a:pos x="174" y="20"/>
                </a:cxn>
                <a:cxn ang="0">
                  <a:pos x="152" y="22"/>
                </a:cxn>
                <a:cxn ang="0">
                  <a:pos x="132" y="30"/>
                </a:cxn>
                <a:cxn ang="0">
                  <a:pos x="116" y="40"/>
                </a:cxn>
                <a:cxn ang="0">
                  <a:pos x="92" y="74"/>
                </a:cxn>
                <a:cxn ang="0">
                  <a:pos x="80" y="114"/>
                </a:cxn>
                <a:cxn ang="0">
                  <a:pos x="80" y="158"/>
                </a:cxn>
                <a:cxn ang="0">
                  <a:pos x="92" y="200"/>
                </a:cxn>
                <a:cxn ang="0">
                  <a:pos x="114" y="234"/>
                </a:cxn>
                <a:cxn ang="0">
                  <a:pos x="140" y="250"/>
                </a:cxn>
                <a:cxn ang="0">
                  <a:pos x="160" y="258"/>
                </a:cxn>
                <a:cxn ang="0">
                  <a:pos x="170" y="258"/>
                </a:cxn>
                <a:cxn ang="0">
                  <a:pos x="192" y="256"/>
                </a:cxn>
                <a:cxn ang="0">
                  <a:pos x="218" y="248"/>
                </a:cxn>
                <a:cxn ang="0">
                  <a:pos x="244" y="232"/>
                </a:cxn>
                <a:cxn ang="0">
                  <a:pos x="270" y="208"/>
                </a:cxn>
                <a:cxn ang="0">
                  <a:pos x="278" y="224"/>
                </a:cxn>
              </a:cxnLst>
              <a:rect l="0" t="0" r="r" b="b"/>
              <a:pathLst>
                <a:path w="278" h="292">
                  <a:moveTo>
                    <a:pt x="278" y="224"/>
                  </a:moveTo>
                  <a:lnTo>
                    <a:pt x="278" y="224"/>
                  </a:lnTo>
                  <a:lnTo>
                    <a:pt x="256" y="246"/>
                  </a:lnTo>
                  <a:lnTo>
                    <a:pt x="242" y="258"/>
                  </a:lnTo>
                  <a:lnTo>
                    <a:pt x="228" y="268"/>
                  </a:lnTo>
                  <a:lnTo>
                    <a:pt x="212" y="278"/>
                  </a:lnTo>
                  <a:lnTo>
                    <a:pt x="194" y="284"/>
                  </a:lnTo>
                  <a:lnTo>
                    <a:pt x="174" y="290"/>
                  </a:lnTo>
                  <a:lnTo>
                    <a:pt x="154" y="292"/>
                  </a:lnTo>
                  <a:lnTo>
                    <a:pt x="154" y="292"/>
                  </a:lnTo>
                  <a:lnTo>
                    <a:pt x="130" y="290"/>
                  </a:lnTo>
                  <a:lnTo>
                    <a:pt x="104" y="284"/>
                  </a:lnTo>
                  <a:lnTo>
                    <a:pt x="78" y="276"/>
                  </a:lnTo>
                  <a:lnTo>
                    <a:pt x="66" y="270"/>
                  </a:lnTo>
                  <a:lnTo>
                    <a:pt x="54" y="262"/>
                  </a:lnTo>
                  <a:lnTo>
                    <a:pt x="44" y="252"/>
                  </a:lnTo>
                  <a:lnTo>
                    <a:pt x="32" y="242"/>
                  </a:lnTo>
                  <a:lnTo>
                    <a:pt x="24" y="230"/>
                  </a:lnTo>
                  <a:lnTo>
                    <a:pt x="16" y="216"/>
                  </a:lnTo>
                  <a:lnTo>
                    <a:pt x="10" y="200"/>
                  </a:lnTo>
                  <a:lnTo>
                    <a:pt x="4" y="184"/>
                  </a:lnTo>
                  <a:lnTo>
                    <a:pt x="2" y="164"/>
                  </a:lnTo>
                  <a:lnTo>
                    <a:pt x="0" y="144"/>
                  </a:lnTo>
                  <a:lnTo>
                    <a:pt x="0" y="144"/>
                  </a:lnTo>
                  <a:lnTo>
                    <a:pt x="2" y="124"/>
                  </a:lnTo>
                  <a:lnTo>
                    <a:pt x="6" y="106"/>
                  </a:lnTo>
                  <a:lnTo>
                    <a:pt x="12" y="88"/>
                  </a:lnTo>
                  <a:lnTo>
                    <a:pt x="20" y="74"/>
                  </a:lnTo>
                  <a:lnTo>
                    <a:pt x="28" y="60"/>
                  </a:lnTo>
                  <a:lnTo>
                    <a:pt x="38" y="48"/>
                  </a:lnTo>
                  <a:lnTo>
                    <a:pt x="50" y="38"/>
                  </a:lnTo>
                  <a:lnTo>
                    <a:pt x="62" y="30"/>
                  </a:lnTo>
                  <a:lnTo>
                    <a:pt x="74" y="22"/>
                  </a:lnTo>
                  <a:lnTo>
                    <a:pt x="88" y="16"/>
                  </a:lnTo>
                  <a:lnTo>
                    <a:pt x="112" y="6"/>
                  </a:lnTo>
                  <a:lnTo>
                    <a:pt x="136" y="2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70" y="0"/>
                  </a:lnTo>
                  <a:lnTo>
                    <a:pt x="184" y="2"/>
                  </a:lnTo>
                  <a:lnTo>
                    <a:pt x="212" y="6"/>
                  </a:lnTo>
                  <a:lnTo>
                    <a:pt x="246" y="16"/>
                  </a:lnTo>
                  <a:lnTo>
                    <a:pt x="246" y="16"/>
                  </a:lnTo>
                  <a:lnTo>
                    <a:pt x="252" y="14"/>
                  </a:lnTo>
                  <a:lnTo>
                    <a:pt x="256" y="12"/>
                  </a:lnTo>
                  <a:lnTo>
                    <a:pt x="260" y="8"/>
                  </a:lnTo>
                  <a:lnTo>
                    <a:pt x="262" y="4"/>
                  </a:lnTo>
                  <a:lnTo>
                    <a:pt x="270" y="4"/>
                  </a:lnTo>
                  <a:lnTo>
                    <a:pt x="272" y="104"/>
                  </a:lnTo>
                  <a:lnTo>
                    <a:pt x="260" y="108"/>
                  </a:lnTo>
                  <a:lnTo>
                    <a:pt x="260" y="108"/>
                  </a:lnTo>
                  <a:lnTo>
                    <a:pt x="256" y="82"/>
                  </a:lnTo>
                  <a:lnTo>
                    <a:pt x="250" y="68"/>
                  </a:lnTo>
                  <a:lnTo>
                    <a:pt x="242" y="54"/>
                  </a:lnTo>
                  <a:lnTo>
                    <a:pt x="232" y="40"/>
                  </a:lnTo>
                  <a:lnTo>
                    <a:pt x="226" y="36"/>
                  </a:lnTo>
                  <a:lnTo>
                    <a:pt x="218" y="30"/>
                  </a:lnTo>
                  <a:lnTo>
                    <a:pt x="208" y="26"/>
                  </a:lnTo>
                  <a:lnTo>
                    <a:pt x="198" y="22"/>
                  </a:lnTo>
                  <a:lnTo>
                    <a:pt x="188" y="20"/>
                  </a:lnTo>
                  <a:lnTo>
                    <a:pt x="174" y="20"/>
                  </a:lnTo>
                  <a:lnTo>
                    <a:pt x="174" y="20"/>
                  </a:lnTo>
                  <a:lnTo>
                    <a:pt x="162" y="20"/>
                  </a:lnTo>
                  <a:lnTo>
                    <a:pt x="152" y="22"/>
                  </a:lnTo>
                  <a:lnTo>
                    <a:pt x="142" y="26"/>
                  </a:lnTo>
                  <a:lnTo>
                    <a:pt x="132" y="30"/>
                  </a:lnTo>
                  <a:lnTo>
                    <a:pt x="124" y="34"/>
                  </a:lnTo>
                  <a:lnTo>
                    <a:pt x="116" y="40"/>
                  </a:lnTo>
                  <a:lnTo>
                    <a:pt x="104" y="56"/>
                  </a:lnTo>
                  <a:lnTo>
                    <a:pt x="92" y="74"/>
                  </a:lnTo>
                  <a:lnTo>
                    <a:pt x="86" y="92"/>
                  </a:lnTo>
                  <a:lnTo>
                    <a:pt x="80" y="114"/>
                  </a:lnTo>
                  <a:lnTo>
                    <a:pt x="80" y="136"/>
                  </a:lnTo>
                  <a:lnTo>
                    <a:pt x="80" y="158"/>
                  </a:lnTo>
                  <a:lnTo>
                    <a:pt x="84" y="180"/>
                  </a:lnTo>
                  <a:lnTo>
                    <a:pt x="92" y="200"/>
                  </a:lnTo>
                  <a:lnTo>
                    <a:pt x="102" y="218"/>
                  </a:lnTo>
                  <a:lnTo>
                    <a:pt x="114" y="234"/>
                  </a:lnTo>
                  <a:lnTo>
                    <a:pt x="130" y="246"/>
                  </a:lnTo>
                  <a:lnTo>
                    <a:pt x="140" y="250"/>
                  </a:lnTo>
                  <a:lnTo>
                    <a:pt x="150" y="254"/>
                  </a:lnTo>
                  <a:lnTo>
                    <a:pt x="160" y="258"/>
                  </a:lnTo>
                  <a:lnTo>
                    <a:pt x="170" y="258"/>
                  </a:lnTo>
                  <a:lnTo>
                    <a:pt x="170" y="258"/>
                  </a:lnTo>
                  <a:lnTo>
                    <a:pt x="182" y="258"/>
                  </a:lnTo>
                  <a:lnTo>
                    <a:pt x="192" y="256"/>
                  </a:lnTo>
                  <a:lnTo>
                    <a:pt x="206" y="254"/>
                  </a:lnTo>
                  <a:lnTo>
                    <a:pt x="218" y="248"/>
                  </a:lnTo>
                  <a:lnTo>
                    <a:pt x="232" y="242"/>
                  </a:lnTo>
                  <a:lnTo>
                    <a:pt x="244" y="232"/>
                  </a:lnTo>
                  <a:lnTo>
                    <a:pt x="258" y="222"/>
                  </a:lnTo>
                  <a:lnTo>
                    <a:pt x="270" y="208"/>
                  </a:lnTo>
                  <a:lnTo>
                    <a:pt x="278" y="224"/>
                  </a:lnTo>
                  <a:lnTo>
                    <a:pt x="278" y="224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1083" y="2145"/>
              <a:ext cx="246" cy="215"/>
            </a:xfrm>
            <a:custGeom>
              <a:avLst/>
              <a:gdLst/>
              <a:ahLst/>
              <a:cxnLst>
                <a:cxn ang="0">
                  <a:pos x="122" y="0"/>
                </a:cxn>
                <a:cxn ang="0">
                  <a:pos x="170" y="8"/>
                </a:cxn>
                <a:cxn ang="0">
                  <a:pos x="210" y="32"/>
                </a:cxn>
                <a:cxn ang="0">
                  <a:pos x="236" y="66"/>
                </a:cxn>
                <a:cxn ang="0">
                  <a:pos x="244" y="98"/>
                </a:cxn>
                <a:cxn ang="0">
                  <a:pos x="246" y="108"/>
                </a:cxn>
                <a:cxn ang="0">
                  <a:pos x="242" y="130"/>
                </a:cxn>
                <a:cxn ang="0">
                  <a:pos x="224" y="168"/>
                </a:cxn>
                <a:cxn ang="0">
                  <a:pos x="190" y="198"/>
                </a:cxn>
                <a:cxn ang="0">
                  <a:pos x="148" y="214"/>
                </a:cxn>
                <a:cxn ang="0">
                  <a:pos x="122" y="216"/>
                </a:cxn>
                <a:cxn ang="0">
                  <a:pos x="74" y="208"/>
                </a:cxn>
                <a:cxn ang="0">
                  <a:pos x="36" y="184"/>
                </a:cxn>
                <a:cxn ang="0">
                  <a:pos x="10" y="150"/>
                </a:cxn>
                <a:cxn ang="0">
                  <a:pos x="0" y="120"/>
                </a:cxn>
                <a:cxn ang="0">
                  <a:pos x="0" y="108"/>
                </a:cxn>
                <a:cxn ang="0">
                  <a:pos x="2" y="86"/>
                </a:cxn>
                <a:cxn ang="0">
                  <a:pos x="20" y="48"/>
                </a:cxn>
                <a:cxn ang="0">
                  <a:pos x="54" y="18"/>
                </a:cxn>
                <a:cxn ang="0">
                  <a:pos x="98" y="2"/>
                </a:cxn>
                <a:cxn ang="0">
                  <a:pos x="122" y="0"/>
                </a:cxn>
                <a:cxn ang="0">
                  <a:pos x="122" y="18"/>
                </a:cxn>
                <a:cxn ang="0">
                  <a:pos x="146" y="24"/>
                </a:cxn>
                <a:cxn ang="0">
                  <a:pos x="164" y="44"/>
                </a:cxn>
                <a:cxn ang="0">
                  <a:pos x="178" y="72"/>
                </a:cxn>
                <a:cxn ang="0">
                  <a:pos x="182" y="108"/>
                </a:cxn>
                <a:cxn ang="0">
                  <a:pos x="180" y="126"/>
                </a:cxn>
                <a:cxn ang="0">
                  <a:pos x="172" y="158"/>
                </a:cxn>
                <a:cxn ang="0">
                  <a:pos x="156" y="182"/>
                </a:cxn>
                <a:cxn ang="0">
                  <a:pos x="134" y="196"/>
                </a:cxn>
                <a:cxn ang="0">
                  <a:pos x="122" y="198"/>
                </a:cxn>
                <a:cxn ang="0">
                  <a:pos x="98" y="190"/>
                </a:cxn>
                <a:cxn ang="0">
                  <a:pos x="78" y="170"/>
                </a:cxn>
                <a:cxn ang="0">
                  <a:pos x="66" y="142"/>
                </a:cxn>
                <a:cxn ang="0">
                  <a:pos x="60" y="108"/>
                </a:cxn>
                <a:cxn ang="0">
                  <a:pos x="62" y="88"/>
                </a:cxn>
                <a:cxn ang="0">
                  <a:pos x="72" y="56"/>
                </a:cxn>
                <a:cxn ang="0">
                  <a:pos x="88" y="32"/>
                </a:cxn>
                <a:cxn ang="0">
                  <a:pos x="110" y="18"/>
                </a:cxn>
                <a:cxn ang="0">
                  <a:pos x="122" y="18"/>
                </a:cxn>
              </a:cxnLst>
              <a:rect l="0" t="0" r="r" b="b"/>
              <a:pathLst>
                <a:path w="246" h="216">
                  <a:moveTo>
                    <a:pt x="122" y="0"/>
                  </a:moveTo>
                  <a:lnTo>
                    <a:pt x="122" y="0"/>
                  </a:lnTo>
                  <a:lnTo>
                    <a:pt x="148" y="2"/>
                  </a:lnTo>
                  <a:lnTo>
                    <a:pt x="170" y="8"/>
                  </a:lnTo>
                  <a:lnTo>
                    <a:pt x="190" y="18"/>
                  </a:lnTo>
                  <a:lnTo>
                    <a:pt x="210" y="32"/>
                  </a:lnTo>
                  <a:lnTo>
                    <a:pt x="224" y="48"/>
                  </a:lnTo>
                  <a:lnTo>
                    <a:pt x="236" y="66"/>
                  </a:lnTo>
                  <a:lnTo>
                    <a:pt x="242" y="86"/>
                  </a:lnTo>
                  <a:lnTo>
                    <a:pt x="244" y="98"/>
                  </a:lnTo>
                  <a:lnTo>
                    <a:pt x="246" y="108"/>
                  </a:lnTo>
                  <a:lnTo>
                    <a:pt x="246" y="108"/>
                  </a:lnTo>
                  <a:lnTo>
                    <a:pt x="244" y="120"/>
                  </a:lnTo>
                  <a:lnTo>
                    <a:pt x="242" y="130"/>
                  </a:lnTo>
                  <a:lnTo>
                    <a:pt x="236" y="150"/>
                  </a:lnTo>
                  <a:lnTo>
                    <a:pt x="224" y="168"/>
                  </a:lnTo>
                  <a:lnTo>
                    <a:pt x="210" y="184"/>
                  </a:lnTo>
                  <a:lnTo>
                    <a:pt x="190" y="198"/>
                  </a:lnTo>
                  <a:lnTo>
                    <a:pt x="170" y="208"/>
                  </a:lnTo>
                  <a:lnTo>
                    <a:pt x="148" y="214"/>
                  </a:lnTo>
                  <a:lnTo>
                    <a:pt x="122" y="216"/>
                  </a:lnTo>
                  <a:lnTo>
                    <a:pt x="122" y="216"/>
                  </a:lnTo>
                  <a:lnTo>
                    <a:pt x="98" y="214"/>
                  </a:lnTo>
                  <a:lnTo>
                    <a:pt x="74" y="208"/>
                  </a:lnTo>
                  <a:lnTo>
                    <a:pt x="54" y="198"/>
                  </a:lnTo>
                  <a:lnTo>
                    <a:pt x="36" y="184"/>
                  </a:lnTo>
                  <a:lnTo>
                    <a:pt x="20" y="168"/>
                  </a:lnTo>
                  <a:lnTo>
                    <a:pt x="10" y="150"/>
                  </a:lnTo>
                  <a:lnTo>
                    <a:pt x="2" y="130"/>
                  </a:lnTo>
                  <a:lnTo>
                    <a:pt x="0" y="120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0" y="98"/>
                  </a:lnTo>
                  <a:lnTo>
                    <a:pt x="2" y="86"/>
                  </a:lnTo>
                  <a:lnTo>
                    <a:pt x="10" y="66"/>
                  </a:lnTo>
                  <a:lnTo>
                    <a:pt x="20" y="48"/>
                  </a:lnTo>
                  <a:lnTo>
                    <a:pt x="36" y="32"/>
                  </a:lnTo>
                  <a:lnTo>
                    <a:pt x="54" y="18"/>
                  </a:lnTo>
                  <a:lnTo>
                    <a:pt x="74" y="8"/>
                  </a:lnTo>
                  <a:lnTo>
                    <a:pt x="98" y="2"/>
                  </a:lnTo>
                  <a:lnTo>
                    <a:pt x="122" y="0"/>
                  </a:lnTo>
                  <a:lnTo>
                    <a:pt x="122" y="0"/>
                  </a:lnTo>
                  <a:close/>
                  <a:moveTo>
                    <a:pt x="122" y="18"/>
                  </a:moveTo>
                  <a:lnTo>
                    <a:pt x="122" y="18"/>
                  </a:lnTo>
                  <a:lnTo>
                    <a:pt x="134" y="18"/>
                  </a:lnTo>
                  <a:lnTo>
                    <a:pt x="146" y="24"/>
                  </a:lnTo>
                  <a:lnTo>
                    <a:pt x="156" y="32"/>
                  </a:lnTo>
                  <a:lnTo>
                    <a:pt x="164" y="44"/>
                  </a:lnTo>
                  <a:lnTo>
                    <a:pt x="172" y="56"/>
                  </a:lnTo>
                  <a:lnTo>
                    <a:pt x="178" y="72"/>
                  </a:lnTo>
                  <a:lnTo>
                    <a:pt x="180" y="88"/>
                  </a:lnTo>
                  <a:lnTo>
                    <a:pt x="182" y="108"/>
                  </a:lnTo>
                  <a:lnTo>
                    <a:pt x="182" y="108"/>
                  </a:lnTo>
                  <a:lnTo>
                    <a:pt x="180" y="126"/>
                  </a:lnTo>
                  <a:lnTo>
                    <a:pt x="178" y="142"/>
                  </a:lnTo>
                  <a:lnTo>
                    <a:pt x="172" y="158"/>
                  </a:lnTo>
                  <a:lnTo>
                    <a:pt x="164" y="170"/>
                  </a:lnTo>
                  <a:lnTo>
                    <a:pt x="156" y="182"/>
                  </a:lnTo>
                  <a:lnTo>
                    <a:pt x="146" y="190"/>
                  </a:lnTo>
                  <a:lnTo>
                    <a:pt x="134" y="196"/>
                  </a:lnTo>
                  <a:lnTo>
                    <a:pt x="122" y="198"/>
                  </a:lnTo>
                  <a:lnTo>
                    <a:pt x="122" y="198"/>
                  </a:lnTo>
                  <a:lnTo>
                    <a:pt x="110" y="196"/>
                  </a:lnTo>
                  <a:lnTo>
                    <a:pt x="98" y="190"/>
                  </a:lnTo>
                  <a:lnTo>
                    <a:pt x="88" y="182"/>
                  </a:lnTo>
                  <a:lnTo>
                    <a:pt x="78" y="170"/>
                  </a:lnTo>
                  <a:lnTo>
                    <a:pt x="72" y="158"/>
                  </a:lnTo>
                  <a:lnTo>
                    <a:pt x="66" y="142"/>
                  </a:lnTo>
                  <a:lnTo>
                    <a:pt x="62" y="126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62" y="88"/>
                  </a:lnTo>
                  <a:lnTo>
                    <a:pt x="66" y="72"/>
                  </a:lnTo>
                  <a:lnTo>
                    <a:pt x="72" y="56"/>
                  </a:lnTo>
                  <a:lnTo>
                    <a:pt x="78" y="44"/>
                  </a:lnTo>
                  <a:lnTo>
                    <a:pt x="88" y="32"/>
                  </a:lnTo>
                  <a:lnTo>
                    <a:pt x="98" y="24"/>
                  </a:lnTo>
                  <a:lnTo>
                    <a:pt x="110" y="18"/>
                  </a:lnTo>
                  <a:lnTo>
                    <a:pt x="122" y="18"/>
                  </a:lnTo>
                  <a:lnTo>
                    <a:pt x="122" y="18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13" name="Freeform 10"/>
            <p:cNvSpPr>
              <a:spLocks noEditPoints="1"/>
            </p:cNvSpPr>
            <p:nvPr/>
          </p:nvSpPr>
          <p:spPr bwMode="auto">
            <a:xfrm>
              <a:off x="1950" y="2145"/>
              <a:ext cx="246" cy="215"/>
            </a:xfrm>
            <a:custGeom>
              <a:avLst/>
              <a:gdLst/>
              <a:ahLst/>
              <a:cxnLst>
                <a:cxn ang="0">
                  <a:pos x="122" y="0"/>
                </a:cxn>
                <a:cxn ang="0">
                  <a:pos x="170" y="8"/>
                </a:cxn>
                <a:cxn ang="0">
                  <a:pos x="210" y="32"/>
                </a:cxn>
                <a:cxn ang="0">
                  <a:pos x="236" y="66"/>
                </a:cxn>
                <a:cxn ang="0">
                  <a:pos x="246" y="98"/>
                </a:cxn>
                <a:cxn ang="0">
                  <a:pos x="246" y="108"/>
                </a:cxn>
                <a:cxn ang="0">
                  <a:pos x="244" y="130"/>
                </a:cxn>
                <a:cxn ang="0">
                  <a:pos x="224" y="168"/>
                </a:cxn>
                <a:cxn ang="0">
                  <a:pos x="192" y="198"/>
                </a:cxn>
                <a:cxn ang="0">
                  <a:pos x="148" y="214"/>
                </a:cxn>
                <a:cxn ang="0">
                  <a:pos x="122" y="216"/>
                </a:cxn>
                <a:cxn ang="0">
                  <a:pos x="76" y="208"/>
                </a:cxn>
                <a:cxn ang="0">
                  <a:pos x="36" y="184"/>
                </a:cxn>
                <a:cxn ang="0">
                  <a:pos x="10" y="150"/>
                </a:cxn>
                <a:cxn ang="0">
                  <a:pos x="2" y="120"/>
                </a:cxn>
                <a:cxn ang="0">
                  <a:pos x="0" y="108"/>
                </a:cxn>
                <a:cxn ang="0">
                  <a:pos x="4" y="86"/>
                </a:cxn>
                <a:cxn ang="0">
                  <a:pos x="22" y="48"/>
                </a:cxn>
                <a:cxn ang="0">
                  <a:pos x="54" y="18"/>
                </a:cxn>
                <a:cxn ang="0">
                  <a:pos x="98" y="2"/>
                </a:cxn>
                <a:cxn ang="0">
                  <a:pos x="122" y="0"/>
                </a:cxn>
                <a:cxn ang="0">
                  <a:pos x="122" y="18"/>
                </a:cxn>
                <a:cxn ang="0">
                  <a:pos x="146" y="24"/>
                </a:cxn>
                <a:cxn ang="0">
                  <a:pos x="166" y="44"/>
                </a:cxn>
                <a:cxn ang="0">
                  <a:pos x="178" y="72"/>
                </a:cxn>
                <a:cxn ang="0">
                  <a:pos x="182" y="108"/>
                </a:cxn>
                <a:cxn ang="0">
                  <a:pos x="182" y="126"/>
                </a:cxn>
                <a:cxn ang="0">
                  <a:pos x="172" y="158"/>
                </a:cxn>
                <a:cxn ang="0">
                  <a:pos x="156" y="182"/>
                </a:cxn>
                <a:cxn ang="0">
                  <a:pos x="134" y="196"/>
                </a:cxn>
                <a:cxn ang="0">
                  <a:pos x="122" y="198"/>
                </a:cxn>
                <a:cxn ang="0">
                  <a:pos x="98" y="190"/>
                </a:cxn>
                <a:cxn ang="0">
                  <a:pos x="80" y="170"/>
                </a:cxn>
                <a:cxn ang="0">
                  <a:pos x="66" y="142"/>
                </a:cxn>
                <a:cxn ang="0">
                  <a:pos x="62" y="108"/>
                </a:cxn>
                <a:cxn ang="0">
                  <a:pos x="62" y="88"/>
                </a:cxn>
                <a:cxn ang="0">
                  <a:pos x="72" y="56"/>
                </a:cxn>
                <a:cxn ang="0">
                  <a:pos x="88" y="32"/>
                </a:cxn>
                <a:cxn ang="0">
                  <a:pos x="110" y="18"/>
                </a:cxn>
                <a:cxn ang="0">
                  <a:pos x="122" y="18"/>
                </a:cxn>
              </a:cxnLst>
              <a:rect l="0" t="0" r="r" b="b"/>
              <a:pathLst>
                <a:path w="246" h="216">
                  <a:moveTo>
                    <a:pt x="122" y="0"/>
                  </a:moveTo>
                  <a:lnTo>
                    <a:pt x="122" y="0"/>
                  </a:lnTo>
                  <a:lnTo>
                    <a:pt x="148" y="2"/>
                  </a:lnTo>
                  <a:lnTo>
                    <a:pt x="170" y="8"/>
                  </a:lnTo>
                  <a:lnTo>
                    <a:pt x="192" y="18"/>
                  </a:lnTo>
                  <a:lnTo>
                    <a:pt x="210" y="32"/>
                  </a:lnTo>
                  <a:lnTo>
                    <a:pt x="224" y="48"/>
                  </a:lnTo>
                  <a:lnTo>
                    <a:pt x="236" y="66"/>
                  </a:lnTo>
                  <a:lnTo>
                    <a:pt x="244" y="86"/>
                  </a:lnTo>
                  <a:lnTo>
                    <a:pt x="246" y="98"/>
                  </a:lnTo>
                  <a:lnTo>
                    <a:pt x="246" y="108"/>
                  </a:lnTo>
                  <a:lnTo>
                    <a:pt x="246" y="108"/>
                  </a:lnTo>
                  <a:lnTo>
                    <a:pt x="246" y="120"/>
                  </a:lnTo>
                  <a:lnTo>
                    <a:pt x="244" y="130"/>
                  </a:lnTo>
                  <a:lnTo>
                    <a:pt x="236" y="150"/>
                  </a:lnTo>
                  <a:lnTo>
                    <a:pt x="224" y="168"/>
                  </a:lnTo>
                  <a:lnTo>
                    <a:pt x="210" y="184"/>
                  </a:lnTo>
                  <a:lnTo>
                    <a:pt x="192" y="198"/>
                  </a:lnTo>
                  <a:lnTo>
                    <a:pt x="170" y="208"/>
                  </a:lnTo>
                  <a:lnTo>
                    <a:pt x="148" y="214"/>
                  </a:lnTo>
                  <a:lnTo>
                    <a:pt x="122" y="216"/>
                  </a:lnTo>
                  <a:lnTo>
                    <a:pt x="122" y="216"/>
                  </a:lnTo>
                  <a:lnTo>
                    <a:pt x="98" y="214"/>
                  </a:lnTo>
                  <a:lnTo>
                    <a:pt x="76" y="208"/>
                  </a:lnTo>
                  <a:lnTo>
                    <a:pt x="54" y="198"/>
                  </a:lnTo>
                  <a:lnTo>
                    <a:pt x="36" y="184"/>
                  </a:lnTo>
                  <a:lnTo>
                    <a:pt x="22" y="168"/>
                  </a:lnTo>
                  <a:lnTo>
                    <a:pt x="10" y="150"/>
                  </a:lnTo>
                  <a:lnTo>
                    <a:pt x="4" y="130"/>
                  </a:lnTo>
                  <a:lnTo>
                    <a:pt x="2" y="120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2" y="98"/>
                  </a:lnTo>
                  <a:lnTo>
                    <a:pt x="4" y="86"/>
                  </a:lnTo>
                  <a:lnTo>
                    <a:pt x="10" y="66"/>
                  </a:lnTo>
                  <a:lnTo>
                    <a:pt x="22" y="48"/>
                  </a:lnTo>
                  <a:lnTo>
                    <a:pt x="36" y="32"/>
                  </a:lnTo>
                  <a:lnTo>
                    <a:pt x="54" y="18"/>
                  </a:lnTo>
                  <a:lnTo>
                    <a:pt x="76" y="8"/>
                  </a:lnTo>
                  <a:lnTo>
                    <a:pt x="98" y="2"/>
                  </a:lnTo>
                  <a:lnTo>
                    <a:pt x="122" y="0"/>
                  </a:lnTo>
                  <a:lnTo>
                    <a:pt x="122" y="0"/>
                  </a:lnTo>
                  <a:close/>
                  <a:moveTo>
                    <a:pt x="122" y="18"/>
                  </a:moveTo>
                  <a:lnTo>
                    <a:pt x="122" y="18"/>
                  </a:lnTo>
                  <a:lnTo>
                    <a:pt x="134" y="18"/>
                  </a:lnTo>
                  <a:lnTo>
                    <a:pt x="146" y="24"/>
                  </a:lnTo>
                  <a:lnTo>
                    <a:pt x="156" y="32"/>
                  </a:lnTo>
                  <a:lnTo>
                    <a:pt x="166" y="44"/>
                  </a:lnTo>
                  <a:lnTo>
                    <a:pt x="172" y="56"/>
                  </a:lnTo>
                  <a:lnTo>
                    <a:pt x="178" y="72"/>
                  </a:lnTo>
                  <a:lnTo>
                    <a:pt x="182" y="88"/>
                  </a:lnTo>
                  <a:lnTo>
                    <a:pt x="182" y="108"/>
                  </a:lnTo>
                  <a:lnTo>
                    <a:pt x="182" y="108"/>
                  </a:lnTo>
                  <a:lnTo>
                    <a:pt x="182" y="126"/>
                  </a:lnTo>
                  <a:lnTo>
                    <a:pt x="178" y="142"/>
                  </a:lnTo>
                  <a:lnTo>
                    <a:pt x="172" y="158"/>
                  </a:lnTo>
                  <a:lnTo>
                    <a:pt x="166" y="170"/>
                  </a:lnTo>
                  <a:lnTo>
                    <a:pt x="156" y="182"/>
                  </a:lnTo>
                  <a:lnTo>
                    <a:pt x="146" y="190"/>
                  </a:lnTo>
                  <a:lnTo>
                    <a:pt x="134" y="196"/>
                  </a:lnTo>
                  <a:lnTo>
                    <a:pt x="122" y="198"/>
                  </a:lnTo>
                  <a:lnTo>
                    <a:pt x="122" y="198"/>
                  </a:lnTo>
                  <a:lnTo>
                    <a:pt x="110" y="196"/>
                  </a:lnTo>
                  <a:lnTo>
                    <a:pt x="98" y="190"/>
                  </a:lnTo>
                  <a:lnTo>
                    <a:pt x="88" y="182"/>
                  </a:lnTo>
                  <a:lnTo>
                    <a:pt x="80" y="170"/>
                  </a:lnTo>
                  <a:lnTo>
                    <a:pt x="72" y="158"/>
                  </a:lnTo>
                  <a:lnTo>
                    <a:pt x="66" y="142"/>
                  </a:lnTo>
                  <a:lnTo>
                    <a:pt x="62" y="126"/>
                  </a:lnTo>
                  <a:lnTo>
                    <a:pt x="62" y="108"/>
                  </a:lnTo>
                  <a:lnTo>
                    <a:pt x="62" y="108"/>
                  </a:lnTo>
                  <a:lnTo>
                    <a:pt x="62" y="88"/>
                  </a:lnTo>
                  <a:lnTo>
                    <a:pt x="66" y="72"/>
                  </a:lnTo>
                  <a:lnTo>
                    <a:pt x="72" y="56"/>
                  </a:lnTo>
                  <a:lnTo>
                    <a:pt x="80" y="44"/>
                  </a:lnTo>
                  <a:lnTo>
                    <a:pt x="88" y="32"/>
                  </a:lnTo>
                  <a:lnTo>
                    <a:pt x="98" y="24"/>
                  </a:lnTo>
                  <a:lnTo>
                    <a:pt x="110" y="18"/>
                  </a:lnTo>
                  <a:lnTo>
                    <a:pt x="122" y="18"/>
                  </a:lnTo>
                  <a:lnTo>
                    <a:pt x="122" y="18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964" y="2070"/>
              <a:ext cx="134" cy="286"/>
            </a:xfrm>
            <a:custGeom>
              <a:avLst/>
              <a:gdLst/>
              <a:ahLst/>
              <a:cxnLst>
                <a:cxn ang="0">
                  <a:pos x="102" y="242"/>
                </a:cxn>
                <a:cxn ang="0">
                  <a:pos x="102" y="242"/>
                </a:cxn>
                <a:cxn ang="0">
                  <a:pos x="102" y="258"/>
                </a:cxn>
                <a:cxn ang="0">
                  <a:pos x="106" y="264"/>
                </a:cxn>
                <a:cxn ang="0">
                  <a:pos x="108" y="268"/>
                </a:cxn>
                <a:cxn ang="0">
                  <a:pos x="112" y="272"/>
                </a:cxn>
                <a:cxn ang="0">
                  <a:pos x="118" y="274"/>
                </a:cxn>
                <a:cxn ang="0">
                  <a:pos x="134" y="278"/>
                </a:cxn>
                <a:cxn ang="0">
                  <a:pos x="134" y="286"/>
                </a:cxn>
                <a:cxn ang="0">
                  <a:pos x="0" y="286"/>
                </a:cxn>
                <a:cxn ang="0">
                  <a:pos x="0" y="276"/>
                </a:cxn>
                <a:cxn ang="0">
                  <a:pos x="0" y="276"/>
                </a:cxn>
                <a:cxn ang="0">
                  <a:pos x="16" y="274"/>
                </a:cxn>
                <a:cxn ang="0">
                  <a:pos x="22" y="272"/>
                </a:cxn>
                <a:cxn ang="0">
                  <a:pos x="26" y="268"/>
                </a:cxn>
                <a:cxn ang="0">
                  <a:pos x="30" y="264"/>
                </a:cxn>
                <a:cxn ang="0">
                  <a:pos x="32" y="258"/>
                </a:cxn>
                <a:cxn ang="0">
                  <a:pos x="32" y="240"/>
                </a:cxn>
                <a:cxn ang="0">
                  <a:pos x="32" y="38"/>
                </a:cxn>
                <a:cxn ang="0">
                  <a:pos x="32" y="38"/>
                </a:cxn>
                <a:cxn ang="0">
                  <a:pos x="30" y="24"/>
                </a:cxn>
                <a:cxn ang="0">
                  <a:pos x="28" y="18"/>
                </a:cxn>
                <a:cxn ang="0">
                  <a:pos x="26" y="16"/>
                </a:cxn>
                <a:cxn ang="0">
                  <a:pos x="20" y="12"/>
                </a:cxn>
                <a:cxn ang="0">
                  <a:pos x="16" y="10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02" y="0"/>
                </a:cxn>
                <a:cxn ang="0">
                  <a:pos x="102" y="242"/>
                </a:cxn>
                <a:cxn ang="0">
                  <a:pos x="102" y="242"/>
                </a:cxn>
              </a:cxnLst>
              <a:rect l="0" t="0" r="r" b="b"/>
              <a:pathLst>
                <a:path w="134" h="286">
                  <a:moveTo>
                    <a:pt x="102" y="242"/>
                  </a:moveTo>
                  <a:lnTo>
                    <a:pt x="102" y="242"/>
                  </a:lnTo>
                  <a:lnTo>
                    <a:pt x="102" y="258"/>
                  </a:lnTo>
                  <a:lnTo>
                    <a:pt x="106" y="264"/>
                  </a:lnTo>
                  <a:lnTo>
                    <a:pt x="108" y="268"/>
                  </a:lnTo>
                  <a:lnTo>
                    <a:pt x="112" y="272"/>
                  </a:lnTo>
                  <a:lnTo>
                    <a:pt x="118" y="274"/>
                  </a:lnTo>
                  <a:lnTo>
                    <a:pt x="134" y="278"/>
                  </a:lnTo>
                  <a:lnTo>
                    <a:pt x="134" y="286"/>
                  </a:lnTo>
                  <a:lnTo>
                    <a:pt x="0" y="286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16" y="274"/>
                  </a:lnTo>
                  <a:lnTo>
                    <a:pt x="22" y="272"/>
                  </a:lnTo>
                  <a:lnTo>
                    <a:pt x="26" y="268"/>
                  </a:lnTo>
                  <a:lnTo>
                    <a:pt x="30" y="264"/>
                  </a:lnTo>
                  <a:lnTo>
                    <a:pt x="32" y="258"/>
                  </a:lnTo>
                  <a:lnTo>
                    <a:pt x="32" y="240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0" y="24"/>
                  </a:lnTo>
                  <a:lnTo>
                    <a:pt x="28" y="18"/>
                  </a:lnTo>
                  <a:lnTo>
                    <a:pt x="26" y="16"/>
                  </a:lnTo>
                  <a:lnTo>
                    <a:pt x="20" y="12"/>
                  </a:lnTo>
                  <a:lnTo>
                    <a:pt x="16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242"/>
                  </a:lnTo>
                  <a:lnTo>
                    <a:pt x="102" y="242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5" name="Freeform 12"/>
            <p:cNvSpPr>
              <a:spLocks noEditPoints="1"/>
            </p:cNvSpPr>
            <p:nvPr/>
          </p:nvSpPr>
          <p:spPr bwMode="auto">
            <a:xfrm>
              <a:off x="1499" y="2145"/>
              <a:ext cx="217" cy="217"/>
            </a:xfrm>
            <a:custGeom>
              <a:avLst/>
              <a:gdLst/>
              <a:ahLst/>
              <a:cxnLst>
                <a:cxn ang="0">
                  <a:pos x="126" y="152"/>
                </a:cxn>
                <a:cxn ang="0">
                  <a:pos x="124" y="166"/>
                </a:cxn>
                <a:cxn ang="0">
                  <a:pos x="118" y="178"/>
                </a:cxn>
                <a:cxn ang="0">
                  <a:pos x="108" y="184"/>
                </a:cxn>
                <a:cxn ang="0">
                  <a:pos x="94" y="186"/>
                </a:cxn>
                <a:cxn ang="0">
                  <a:pos x="86" y="186"/>
                </a:cxn>
                <a:cxn ang="0">
                  <a:pos x="74" y="180"/>
                </a:cxn>
                <a:cxn ang="0">
                  <a:pos x="66" y="170"/>
                </a:cxn>
                <a:cxn ang="0">
                  <a:pos x="62" y="150"/>
                </a:cxn>
                <a:cxn ang="0">
                  <a:pos x="64" y="142"/>
                </a:cxn>
                <a:cxn ang="0">
                  <a:pos x="72" y="128"/>
                </a:cxn>
                <a:cxn ang="0">
                  <a:pos x="126" y="102"/>
                </a:cxn>
                <a:cxn ang="0">
                  <a:pos x="14" y="78"/>
                </a:cxn>
                <a:cxn ang="0">
                  <a:pos x="16" y="58"/>
                </a:cxn>
                <a:cxn ang="0">
                  <a:pos x="34" y="28"/>
                </a:cxn>
                <a:cxn ang="0">
                  <a:pos x="60" y="10"/>
                </a:cxn>
                <a:cxn ang="0">
                  <a:pos x="92" y="0"/>
                </a:cxn>
                <a:cxn ang="0">
                  <a:pos x="108" y="0"/>
                </a:cxn>
                <a:cxn ang="0">
                  <a:pos x="136" y="4"/>
                </a:cxn>
                <a:cxn ang="0">
                  <a:pos x="164" y="16"/>
                </a:cxn>
                <a:cxn ang="0">
                  <a:pos x="182" y="36"/>
                </a:cxn>
                <a:cxn ang="0">
                  <a:pos x="190" y="58"/>
                </a:cxn>
                <a:cxn ang="0">
                  <a:pos x="190" y="166"/>
                </a:cxn>
                <a:cxn ang="0">
                  <a:pos x="194" y="180"/>
                </a:cxn>
                <a:cxn ang="0">
                  <a:pos x="200" y="186"/>
                </a:cxn>
                <a:cxn ang="0">
                  <a:pos x="216" y="182"/>
                </a:cxn>
                <a:cxn ang="0">
                  <a:pos x="212" y="190"/>
                </a:cxn>
                <a:cxn ang="0">
                  <a:pos x="198" y="208"/>
                </a:cxn>
                <a:cxn ang="0">
                  <a:pos x="172" y="218"/>
                </a:cxn>
                <a:cxn ang="0">
                  <a:pos x="158" y="216"/>
                </a:cxn>
                <a:cxn ang="0">
                  <a:pos x="136" y="200"/>
                </a:cxn>
                <a:cxn ang="0">
                  <a:pos x="128" y="184"/>
                </a:cxn>
                <a:cxn ang="0">
                  <a:pos x="94" y="208"/>
                </a:cxn>
                <a:cxn ang="0">
                  <a:pos x="58" y="216"/>
                </a:cxn>
                <a:cxn ang="0">
                  <a:pos x="46" y="216"/>
                </a:cxn>
                <a:cxn ang="0">
                  <a:pos x="24" y="208"/>
                </a:cxn>
                <a:cxn ang="0">
                  <a:pos x="10" y="192"/>
                </a:cxn>
                <a:cxn ang="0">
                  <a:pos x="2" y="174"/>
                </a:cxn>
                <a:cxn ang="0">
                  <a:pos x="0" y="164"/>
                </a:cxn>
                <a:cxn ang="0">
                  <a:pos x="2" y="146"/>
                </a:cxn>
                <a:cxn ang="0">
                  <a:pos x="12" y="130"/>
                </a:cxn>
                <a:cxn ang="0">
                  <a:pos x="24" y="118"/>
                </a:cxn>
                <a:cxn ang="0">
                  <a:pos x="44" y="110"/>
                </a:cxn>
                <a:cxn ang="0">
                  <a:pos x="116" y="88"/>
                </a:cxn>
                <a:cxn ang="0">
                  <a:pos x="124" y="82"/>
                </a:cxn>
                <a:cxn ang="0">
                  <a:pos x="126" y="68"/>
                </a:cxn>
                <a:cxn ang="0">
                  <a:pos x="118" y="56"/>
                </a:cxn>
                <a:cxn ang="0">
                  <a:pos x="106" y="46"/>
                </a:cxn>
                <a:cxn ang="0">
                  <a:pos x="92" y="42"/>
                </a:cxn>
                <a:cxn ang="0">
                  <a:pos x="66" y="40"/>
                </a:cxn>
                <a:cxn ang="0">
                  <a:pos x="42" y="50"/>
                </a:cxn>
                <a:cxn ang="0">
                  <a:pos x="22" y="66"/>
                </a:cxn>
                <a:cxn ang="0">
                  <a:pos x="14" y="78"/>
                </a:cxn>
              </a:cxnLst>
              <a:rect l="0" t="0" r="r" b="b"/>
              <a:pathLst>
                <a:path w="216" h="218">
                  <a:moveTo>
                    <a:pt x="126" y="102"/>
                  </a:moveTo>
                  <a:lnTo>
                    <a:pt x="126" y="152"/>
                  </a:lnTo>
                  <a:lnTo>
                    <a:pt x="126" y="152"/>
                  </a:lnTo>
                  <a:lnTo>
                    <a:pt x="124" y="166"/>
                  </a:lnTo>
                  <a:lnTo>
                    <a:pt x="122" y="172"/>
                  </a:lnTo>
                  <a:lnTo>
                    <a:pt x="118" y="178"/>
                  </a:lnTo>
                  <a:lnTo>
                    <a:pt x="114" y="182"/>
                  </a:lnTo>
                  <a:lnTo>
                    <a:pt x="108" y="184"/>
                  </a:lnTo>
                  <a:lnTo>
                    <a:pt x="102" y="186"/>
                  </a:lnTo>
                  <a:lnTo>
                    <a:pt x="94" y="186"/>
                  </a:lnTo>
                  <a:lnTo>
                    <a:pt x="94" y="186"/>
                  </a:lnTo>
                  <a:lnTo>
                    <a:pt x="86" y="186"/>
                  </a:lnTo>
                  <a:lnTo>
                    <a:pt x="80" y="184"/>
                  </a:lnTo>
                  <a:lnTo>
                    <a:pt x="74" y="180"/>
                  </a:lnTo>
                  <a:lnTo>
                    <a:pt x="70" y="176"/>
                  </a:lnTo>
                  <a:lnTo>
                    <a:pt x="66" y="170"/>
                  </a:lnTo>
                  <a:lnTo>
                    <a:pt x="64" y="164"/>
                  </a:lnTo>
                  <a:lnTo>
                    <a:pt x="62" y="150"/>
                  </a:lnTo>
                  <a:lnTo>
                    <a:pt x="62" y="150"/>
                  </a:lnTo>
                  <a:lnTo>
                    <a:pt x="64" y="142"/>
                  </a:lnTo>
                  <a:lnTo>
                    <a:pt x="66" y="134"/>
                  </a:lnTo>
                  <a:lnTo>
                    <a:pt x="72" y="128"/>
                  </a:lnTo>
                  <a:lnTo>
                    <a:pt x="78" y="124"/>
                  </a:lnTo>
                  <a:lnTo>
                    <a:pt x="126" y="102"/>
                  </a:lnTo>
                  <a:lnTo>
                    <a:pt x="126" y="102"/>
                  </a:lnTo>
                  <a:close/>
                  <a:moveTo>
                    <a:pt x="14" y="78"/>
                  </a:moveTo>
                  <a:lnTo>
                    <a:pt x="14" y="78"/>
                  </a:lnTo>
                  <a:lnTo>
                    <a:pt x="16" y="58"/>
                  </a:lnTo>
                  <a:lnTo>
                    <a:pt x="24" y="42"/>
                  </a:lnTo>
                  <a:lnTo>
                    <a:pt x="34" y="28"/>
                  </a:lnTo>
                  <a:lnTo>
                    <a:pt x="46" y="18"/>
                  </a:lnTo>
                  <a:lnTo>
                    <a:pt x="60" y="10"/>
                  </a:lnTo>
                  <a:lnTo>
                    <a:pt x="76" y="4"/>
                  </a:lnTo>
                  <a:lnTo>
                    <a:pt x="92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22" y="0"/>
                  </a:lnTo>
                  <a:lnTo>
                    <a:pt x="136" y="4"/>
                  </a:lnTo>
                  <a:lnTo>
                    <a:pt x="150" y="10"/>
                  </a:lnTo>
                  <a:lnTo>
                    <a:pt x="164" y="16"/>
                  </a:lnTo>
                  <a:lnTo>
                    <a:pt x="174" y="24"/>
                  </a:lnTo>
                  <a:lnTo>
                    <a:pt x="182" y="36"/>
                  </a:lnTo>
                  <a:lnTo>
                    <a:pt x="188" y="46"/>
                  </a:lnTo>
                  <a:lnTo>
                    <a:pt x="190" y="58"/>
                  </a:lnTo>
                  <a:lnTo>
                    <a:pt x="190" y="166"/>
                  </a:lnTo>
                  <a:lnTo>
                    <a:pt x="190" y="166"/>
                  </a:lnTo>
                  <a:lnTo>
                    <a:pt x="192" y="176"/>
                  </a:lnTo>
                  <a:lnTo>
                    <a:pt x="194" y="180"/>
                  </a:lnTo>
                  <a:lnTo>
                    <a:pt x="196" y="184"/>
                  </a:lnTo>
                  <a:lnTo>
                    <a:pt x="200" y="186"/>
                  </a:lnTo>
                  <a:lnTo>
                    <a:pt x="204" y="186"/>
                  </a:lnTo>
                  <a:lnTo>
                    <a:pt x="216" y="182"/>
                  </a:lnTo>
                  <a:lnTo>
                    <a:pt x="216" y="182"/>
                  </a:lnTo>
                  <a:lnTo>
                    <a:pt x="212" y="190"/>
                  </a:lnTo>
                  <a:lnTo>
                    <a:pt x="208" y="196"/>
                  </a:lnTo>
                  <a:lnTo>
                    <a:pt x="198" y="208"/>
                  </a:lnTo>
                  <a:lnTo>
                    <a:pt x="186" y="214"/>
                  </a:lnTo>
                  <a:lnTo>
                    <a:pt x="172" y="218"/>
                  </a:lnTo>
                  <a:lnTo>
                    <a:pt x="172" y="218"/>
                  </a:lnTo>
                  <a:lnTo>
                    <a:pt x="158" y="216"/>
                  </a:lnTo>
                  <a:lnTo>
                    <a:pt x="146" y="210"/>
                  </a:lnTo>
                  <a:lnTo>
                    <a:pt x="136" y="200"/>
                  </a:lnTo>
                  <a:lnTo>
                    <a:pt x="128" y="184"/>
                  </a:lnTo>
                  <a:lnTo>
                    <a:pt x="128" y="184"/>
                  </a:lnTo>
                  <a:lnTo>
                    <a:pt x="112" y="198"/>
                  </a:lnTo>
                  <a:lnTo>
                    <a:pt x="94" y="208"/>
                  </a:lnTo>
                  <a:lnTo>
                    <a:pt x="78" y="214"/>
                  </a:lnTo>
                  <a:lnTo>
                    <a:pt x="58" y="216"/>
                  </a:lnTo>
                  <a:lnTo>
                    <a:pt x="58" y="216"/>
                  </a:lnTo>
                  <a:lnTo>
                    <a:pt x="46" y="216"/>
                  </a:lnTo>
                  <a:lnTo>
                    <a:pt x="34" y="212"/>
                  </a:lnTo>
                  <a:lnTo>
                    <a:pt x="24" y="208"/>
                  </a:lnTo>
                  <a:lnTo>
                    <a:pt x="16" y="200"/>
                  </a:lnTo>
                  <a:lnTo>
                    <a:pt x="10" y="192"/>
                  </a:lnTo>
                  <a:lnTo>
                    <a:pt x="4" y="184"/>
                  </a:lnTo>
                  <a:lnTo>
                    <a:pt x="2" y="17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2" y="156"/>
                  </a:lnTo>
                  <a:lnTo>
                    <a:pt x="2" y="146"/>
                  </a:lnTo>
                  <a:lnTo>
                    <a:pt x="6" y="138"/>
                  </a:lnTo>
                  <a:lnTo>
                    <a:pt x="12" y="130"/>
                  </a:lnTo>
                  <a:lnTo>
                    <a:pt x="18" y="124"/>
                  </a:lnTo>
                  <a:lnTo>
                    <a:pt x="24" y="118"/>
                  </a:lnTo>
                  <a:lnTo>
                    <a:pt x="34" y="114"/>
                  </a:lnTo>
                  <a:lnTo>
                    <a:pt x="44" y="110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20" y="86"/>
                  </a:lnTo>
                  <a:lnTo>
                    <a:pt x="124" y="82"/>
                  </a:lnTo>
                  <a:lnTo>
                    <a:pt x="126" y="76"/>
                  </a:lnTo>
                  <a:lnTo>
                    <a:pt x="126" y="68"/>
                  </a:lnTo>
                  <a:lnTo>
                    <a:pt x="124" y="62"/>
                  </a:lnTo>
                  <a:lnTo>
                    <a:pt x="118" y="56"/>
                  </a:lnTo>
                  <a:lnTo>
                    <a:pt x="112" y="50"/>
                  </a:lnTo>
                  <a:lnTo>
                    <a:pt x="106" y="46"/>
                  </a:lnTo>
                  <a:lnTo>
                    <a:pt x="106" y="46"/>
                  </a:lnTo>
                  <a:lnTo>
                    <a:pt x="92" y="42"/>
                  </a:lnTo>
                  <a:lnTo>
                    <a:pt x="78" y="40"/>
                  </a:lnTo>
                  <a:lnTo>
                    <a:pt x="66" y="40"/>
                  </a:lnTo>
                  <a:lnTo>
                    <a:pt x="54" y="44"/>
                  </a:lnTo>
                  <a:lnTo>
                    <a:pt x="42" y="50"/>
                  </a:lnTo>
                  <a:lnTo>
                    <a:pt x="32" y="58"/>
                  </a:lnTo>
                  <a:lnTo>
                    <a:pt x="22" y="66"/>
                  </a:lnTo>
                  <a:lnTo>
                    <a:pt x="14" y="78"/>
                  </a:lnTo>
                  <a:lnTo>
                    <a:pt x="14" y="78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16" name="Freeform 13"/>
            <p:cNvSpPr>
              <a:spLocks noEditPoints="1"/>
            </p:cNvSpPr>
            <p:nvPr/>
          </p:nvSpPr>
          <p:spPr bwMode="auto">
            <a:xfrm>
              <a:off x="1705" y="2070"/>
              <a:ext cx="255" cy="286"/>
            </a:xfrm>
            <a:custGeom>
              <a:avLst/>
              <a:gdLst/>
              <a:ahLst/>
              <a:cxnLst>
                <a:cxn ang="0">
                  <a:pos x="226" y="0"/>
                </a:cxn>
                <a:cxn ang="0">
                  <a:pos x="226" y="244"/>
                </a:cxn>
                <a:cxn ang="0">
                  <a:pos x="232" y="266"/>
                </a:cxn>
                <a:cxn ang="0">
                  <a:pos x="256" y="278"/>
                </a:cxn>
                <a:cxn ang="0">
                  <a:pos x="116" y="286"/>
                </a:cxn>
                <a:cxn ang="0">
                  <a:pos x="86" y="284"/>
                </a:cxn>
                <a:cxn ang="0">
                  <a:pos x="62" y="278"/>
                </a:cxn>
                <a:cxn ang="0">
                  <a:pos x="42" y="268"/>
                </a:cxn>
                <a:cxn ang="0">
                  <a:pos x="26" y="256"/>
                </a:cxn>
                <a:cxn ang="0">
                  <a:pos x="6" y="222"/>
                </a:cxn>
                <a:cxn ang="0">
                  <a:pos x="0" y="180"/>
                </a:cxn>
                <a:cxn ang="0">
                  <a:pos x="2" y="160"/>
                </a:cxn>
                <a:cxn ang="0">
                  <a:pos x="16" y="124"/>
                </a:cxn>
                <a:cxn ang="0">
                  <a:pos x="42" y="94"/>
                </a:cxn>
                <a:cxn ang="0">
                  <a:pos x="78" y="76"/>
                </a:cxn>
                <a:cxn ang="0">
                  <a:pos x="100" y="74"/>
                </a:cxn>
                <a:cxn ang="0">
                  <a:pos x="116" y="74"/>
                </a:cxn>
                <a:cxn ang="0">
                  <a:pos x="148" y="86"/>
                </a:cxn>
                <a:cxn ang="0">
                  <a:pos x="162" y="36"/>
                </a:cxn>
                <a:cxn ang="0">
                  <a:pos x="160" y="20"/>
                </a:cxn>
                <a:cxn ang="0">
                  <a:pos x="154" y="12"/>
                </a:cxn>
                <a:cxn ang="0">
                  <a:pos x="144" y="8"/>
                </a:cxn>
                <a:cxn ang="0">
                  <a:pos x="126" y="0"/>
                </a:cxn>
                <a:cxn ang="0">
                  <a:pos x="118" y="96"/>
                </a:cxn>
                <a:cxn ang="0">
                  <a:pos x="136" y="96"/>
                </a:cxn>
                <a:cxn ang="0">
                  <a:pos x="148" y="104"/>
                </a:cxn>
                <a:cxn ang="0">
                  <a:pos x="158" y="114"/>
                </a:cxn>
                <a:cxn ang="0">
                  <a:pos x="162" y="132"/>
                </a:cxn>
                <a:cxn ang="0">
                  <a:pos x="162" y="248"/>
                </a:cxn>
                <a:cxn ang="0">
                  <a:pos x="154" y="264"/>
                </a:cxn>
                <a:cxn ang="0">
                  <a:pos x="136" y="270"/>
                </a:cxn>
                <a:cxn ang="0">
                  <a:pos x="122" y="268"/>
                </a:cxn>
                <a:cxn ang="0">
                  <a:pos x="96" y="252"/>
                </a:cxn>
                <a:cxn ang="0">
                  <a:pos x="78" y="226"/>
                </a:cxn>
                <a:cxn ang="0">
                  <a:pos x="66" y="194"/>
                </a:cxn>
                <a:cxn ang="0">
                  <a:pos x="64" y="178"/>
                </a:cxn>
                <a:cxn ang="0">
                  <a:pos x="68" y="150"/>
                </a:cxn>
                <a:cxn ang="0">
                  <a:pos x="76" y="124"/>
                </a:cxn>
                <a:cxn ang="0">
                  <a:pos x="94" y="104"/>
                </a:cxn>
                <a:cxn ang="0">
                  <a:pos x="118" y="96"/>
                </a:cxn>
              </a:cxnLst>
              <a:rect l="0" t="0" r="r" b="b"/>
              <a:pathLst>
                <a:path w="256" h="286">
                  <a:moveTo>
                    <a:pt x="126" y="0"/>
                  </a:moveTo>
                  <a:lnTo>
                    <a:pt x="226" y="0"/>
                  </a:lnTo>
                  <a:lnTo>
                    <a:pt x="226" y="244"/>
                  </a:lnTo>
                  <a:lnTo>
                    <a:pt x="226" y="244"/>
                  </a:lnTo>
                  <a:lnTo>
                    <a:pt x="228" y="256"/>
                  </a:lnTo>
                  <a:lnTo>
                    <a:pt x="232" y="266"/>
                  </a:lnTo>
                  <a:lnTo>
                    <a:pt x="242" y="272"/>
                  </a:lnTo>
                  <a:lnTo>
                    <a:pt x="256" y="278"/>
                  </a:lnTo>
                  <a:lnTo>
                    <a:pt x="256" y="286"/>
                  </a:lnTo>
                  <a:lnTo>
                    <a:pt x="116" y="286"/>
                  </a:lnTo>
                  <a:lnTo>
                    <a:pt x="116" y="286"/>
                  </a:lnTo>
                  <a:lnTo>
                    <a:pt x="86" y="284"/>
                  </a:lnTo>
                  <a:lnTo>
                    <a:pt x="74" y="282"/>
                  </a:lnTo>
                  <a:lnTo>
                    <a:pt x="62" y="278"/>
                  </a:lnTo>
                  <a:lnTo>
                    <a:pt x="52" y="274"/>
                  </a:lnTo>
                  <a:lnTo>
                    <a:pt x="42" y="268"/>
                  </a:lnTo>
                  <a:lnTo>
                    <a:pt x="34" y="262"/>
                  </a:lnTo>
                  <a:lnTo>
                    <a:pt x="26" y="256"/>
                  </a:lnTo>
                  <a:lnTo>
                    <a:pt x="14" y="240"/>
                  </a:lnTo>
                  <a:lnTo>
                    <a:pt x="6" y="222"/>
                  </a:lnTo>
                  <a:lnTo>
                    <a:pt x="2" y="200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2" y="160"/>
                  </a:lnTo>
                  <a:lnTo>
                    <a:pt x="8" y="142"/>
                  </a:lnTo>
                  <a:lnTo>
                    <a:pt x="16" y="124"/>
                  </a:lnTo>
                  <a:lnTo>
                    <a:pt x="28" y="108"/>
                  </a:lnTo>
                  <a:lnTo>
                    <a:pt x="42" y="94"/>
                  </a:lnTo>
                  <a:lnTo>
                    <a:pt x="58" y="84"/>
                  </a:lnTo>
                  <a:lnTo>
                    <a:pt x="78" y="76"/>
                  </a:lnTo>
                  <a:lnTo>
                    <a:pt x="88" y="74"/>
                  </a:lnTo>
                  <a:lnTo>
                    <a:pt x="100" y="74"/>
                  </a:lnTo>
                  <a:lnTo>
                    <a:pt x="100" y="74"/>
                  </a:lnTo>
                  <a:lnTo>
                    <a:pt x="116" y="74"/>
                  </a:lnTo>
                  <a:lnTo>
                    <a:pt x="132" y="78"/>
                  </a:lnTo>
                  <a:lnTo>
                    <a:pt x="148" y="86"/>
                  </a:lnTo>
                  <a:lnTo>
                    <a:pt x="160" y="96"/>
                  </a:lnTo>
                  <a:lnTo>
                    <a:pt x="162" y="36"/>
                  </a:lnTo>
                  <a:lnTo>
                    <a:pt x="162" y="36"/>
                  </a:lnTo>
                  <a:lnTo>
                    <a:pt x="160" y="20"/>
                  </a:lnTo>
                  <a:lnTo>
                    <a:pt x="158" y="16"/>
                  </a:lnTo>
                  <a:lnTo>
                    <a:pt x="154" y="12"/>
                  </a:lnTo>
                  <a:lnTo>
                    <a:pt x="150" y="10"/>
                  </a:lnTo>
                  <a:lnTo>
                    <a:pt x="144" y="8"/>
                  </a:lnTo>
                  <a:lnTo>
                    <a:pt x="126" y="8"/>
                  </a:lnTo>
                  <a:lnTo>
                    <a:pt x="126" y="0"/>
                  </a:lnTo>
                  <a:lnTo>
                    <a:pt x="126" y="0"/>
                  </a:lnTo>
                  <a:close/>
                  <a:moveTo>
                    <a:pt x="118" y="96"/>
                  </a:moveTo>
                  <a:lnTo>
                    <a:pt x="118" y="96"/>
                  </a:lnTo>
                  <a:lnTo>
                    <a:pt x="136" y="96"/>
                  </a:lnTo>
                  <a:lnTo>
                    <a:pt x="142" y="100"/>
                  </a:lnTo>
                  <a:lnTo>
                    <a:pt x="148" y="104"/>
                  </a:lnTo>
                  <a:lnTo>
                    <a:pt x="154" y="108"/>
                  </a:lnTo>
                  <a:lnTo>
                    <a:pt x="158" y="114"/>
                  </a:lnTo>
                  <a:lnTo>
                    <a:pt x="160" y="124"/>
                  </a:lnTo>
                  <a:lnTo>
                    <a:pt x="162" y="132"/>
                  </a:lnTo>
                  <a:lnTo>
                    <a:pt x="162" y="248"/>
                  </a:lnTo>
                  <a:lnTo>
                    <a:pt x="162" y="248"/>
                  </a:lnTo>
                  <a:lnTo>
                    <a:pt x="160" y="256"/>
                  </a:lnTo>
                  <a:lnTo>
                    <a:pt x="154" y="264"/>
                  </a:lnTo>
                  <a:lnTo>
                    <a:pt x="148" y="268"/>
                  </a:lnTo>
                  <a:lnTo>
                    <a:pt x="136" y="270"/>
                  </a:lnTo>
                  <a:lnTo>
                    <a:pt x="136" y="270"/>
                  </a:lnTo>
                  <a:lnTo>
                    <a:pt x="122" y="268"/>
                  </a:lnTo>
                  <a:lnTo>
                    <a:pt x="108" y="262"/>
                  </a:lnTo>
                  <a:lnTo>
                    <a:pt x="96" y="252"/>
                  </a:lnTo>
                  <a:lnTo>
                    <a:pt x="86" y="240"/>
                  </a:lnTo>
                  <a:lnTo>
                    <a:pt x="78" y="226"/>
                  </a:lnTo>
                  <a:lnTo>
                    <a:pt x="70" y="212"/>
                  </a:lnTo>
                  <a:lnTo>
                    <a:pt x="66" y="194"/>
                  </a:lnTo>
                  <a:lnTo>
                    <a:pt x="64" y="178"/>
                  </a:lnTo>
                  <a:lnTo>
                    <a:pt x="64" y="178"/>
                  </a:lnTo>
                  <a:lnTo>
                    <a:pt x="66" y="164"/>
                  </a:lnTo>
                  <a:lnTo>
                    <a:pt x="68" y="150"/>
                  </a:lnTo>
                  <a:lnTo>
                    <a:pt x="72" y="138"/>
                  </a:lnTo>
                  <a:lnTo>
                    <a:pt x="76" y="124"/>
                  </a:lnTo>
                  <a:lnTo>
                    <a:pt x="84" y="112"/>
                  </a:lnTo>
                  <a:lnTo>
                    <a:pt x="94" y="104"/>
                  </a:lnTo>
                  <a:lnTo>
                    <a:pt x="104" y="98"/>
                  </a:lnTo>
                  <a:lnTo>
                    <a:pt x="118" y="96"/>
                  </a:lnTo>
                  <a:lnTo>
                    <a:pt x="118" y="96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17" name="Freeform 14"/>
            <p:cNvSpPr>
              <a:spLocks noEditPoints="1"/>
            </p:cNvSpPr>
            <p:nvPr/>
          </p:nvSpPr>
          <p:spPr bwMode="auto">
            <a:xfrm>
              <a:off x="737" y="2145"/>
              <a:ext cx="248" cy="215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72" y="8"/>
                </a:cxn>
                <a:cxn ang="0">
                  <a:pos x="210" y="32"/>
                </a:cxn>
                <a:cxn ang="0">
                  <a:pos x="236" y="66"/>
                </a:cxn>
                <a:cxn ang="0">
                  <a:pos x="246" y="98"/>
                </a:cxn>
                <a:cxn ang="0">
                  <a:pos x="246" y="108"/>
                </a:cxn>
                <a:cxn ang="0">
                  <a:pos x="244" y="130"/>
                </a:cxn>
                <a:cxn ang="0">
                  <a:pos x="224" y="168"/>
                </a:cxn>
                <a:cxn ang="0">
                  <a:pos x="192" y="198"/>
                </a:cxn>
                <a:cxn ang="0">
                  <a:pos x="148" y="214"/>
                </a:cxn>
                <a:cxn ang="0">
                  <a:pos x="124" y="216"/>
                </a:cxn>
                <a:cxn ang="0">
                  <a:pos x="76" y="208"/>
                </a:cxn>
                <a:cxn ang="0">
                  <a:pos x="36" y="184"/>
                </a:cxn>
                <a:cxn ang="0">
                  <a:pos x="10" y="150"/>
                </a:cxn>
                <a:cxn ang="0">
                  <a:pos x="2" y="120"/>
                </a:cxn>
                <a:cxn ang="0">
                  <a:pos x="0" y="108"/>
                </a:cxn>
                <a:cxn ang="0">
                  <a:pos x="4" y="86"/>
                </a:cxn>
                <a:cxn ang="0">
                  <a:pos x="22" y="48"/>
                </a:cxn>
                <a:cxn ang="0">
                  <a:pos x="54" y="18"/>
                </a:cxn>
                <a:cxn ang="0">
                  <a:pos x="98" y="2"/>
                </a:cxn>
                <a:cxn ang="0">
                  <a:pos x="124" y="0"/>
                </a:cxn>
                <a:cxn ang="0">
                  <a:pos x="122" y="18"/>
                </a:cxn>
                <a:cxn ang="0">
                  <a:pos x="146" y="24"/>
                </a:cxn>
                <a:cxn ang="0">
                  <a:pos x="166" y="44"/>
                </a:cxn>
                <a:cxn ang="0">
                  <a:pos x="178" y="72"/>
                </a:cxn>
                <a:cxn ang="0">
                  <a:pos x="182" y="108"/>
                </a:cxn>
                <a:cxn ang="0">
                  <a:pos x="182" y="126"/>
                </a:cxn>
                <a:cxn ang="0">
                  <a:pos x="172" y="158"/>
                </a:cxn>
                <a:cxn ang="0">
                  <a:pos x="156" y="182"/>
                </a:cxn>
                <a:cxn ang="0">
                  <a:pos x="134" y="196"/>
                </a:cxn>
                <a:cxn ang="0">
                  <a:pos x="122" y="198"/>
                </a:cxn>
                <a:cxn ang="0">
                  <a:pos x="98" y="190"/>
                </a:cxn>
                <a:cxn ang="0">
                  <a:pos x="80" y="170"/>
                </a:cxn>
                <a:cxn ang="0">
                  <a:pos x="66" y="142"/>
                </a:cxn>
                <a:cxn ang="0">
                  <a:pos x="62" y="108"/>
                </a:cxn>
                <a:cxn ang="0">
                  <a:pos x="62" y="88"/>
                </a:cxn>
                <a:cxn ang="0">
                  <a:pos x="72" y="56"/>
                </a:cxn>
                <a:cxn ang="0">
                  <a:pos x="88" y="32"/>
                </a:cxn>
                <a:cxn ang="0">
                  <a:pos x="110" y="18"/>
                </a:cxn>
                <a:cxn ang="0">
                  <a:pos x="122" y="18"/>
                </a:cxn>
              </a:cxnLst>
              <a:rect l="0" t="0" r="r" b="b"/>
              <a:pathLst>
                <a:path w="246" h="216">
                  <a:moveTo>
                    <a:pt x="124" y="0"/>
                  </a:moveTo>
                  <a:lnTo>
                    <a:pt x="124" y="0"/>
                  </a:lnTo>
                  <a:lnTo>
                    <a:pt x="148" y="2"/>
                  </a:lnTo>
                  <a:lnTo>
                    <a:pt x="172" y="8"/>
                  </a:lnTo>
                  <a:lnTo>
                    <a:pt x="192" y="18"/>
                  </a:lnTo>
                  <a:lnTo>
                    <a:pt x="210" y="32"/>
                  </a:lnTo>
                  <a:lnTo>
                    <a:pt x="224" y="48"/>
                  </a:lnTo>
                  <a:lnTo>
                    <a:pt x="236" y="66"/>
                  </a:lnTo>
                  <a:lnTo>
                    <a:pt x="244" y="86"/>
                  </a:lnTo>
                  <a:lnTo>
                    <a:pt x="246" y="98"/>
                  </a:lnTo>
                  <a:lnTo>
                    <a:pt x="246" y="108"/>
                  </a:lnTo>
                  <a:lnTo>
                    <a:pt x="246" y="108"/>
                  </a:lnTo>
                  <a:lnTo>
                    <a:pt x="246" y="120"/>
                  </a:lnTo>
                  <a:lnTo>
                    <a:pt x="244" y="130"/>
                  </a:lnTo>
                  <a:lnTo>
                    <a:pt x="236" y="150"/>
                  </a:lnTo>
                  <a:lnTo>
                    <a:pt x="224" y="168"/>
                  </a:lnTo>
                  <a:lnTo>
                    <a:pt x="210" y="184"/>
                  </a:lnTo>
                  <a:lnTo>
                    <a:pt x="192" y="198"/>
                  </a:lnTo>
                  <a:lnTo>
                    <a:pt x="172" y="208"/>
                  </a:lnTo>
                  <a:lnTo>
                    <a:pt x="148" y="214"/>
                  </a:lnTo>
                  <a:lnTo>
                    <a:pt x="124" y="216"/>
                  </a:lnTo>
                  <a:lnTo>
                    <a:pt x="124" y="216"/>
                  </a:lnTo>
                  <a:lnTo>
                    <a:pt x="98" y="214"/>
                  </a:lnTo>
                  <a:lnTo>
                    <a:pt x="76" y="208"/>
                  </a:lnTo>
                  <a:lnTo>
                    <a:pt x="54" y="198"/>
                  </a:lnTo>
                  <a:lnTo>
                    <a:pt x="36" y="184"/>
                  </a:lnTo>
                  <a:lnTo>
                    <a:pt x="22" y="168"/>
                  </a:lnTo>
                  <a:lnTo>
                    <a:pt x="10" y="150"/>
                  </a:lnTo>
                  <a:lnTo>
                    <a:pt x="4" y="130"/>
                  </a:lnTo>
                  <a:lnTo>
                    <a:pt x="2" y="120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2" y="98"/>
                  </a:lnTo>
                  <a:lnTo>
                    <a:pt x="4" y="86"/>
                  </a:lnTo>
                  <a:lnTo>
                    <a:pt x="10" y="66"/>
                  </a:lnTo>
                  <a:lnTo>
                    <a:pt x="22" y="48"/>
                  </a:lnTo>
                  <a:lnTo>
                    <a:pt x="36" y="32"/>
                  </a:lnTo>
                  <a:lnTo>
                    <a:pt x="54" y="18"/>
                  </a:lnTo>
                  <a:lnTo>
                    <a:pt x="76" y="8"/>
                  </a:lnTo>
                  <a:lnTo>
                    <a:pt x="98" y="2"/>
                  </a:lnTo>
                  <a:lnTo>
                    <a:pt x="124" y="0"/>
                  </a:lnTo>
                  <a:lnTo>
                    <a:pt x="124" y="0"/>
                  </a:lnTo>
                  <a:close/>
                  <a:moveTo>
                    <a:pt x="122" y="18"/>
                  </a:moveTo>
                  <a:lnTo>
                    <a:pt x="122" y="18"/>
                  </a:lnTo>
                  <a:lnTo>
                    <a:pt x="134" y="18"/>
                  </a:lnTo>
                  <a:lnTo>
                    <a:pt x="146" y="24"/>
                  </a:lnTo>
                  <a:lnTo>
                    <a:pt x="156" y="32"/>
                  </a:lnTo>
                  <a:lnTo>
                    <a:pt x="166" y="44"/>
                  </a:lnTo>
                  <a:lnTo>
                    <a:pt x="172" y="56"/>
                  </a:lnTo>
                  <a:lnTo>
                    <a:pt x="178" y="72"/>
                  </a:lnTo>
                  <a:lnTo>
                    <a:pt x="182" y="88"/>
                  </a:lnTo>
                  <a:lnTo>
                    <a:pt x="182" y="108"/>
                  </a:lnTo>
                  <a:lnTo>
                    <a:pt x="182" y="108"/>
                  </a:lnTo>
                  <a:lnTo>
                    <a:pt x="182" y="126"/>
                  </a:lnTo>
                  <a:lnTo>
                    <a:pt x="178" y="142"/>
                  </a:lnTo>
                  <a:lnTo>
                    <a:pt x="172" y="158"/>
                  </a:lnTo>
                  <a:lnTo>
                    <a:pt x="166" y="170"/>
                  </a:lnTo>
                  <a:lnTo>
                    <a:pt x="156" y="182"/>
                  </a:lnTo>
                  <a:lnTo>
                    <a:pt x="146" y="190"/>
                  </a:lnTo>
                  <a:lnTo>
                    <a:pt x="134" y="196"/>
                  </a:lnTo>
                  <a:lnTo>
                    <a:pt x="122" y="198"/>
                  </a:lnTo>
                  <a:lnTo>
                    <a:pt x="122" y="198"/>
                  </a:lnTo>
                  <a:lnTo>
                    <a:pt x="110" y="196"/>
                  </a:lnTo>
                  <a:lnTo>
                    <a:pt x="98" y="190"/>
                  </a:lnTo>
                  <a:lnTo>
                    <a:pt x="88" y="182"/>
                  </a:lnTo>
                  <a:lnTo>
                    <a:pt x="80" y="170"/>
                  </a:lnTo>
                  <a:lnTo>
                    <a:pt x="72" y="158"/>
                  </a:lnTo>
                  <a:lnTo>
                    <a:pt x="66" y="142"/>
                  </a:lnTo>
                  <a:lnTo>
                    <a:pt x="62" y="126"/>
                  </a:lnTo>
                  <a:lnTo>
                    <a:pt x="62" y="108"/>
                  </a:lnTo>
                  <a:lnTo>
                    <a:pt x="62" y="108"/>
                  </a:lnTo>
                  <a:lnTo>
                    <a:pt x="62" y="88"/>
                  </a:lnTo>
                  <a:lnTo>
                    <a:pt x="66" y="72"/>
                  </a:lnTo>
                  <a:lnTo>
                    <a:pt x="72" y="56"/>
                  </a:lnTo>
                  <a:lnTo>
                    <a:pt x="80" y="44"/>
                  </a:lnTo>
                  <a:lnTo>
                    <a:pt x="88" y="32"/>
                  </a:lnTo>
                  <a:lnTo>
                    <a:pt x="98" y="24"/>
                  </a:lnTo>
                  <a:lnTo>
                    <a:pt x="110" y="18"/>
                  </a:lnTo>
                  <a:lnTo>
                    <a:pt x="122" y="18"/>
                  </a:lnTo>
                  <a:lnTo>
                    <a:pt x="122" y="18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18" name="Freeform 15"/>
            <p:cNvSpPr>
              <a:spLocks noEditPoints="1"/>
            </p:cNvSpPr>
            <p:nvPr/>
          </p:nvSpPr>
          <p:spPr bwMode="auto">
            <a:xfrm>
              <a:off x="4679" y="2016"/>
              <a:ext cx="134" cy="340"/>
            </a:xfrm>
            <a:custGeom>
              <a:avLst/>
              <a:gdLst/>
              <a:ahLst/>
              <a:cxnLst>
                <a:cxn ang="0">
                  <a:pos x="100" y="296"/>
                </a:cxn>
                <a:cxn ang="0">
                  <a:pos x="100" y="306"/>
                </a:cxn>
                <a:cxn ang="0">
                  <a:pos x="104" y="320"/>
                </a:cxn>
                <a:cxn ang="0">
                  <a:pos x="112" y="328"/>
                </a:cxn>
                <a:cxn ang="0">
                  <a:pos x="134" y="332"/>
                </a:cxn>
                <a:cxn ang="0">
                  <a:pos x="2" y="340"/>
                </a:cxn>
                <a:cxn ang="0">
                  <a:pos x="2" y="332"/>
                </a:cxn>
                <a:cxn ang="0">
                  <a:pos x="24" y="328"/>
                </a:cxn>
                <a:cxn ang="0">
                  <a:pos x="28" y="324"/>
                </a:cxn>
                <a:cxn ang="0">
                  <a:pos x="34" y="310"/>
                </a:cxn>
                <a:cxn ang="0">
                  <a:pos x="36" y="182"/>
                </a:cxn>
                <a:cxn ang="0">
                  <a:pos x="36" y="162"/>
                </a:cxn>
                <a:cxn ang="0">
                  <a:pos x="32" y="146"/>
                </a:cxn>
                <a:cxn ang="0">
                  <a:pos x="28" y="142"/>
                </a:cxn>
                <a:cxn ang="0">
                  <a:pos x="14" y="138"/>
                </a:cxn>
                <a:cxn ang="0">
                  <a:pos x="0" y="128"/>
                </a:cxn>
                <a:cxn ang="0">
                  <a:pos x="30" y="36"/>
                </a:cxn>
                <a:cxn ang="0">
                  <a:pos x="30" y="28"/>
                </a:cxn>
                <a:cxn ang="0">
                  <a:pos x="36" y="14"/>
                </a:cxn>
                <a:cxn ang="0">
                  <a:pos x="46" y="6"/>
                </a:cxn>
                <a:cxn ang="0">
                  <a:pos x="66" y="0"/>
                </a:cxn>
                <a:cxn ang="0">
                  <a:pos x="86" y="6"/>
                </a:cxn>
                <a:cxn ang="0">
                  <a:pos x="98" y="14"/>
                </a:cxn>
                <a:cxn ang="0">
                  <a:pos x="104" y="26"/>
                </a:cxn>
                <a:cxn ang="0">
                  <a:pos x="104" y="36"/>
                </a:cxn>
                <a:cxn ang="0">
                  <a:pos x="100" y="50"/>
                </a:cxn>
                <a:cxn ang="0">
                  <a:pos x="92" y="62"/>
                </a:cxn>
                <a:cxn ang="0">
                  <a:pos x="80" y="68"/>
                </a:cxn>
                <a:cxn ang="0">
                  <a:pos x="52" y="68"/>
                </a:cxn>
                <a:cxn ang="0">
                  <a:pos x="40" y="62"/>
                </a:cxn>
                <a:cxn ang="0">
                  <a:pos x="32" y="50"/>
                </a:cxn>
                <a:cxn ang="0">
                  <a:pos x="30" y="36"/>
                </a:cxn>
              </a:cxnLst>
              <a:rect l="0" t="0" r="r" b="b"/>
              <a:pathLst>
                <a:path w="134" h="340">
                  <a:moveTo>
                    <a:pt x="100" y="128"/>
                  </a:moveTo>
                  <a:lnTo>
                    <a:pt x="100" y="296"/>
                  </a:lnTo>
                  <a:lnTo>
                    <a:pt x="100" y="296"/>
                  </a:lnTo>
                  <a:lnTo>
                    <a:pt x="100" y="306"/>
                  </a:lnTo>
                  <a:lnTo>
                    <a:pt x="100" y="314"/>
                  </a:lnTo>
                  <a:lnTo>
                    <a:pt x="104" y="320"/>
                  </a:lnTo>
                  <a:lnTo>
                    <a:pt x="108" y="324"/>
                  </a:lnTo>
                  <a:lnTo>
                    <a:pt x="112" y="328"/>
                  </a:lnTo>
                  <a:lnTo>
                    <a:pt x="118" y="330"/>
                  </a:lnTo>
                  <a:lnTo>
                    <a:pt x="134" y="332"/>
                  </a:lnTo>
                  <a:lnTo>
                    <a:pt x="134" y="340"/>
                  </a:lnTo>
                  <a:lnTo>
                    <a:pt x="2" y="340"/>
                  </a:lnTo>
                  <a:lnTo>
                    <a:pt x="2" y="332"/>
                  </a:lnTo>
                  <a:lnTo>
                    <a:pt x="2" y="332"/>
                  </a:lnTo>
                  <a:lnTo>
                    <a:pt x="18" y="330"/>
                  </a:lnTo>
                  <a:lnTo>
                    <a:pt x="24" y="328"/>
                  </a:lnTo>
                  <a:lnTo>
                    <a:pt x="28" y="324"/>
                  </a:lnTo>
                  <a:lnTo>
                    <a:pt x="28" y="324"/>
                  </a:lnTo>
                  <a:lnTo>
                    <a:pt x="32" y="318"/>
                  </a:lnTo>
                  <a:lnTo>
                    <a:pt x="34" y="310"/>
                  </a:lnTo>
                  <a:lnTo>
                    <a:pt x="36" y="292"/>
                  </a:lnTo>
                  <a:lnTo>
                    <a:pt x="36" y="182"/>
                  </a:lnTo>
                  <a:lnTo>
                    <a:pt x="36" y="182"/>
                  </a:lnTo>
                  <a:lnTo>
                    <a:pt x="36" y="162"/>
                  </a:lnTo>
                  <a:lnTo>
                    <a:pt x="34" y="152"/>
                  </a:lnTo>
                  <a:lnTo>
                    <a:pt x="32" y="146"/>
                  </a:lnTo>
                  <a:lnTo>
                    <a:pt x="32" y="146"/>
                  </a:lnTo>
                  <a:lnTo>
                    <a:pt x="28" y="142"/>
                  </a:lnTo>
                  <a:lnTo>
                    <a:pt x="22" y="140"/>
                  </a:lnTo>
                  <a:lnTo>
                    <a:pt x="14" y="138"/>
                  </a:lnTo>
                  <a:lnTo>
                    <a:pt x="0" y="136"/>
                  </a:lnTo>
                  <a:lnTo>
                    <a:pt x="0" y="128"/>
                  </a:lnTo>
                  <a:lnTo>
                    <a:pt x="100" y="128"/>
                  </a:lnTo>
                  <a:close/>
                  <a:moveTo>
                    <a:pt x="30" y="36"/>
                  </a:moveTo>
                  <a:lnTo>
                    <a:pt x="30" y="36"/>
                  </a:lnTo>
                  <a:lnTo>
                    <a:pt x="30" y="28"/>
                  </a:lnTo>
                  <a:lnTo>
                    <a:pt x="32" y="20"/>
                  </a:lnTo>
                  <a:lnTo>
                    <a:pt x="36" y="14"/>
                  </a:lnTo>
                  <a:lnTo>
                    <a:pt x="40" y="10"/>
                  </a:lnTo>
                  <a:lnTo>
                    <a:pt x="46" y="6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80" y="2"/>
                  </a:lnTo>
                  <a:lnTo>
                    <a:pt x="86" y="6"/>
                  </a:lnTo>
                  <a:lnTo>
                    <a:pt x="92" y="10"/>
                  </a:lnTo>
                  <a:lnTo>
                    <a:pt x="98" y="14"/>
                  </a:lnTo>
                  <a:lnTo>
                    <a:pt x="100" y="20"/>
                  </a:lnTo>
                  <a:lnTo>
                    <a:pt x="104" y="26"/>
                  </a:lnTo>
                  <a:lnTo>
                    <a:pt x="104" y="36"/>
                  </a:lnTo>
                  <a:lnTo>
                    <a:pt x="104" y="36"/>
                  </a:lnTo>
                  <a:lnTo>
                    <a:pt x="104" y="44"/>
                  </a:lnTo>
                  <a:lnTo>
                    <a:pt x="100" y="50"/>
                  </a:lnTo>
                  <a:lnTo>
                    <a:pt x="98" y="56"/>
                  </a:lnTo>
                  <a:lnTo>
                    <a:pt x="92" y="62"/>
                  </a:lnTo>
                  <a:lnTo>
                    <a:pt x="86" y="64"/>
                  </a:lnTo>
                  <a:lnTo>
                    <a:pt x="80" y="68"/>
                  </a:lnTo>
                  <a:lnTo>
                    <a:pt x="66" y="70"/>
                  </a:lnTo>
                  <a:lnTo>
                    <a:pt x="52" y="68"/>
                  </a:lnTo>
                  <a:lnTo>
                    <a:pt x="46" y="64"/>
                  </a:lnTo>
                  <a:lnTo>
                    <a:pt x="40" y="62"/>
                  </a:lnTo>
                  <a:lnTo>
                    <a:pt x="36" y="56"/>
                  </a:lnTo>
                  <a:lnTo>
                    <a:pt x="32" y="50"/>
                  </a:lnTo>
                  <a:lnTo>
                    <a:pt x="30" y="44"/>
                  </a:lnTo>
                  <a:lnTo>
                    <a:pt x="30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4679" y="2145"/>
              <a:ext cx="134" cy="211"/>
            </a:xfrm>
            <a:custGeom>
              <a:avLst/>
              <a:gdLst/>
              <a:ahLst/>
              <a:cxnLst>
                <a:cxn ang="0">
                  <a:pos x="100" y="0"/>
                </a:cxn>
                <a:cxn ang="0">
                  <a:pos x="100" y="168"/>
                </a:cxn>
                <a:cxn ang="0">
                  <a:pos x="100" y="168"/>
                </a:cxn>
                <a:cxn ang="0">
                  <a:pos x="100" y="178"/>
                </a:cxn>
                <a:cxn ang="0">
                  <a:pos x="100" y="186"/>
                </a:cxn>
                <a:cxn ang="0">
                  <a:pos x="104" y="192"/>
                </a:cxn>
                <a:cxn ang="0">
                  <a:pos x="108" y="196"/>
                </a:cxn>
                <a:cxn ang="0">
                  <a:pos x="112" y="200"/>
                </a:cxn>
                <a:cxn ang="0">
                  <a:pos x="118" y="202"/>
                </a:cxn>
                <a:cxn ang="0">
                  <a:pos x="134" y="204"/>
                </a:cxn>
                <a:cxn ang="0">
                  <a:pos x="134" y="212"/>
                </a:cxn>
                <a:cxn ang="0">
                  <a:pos x="2" y="212"/>
                </a:cxn>
                <a:cxn ang="0">
                  <a:pos x="2" y="204"/>
                </a:cxn>
                <a:cxn ang="0">
                  <a:pos x="2" y="204"/>
                </a:cxn>
                <a:cxn ang="0">
                  <a:pos x="18" y="202"/>
                </a:cxn>
                <a:cxn ang="0">
                  <a:pos x="24" y="200"/>
                </a:cxn>
                <a:cxn ang="0">
                  <a:pos x="28" y="196"/>
                </a:cxn>
                <a:cxn ang="0">
                  <a:pos x="28" y="196"/>
                </a:cxn>
                <a:cxn ang="0">
                  <a:pos x="32" y="190"/>
                </a:cxn>
                <a:cxn ang="0">
                  <a:pos x="34" y="182"/>
                </a:cxn>
                <a:cxn ang="0">
                  <a:pos x="36" y="164"/>
                </a:cxn>
                <a:cxn ang="0">
                  <a:pos x="36" y="54"/>
                </a:cxn>
                <a:cxn ang="0">
                  <a:pos x="36" y="54"/>
                </a:cxn>
                <a:cxn ang="0">
                  <a:pos x="36" y="34"/>
                </a:cxn>
                <a:cxn ang="0">
                  <a:pos x="34" y="24"/>
                </a:cxn>
                <a:cxn ang="0">
                  <a:pos x="32" y="18"/>
                </a:cxn>
                <a:cxn ang="0">
                  <a:pos x="32" y="18"/>
                </a:cxn>
                <a:cxn ang="0">
                  <a:pos x="28" y="14"/>
                </a:cxn>
                <a:cxn ang="0">
                  <a:pos x="22" y="12"/>
                </a:cxn>
                <a:cxn ang="0">
                  <a:pos x="14" y="10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00" y="0"/>
                </a:cxn>
              </a:cxnLst>
              <a:rect l="0" t="0" r="r" b="b"/>
              <a:pathLst>
                <a:path w="134" h="212">
                  <a:moveTo>
                    <a:pt x="100" y="0"/>
                  </a:moveTo>
                  <a:lnTo>
                    <a:pt x="100" y="168"/>
                  </a:lnTo>
                  <a:lnTo>
                    <a:pt x="100" y="168"/>
                  </a:lnTo>
                  <a:lnTo>
                    <a:pt x="100" y="178"/>
                  </a:lnTo>
                  <a:lnTo>
                    <a:pt x="100" y="186"/>
                  </a:lnTo>
                  <a:lnTo>
                    <a:pt x="104" y="192"/>
                  </a:lnTo>
                  <a:lnTo>
                    <a:pt x="108" y="196"/>
                  </a:lnTo>
                  <a:lnTo>
                    <a:pt x="112" y="200"/>
                  </a:lnTo>
                  <a:lnTo>
                    <a:pt x="118" y="202"/>
                  </a:lnTo>
                  <a:lnTo>
                    <a:pt x="134" y="204"/>
                  </a:lnTo>
                  <a:lnTo>
                    <a:pt x="134" y="212"/>
                  </a:lnTo>
                  <a:lnTo>
                    <a:pt x="2" y="212"/>
                  </a:lnTo>
                  <a:lnTo>
                    <a:pt x="2" y="204"/>
                  </a:lnTo>
                  <a:lnTo>
                    <a:pt x="2" y="204"/>
                  </a:lnTo>
                  <a:lnTo>
                    <a:pt x="18" y="202"/>
                  </a:lnTo>
                  <a:lnTo>
                    <a:pt x="24" y="200"/>
                  </a:lnTo>
                  <a:lnTo>
                    <a:pt x="28" y="196"/>
                  </a:lnTo>
                  <a:lnTo>
                    <a:pt x="28" y="196"/>
                  </a:lnTo>
                  <a:lnTo>
                    <a:pt x="32" y="190"/>
                  </a:lnTo>
                  <a:lnTo>
                    <a:pt x="34" y="182"/>
                  </a:lnTo>
                  <a:lnTo>
                    <a:pt x="36" y="164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6" y="34"/>
                  </a:lnTo>
                  <a:lnTo>
                    <a:pt x="34" y="24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28" y="14"/>
                  </a:lnTo>
                  <a:lnTo>
                    <a:pt x="22" y="12"/>
                  </a:lnTo>
                  <a:lnTo>
                    <a:pt x="14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0" y="0"/>
                  </a:lnTo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4710" y="2016"/>
              <a:ext cx="73" cy="69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0" y="36"/>
                </a:cxn>
                <a:cxn ang="0">
                  <a:pos x="0" y="28"/>
                </a:cxn>
                <a:cxn ang="0">
                  <a:pos x="2" y="20"/>
                </a:cxn>
                <a:cxn ang="0">
                  <a:pos x="6" y="14"/>
                </a:cxn>
                <a:cxn ang="0">
                  <a:pos x="10" y="10"/>
                </a:cxn>
                <a:cxn ang="0">
                  <a:pos x="16" y="6"/>
                </a:cxn>
                <a:cxn ang="0">
                  <a:pos x="22" y="2"/>
                </a:cxn>
                <a:cxn ang="0">
                  <a:pos x="36" y="0"/>
                </a:cxn>
                <a:cxn ang="0">
                  <a:pos x="50" y="2"/>
                </a:cxn>
                <a:cxn ang="0">
                  <a:pos x="56" y="6"/>
                </a:cxn>
                <a:cxn ang="0">
                  <a:pos x="62" y="10"/>
                </a:cxn>
                <a:cxn ang="0">
                  <a:pos x="68" y="14"/>
                </a:cxn>
                <a:cxn ang="0">
                  <a:pos x="70" y="20"/>
                </a:cxn>
                <a:cxn ang="0">
                  <a:pos x="74" y="26"/>
                </a:cxn>
                <a:cxn ang="0">
                  <a:pos x="74" y="36"/>
                </a:cxn>
                <a:cxn ang="0">
                  <a:pos x="74" y="36"/>
                </a:cxn>
                <a:cxn ang="0">
                  <a:pos x="74" y="44"/>
                </a:cxn>
                <a:cxn ang="0">
                  <a:pos x="70" y="50"/>
                </a:cxn>
                <a:cxn ang="0">
                  <a:pos x="68" y="56"/>
                </a:cxn>
                <a:cxn ang="0">
                  <a:pos x="62" y="62"/>
                </a:cxn>
                <a:cxn ang="0">
                  <a:pos x="56" y="64"/>
                </a:cxn>
                <a:cxn ang="0">
                  <a:pos x="50" y="68"/>
                </a:cxn>
                <a:cxn ang="0">
                  <a:pos x="36" y="70"/>
                </a:cxn>
                <a:cxn ang="0">
                  <a:pos x="22" y="68"/>
                </a:cxn>
                <a:cxn ang="0">
                  <a:pos x="16" y="64"/>
                </a:cxn>
                <a:cxn ang="0">
                  <a:pos x="10" y="62"/>
                </a:cxn>
                <a:cxn ang="0">
                  <a:pos x="6" y="56"/>
                </a:cxn>
                <a:cxn ang="0">
                  <a:pos x="2" y="50"/>
                </a:cxn>
                <a:cxn ang="0">
                  <a:pos x="0" y="44"/>
                </a:cxn>
                <a:cxn ang="0">
                  <a:pos x="0" y="36"/>
                </a:cxn>
              </a:cxnLst>
              <a:rect l="0" t="0" r="r" b="b"/>
              <a:pathLst>
                <a:path w="74" h="70">
                  <a:moveTo>
                    <a:pt x="0" y="36"/>
                  </a:moveTo>
                  <a:lnTo>
                    <a:pt x="0" y="36"/>
                  </a:lnTo>
                  <a:lnTo>
                    <a:pt x="0" y="28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2" y="2"/>
                  </a:lnTo>
                  <a:lnTo>
                    <a:pt x="36" y="0"/>
                  </a:lnTo>
                  <a:lnTo>
                    <a:pt x="50" y="2"/>
                  </a:lnTo>
                  <a:lnTo>
                    <a:pt x="56" y="6"/>
                  </a:lnTo>
                  <a:lnTo>
                    <a:pt x="62" y="10"/>
                  </a:lnTo>
                  <a:lnTo>
                    <a:pt x="68" y="14"/>
                  </a:lnTo>
                  <a:lnTo>
                    <a:pt x="70" y="20"/>
                  </a:lnTo>
                  <a:lnTo>
                    <a:pt x="74" y="26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4" y="44"/>
                  </a:lnTo>
                  <a:lnTo>
                    <a:pt x="70" y="50"/>
                  </a:lnTo>
                  <a:lnTo>
                    <a:pt x="68" y="56"/>
                  </a:lnTo>
                  <a:lnTo>
                    <a:pt x="62" y="62"/>
                  </a:lnTo>
                  <a:lnTo>
                    <a:pt x="56" y="64"/>
                  </a:lnTo>
                  <a:lnTo>
                    <a:pt x="50" y="68"/>
                  </a:lnTo>
                  <a:lnTo>
                    <a:pt x="36" y="70"/>
                  </a:lnTo>
                  <a:lnTo>
                    <a:pt x="22" y="68"/>
                  </a:lnTo>
                  <a:lnTo>
                    <a:pt x="16" y="64"/>
                  </a:lnTo>
                  <a:lnTo>
                    <a:pt x="10" y="62"/>
                  </a:lnTo>
                  <a:lnTo>
                    <a:pt x="6" y="56"/>
                  </a:lnTo>
                  <a:lnTo>
                    <a:pt x="2" y="50"/>
                  </a:lnTo>
                  <a:lnTo>
                    <a:pt x="0" y="44"/>
                  </a:lnTo>
                  <a:lnTo>
                    <a:pt x="0" y="36"/>
                  </a:lnTo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4313" y="2137"/>
              <a:ext cx="207" cy="219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02" y="6"/>
                </a:cxn>
                <a:cxn ang="0">
                  <a:pos x="102" y="60"/>
                </a:cxn>
                <a:cxn ang="0">
                  <a:pos x="144" y="10"/>
                </a:cxn>
                <a:cxn ang="0">
                  <a:pos x="144" y="10"/>
                </a:cxn>
                <a:cxn ang="0">
                  <a:pos x="150" y="6"/>
                </a:cxn>
                <a:cxn ang="0">
                  <a:pos x="156" y="2"/>
                </a:cxn>
                <a:cxn ang="0">
                  <a:pos x="162" y="0"/>
                </a:cxn>
                <a:cxn ang="0">
                  <a:pos x="170" y="0"/>
                </a:cxn>
                <a:cxn ang="0">
                  <a:pos x="180" y="2"/>
                </a:cxn>
                <a:cxn ang="0">
                  <a:pos x="188" y="4"/>
                </a:cxn>
                <a:cxn ang="0">
                  <a:pos x="198" y="10"/>
                </a:cxn>
                <a:cxn ang="0">
                  <a:pos x="208" y="16"/>
                </a:cxn>
                <a:cxn ang="0">
                  <a:pos x="194" y="96"/>
                </a:cxn>
                <a:cxn ang="0">
                  <a:pos x="194" y="96"/>
                </a:cxn>
                <a:cxn ang="0">
                  <a:pos x="180" y="82"/>
                </a:cxn>
                <a:cxn ang="0">
                  <a:pos x="168" y="70"/>
                </a:cxn>
                <a:cxn ang="0">
                  <a:pos x="152" y="64"/>
                </a:cxn>
                <a:cxn ang="0">
                  <a:pos x="146" y="62"/>
                </a:cxn>
                <a:cxn ang="0">
                  <a:pos x="138" y="62"/>
                </a:cxn>
                <a:cxn ang="0">
                  <a:pos x="138" y="62"/>
                </a:cxn>
                <a:cxn ang="0">
                  <a:pos x="132" y="62"/>
                </a:cxn>
                <a:cxn ang="0">
                  <a:pos x="126" y="64"/>
                </a:cxn>
                <a:cxn ang="0">
                  <a:pos x="120" y="66"/>
                </a:cxn>
                <a:cxn ang="0">
                  <a:pos x="114" y="70"/>
                </a:cxn>
                <a:cxn ang="0">
                  <a:pos x="110" y="76"/>
                </a:cxn>
                <a:cxn ang="0">
                  <a:pos x="106" y="84"/>
                </a:cxn>
                <a:cxn ang="0">
                  <a:pos x="104" y="92"/>
                </a:cxn>
                <a:cxn ang="0">
                  <a:pos x="102" y="102"/>
                </a:cxn>
                <a:cxn ang="0">
                  <a:pos x="102" y="174"/>
                </a:cxn>
                <a:cxn ang="0">
                  <a:pos x="102" y="174"/>
                </a:cxn>
                <a:cxn ang="0">
                  <a:pos x="104" y="190"/>
                </a:cxn>
                <a:cxn ang="0">
                  <a:pos x="106" y="196"/>
                </a:cxn>
                <a:cxn ang="0">
                  <a:pos x="110" y="200"/>
                </a:cxn>
                <a:cxn ang="0">
                  <a:pos x="114" y="204"/>
                </a:cxn>
                <a:cxn ang="0">
                  <a:pos x="120" y="206"/>
                </a:cxn>
                <a:cxn ang="0">
                  <a:pos x="136" y="210"/>
                </a:cxn>
                <a:cxn ang="0">
                  <a:pos x="136" y="218"/>
                </a:cxn>
                <a:cxn ang="0">
                  <a:pos x="2" y="218"/>
                </a:cxn>
                <a:cxn ang="0">
                  <a:pos x="2" y="208"/>
                </a:cxn>
                <a:cxn ang="0">
                  <a:pos x="2" y="208"/>
                </a:cxn>
                <a:cxn ang="0">
                  <a:pos x="18" y="206"/>
                </a:cxn>
                <a:cxn ang="0">
                  <a:pos x="24" y="204"/>
                </a:cxn>
                <a:cxn ang="0">
                  <a:pos x="28" y="200"/>
                </a:cxn>
                <a:cxn ang="0">
                  <a:pos x="32" y="196"/>
                </a:cxn>
                <a:cxn ang="0">
                  <a:pos x="34" y="190"/>
                </a:cxn>
                <a:cxn ang="0">
                  <a:pos x="36" y="174"/>
                </a:cxn>
                <a:cxn ang="0">
                  <a:pos x="36" y="44"/>
                </a:cxn>
                <a:cxn ang="0">
                  <a:pos x="36" y="44"/>
                </a:cxn>
                <a:cxn ang="0">
                  <a:pos x="34" y="30"/>
                </a:cxn>
                <a:cxn ang="0">
                  <a:pos x="30" y="24"/>
                </a:cxn>
                <a:cxn ang="0">
                  <a:pos x="28" y="20"/>
                </a:cxn>
                <a:cxn ang="0">
                  <a:pos x="22" y="18"/>
                </a:cxn>
                <a:cxn ang="0">
                  <a:pos x="16" y="16"/>
                </a:cxn>
                <a:cxn ang="0">
                  <a:pos x="0" y="14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08" h="218">
                  <a:moveTo>
                    <a:pt x="0" y="6"/>
                  </a:moveTo>
                  <a:lnTo>
                    <a:pt x="102" y="6"/>
                  </a:lnTo>
                  <a:lnTo>
                    <a:pt x="102" y="60"/>
                  </a:lnTo>
                  <a:lnTo>
                    <a:pt x="144" y="10"/>
                  </a:lnTo>
                  <a:lnTo>
                    <a:pt x="144" y="10"/>
                  </a:lnTo>
                  <a:lnTo>
                    <a:pt x="150" y="6"/>
                  </a:lnTo>
                  <a:lnTo>
                    <a:pt x="156" y="2"/>
                  </a:lnTo>
                  <a:lnTo>
                    <a:pt x="162" y="0"/>
                  </a:lnTo>
                  <a:lnTo>
                    <a:pt x="170" y="0"/>
                  </a:lnTo>
                  <a:lnTo>
                    <a:pt x="180" y="2"/>
                  </a:lnTo>
                  <a:lnTo>
                    <a:pt x="188" y="4"/>
                  </a:lnTo>
                  <a:lnTo>
                    <a:pt x="198" y="10"/>
                  </a:lnTo>
                  <a:lnTo>
                    <a:pt x="208" y="16"/>
                  </a:lnTo>
                  <a:lnTo>
                    <a:pt x="194" y="96"/>
                  </a:lnTo>
                  <a:lnTo>
                    <a:pt x="194" y="96"/>
                  </a:lnTo>
                  <a:lnTo>
                    <a:pt x="180" y="82"/>
                  </a:lnTo>
                  <a:lnTo>
                    <a:pt x="168" y="70"/>
                  </a:lnTo>
                  <a:lnTo>
                    <a:pt x="152" y="64"/>
                  </a:lnTo>
                  <a:lnTo>
                    <a:pt x="146" y="62"/>
                  </a:lnTo>
                  <a:lnTo>
                    <a:pt x="138" y="62"/>
                  </a:lnTo>
                  <a:lnTo>
                    <a:pt x="138" y="62"/>
                  </a:lnTo>
                  <a:lnTo>
                    <a:pt x="132" y="62"/>
                  </a:lnTo>
                  <a:lnTo>
                    <a:pt x="126" y="64"/>
                  </a:lnTo>
                  <a:lnTo>
                    <a:pt x="120" y="66"/>
                  </a:lnTo>
                  <a:lnTo>
                    <a:pt x="114" y="70"/>
                  </a:lnTo>
                  <a:lnTo>
                    <a:pt x="110" y="76"/>
                  </a:lnTo>
                  <a:lnTo>
                    <a:pt x="106" y="84"/>
                  </a:lnTo>
                  <a:lnTo>
                    <a:pt x="104" y="92"/>
                  </a:lnTo>
                  <a:lnTo>
                    <a:pt x="102" y="102"/>
                  </a:lnTo>
                  <a:lnTo>
                    <a:pt x="102" y="174"/>
                  </a:lnTo>
                  <a:lnTo>
                    <a:pt x="102" y="174"/>
                  </a:lnTo>
                  <a:lnTo>
                    <a:pt x="104" y="190"/>
                  </a:lnTo>
                  <a:lnTo>
                    <a:pt x="106" y="196"/>
                  </a:lnTo>
                  <a:lnTo>
                    <a:pt x="110" y="200"/>
                  </a:lnTo>
                  <a:lnTo>
                    <a:pt x="114" y="204"/>
                  </a:lnTo>
                  <a:lnTo>
                    <a:pt x="120" y="206"/>
                  </a:lnTo>
                  <a:lnTo>
                    <a:pt x="136" y="210"/>
                  </a:lnTo>
                  <a:lnTo>
                    <a:pt x="136" y="218"/>
                  </a:lnTo>
                  <a:lnTo>
                    <a:pt x="2" y="218"/>
                  </a:lnTo>
                  <a:lnTo>
                    <a:pt x="2" y="208"/>
                  </a:lnTo>
                  <a:lnTo>
                    <a:pt x="2" y="208"/>
                  </a:lnTo>
                  <a:lnTo>
                    <a:pt x="18" y="206"/>
                  </a:lnTo>
                  <a:lnTo>
                    <a:pt x="24" y="204"/>
                  </a:lnTo>
                  <a:lnTo>
                    <a:pt x="28" y="200"/>
                  </a:lnTo>
                  <a:lnTo>
                    <a:pt x="32" y="196"/>
                  </a:lnTo>
                  <a:lnTo>
                    <a:pt x="34" y="190"/>
                  </a:lnTo>
                  <a:lnTo>
                    <a:pt x="36" y="17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4" y="30"/>
                  </a:lnTo>
                  <a:lnTo>
                    <a:pt x="30" y="24"/>
                  </a:lnTo>
                  <a:lnTo>
                    <a:pt x="28" y="20"/>
                  </a:lnTo>
                  <a:lnTo>
                    <a:pt x="22" y="18"/>
                  </a:lnTo>
                  <a:lnTo>
                    <a:pt x="16" y="16"/>
                  </a:lnTo>
                  <a:lnTo>
                    <a:pt x="0" y="1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22" name="Freeform 19"/>
            <p:cNvSpPr>
              <a:spLocks noEditPoints="1"/>
            </p:cNvSpPr>
            <p:nvPr/>
          </p:nvSpPr>
          <p:spPr bwMode="auto">
            <a:xfrm>
              <a:off x="4106" y="2145"/>
              <a:ext cx="226" cy="215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2" y="88"/>
                </a:cxn>
                <a:cxn ang="0">
                  <a:pos x="8" y="66"/>
                </a:cxn>
                <a:cxn ang="0">
                  <a:pos x="20" y="46"/>
                </a:cxn>
                <a:cxn ang="0">
                  <a:pos x="34" y="30"/>
                </a:cxn>
                <a:cxn ang="0">
                  <a:pos x="72" y="8"/>
                </a:cxn>
                <a:cxn ang="0">
                  <a:pos x="122" y="0"/>
                </a:cxn>
                <a:cxn ang="0">
                  <a:pos x="144" y="0"/>
                </a:cxn>
                <a:cxn ang="0">
                  <a:pos x="178" y="14"/>
                </a:cxn>
                <a:cxn ang="0">
                  <a:pos x="202" y="38"/>
                </a:cxn>
                <a:cxn ang="0">
                  <a:pos x="214" y="72"/>
                </a:cxn>
                <a:cxn ang="0">
                  <a:pos x="70" y="92"/>
                </a:cxn>
                <a:cxn ang="0">
                  <a:pos x="70" y="110"/>
                </a:cxn>
                <a:cxn ang="0">
                  <a:pos x="80" y="142"/>
                </a:cxn>
                <a:cxn ang="0">
                  <a:pos x="98" y="168"/>
                </a:cxn>
                <a:cxn ang="0">
                  <a:pos x="120" y="184"/>
                </a:cxn>
                <a:cxn ang="0">
                  <a:pos x="134" y="186"/>
                </a:cxn>
                <a:cxn ang="0">
                  <a:pos x="164" y="184"/>
                </a:cxn>
                <a:cxn ang="0">
                  <a:pos x="186" y="174"/>
                </a:cxn>
                <a:cxn ang="0">
                  <a:pos x="208" y="154"/>
                </a:cxn>
                <a:cxn ang="0">
                  <a:pos x="226" y="144"/>
                </a:cxn>
                <a:cxn ang="0">
                  <a:pos x="222" y="158"/>
                </a:cxn>
                <a:cxn ang="0">
                  <a:pos x="204" y="184"/>
                </a:cxn>
                <a:cxn ang="0">
                  <a:pos x="178" y="204"/>
                </a:cxn>
                <a:cxn ang="0">
                  <a:pos x="140" y="216"/>
                </a:cxn>
                <a:cxn ang="0">
                  <a:pos x="118" y="216"/>
                </a:cxn>
                <a:cxn ang="0">
                  <a:pos x="80" y="212"/>
                </a:cxn>
                <a:cxn ang="0">
                  <a:pos x="42" y="194"/>
                </a:cxn>
                <a:cxn ang="0">
                  <a:pos x="20" y="170"/>
                </a:cxn>
                <a:cxn ang="0">
                  <a:pos x="8" y="152"/>
                </a:cxn>
                <a:cxn ang="0">
                  <a:pos x="2" y="128"/>
                </a:cxn>
                <a:cxn ang="0">
                  <a:pos x="0" y="116"/>
                </a:cxn>
                <a:cxn ang="0">
                  <a:pos x="150" y="72"/>
                </a:cxn>
                <a:cxn ang="0">
                  <a:pos x="148" y="60"/>
                </a:cxn>
                <a:cxn ang="0">
                  <a:pos x="144" y="42"/>
                </a:cxn>
                <a:cxn ang="0">
                  <a:pos x="134" y="28"/>
                </a:cxn>
                <a:cxn ang="0">
                  <a:pos x="120" y="20"/>
                </a:cxn>
                <a:cxn ang="0">
                  <a:pos x="114" y="18"/>
                </a:cxn>
                <a:cxn ang="0">
                  <a:pos x="100" y="22"/>
                </a:cxn>
                <a:cxn ang="0">
                  <a:pos x="86" y="32"/>
                </a:cxn>
                <a:cxn ang="0">
                  <a:pos x="76" y="50"/>
                </a:cxn>
                <a:cxn ang="0">
                  <a:pos x="72" y="72"/>
                </a:cxn>
              </a:cxnLst>
              <a:rect l="0" t="0" r="r" b="b"/>
              <a:pathLst>
                <a:path w="226" h="216">
                  <a:moveTo>
                    <a:pt x="0" y="116"/>
                  </a:moveTo>
                  <a:lnTo>
                    <a:pt x="0" y="116"/>
                  </a:lnTo>
                  <a:lnTo>
                    <a:pt x="0" y="102"/>
                  </a:lnTo>
                  <a:lnTo>
                    <a:pt x="2" y="88"/>
                  </a:lnTo>
                  <a:lnTo>
                    <a:pt x="4" y="76"/>
                  </a:lnTo>
                  <a:lnTo>
                    <a:pt x="8" y="66"/>
                  </a:lnTo>
                  <a:lnTo>
                    <a:pt x="14" y="56"/>
                  </a:lnTo>
                  <a:lnTo>
                    <a:pt x="20" y="46"/>
                  </a:lnTo>
                  <a:lnTo>
                    <a:pt x="26" y="38"/>
                  </a:lnTo>
                  <a:lnTo>
                    <a:pt x="34" y="30"/>
                  </a:lnTo>
                  <a:lnTo>
                    <a:pt x="52" y="16"/>
                  </a:lnTo>
                  <a:lnTo>
                    <a:pt x="72" y="8"/>
                  </a:lnTo>
                  <a:lnTo>
                    <a:pt x="96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44" y="0"/>
                  </a:lnTo>
                  <a:lnTo>
                    <a:pt x="162" y="6"/>
                  </a:lnTo>
                  <a:lnTo>
                    <a:pt x="178" y="14"/>
                  </a:lnTo>
                  <a:lnTo>
                    <a:pt x="192" y="26"/>
                  </a:lnTo>
                  <a:lnTo>
                    <a:pt x="202" y="38"/>
                  </a:lnTo>
                  <a:lnTo>
                    <a:pt x="210" y="54"/>
                  </a:lnTo>
                  <a:lnTo>
                    <a:pt x="214" y="72"/>
                  </a:lnTo>
                  <a:lnTo>
                    <a:pt x="218" y="92"/>
                  </a:lnTo>
                  <a:lnTo>
                    <a:pt x="70" y="92"/>
                  </a:lnTo>
                  <a:lnTo>
                    <a:pt x="70" y="92"/>
                  </a:lnTo>
                  <a:lnTo>
                    <a:pt x="70" y="110"/>
                  </a:lnTo>
                  <a:lnTo>
                    <a:pt x="74" y="126"/>
                  </a:lnTo>
                  <a:lnTo>
                    <a:pt x="80" y="142"/>
                  </a:lnTo>
                  <a:lnTo>
                    <a:pt x="88" y="156"/>
                  </a:lnTo>
                  <a:lnTo>
                    <a:pt x="98" y="168"/>
                  </a:lnTo>
                  <a:lnTo>
                    <a:pt x="108" y="178"/>
                  </a:lnTo>
                  <a:lnTo>
                    <a:pt x="120" y="184"/>
                  </a:lnTo>
                  <a:lnTo>
                    <a:pt x="134" y="186"/>
                  </a:lnTo>
                  <a:lnTo>
                    <a:pt x="134" y="186"/>
                  </a:lnTo>
                  <a:lnTo>
                    <a:pt x="154" y="186"/>
                  </a:lnTo>
                  <a:lnTo>
                    <a:pt x="164" y="184"/>
                  </a:lnTo>
                  <a:lnTo>
                    <a:pt x="176" y="180"/>
                  </a:lnTo>
                  <a:lnTo>
                    <a:pt x="186" y="174"/>
                  </a:lnTo>
                  <a:lnTo>
                    <a:pt x="196" y="164"/>
                  </a:lnTo>
                  <a:lnTo>
                    <a:pt x="208" y="154"/>
                  </a:lnTo>
                  <a:lnTo>
                    <a:pt x="220" y="138"/>
                  </a:lnTo>
                  <a:lnTo>
                    <a:pt x="226" y="144"/>
                  </a:lnTo>
                  <a:lnTo>
                    <a:pt x="226" y="144"/>
                  </a:lnTo>
                  <a:lnTo>
                    <a:pt x="222" y="158"/>
                  </a:lnTo>
                  <a:lnTo>
                    <a:pt x="214" y="170"/>
                  </a:lnTo>
                  <a:lnTo>
                    <a:pt x="204" y="184"/>
                  </a:lnTo>
                  <a:lnTo>
                    <a:pt x="192" y="194"/>
                  </a:lnTo>
                  <a:lnTo>
                    <a:pt x="178" y="204"/>
                  </a:lnTo>
                  <a:lnTo>
                    <a:pt x="160" y="210"/>
                  </a:lnTo>
                  <a:lnTo>
                    <a:pt x="140" y="216"/>
                  </a:lnTo>
                  <a:lnTo>
                    <a:pt x="118" y="216"/>
                  </a:lnTo>
                  <a:lnTo>
                    <a:pt x="118" y="216"/>
                  </a:lnTo>
                  <a:lnTo>
                    <a:pt x="100" y="216"/>
                  </a:lnTo>
                  <a:lnTo>
                    <a:pt x="80" y="212"/>
                  </a:lnTo>
                  <a:lnTo>
                    <a:pt x="60" y="204"/>
                  </a:lnTo>
                  <a:lnTo>
                    <a:pt x="42" y="194"/>
                  </a:lnTo>
                  <a:lnTo>
                    <a:pt x="26" y="178"/>
                  </a:lnTo>
                  <a:lnTo>
                    <a:pt x="20" y="170"/>
                  </a:lnTo>
                  <a:lnTo>
                    <a:pt x="12" y="162"/>
                  </a:lnTo>
                  <a:lnTo>
                    <a:pt x="8" y="152"/>
                  </a:lnTo>
                  <a:lnTo>
                    <a:pt x="4" y="140"/>
                  </a:lnTo>
                  <a:lnTo>
                    <a:pt x="2" y="128"/>
                  </a:lnTo>
                  <a:lnTo>
                    <a:pt x="0" y="116"/>
                  </a:lnTo>
                  <a:lnTo>
                    <a:pt x="0" y="116"/>
                  </a:lnTo>
                  <a:close/>
                  <a:moveTo>
                    <a:pt x="72" y="72"/>
                  </a:moveTo>
                  <a:lnTo>
                    <a:pt x="150" y="72"/>
                  </a:lnTo>
                  <a:lnTo>
                    <a:pt x="150" y="72"/>
                  </a:lnTo>
                  <a:lnTo>
                    <a:pt x="148" y="60"/>
                  </a:lnTo>
                  <a:lnTo>
                    <a:pt x="146" y="50"/>
                  </a:lnTo>
                  <a:lnTo>
                    <a:pt x="144" y="42"/>
                  </a:lnTo>
                  <a:lnTo>
                    <a:pt x="140" y="34"/>
                  </a:lnTo>
                  <a:lnTo>
                    <a:pt x="134" y="28"/>
                  </a:lnTo>
                  <a:lnTo>
                    <a:pt x="128" y="22"/>
                  </a:lnTo>
                  <a:lnTo>
                    <a:pt x="120" y="20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06" y="18"/>
                  </a:lnTo>
                  <a:lnTo>
                    <a:pt x="100" y="22"/>
                  </a:lnTo>
                  <a:lnTo>
                    <a:pt x="92" y="26"/>
                  </a:lnTo>
                  <a:lnTo>
                    <a:pt x="86" y="32"/>
                  </a:lnTo>
                  <a:lnTo>
                    <a:pt x="82" y="40"/>
                  </a:lnTo>
                  <a:lnTo>
                    <a:pt x="76" y="50"/>
                  </a:lnTo>
                  <a:lnTo>
                    <a:pt x="74" y="60"/>
                  </a:lnTo>
                  <a:lnTo>
                    <a:pt x="72" y="72"/>
                  </a:lnTo>
                  <a:lnTo>
                    <a:pt x="72" y="72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3514" y="2145"/>
              <a:ext cx="278" cy="211"/>
            </a:xfrm>
            <a:custGeom>
              <a:avLst/>
              <a:gdLst/>
              <a:ahLst/>
              <a:cxnLst>
                <a:cxn ang="0">
                  <a:pos x="96" y="50"/>
                </a:cxn>
                <a:cxn ang="0">
                  <a:pos x="98" y="50"/>
                </a:cxn>
                <a:cxn ang="0">
                  <a:pos x="114" y="28"/>
                </a:cxn>
                <a:cxn ang="0">
                  <a:pos x="132" y="12"/>
                </a:cxn>
                <a:cxn ang="0">
                  <a:pos x="152" y="2"/>
                </a:cxn>
                <a:cxn ang="0">
                  <a:pos x="176" y="0"/>
                </a:cxn>
                <a:cxn ang="0">
                  <a:pos x="190" y="0"/>
                </a:cxn>
                <a:cxn ang="0">
                  <a:pos x="214" y="10"/>
                </a:cxn>
                <a:cxn ang="0">
                  <a:pos x="226" y="20"/>
                </a:cxn>
                <a:cxn ang="0">
                  <a:pos x="242" y="44"/>
                </a:cxn>
                <a:cxn ang="0">
                  <a:pos x="246" y="74"/>
                </a:cxn>
                <a:cxn ang="0">
                  <a:pos x="246" y="164"/>
                </a:cxn>
                <a:cxn ang="0">
                  <a:pos x="250" y="190"/>
                </a:cxn>
                <a:cxn ang="0">
                  <a:pos x="254" y="196"/>
                </a:cxn>
                <a:cxn ang="0">
                  <a:pos x="278" y="202"/>
                </a:cxn>
                <a:cxn ang="0">
                  <a:pos x="154" y="212"/>
                </a:cxn>
                <a:cxn ang="0">
                  <a:pos x="154" y="202"/>
                </a:cxn>
                <a:cxn ang="0">
                  <a:pos x="172" y="198"/>
                </a:cxn>
                <a:cxn ang="0">
                  <a:pos x="178" y="196"/>
                </a:cxn>
                <a:cxn ang="0">
                  <a:pos x="184" y="182"/>
                </a:cxn>
                <a:cxn ang="0">
                  <a:pos x="186" y="82"/>
                </a:cxn>
                <a:cxn ang="0">
                  <a:pos x="184" y="70"/>
                </a:cxn>
                <a:cxn ang="0">
                  <a:pos x="180" y="52"/>
                </a:cxn>
                <a:cxn ang="0">
                  <a:pos x="176" y="46"/>
                </a:cxn>
                <a:cxn ang="0">
                  <a:pos x="164" y="36"/>
                </a:cxn>
                <a:cxn ang="0">
                  <a:pos x="148" y="32"/>
                </a:cxn>
                <a:cxn ang="0">
                  <a:pos x="132" y="34"/>
                </a:cxn>
                <a:cxn ang="0">
                  <a:pos x="106" y="52"/>
                </a:cxn>
                <a:cxn ang="0">
                  <a:pos x="96" y="164"/>
                </a:cxn>
                <a:cxn ang="0">
                  <a:pos x="96" y="174"/>
                </a:cxn>
                <a:cxn ang="0">
                  <a:pos x="102" y="192"/>
                </a:cxn>
                <a:cxn ang="0">
                  <a:pos x="106" y="198"/>
                </a:cxn>
                <a:cxn ang="0">
                  <a:pos x="128" y="204"/>
                </a:cxn>
                <a:cxn ang="0">
                  <a:pos x="4" y="212"/>
                </a:cxn>
                <a:cxn ang="0">
                  <a:pos x="4" y="204"/>
                </a:cxn>
                <a:cxn ang="0">
                  <a:pos x="20" y="200"/>
                </a:cxn>
                <a:cxn ang="0">
                  <a:pos x="24" y="198"/>
                </a:cxn>
                <a:cxn ang="0">
                  <a:pos x="32" y="184"/>
                </a:cxn>
                <a:cxn ang="0">
                  <a:pos x="32" y="54"/>
                </a:cxn>
                <a:cxn ang="0">
                  <a:pos x="32" y="36"/>
                </a:cxn>
                <a:cxn ang="0">
                  <a:pos x="30" y="20"/>
                </a:cxn>
                <a:cxn ang="0">
                  <a:pos x="26" y="16"/>
                </a:cxn>
                <a:cxn ang="0">
                  <a:pos x="16" y="10"/>
                </a:cxn>
                <a:cxn ang="0">
                  <a:pos x="0" y="0"/>
                </a:cxn>
                <a:cxn ang="0">
                  <a:pos x="96" y="0"/>
                </a:cxn>
              </a:cxnLst>
              <a:rect l="0" t="0" r="r" b="b"/>
              <a:pathLst>
                <a:path w="278" h="212">
                  <a:moveTo>
                    <a:pt x="96" y="0"/>
                  </a:moveTo>
                  <a:lnTo>
                    <a:pt x="96" y="50"/>
                  </a:lnTo>
                  <a:lnTo>
                    <a:pt x="98" y="50"/>
                  </a:lnTo>
                  <a:lnTo>
                    <a:pt x="98" y="50"/>
                  </a:lnTo>
                  <a:lnTo>
                    <a:pt x="104" y="38"/>
                  </a:lnTo>
                  <a:lnTo>
                    <a:pt x="114" y="28"/>
                  </a:lnTo>
                  <a:lnTo>
                    <a:pt x="122" y="18"/>
                  </a:lnTo>
                  <a:lnTo>
                    <a:pt x="132" y="12"/>
                  </a:lnTo>
                  <a:lnTo>
                    <a:pt x="142" y="6"/>
                  </a:lnTo>
                  <a:lnTo>
                    <a:pt x="152" y="2"/>
                  </a:lnTo>
                  <a:lnTo>
                    <a:pt x="164" y="0"/>
                  </a:lnTo>
                  <a:lnTo>
                    <a:pt x="176" y="0"/>
                  </a:lnTo>
                  <a:lnTo>
                    <a:pt x="176" y="0"/>
                  </a:lnTo>
                  <a:lnTo>
                    <a:pt x="190" y="0"/>
                  </a:lnTo>
                  <a:lnTo>
                    <a:pt x="202" y="4"/>
                  </a:lnTo>
                  <a:lnTo>
                    <a:pt x="214" y="10"/>
                  </a:lnTo>
                  <a:lnTo>
                    <a:pt x="226" y="20"/>
                  </a:lnTo>
                  <a:lnTo>
                    <a:pt x="226" y="20"/>
                  </a:lnTo>
                  <a:lnTo>
                    <a:pt x="234" y="30"/>
                  </a:lnTo>
                  <a:lnTo>
                    <a:pt x="242" y="44"/>
                  </a:lnTo>
                  <a:lnTo>
                    <a:pt x="246" y="58"/>
                  </a:lnTo>
                  <a:lnTo>
                    <a:pt x="246" y="74"/>
                  </a:lnTo>
                  <a:lnTo>
                    <a:pt x="246" y="164"/>
                  </a:lnTo>
                  <a:lnTo>
                    <a:pt x="246" y="164"/>
                  </a:lnTo>
                  <a:lnTo>
                    <a:pt x="248" y="182"/>
                  </a:lnTo>
                  <a:lnTo>
                    <a:pt x="250" y="190"/>
                  </a:lnTo>
                  <a:lnTo>
                    <a:pt x="254" y="196"/>
                  </a:lnTo>
                  <a:lnTo>
                    <a:pt x="254" y="196"/>
                  </a:lnTo>
                  <a:lnTo>
                    <a:pt x="262" y="200"/>
                  </a:lnTo>
                  <a:lnTo>
                    <a:pt x="278" y="202"/>
                  </a:lnTo>
                  <a:lnTo>
                    <a:pt x="278" y="212"/>
                  </a:lnTo>
                  <a:lnTo>
                    <a:pt x="154" y="212"/>
                  </a:lnTo>
                  <a:lnTo>
                    <a:pt x="154" y="202"/>
                  </a:lnTo>
                  <a:lnTo>
                    <a:pt x="154" y="202"/>
                  </a:lnTo>
                  <a:lnTo>
                    <a:pt x="166" y="200"/>
                  </a:lnTo>
                  <a:lnTo>
                    <a:pt x="172" y="198"/>
                  </a:lnTo>
                  <a:lnTo>
                    <a:pt x="178" y="196"/>
                  </a:lnTo>
                  <a:lnTo>
                    <a:pt x="178" y="196"/>
                  </a:lnTo>
                  <a:lnTo>
                    <a:pt x="182" y="190"/>
                  </a:lnTo>
                  <a:lnTo>
                    <a:pt x="184" y="182"/>
                  </a:lnTo>
                  <a:lnTo>
                    <a:pt x="186" y="166"/>
                  </a:lnTo>
                  <a:lnTo>
                    <a:pt x="186" y="82"/>
                  </a:lnTo>
                  <a:lnTo>
                    <a:pt x="186" y="82"/>
                  </a:lnTo>
                  <a:lnTo>
                    <a:pt x="184" y="70"/>
                  </a:lnTo>
                  <a:lnTo>
                    <a:pt x="182" y="60"/>
                  </a:lnTo>
                  <a:lnTo>
                    <a:pt x="180" y="52"/>
                  </a:lnTo>
                  <a:lnTo>
                    <a:pt x="176" y="46"/>
                  </a:lnTo>
                  <a:lnTo>
                    <a:pt x="176" y="46"/>
                  </a:lnTo>
                  <a:lnTo>
                    <a:pt x="170" y="40"/>
                  </a:lnTo>
                  <a:lnTo>
                    <a:pt x="164" y="36"/>
                  </a:lnTo>
                  <a:lnTo>
                    <a:pt x="156" y="34"/>
                  </a:lnTo>
                  <a:lnTo>
                    <a:pt x="148" y="32"/>
                  </a:lnTo>
                  <a:lnTo>
                    <a:pt x="148" y="32"/>
                  </a:lnTo>
                  <a:lnTo>
                    <a:pt x="132" y="34"/>
                  </a:lnTo>
                  <a:lnTo>
                    <a:pt x="118" y="42"/>
                  </a:lnTo>
                  <a:lnTo>
                    <a:pt x="106" y="52"/>
                  </a:lnTo>
                  <a:lnTo>
                    <a:pt x="96" y="68"/>
                  </a:lnTo>
                  <a:lnTo>
                    <a:pt x="96" y="164"/>
                  </a:lnTo>
                  <a:lnTo>
                    <a:pt x="96" y="164"/>
                  </a:lnTo>
                  <a:lnTo>
                    <a:pt x="96" y="174"/>
                  </a:lnTo>
                  <a:lnTo>
                    <a:pt x="98" y="184"/>
                  </a:lnTo>
                  <a:lnTo>
                    <a:pt x="102" y="192"/>
                  </a:lnTo>
                  <a:lnTo>
                    <a:pt x="106" y="198"/>
                  </a:lnTo>
                  <a:lnTo>
                    <a:pt x="106" y="198"/>
                  </a:lnTo>
                  <a:lnTo>
                    <a:pt x="114" y="202"/>
                  </a:lnTo>
                  <a:lnTo>
                    <a:pt x="128" y="204"/>
                  </a:lnTo>
                  <a:lnTo>
                    <a:pt x="128" y="212"/>
                  </a:lnTo>
                  <a:lnTo>
                    <a:pt x="4" y="212"/>
                  </a:lnTo>
                  <a:lnTo>
                    <a:pt x="4" y="204"/>
                  </a:lnTo>
                  <a:lnTo>
                    <a:pt x="4" y="204"/>
                  </a:lnTo>
                  <a:lnTo>
                    <a:pt x="14" y="202"/>
                  </a:lnTo>
                  <a:lnTo>
                    <a:pt x="20" y="200"/>
                  </a:lnTo>
                  <a:lnTo>
                    <a:pt x="24" y="198"/>
                  </a:lnTo>
                  <a:lnTo>
                    <a:pt x="24" y="198"/>
                  </a:lnTo>
                  <a:lnTo>
                    <a:pt x="30" y="190"/>
                  </a:lnTo>
                  <a:lnTo>
                    <a:pt x="32" y="184"/>
                  </a:lnTo>
                  <a:lnTo>
                    <a:pt x="32" y="168"/>
                  </a:lnTo>
                  <a:lnTo>
                    <a:pt x="32" y="54"/>
                  </a:lnTo>
                  <a:lnTo>
                    <a:pt x="32" y="54"/>
                  </a:lnTo>
                  <a:lnTo>
                    <a:pt x="32" y="36"/>
                  </a:lnTo>
                  <a:lnTo>
                    <a:pt x="32" y="26"/>
                  </a:lnTo>
                  <a:lnTo>
                    <a:pt x="30" y="20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2" y="12"/>
                  </a:lnTo>
                  <a:lnTo>
                    <a:pt x="16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88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24" name="Freeform 21"/>
            <p:cNvSpPr>
              <a:spLocks noEditPoints="1"/>
            </p:cNvSpPr>
            <p:nvPr/>
          </p:nvSpPr>
          <p:spPr bwMode="auto">
            <a:xfrm>
              <a:off x="3775" y="2016"/>
              <a:ext cx="134" cy="340"/>
            </a:xfrm>
            <a:custGeom>
              <a:avLst/>
              <a:gdLst/>
              <a:ahLst/>
              <a:cxnLst>
                <a:cxn ang="0">
                  <a:pos x="100" y="296"/>
                </a:cxn>
                <a:cxn ang="0">
                  <a:pos x="100" y="306"/>
                </a:cxn>
                <a:cxn ang="0">
                  <a:pos x="104" y="320"/>
                </a:cxn>
                <a:cxn ang="0">
                  <a:pos x="112" y="328"/>
                </a:cxn>
                <a:cxn ang="0">
                  <a:pos x="134" y="332"/>
                </a:cxn>
                <a:cxn ang="0">
                  <a:pos x="2" y="340"/>
                </a:cxn>
                <a:cxn ang="0">
                  <a:pos x="2" y="332"/>
                </a:cxn>
                <a:cxn ang="0">
                  <a:pos x="24" y="326"/>
                </a:cxn>
                <a:cxn ang="0">
                  <a:pos x="28" y="324"/>
                </a:cxn>
                <a:cxn ang="0">
                  <a:pos x="34" y="310"/>
                </a:cxn>
                <a:cxn ang="0">
                  <a:pos x="36" y="182"/>
                </a:cxn>
                <a:cxn ang="0">
                  <a:pos x="36" y="162"/>
                </a:cxn>
                <a:cxn ang="0">
                  <a:pos x="32" y="146"/>
                </a:cxn>
                <a:cxn ang="0">
                  <a:pos x="28" y="142"/>
                </a:cxn>
                <a:cxn ang="0">
                  <a:pos x="14" y="138"/>
                </a:cxn>
                <a:cxn ang="0">
                  <a:pos x="0" y="128"/>
                </a:cxn>
                <a:cxn ang="0">
                  <a:pos x="30" y="36"/>
                </a:cxn>
                <a:cxn ang="0">
                  <a:pos x="30" y="28"/>
                </a:cxn>
                <a:cxn ang="0">
                  <a:pos x="36" y="14"/>
                </a:cxn>
                <a:cxn ang="0">
                  <a:pos x="46" y="6"/>
                </a:cxn>
                <a:cxn ang="0">
                  <a:pos x="68" y="0"/>
                </a:cxn>
                <a:cxn ang="0">
                  <a:pos x="88" y="6"/>
                </a:cxn>
                <a:cxn ang="0">
                  <a:pos x="98" y="14"/>
                </a:cxn>
                <a:cxn ang="0">
                  <a:pos x="104" y="28"/>
                </a:cxn>
                <a:cxn ang="0">
                  <a:pos x="104" y="36"/>
                </a:cxn>
                <a:cxn ang="0">
                  <a:pos x="102" y="50"/>
                </a:cxn>
                <a:cxn ang="0">
                  <a:pos x="92" y="62"/>
                </a:cxn>
                <a:cxn ang="0">
                  <a:pos x="80" y="68"/>
                </a:cxn>
                <a:cxn ang="0">
                  <a:pos x="54" y="68"/>
                </a:cxn>
                <a:cxn ang="0">
                  <a:pos x="42" y="62"/>
                </a:cxn>
                <a:cxn ang="0">
                  <a:pos x="32" y="50"/>
                </a:cxn>
                <a:cxn ang="0">
                  <a:pos x="30" y="36"/>
                </a:cxn>
              </a:cxnLst>
              <a:rect l="0" t="0" r="r" b="b"/>
              <a:pathLst>
                <a:path w="134" h="340">
                  <a:moveTo>
                    <a:pt x="100" y="128"/>
                  </a:moveTo>
                  <a:lnTo>
                    <a:pt x="100" y="296"/>
                  </a:lnTo>
                  <a:lnTo>
                    <a:pt x="100" y="296"/>
                  </a:lnTo>
                  <a:lnTo>
                    <a:pt x="100" y="306"/>
                  </a:lnTo>
                  <a:lnTo>
                    <a:pt x="102" y="314"/>
                  </a:lnTo>
                  <a:lnTo>
                    <a:pt x="104" y="320"/>
                  </a:lnTo>
                  <a:lnTo>
                    <a:pt x="108" y="324"/>
                  </a:lnTo>
                  <a:lnTo>
                    <a:pt x="112" y="328"/>
                  </a:lnTo>
                  <a:lnTo>
                    <a:pt x="118" y="330"/>
                  </a:lnTo>
                  <a:lnTo>
                    <a:pt x="134" y="332"/>
                  </a:lnTo>
                  <a:lnTo>
                    <a:pt x="134" y="340"/>
                  </a:lnTo>
                  <a:lnTo>
                    <a:pt x="2" y="340"/>
                  </a:lnTo>
                  <a:lnTo>
                    <a:pt x="2" y="332"/>
                  </a:lnTo>
                  <a:lnTo>
                    <a:pt x="2" y="332"/>
                  </a:lnTo>
                  <a:lnTo>
                    <a:pt x="18" y="330"/>
                  </a:lnTo>
                  <a:lnTo>
                    <a:pt x="24" y="326"/>
                  </a:lnTo>
                  <a:lnTo>
                    <a:pt x="28" y="324"/>
                  </a:lnTo>
                  <a:lnTo>
                    <a:pt x="28" y="324"/>
                  </a:lnTo>
                  <a:lnTo>
                    <a:pt x="32" y="318"/>
                  </a:lnTo>
                  <a:lnTo>
                    <a:pt x="34" y="310"/>
                  </a:lnTo>
                  <a:lnTo>
                    <a:pt x="36" y="292"/>
                  </a:lnTo>
                  <a:lnTo>
                    <a:pt x="36" y="182"/>
                  </a:lnTo>
                  <a:lnTo>
                    <a:pt x="36" y="182"/>
                  </a:lnTo>
                  <a:lnTo>
                    <a:pt x="36" y="162"/>
                  </a:lnTo>
                  <a:lnTo>
                    <a:pt x="34" y="152"/>
                  </a:lnTo>
                  <a:lnTo>
                    <a:pt x="32" y="146"/>
                  </a:lnTo>
                  <a:lnTo>
                    <a:pt x="32" y="146"/>
                  </a:lnTo>
                  <a:lnTo>
                    <a:pt x="28" y="142"/>
                  </a:lnTo>
                  <a:lnTo>
                    <a:pt x="22" y="140"/>
                  </a:lnTo>
                  <a:lnTo>
                    <a:pt x="14" y="138"/>
                  </a:lnTo>
                  <a:lnTo>
                    <a:pt x="0" y="136"/>
                  </a:lnTo>
                  <a:lnTo>
                    <a:pt x="0" y="128"/>
                  </a:lnTo>
                  <a:lnTo>
                    <a:pt x="100" y="128"/>
                  </a:lnTo>
                  <a:close/>
                  <a:moveTo>
                    <a:pt x="30" y="36"/>
                  </a:moveTo>
                  <a:lnTo>
                    <a:pt x="30" y="36"/>
                  </a:lnTo>
                  <a:lnTo>
                    <a:pt x="30" y="28"/>
                  </a:lnTo>
                  <a:lnTo>
                    <a:pt x="32" y="20"/>
                  </a:lnTo>
                  <a:lnTo>
                    <a:pt x="36" y="14"/>
                  </a:lnTo>
                  <a:lnTo>
                    <a:pt x="42" y="10"/>
                  </a:lnTo>
                  <a:lnTo>
                    <a:pt x="46" y="6"/>
                  </a:lnTo>
                  <a:lnTo>
                    <a:pt x="54" y="4"/>
                  </a:lnTo>
                  <a:lnTo>
                    <a:pt x="68" y="0"/>
                  </a:lnTo>
                  <a:lnTo>
                    <a:pt x="80" y="2"/>
                  </a:lnTo>
                  <a:lnTo>
                    <a:pt x="88" y="6"/>
                  </a:lnTo>
                  <a:lnTo>
                    <a:pt x="92" y="10"/>
                  </a:lnTo>
                  <a:lnTo>
                    <a:pt x="98" y="14"/>
                  </a:lnTo>
                  <a:lnTo>
                    <a:pt x="102" y="20"/>
                  </a:lnTo>
                  <a:lnTo>
                    <a:pt x="104" y="28"/>
                  </a:lnTo>
                  <a:lnTo>
                    <a:pt x="104" y="36"/>
                  </a:lnTo>
                  <a:lnTo>
                    <a:pt x="104" y="36"/>
                  </a:lnTo>
                  <a:lnTo>
                    <a:pt x="104" y="44"/>
                  </a:lnTo>
                  <a:lnTo>
                    <a:pt x="102" y="50"/>
                  </a:lnTo>
                  <a:lnTo>
                    <a:pt x="98" y="56"/>
                  </a:lnTo>
                  <a:lnTo>
                    <a:pt x="92" y="62"/>
                  </a:lnTo>
                  <a:lnTo>
                    <a:pt x="88" y="66"/>
                  </a:lnTo>
                  <a:lnTo>
                    <a:pt x="80" y="68"/>
                  </a:lnTo>
                  <a:lnTo>
                    <a:pt x="68" y="70"/>
                  </a:lnTo>
                  <a:lnTo>
                    <a:pt x="54" y="68"/>
                  </a:lnTo>
                  <a:lnTo>
                    <a:pt x="46" y="66"/>
                  </a:lnTo>
                  <a:lnTo>
                    <a:pt x="42" y="62"/>
                  </a:lnTo>
                  <a:lnTo>
                    <a:pt x="36" y="56"/>
                  </a:lnTo>
                  <a:lnTo>
                    <a:pt x="32" y="50"/>
                  </a:lnTo>
                  <a:lnTo>
                    <a:pt x="30" y="44"/>
                  </a:lnTo>
                  <a:lnTo>
                    <a:pt x="30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3775" y="2145"/>
              <a:ext cx="134" cy="211"/>
            </a:xfrm>
            <a:custGeom>
              <a:avLst/>
              <a:gdLst/>
              <a:ahLst/>
              <a:cxnLst>
                <a:cxn ang="0">
                  <a:pos x="100" y="0"/>
                </a:cxn>
                <a:cxn ang="0">
                  <a:pos x="100" y="168"/>
                </a:cxn>
                <a:cxn ang="0">
                  <a:pos x="100" y="168"/>
                </a:cxn>
                <a:cxn ang="0">
                  <a:pos x="100" y="178"/>
                </a:cxn>
                <a:cxn ang="0">
                  <a:pos x="102" y="186"/>
                </a:cxn>
                <a:cxn ang="0">
                  <a:pos x="104" y="192"/>
                </a:cxn>
                <a:cxn ang="0">
                  <a:pos x="108" y="196"/>
                </a:cxn>
                <a:cxn ang="0">
                  <a:pos x="112" y="200"/>
                </a:cxn>
                <a:cxn ang="0">
                  <a:pos x="118" y="202"/>
                </a:cxn>
                <a:cxn ang="0">
                  <a:pos x="134" y="204"/>
                </a:cxn>
                <a:cxn ang="0">
                  <a:pos x="134" y="212"/>
                </a:cxn>
                <a:cxn ang="0">
                  <a:pos x="2" y="212"/>
                </a:cxn>
                <a:cxn ang="0">
                  <a:pos x="2" y="204"/>
                </a:cxn>
                <a:cxn ang="0">
                  <a:pos x="2" y="204"/>
                </a:cxn>
                <a:cxn ang="0">
                  <a:pos x="18" y="202"/>
                </a:cxn>
                <a:cxn ang="0">
                  <a:pos x="24" y="198"/>
                </a:cxn>
                <a:cxn ang="0">
                  <a:pos x="28" y="196"/>
                </a:cxn>
                <a:cxn ang="0">
                  <a:pos x="28" y="196"/>
                </a:cxn>
                <a:cxn ang="0">
                  <a:pos x="32" y="190"/>
                </a:cxn>
                <a:cxn ang="0">
                  <a:pos x="34" y="182"/>
                </a:cxn>
                <a:cxn ang="0">
                  <a:pos x="36" y="164"/>
                </a:cxn>
                <a:cxn ang="0">
                  <a:pos x="36" y="54"/>
                </a:cxn>
                <a:cxn ang="0">
                  <a:pos x="36" y="54"/>
                </a:cxn>
                <a:cxn ang="0">
                  <a:pos x="36" y="34"/>
                </a:cxn>
                <a:cxn ang="0">
                  <a:pos x="34" y="24"/>
                </a:cxn>
                <a:cxn ang="0">
                  <a:pos x="32" y="18"/>
                </a:cxn>
                <a:cxn ang="0">
                  <a:pos x="32" y="18"/>
                </a:cxn>
                <a:cxn ang="0">
                  <a:pos x="28" y="14"/>
                </a:cxn>
                <a:cxn ang="0">
                  <a:pos x="22" y="12"/>
                </a:cxn>
                <a:cxn ang="0">
                  <a:pos x="14" y="10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00" y="0"/>
                </a:cxn>
              </a:cxnLst>
              <a:rect l="0" t="0" r="r" b="b"/>
              <a:pathLst>
                <a:path w="134" h="212">
                  <a:moveTo>
                    <a:pt x="100" y="0"/>
                  </a:moveTo>
                  <a:lnTo>
                    <a:pt x="100" y="168"/>
                  </a:lnTo>
                  <a:lnTo>
                    <a:pt x="100" y="168"/>
                  </a:lnTo>
                  <a:lnTo>
                    <a:pt x="100" y="178"/>
                  </a:lnTo>
                  <a:lnTo>
                    <a:pt x="102" y="186"/>
                  </a:lnTo>
                  <a:lnTo>
                    <a:pt x="104" y="192"/>
                  </a:lnTo>
                  <a:lnTo>
                    <a:pt x="108" y="196"/>
                  </a:lnTo>
                  <a:lnTo>
                    <a:pt x="112" y="200"/>
                  </a:lnTo>
                  <a:lnTo>
                    <a:pt x="118" y="202"/>
                  </a:lnTo>
                  <a:lnTo>
                    <a:pt x="134" y="204"/>
                  </a:lnTo>
                  <a:lnTo>
                    <a:pt x="134" y="212"/>
                  </a:lnTo>
                  <a:lnTo>
                    <a:pt x="2" y="212"/>
                  </a:lnTo>
                  <a:lnTo>
                    <a:pt x="2" y="204"/>
                  </a:lnTo>
                  <a:lnTo>
                    <a:pt x="2" y="204"/>
                  </a:lnTo>
                  <a:lnTo>
                    <a:pt x="18" y="202"/>
                  </a:lnTo>
                  <a:lnTo>
                    <a:pt x="24" y="198"/>
                  </a:lnTo>
                  <a:lnTo>
                    <a:pt x="28" y="196"/>
                  </a:lnTo>
                  <a:lnTo>
                    <a:pt x="28" y="196"/>
                  </a:lnTo>
                  <a:lnTo>
                    <a:pt x="32" y="190"/>
                  </a:lnTo>
                  <a:lnTo>
                    <a:pt x="34" y="182"/>
                  </a:lnTo>
                  <a:lnTo>
                    <a:pt x="36" y="164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6" y="34"/>
                  </a:lnTo>
                  <a:lnTo>
                    <a:pt x="34" y="24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28" y="14"/>
                  </a:lnTo>
                  <a:lnTo>
                    <a:pt x="22" y="12"/>
                  </a:lnTo>
                  <a:lnTo>
                    <a:pt x="14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0" y="0"/>
                  </a:lnTo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3806" y="2016"/>
              <a:ext cx="73" cy="69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0" y="36"/>
                </a:cxn>
                <a:cxn ang="0">
                  <a:pos x="0" y="28"/>
                </a:cxn>
                <a:cxn ang="0">
                  <a:pos x="2" y="20"/>
                </a:cxn>
                <a:cxn ang="0">
                  <a:pos x="6" y="14"/>
                </a:cxn>
                <a:cxn ang="0">
                  <a:pos x="12" y="10"/>
                </a:cxn>
                <a:cxn ang="0">
                  <a:pos x="16" y="6"/>
                </a:cxn>
                <a:cxn ang="0">
                  <a:pos x="24" y="4"/>
                </a:cxn>
                <a:cxn ang="0">
                  <a:pos x="38" y="0"/>
                </a:cxn>
                <a:cxn ang="0">
                  <a:pos x="50" y="2"/>
                </a:cxn>
                <a:cxn ang="0">
                  <a:pos x="58" y="6"/>
                </a:cxn>
                <a:cxn ang="0">
                  <a:pos x="62" y="10"/>
                </a:cxn>
                <a:cxn ang="0">
                  <a:pos x="68" y="14"/>
                </a:cxn>
                <a:cxn ang="0">
                  <a:pos x="72" y="20"/>
                </a:cxn>
                <a:cxn ang="0">
                  <a:pos x="74" y="28"/>
                </a:cxn>
                <a:cxn ang="0">
                  <a:pos x="74" y="36"/>
                </a:cxn>
                <a:cxn ang="0">
                  <a:pos x="74" y="36"/>
                </a:cxn>
                <a:cxn ang="0">
                  <a:pos x="74" y="44"/>
                </a:cxn>
                <a:cxn ang="0">
                  <a:pos x="72" y="50"/>
                </a:cxn>
                <a:cxn ang="0">
                  <a:pos x="68" y="56"/>
                </a:cxn>
                <a:cxn ang="0">
                  <a:pos x="62" y="62"/>
                </a:cxn>
                <a:cxn ang="0">
                  <a:pos x="58" y="66"/>
                </a:cxn>
                <a:cxn ang="0">
                  <a:pos x="50" y="68"/>
                </a:cxn>
                <a:cxn ang="0">
                  <a:pos x="38" y="70"/>
                </a:cxn>
                <a:cxn ang="0">
                  <a:pos x="24" y="68"/>
                </a:cxn>
                <a:cxn ang="0">
                  <a:pos x="16" y="66"/>
                </a:cxn>
                <a:cxn ang="0">
                  <a:pos x="12" y="62"/>
                </a:cxn>
                <a:cxn ang="0">
                  <a:pos x="6" y="56"/>
                </a:cxn>
                <a:cxn ang="0">
                  <a:pos x="2" y="50"/>
                </a:cxn>
                <a:cxn ang="0">
                  <a:pos x="0" y="44"/>
                </a:cxn>
                <a:cxn ang="0">
                  <a:pos x="0" y="36"/>
                </a:cxn>
              </a:cxnLst>
              <a:rect l="0" t="0" r="r" b="b"/>
              <a:pathLst>
                <a:path w="74" h="70">
                  <a:moveTo>
                    <a:pt x="0" y="36"/>
                  </a:moveTo>
                  <a:lnTo>
                    <a:pt x="0" y="36"/>
                  </a:lnTo>
                  <a:lnTo>
                    <a:pt x="0" y="28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2" y="10"/>
                  </a:lnTo>
                  <a:lnTo>
                    <a:pt x="16" y="6"/>
                  </a:lnTo>
                  <a:lnTo>
                    <a:pt x="24" y="4"/>
                  </a:lnTo>
                  <a:lnTo>
                    <a:pt x="38" y="0"/>
                  </a:lnTo>
                  <a:lnTo>
                    <a:pt x="50" y="2"/>
                  </a:lnTo>
                  <a:lnTo>
                    <a:pt x="58" y="6"/>
                  </a:lnTo>
                  <a:lnTo>
                    <a:pt x="62" y="10"/>
                  </a:lnTo>
                  <a:lnTo>
                    <a:pt x="68" y="14"/>
                  </a:lnTo>
                  <a:lnTo>
                    <a:pt x="72" y="20"/>
                  </a:lnTo>
                  <a:lnTo>
                    <a:pt x="74" y="28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4" y="44"/>
                  </a:lnTo>
                  <a:lnTo>
                    <a:pt x="72" y="50"/>
                  </a:lnTo>
                  <a:lnTo>
                    <a:pt x="68" y="56"/>
                  </a:lnTo>
                  <a:lnTo>
                    <a:pt x="62" y="62"/>
                  </a:lnTo>
                  <a:lnTo>
                    <a:pt x="58" y="66"/>
                  </a:lnTo>
                  <a:lnTo>
                    <a:pt x="50" y="68"/>
                  </a:lnTo>
                  <a:lnTo>
                    <a:pt x="38" y="70"/>
                  </a:lnTo>
                  <a:lnTo>
                    <a:pt x="24" y="68"/>
                  </a:lnTo>
                  <a:lnTo>
                    <a:pt x="16" y="66"/>
                  </a:lnTo>
                  <a:lnTo>
                    <a:pt x="12" y="62"/>
                  </a:lnTo>
                  <a:lnTo>
                    <a:pt x="6" y="56"/>
                  </a:lnTo>
                  <a:lnTo>
                    <a:pt x="2" y="50"/>
                  </a:lnTo>
                  <a:lnTo>
                    <a:pt x="0" y="44"/>
                  </a:lnTo>
                  <a:lnTo>
                    <a:pt x="0" y="36"/>
                  </a:lnTo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3870" y="2145"/>
              <a:ext cx="269" cy="211"/>
            </a:xfrm>
            <a:custGeom>
              <a:avLst/>
              <a:gdLst/>
              <a:ahLst/>
              <a:cxnLst>
                <a:cxn ang="0">
                  <a:pos x="268" y="0"/>
                </a:cxn>
                <a:cxn ang="0">
                  <a:pos x="268" y="8"/>
                </a:cxn>
                <a:cxn ang="0">
                  <a:pos x="268" y="8"/>
                </a:cxn>
                <a:cxn ang="0">
                  <a:pos x="260" y="10"/>
                </a:cxn>
                <a:cxn ang="0">
                  <a:pos x="254" y="12"/>
                </a:cxn>
                <a:cxn ang="0">
                  <a:pos x="248" y="16"/>
                </a:cxn>
                <a:cxn ang="0">
                  <a:pos x="242" y="20"/>
                </a:cxn>
                <a:cxn ang="0">
                  <a:pos x="242" y="20"/>
                </a:cxn>
                <a:cxn ang="0">
                  <a:pos x="230" y="36"/>
                </a:cxn>
                <a:cxn ang="0">
                  <a:pos x="218" y="56"/>
                </a:cxn>
                <a:cxn ang="0">
                  <a:pos x="142" y="212"/>
                </a:cxn>
                <a:cxn ang="0">
                  <a:pos x="130" y="212"/>
                </a:cxn>
                <a:cxn ang="0">
                  <a:pos x="52" y="52"/>
                </a:cxn>
                <a:cxn ang="0">
                  <a:pos x="52" y="52"/>
                </a:cxn>
                <a:cxn ang="0">
                  <a:pos x="40" y="32"/>
                </a:cxn>
                <a:cxn ang="0">
                  <a:pos x="28" y="18"/>
                </a:cxn>
                <a:cxn ang="0">
                  <a:pos x="28" y="18"/>
                </a:cxn>
                <a:cxn ang="0">
                  <a:pos x="22" y="14"/>
                </a:cxn>
                <a:cxn ang="0">
                  <a:pos x="16" y="12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30" y="0"/>
                </a:cxn>
                <a:cxn ang="0">
                  <a:pos x="130" y="8"/>
                </a:cxn>
                <a:cxn ang="0">
                  <a:pos x="130" y="8"/>
                </a:cxn>
                <a:cxn ang="0">
                  <a:pos x="122" y="12"/>
                </a:cxn>
                <a:cxn ang="0">
                  <a:pos x="116" y="16"/>
                </a:cxn>
                <a:cxn ang="0">
                  <a:pos x="112" y="20"/>
                </a:cxn>
                <a:cxn ang="0">
                  <a:pos x="110" y="28"/>
                </a:cxn>
                <a:cxn ang="0">
                  <a:pos x="110" y="28"/>
                </a:cxn>
                <a:cxn ang="0">
                  <a:pos x="112" y="34"/>
                </a:cxn>
                <a:cxn ang="0">
                  <a:pos x="114" y="42"/>
                </a:cxn>
                <a:cxn ang="0">
                  <a:pos x="162" y="136"/>
                </a:cxn>
                <a:cxn ang="0">
                  <a:pos x="200" y="60"/>
                </a:cxn>
                <a:cxn ang="0">
                  <a:pos x="200" y="60"/>
                </a:cxn>
                <a:cxn ang="0">
                  <a:pos x="206" y="44"/>
                </a:cxn>
                <a:cxn ang="0">
                  <a:pos x="208" y="32"/>
                </a:cxn>
                <a:cxn ang="0">
                  <a:pos x="208" y="32"/>
                </a:cxn>
                <a:cxn ang="0">
                  <a:pos x="208" y="22"/>
                </a:cxn>
                <a:cxn ang="0">
                  <a:pos x="202" y="16"/>
                </a:cxn>
                <a:cxn ang="0">
                  <a:pos x="194" y="10"/>
                </a:cxn>
                <a:cxn ang="0">
                  <a:pos x="184" y="8"/>
                </a:cxn>
                <a:cxn ang="0">
                  <a:pos x="184" y="0"/>
                </a:cxn>
                <a:cxn ang="0">
                  <a:pos x="268" y="0"/>
                </a:cxn>
              </a:cxnLst>
              <a:rect l="0" t="0" r="r" b="b"/>
              <a:pathLst>
                <a:path w="268" h="212">
                  <a:moveTo>
                    <a:pt x="268" y="0"/>
                  </a:moveTo>
                  <a:lnTo>
                    <a:pt x="268" y="8"/>
                  </a:lnTo>
                  <a:lnTo>
                    <a:pt x="268" y="8"/>
                  </a:lnTo>
                  <a:lnTo>
                    <a:pt x="260" y="10"/>
                  </a:lnTo>
                  <a:lnTo>
                    <a:pt x="254" y="12"/>
                  </a:lnTo>
                  <a:lnTo>
                    <a:pt x="248" y="16"/>
                  </a:lnTo>
                  <a:lnTo>
                    <a:pt x="242" y="20"/>
                  </a:lnTo>
                  <a:lnTo>
                    <a:pt x="242" y="20"/>
                  </a:lnTo>
                  <a:lnTo>
                    <a:pt x="230" y="36"/>
                  </a:lnTo>
                  <a:lnTo>
                    <a:pt x="218" y="56"/>
                  </a:lnTo>
                  <a:lnTo>
                    <a:pt x="142" y="212"/>
                  </a:lnTo>
                  <a:lnTo>
                    <a:pt x="130" y="21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40" y="32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2" y="14"/>
                  </a:lnTo>
                  <a:lnTo>
                    <a:pt x="16" y="12"/>
                  </a:lnTo>
                  <a:lnTo>
                    <a:pt x="0" y="8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8"/>
                  </a:lnTo>
                  <a:lnTo>
                    <a:pt x="130" y="8"/>
                  </a:lnTo>
                  <a:lnTo>
                    <a:pt x="122" y="12"/>
                  </a:lnTo>
                  <a:lnTo>
                    <a:pt x="116" y="16"/>
                  </a:lnTo>
                  <a:lnTo>
                    <a:pt x="112" y="20"/>
                  </a:lnTo>
                  <a:lnTo>
                    <a:pt x="110" y="28"/>
                  </a:lnTo>
                  <a:lnTo>
                    <a:pt x="110" y="28"/>
                  </a:lnTo>
                  <a:lnTo>
                    <a:pt x="112" y="34"/>
                  </a:lnTo>
                  <a:lnTo>
                    <a:pt x="114" y="42"/>
                  </a:lnTo>
                  <a:lnTo>
                    <a:pt x="162" y="136"/>
                  </a:lnTo>
                  <a:lnTo>
                    <a:pt x="200" y="60"/>
                  </a:lnTo>
                  <a:lnTo>
                    <a:pt x="200" y="60"/>
                  </a:lnTo>
                  <a:lnTo>
                    <a:pt x="206" y="44"/>
                  </a:lnTo>
                  <a:lnTo>
                    <a:pt x="208" y="32"/>
                  </a:lnTo>
                  <a:lnTo>
                    <a:pt x="208" y="32"/>
                  </a:lnTo>
                  <a:lnTo>
                    <a:pt x="208" y="22"/>
                  </a:lnTo>
                  <a:lnTo>
                    <a:pt x="202" y="16"/>
                  </a:lnTo>
                  <a:lnTo>
                    <a:pt x="194" y="10"/>
                  </a:lnTo>
                  <a:lnTo>
                    <a:pt x="184" y="8"/>
                  </a:lnTo>
                  <a:lnTo>
                    <a:pt x="184" y="0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4522" y="2145"/>
              <a:ext cx="165" cy="215"/>
            </a:xfrm>
            <a:custGeom>
              <a:avLst/>
              <a:gdLst/>
              <a:ahLst/>
              <a:cxnLst>
                <a:cxn ang="0">
                  <a:pos x="0" y="138"/>
                </a:cxn>
                <a:cxn ang="0">
                  <a:pos x="10" y="138"/>
                </a:cxn>
                <a:cxn ang="0">
                  <a:pos x="26" y="166"/>
                </a:cxn>
                <a:cxn ang="0">
                  <a:pos x="46" y="186"/>
                </a:cxn>
                <a:cxn ang="0">
                  <a:pos x="66" y="198"/>
                </a:cxn>
                <a:cxn ang="0">
                  <a:pos x="88" y="202"/>
                </a:cxn>
                <a:cxn ang="0">
                  <a:pos x="102" y="200"/>
                </a:cxn>
                <a:cxn ang="0">
                  <a:pos x="114" y="192"/>
                </a:cxn>
                <a:cxn ang="0">
                  <a:pos x="122" y="184"/>
                </a:cxn>
                <a:cxn ang="0">
                  <a:pos x="126" y="172"/>
                </a:cxn>
                <a:cxn ang="0">
                  <a:pos x="124" y="166"/>
                </a:cxn>
                <a:cxn ang="0">
                  <a:pos x="120" y="154"/>
                </a:cxn>
                <a:cxn ang="0">
                  <a:pos x="114" y="150"/>
                </a:cxn>
                <a:cxn ang="0">
                  <a:pos x="98" y="140"/>
                </a:cxn>
                <a:cxn ang="0">
                  <a:pos x="70" y="128"/>
                </a:cxn>
                <a:cxn ang="0">
                  <a:pos x="34" y="112"/>
                </a:cxn>
                <a:cxn ang="0">
                  <a:pos x="14" y="98"/>
                </a:cxn>
                <a:cxn ang="0">
                  <a:pos x="8" y="90"/>
                </a:cxn>
                <a:cxn ang="0">
                  <a:pos x="0" y="72"/>
                </a:cxn>
                <a:cxn ang="0">
                  <a:pos x="0" y="60"/>
                </a:cxn>
                <a:cxn ang="0">
                  <a:pos x="4" y="38"/>
                </a:cxn>
                <a:cxn ang="0">
                  <a:pos x="20" y="18"/>
                </a:cxn>
                <a:cxn ang="0">
                  <a:pos x="32" y="10"/>
                </a:cxn>
                <a:cxn ang="0">
                  <a:pos x="58" y="0"/>
                </a:cxn>
                <a:cxn ang="0">
                  <a:pos x="74" y="0"/>
                </a:cxn>
                <a:cxn ang="0">
                  <a:pos x="130" y="6"/>
                </a:cxn>
                <a:cxn ang="0">
                  <a:pos x="154" y="14"/>
                </a:cxn>
                <a:cxn ang="0">
                  <a:pos x="144" y="62"/>
                </a:cxn>
                <a:cxn ang="0">
                  <a:pos x="138" y="52"/>
                </a:cxn>
                <a:cxn ang="0">
                  <a:pos x="126" y="34"/>
                </a:cxn>
                <a:cxn ang="0">
                  <a:pos x="116" y="26"/>
                </a:cxn>
                <a:cxn ang="0">
                  <a:pos x="98" y="18"/>
                </a:cxn>
                <a:cxn ang="0">
                  <a:pos x="78" y="14"/>
                </a:cxn>
                <a:cxn ang="0">
                  <a:pos x="64" y="16"/>
                </a:cxn>
                <a:cxn ang="0">
                  <a:pos x="52" y="20"/>
                </a:cxn>
                <a:cxn ang="0">
                  <a:pos x="44" y="32"/>
                </a:cxn>
                <a:cxn ang="0">
                  <a:pos x="42" y="36"/>
                </a:cxn>
                <a:cxn ang="0">
                  <a:pos x="52" y="52"/>
                </a:cxn>
                <a:cxn ang="0">
                  <a:pos x="64" y="60"/>
                </a:cxn>
                <a:cxn ang="0">
                  <a:pos x="90" y="70"/>
                </a:cxn>
                <a:cxn ang="0">
                  <a:pos x="128" y="88"/>
                </a:cxn>
                <a:cxn ang="0">
                  <a:pos x="152" y="104"/>
                </a:cxn>
                <a:cxn ang="0">
                  <a:pos x="158" y="114"/>
                </a:cxn>
                <a:cxn ang="0">
                  <a:pos x="166" y="134"/>
                </a:cxn>
                <a:cxn ang="0">
                  <a:pos x="166" y="146"/>
                </a:cxn>
                <a:cxn ang="0">
                  <a:pos x="160" y="174"/>
                </a:cxn>
                <a:cxn ang="0">
                  <a:pos x="144" y="196"/>
                </a:cxn>
                <a:cxn ang="0">
                  <a:pos x="130" y="204"/>
                </a:cxn>
                <a:cxn ang="0">
                  <a:pos x="104" y="216"/>
                </a:cxn>
                <a:cxn ang="0">
                  <a:pos x="90" y="216"/>
                </a:cxn>
                <a:cxn ang="0">
                  <a:pos x="34" y="212"/>
                </a:cxn>
              </a:cxnLst>
              <a:rect l="0" t="0" r="r" b="b"/>
              <a:pathLst>
                <a:path w="166" h="216">
                  <a:moveTo>
                    <a:pt x="0" y="206"/>
                  </a:moveTo>
                  <a:lnTo>
                    <a:pt x="0" y="138"/>
                  </a:lnTo>
                  <a:lnTo>
                    <a:pt x="10" y="138"/>
                  </a:lnTo>
                  <a:lnTo>
                    <a:pt x="10" y="138"/>
                  </a:lnTo>
                  <a:lnTo>
                    <a:pt x="18" y="154"/>
                  </a:lnTo>
                  <a:lnTo>
                    <a:pt x="26" y="166"/>
                  </a:lnTo>
                  <a:lnTo>
                    <a:pt x="36" y="176"/>
                  </a:lnTo>
                  <a:lnTo>
                    <a:pt x="46" y="186"/>
                  </a:lnTo>
                  <a:lnTo>
                    <a:pt x="56" y="192"/>
                  </a:lnTo>
                  <a:lnTo>
                    <a:pt x="66" y="198"/>
                  </a:lnTo>
                  <a:lnTo>
                    <a:pt x="76" y="200"/>
                  </a:lnTo>
                  <a:lnTo>
                    <a:pt x="88" y="202"/>
                  </a:lnTo>
                  <a:lnTo>
                    <a:pt x="88" y="202"/>
                  </a:lnTo>
                  <a:lnTo>
                    <a:pt x="102" y="200"/>
                  </a:lnTo>
                  <a:lnTo>
                    <a:pt x="114" y="192"/>
                  </a:lnTo>
                  <a:lnTo>
                    <a:pt x="114" y="192"/>
                  </a:lnTo>
                  <a:lnTo>
                    <a:pt x="118" y="188"/>
                  </a:lnTo>
                  <a:lnTo>
                    <a:pt x="122" y="184"/>
                  </a:lnTo>
                  <a:lnTo>
                    <a:pt x="124" y="178"/>
                  </a:lnTo>
                  <a:lnTo>
                    <a:pt x="126" y="172"/>
                  </a:lnTo>
                  <a:lnTo>
                    <a:pt x="126" y="172"/>
                  </a:lnTo>
                  <a:lnTo>
                    <a:pt x="124" y="166"/>
                  </a:lnTo>
                  <a:lnTo>
                    <a:pt x="122" y="160"/>
                  </a:lnTo>
                  <a:lnTo>
                    <a:pt x="120" y="154"/>
                  </a:lnTo>
                  <a:lnTo>
                    <a:pt x="114" y="150"/>
                  </a:lnTo>
                  <a:lnTo>
                    <a:pt x="114" y="150"/>
                  </a:lnTo>
                  <a:lnTo>
                    <a:pt x="108" y="144"/>
                  </a:lnTo>
                  <a:lnTo>
                    <a:pt x="98" y="140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50" y="120"/>
                  </a:lnTo>
                  <a:lnTo>
                    <a:pt x="34" y="112"/>
                  </a:lnTo>
                  <a:lnTo>
                    <a:pt x="22" y="106"/>
                  </a:lnTo>
                  <a:lnTo>
                    <a:pt x="14" y="98"/>
                  </a:lnTo>
                  <a:lnTo>
                    <a:pt x="14" y="98"/>
                  </a:lnTo>
                  <a:lnTo>
                    <a:pt x="8" y="90"/>
                  </a:lnTo>
                  <a:lnTo>
                    <a:pt x="4" y="80"/>
                  </a:lnTo>
                  <a:lnTo>
                    <a:pt x="0" y="72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48"/>
                  </a:lnTo>
                  <a:lnTo>
                    <a:pt x="4" y="38"/>
                  </a:lnTo>
                  <a:lnTo>
                    <a:pt x="12" y="26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32" y="10"/>
                  </a:lnTo>
                  <a:lnTo>
                    <a:pt x="44" y="4"/>
                  </a:lnTo>
                  <a:lnTo>
                    <a:pt x="58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104" y="2"/>
                  </a:lnTo>
                  <a:lnTo>
                    <a:pt x="130" y="6"/>
                  </a:lnTo>
                  <a:lnTo>
                    <a:pt x="142" y="10"/>
                  </a:lnTo>
                  <a:lnTo>
                    <a:pt x="154" y="14"/>
                  </a:lnTo>
                  <a:lnTo>
                    <a:pt x="154" y="62"/>
                  </a:lnTo>
                  <a:lnTo>
                    <a:pt x="144" y="62"/>
                  </a:lnTo>
                  <a:lnTo>
                    <a:pt x="144" y="62"/>
                  </a:lnTo>
                  <a:lnTo>
                    <a:pt x="138" y="52"/>
                  </a:lnTo>
                  <a:lnTo>
                    <a:pt x="132" y="42"/>
                  </a:lnTo>
                  <a:lnTo>
                    <a:pt x="126" y="34"/>
                  </a:lnTo>
                  <a:lnTo>
                    <a:pt x="116" y="26"/>
                  </a:lnTo>
                  <a:lnTo>
                    <a:pt x="116" y="26"/>
                  </a:lnTo>
                  <a:lnTo>
                    <a:pt x="108" y="22"/>
                  </a:lnTo>
                  <a:lnTo>
                    <a:pt x="98" y="18"/>
                  </a:lnTo>
                  <a:lnTo>
                    <a:pt x="88" y="14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64" y="16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4" y="46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64" y="60"/>
                  </a:lnTo>
                  <a:lnTo>
                    <a:pt x="90" y="70"/>
                  </a:lnTo>
                  <a:lnTo>
                    <a:pt x="90" y="70"/>
                  </a:lnTo>
                  <a:lnTo>
                    <a:pt x="110" y="80"/>
                  </a:lnTo>
                  <a:lnTo>
                    <a:pt x="128" y="88"/>
                  </a:lnTo>
                  <a:lnTo>
                    <a:pt x="142" y="96"/>
                  </a:lnTo>
                  <a:lnTo>
                    <a:pt x="152" y="104"/>
                  </a:lnTo>
                  <a:lnTo>
                    <a:pt x="152" y="104"/>
                  </a:lnTo>
                  <a:lnTo>
                    <a:pt x="158" y="114"/>
                  </a:lnTo>
                  <a:lnTo>
                    <a:pt x="162" y="124"/>
                  </a:lnTo>
                  <a:lnTo>
                    <a:pt x="166" y="134"/>
                  </a:lnTo>
                  <a:lnTo>
                    <a:pt x="166" y="146"/>
                  </a:lnTo>
                  <a:lnTo>
                    <a:pt x="166" y="146"/>
                  </a:lnTo>
                  <a:lnTo>
                    <a:pt x="166" y="160"/>
                  </a:lnTo>
                  <a:lnTo>
                    <a:pt x="160" y="174"/>
                  </a:lnTo>
                  <a:lnTo>
                    <a:pt x="154" y="184"/>
                  </a:lnTo>
                  <a:lnTo>
                    <a:pt x="144" y="196"/>
                  </a:lnTo>
                  <a:lnTo>
                    <a:pt x="144" y="196"/>
                  </a:lnTo>
                  <a:lnTo>
                    <a:pt x="130" y="204"/>
                  </a:lnTo>
                  <a:lnTo>
                    <a:pt x="118" y="212"/>
                  </a:lnTo>
                  <a:lnTo>
                    <a:pt x="104" y="216"/>
                  </a:lnTo>
                  <a:lnTo>
                    <a:pt x="90" y="216"/>
                  </a:lnTo>
                  <a:lnTo>
                    <a:pt x="90" y="216"/>
                  </a:lnTo>
                  <a:lnTo>
                    <a:pt x="62" y="216"/>
                  </a:lnTo>
                  <a:lnTo>
                    <a:pt x="34" y="212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4522" y="2145"/>
              <a:ext cx="165" cy="215"/>
            </a:xfrm>
            <a:custGeom>
              <a:avLst/>
              <a:gdLst/>
              <a:ahLst/>
              <a:cxnLst>
                <a:cxn ang="0">
                  <a:pos x="0" y="138"/>
                </a:cxn>
                <a:cxn ang="0">
                  <a:pos x="10" y="138"/>
                </a:cxn>
                <a:cxn ang="0">
                  <a:pos x="26" y="166"/>
                </a:cxn>
                <a:cxn ang="0">
                  <a:pos x="46" y="186"/>
                </a:cxn>
                <a:cxn ang="0">
                  <a:pos x="66" y="198"/>
                </a:cxn>
                <a:cxn ang="0">
                  <a:pos x="88" y="202"/>
                </a:cxn>
                <a:cxn ang="0">
                  <a:pos x="102" y="200"/>
                </a:cxn>
                <a:cxn ang="0">
                  <a:pos x="114" y="192"/>
                </a:cxn>
                <a:cxn ang="0">
                  <a:pos x="122" y="184"/>
                </a:cxn>
                <a:cxn ang="0">
                  <a:pos x="126" y="172"/>
                </a:cxn>
                <a:cxn ang="0">
                  <a:pos x="124" y="166"/>
                </a:cxn>
                <a:cxn ang="0">
                  <a:pos x="120" y="154"/>
                </a:cxn>
                <a:cxn ang="0">
                  <a:pos x="114" y="150"/>
                </a:cxn>
                <a:cxn ang="0">
                  <a:pos x="98" y="140"/>
                </a:cxn>
                <a:cxn ang="0">
                  <a:pos x="70" y="128"/>
                </a:cxn>
                <a:cxn ang="0">
                  <a:pos x="34" y="112"/>
                </a:cxn>
                <a:cxn ang="0">
                  <a:pos x="14" y="98"/>
                </a:cxn>
                <a:cxn ang="0">
                  <a:pos x="8" y="90"/>
                </a:cxn>
                <a:cxn ang="0">
                  <a:pos x="0" y="72"/>
                </a:cxn>
                <a:cxn ang="0">
                  <a:pos x="0" y="60"/>
                </a:cxn>
                <a:cxn ang="0">
                  <a:pos x="4" y="38"/>
                </a:cxn>
                <a:cxn ang="0">
                  <a:pos x="20" y="18"/>
                </a:cxn>
                <a:cxn ang="0">
                  <a:pos x="32" y="10"/>
                </a:cxn>
                <a:cxn ang="0">
                  <a:pos x="58" y="0"/>
                </a:cxn>
                <a:cxn ang="0">
                  <a:pos x="74" y="0"/>
                </a:cxn>
                <a:cxn ang="0">
                  <a:pos x="130" y="6"/>
                </a:cxn>
                <a:cxn ang="0">
                  <a:pos x="154" y="14"/>
                </a:cxn>
                <a:cxn ang="0">
                  <a:pos x="144" y="62"/>
                </a:cxn>
                <a:cxn ang="0">
                  <a:pos x="138" y="52"/>
                </a:cxn>
                <a:cxn ang="0">
                  <a:pos x="126" y="34"/>
                </a:cxn>
                <a:cxn ang="0">
                  <a:pos x="116" y="26"/>
                </a:cxn>
                <a:cxn ang="0">
                  <a:pos x="98" y="18"/>
                </a:cxn>
                <a:cxn ang="0">
                  <a:pos x="78" y="14"/>
                </a:cxn>
                <a:cxn ang="0">
                  <a:pos x="64" y="16"/>
                </a:cxn>
                <a:cxn ang="0">
                  <a:pos x="52" y="20"/>
                </a:cxn>
                <a:cxn ang="0">
                  <a:pos x="44" y="32"/>
                </a:cxn>
                <a:cxn ang="0">
                  <a:pos x="42" y="36"/>
                </a:cxn>
                <a:cxn ang="0">
                  <a:pos x="52" y="52"/>
                </a:cxn>
                <a:cxn ang="0">
                  <a:pos x="64" y="60"/>
                </a:cxn>
                <a:cxn ang="0">
                  <a:pos x="90" y="70"/>
                </a:cxn>
                <a:cxn ang="0">
                  <a:pos x="128" y="88"/>
                </a:cxn>
                <a:cxn ang="0">
                  <a:pos x="152" y="104"/>
                </a:cxn>
                <a:cxn ang="0">
                  <a:pos x="158" y="114"/>
                </a:cxn>
                <a:cxn ang="0">
                  <a:pos x="166" y="134"/>
                </a:cxn>
                <a:cxn ang="0">
                  <a:pos x="166" y="146"/>
                </a:cxn>
                <a:cxn ang="0">
                  <a:pos x="160" y="174"/>
                </a:cxn>
                <a:cxn ang="0">
                  <a:pos x="144" y="196"/>
                </a:cxn>
                <a:cxn ang="0">
                  <a:pos x="130" y="204"/>
                </a:cxn>
                <a:cxn ang="0">
                  <a:pos x="104" y="216"/>
                </a:cxn>
                <a:cxn ang="0">
                  <a:pos x="90" y="216"/>
                </a:cxn>
                <a:cxn ang="0">
                  <a:pos x="34" y="212"/>
                </a:cxn>
              </a:cxnLst>
              <a:rect l="0" t="0" r="r" b="b"/>
              <a:pathLst>
                <a:path w="166" h="216">
                  <a:moveTo>
                    <a:pt x="0" y="206"/>
                  </a:moveTo>
                  <a:lnTo>
                    <a:pt x="0" y="138"/>
                  </a:lnTo>
                  <a:lnTo>
                    <a:pt x="10" y="138"/>
                  </a:lnTo>
                  <a:lnTo>
                    <a:pt x="10" y="138"/>
                  </a:lnTo>
                  <a:lnTo>
                    <a:pt x="18" y="154"/>
                  </a:lnTo>
                  <a:lnTo>
                    <a:pt x="26" y="166"/>
                  </a:lnTo>
                  <a:lnTo>
                    <a:pt x="36" y="176"/>
                  </a:lnTo>
                  <a:lnTo>
                    <a:pt x="46" y="186"/>
                  </a:lnTo>
                  <a:lnTo>
                    <a:pt x="56" y="192"/>
                  </a:lnTo>
                  <a:lnTo>
                    <a:pt x="66" y="198"/>
                  </a:lnTo>
                  <a:lnTo>
                    <a:pt x="76" y="200"/>
                  </a:lnTo>
                  <a:lnTo>
                    <a:pt x="88" y="202"/>
                  </a:lnTo>
                  <a:lnTo>
                    <a:pt x="88" y="202"/>
                  </a:lnTo>
                  <a:lnTo>
                    <a:pt x="102" y="200"/>
                  </a:lnTo>
                  <a:lnTo>
                    <a:pt x="114" y="192"/>
                  </a:lnTo>
                  <a:lnTo>
                    <a:pt x="114" y="192"/>
                  </a:lnTo>
                  <a:lnTo>
                    <a:pt x="118" y="188"/>
                  </a:lnTo>
                  <a:lnTo>
                    <a:pt x="122" y="184"/>
                  </a:lnTo>
                  <a:lnTo>
                    <a:pt x="124" y="178"/>
                  </a:lnTo>
                  <a:lnTo>
                    <a:pt x="126" y="172"/>
                  </a:lnTo>
                  <a:lnTo>
                    <a:pt x="126" y="172"/>
                  </a:lnTo>
                  <a:lnTo>
                    <a:pt x="124" y="166"/>
                  </a:lnTo>
                  <a:lnTo>
                    <a:pt x="122" y="160"/>
                  </a:lnTo>
                  <a:lnTo>
                    <a:pt x="120" y="154"/>
                  </a:lnTo>
                  <a:lnTo>
                    <a:pt x="114" y="150"/>
                  </a:lnTo>
                  <a:lnTo>
                    <a:pt x="114" y="150"/>
                  </a:lnTo>
                  <a:lnTo>
                    <a:pt x="108" y="144"/>
                  </a:lnTo>
                  <a:lnTo>
                    <a:pt x="98" y="140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50" y="120"/>
                  </a:lnTo>
                  <a:lnTo>
                    <a:pt x="34" y="112"/>
                  </a:lnTo>
                  <a:lnTo>
                    <a:pt x="22" y="106"/>
                  </a:lnTo>
                  <a:lnTo>
                    <a:pt x="14" y="98"/>
                  </a:lnTo>
                  <a:lnTo>
                    <a:pt x="14" y="98"/>
                  </a:lnTo>
                  <a:lnTo>
                    <a:pt x="8" y="90"/>
                  </a:lnTo>
                  <a:lnTo>
                    <a:pt x="4" y="80"/>
                  </a:lnTo>
                  <a:lnTo>
                    <a:pt x="0" y="72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48"/>
                  </a:lnTo>
                  <a:lnTo>
                    <a:pt x="4" y="38"/>
                  </a:lnTo>
                  <a:lnTo>
                    <a:pt x="12" y="26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32" y="10"/>
                  </a:lnTo>
                  <a:lnTo>
                    <a:pt x="44" y="4"/>
                  </a:lnTo>
                  <a:lnTo>
                    <a:pt x="58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104" y="2"/>
                  </a:lnTo>
                  <a:lnTo>
                    <a:pt x="130" y="6"/>
                  </a:lnTo>
                  <a:lnTo>
                    <a:pt x="142" y="10"/>
                  </a:lnTo>
                  <a:lnTo>
                    <a:pt x="154" y="14"/>
                  </a:lnTo>
                  <a:lnTo>
                    <a:pt x="154" y="62"/>
                  </a:lnTo>
                  <a:lnTo>
                    <a:pt x="144" y="62"/>
                  </a:lnTo>
                  <a:lnTo>
                    <a:pt x="144" y="62"/>
                  </a:lnTo>
                  <a:lnTo>
                    <a:pt x="138" y="52"/>
                  </a:lnTo>
                  <a:lnTo>
                    <a:pt x="132" y="42"/>
                  </a:lnTo>
                  <a:lnTo>
                    <a:pt x="126" y="34"/>
                  </a:lnTo>
                  <a:lnTo>
                    <a:pt x="116" y="26"/>
                  </a:lnTo>
                  <a:lnTo>
                    <a:pt x="116" y="26"/>
                  </a:lnTo>
                  <a:lnTo>
                    <a:pt x="108" y="22"/>
                  </a:lnTo>
                  <a:lnTo>
                    <a:pt x="98" y="18"/>
                  </a:lnTo>
                  <a:lnTo>
                    <a:pt x="88" y="14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64" y="16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4" y="46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64" y="60"/>
                  </a:lnTo>
                  <a:lnTo>
                    <a:pt x="90" y="70"/>
                  </a:lnTo>
                  <a:lnTo>
                    <a:pt x="90" y="70"/>
                  </a:lnTo>
                  <a:lnTo>
                    <a:pt x="110" y="80"/>
                  </a:lnTo>
                  <a:lnTo>
                    <a:pt x="128" y="88"/>
                  </a:lnTo>
                  <a:lnTo>
                    <a:pt x="142" y="96"/>
                  </a:lnTo>
                  <a:lnTo>
                    <a:pt x="152" y="104"/>
                  </a:lnTo>
                  <a:lnTo>
                    <a:pt x="152" y="104"/>
                  </a:lnTo>
                  <a:lnTo>
                    <a:pt x="158" y="114"/>
                  </a:lnTo>
                  <a:lnTo>
                    <a:pt x="162" y="124"/>
                  </a:lnTo>
                  <a:lnTo>
                    <a:pt x="166" y="134"/>
                  </a:lnTo>
                  <a:lnTo>
                    <a:pt x="166" y="146"/>
                  </a:lnTo>
                  <a:lnTo>
                    <a:pt x="166" y="146"/>
                  </a:lnTo>
                  <a:lnTo>
                    <a:pt x="166" y="160"/>
                  </a:lnTo>
                  <a:lnTo>
                    <a:pt x="160" y="174"/>
                  </a:lnTo>
                  <a:lnTo>
                    <a:pt x="154" y="184"/>
                  </a:lnTo>
                  <a:lnTo>
                    <a:pt x="144" y="196"/>
                  </a:lnTo>
                  <a:lnTo>
                    <a:pt x="144" y="196"/>
                  </a:lnTo>
                  <a:lnTo>
                    <a:pt x="130" y="204"/>
                  </a:lnTo>
                  <a:lnTo>
                    <a:pt x="118" y="212"/>
                  </a:lnTo>
                  <a:lnTo>
                    <a:pt x="104" y="216"/>
                  </a:lnTo>
                  <a:lnTo>
                    <a:pt x="90" y="216"/>
                  </a:lnTo>
                  <a:lnTo>
                    <a:pt x="90" y="216"/>
                  </a:lnTo>
                  <a:lnTo>
                    <a:pt x="62" y="216"/>
                  </a:lnTo>
                  <a:lnTo>
                    <a:pt x="34" y="212"/>
                  </a:lnTo>
                  <a:lnTo>
                    <a:pt x="0" y="206"/>
                  </a:lnTo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3211" y="2070"/>
              <a:ext cx="317" cy="294"/>
            </a:xfrm>
            <a:custGeom>
              <a:avLst/>
              <a:gdLst/>
              <a:ahLst/>
              <a:cxnLst>
                <a:cxn ang="0">
                  <a:pos x="218" y="248"/>
                </a:cxn>
                <a:cxn ang="0">
                  <a:pos x="194" y="270"/>
                </a:cxn>
                <a:cxn ang="0">
                  <a:pos x="174" y="284"/>
                </a:cxn>
                <a:cxn ang="0">
                  <a:pos x="164" y="288"/>
                </a:cxn>
                <a:cxn ang="0">
                  <a:pos x="142" y="292"/>
                </a:cxn>
                <a:cxn ang="0">
                  <a:pos x="128" y="294"/>
                </a:cxn>
                <a:cxn ang="0">
                  <a:pos x="88" y="286"/>
                </a:cxn>
                <a:cxn ang="0">
                  <a:pos x="58" y="268"/>
                </a:cxn>
                <a:cxn ang="0">
                  <a:pos x="46" y="254"/>
                </a:cxn>
                <a:cxn ang="0">
                  <a:pos x="34" y="220"/>
                </a:cxn>
                <a:cxn ang="0">
                  <a:pos x="32" y="48"/>
                </a:cxn>
                <a:cxn ang="0">
                  <a:pos x="32" y="30"/>
                </a:cxn>
                <a:cxn ang="0">
                  <a:pos x="26" y="16"/>
                </a:cxn>
                <a:cxn ang="0">
                  <a:pos x="22" y="14"/>
                </a:cxn>
                <a:cxn ang="0">
                  <a:pos x="0" y="8"/>
                </a:cxn>
                <a:cxn ang="0">
                  <a:pos x="98" y="0"/>
                </a:cxn>
                <a:cxn ang="0">
                  <a:pos x="98" y="210"/>
                </a:cxn>
                <a:cxn ang="0">
                  <a:pos x="102" y="234"/>
                </a:cxn>
                <a:cxn ang="0">
                  <a:pos x="112" y="252"/>
                </a:cxn>
                <a:cxn ang="0">
                  <a:pos x="120" y="258"/>
                </a:cxn>
                <a:cxn ang="0">
                  <a:pos x="138" y="266"/>
                </a:cxn>
                <a:cxn ang="0">
                  <a:pos x="150" y="266"/>
                </a:cxn>
                <a:cxn ang="0">
                  <a:pos x="168" y="264"/>
                </a:cxn>
                <a:cxn ang="0">
                  <a:pos x="202" y="244"/>
                </a:cxn>
                <a:cxn ang="0">
                  <a:pos x="220" y="48"/>
                </a:cxn>
                <a:cxn ang="0">
                  <a:pos x="220" y="34"/>
                </a:cxn>
                <a:cxn ang="0">
                  <a:pos x="216" y="20"/>
                </a:cxn>
                <a:cxn ang="0">
                  <a:pos x="214" y="16"/>
                </a:cxn>
                <a:cxn ang="0">
                  <a:pos x="202" y="10"/>
                </a:cxn>
                <a:cxn ang="0">
                  <a:pos x="188" y="0"/>
                </a:cxn>
                <a:cxn ang="0">
                  <a:pos x="282" y="238"/>
                </a:cxn>
                <a:cxn ang="0">
                  <a:pos x="282" y="250"/>
                </a:cxn>
                <a:cxn ang="0">
                  <a:pos x="284" y="266"/>
                </a:cxn>
                <a:cxn ang="0">
                  <a:pos x="288" y="270"/>
                </a:cxn>
                <a:cxn ang="0">
                  <a:pos x="298" y="276"/>
                </a:cxn>
                <a:cxn ang="0">
                  <a:pos x="316" y="286"/>
                </a:cxn>
              </a:cxnLst>
              <a:rect l="0" t="0" r="r" b="b"/>
              <a:pathLst>
                <a:path w="316" h="294">
                  <a:moveTo>
                    <a:pt x="218" y="286"/>
                  </a:moveTo>
                  <a:lnTo>
                    <a:pt x="218" y="248"/>
                  </a:lnTo>
                  <a:lnTo>
                    <a:pt x="218" y="248"/>
                  </a:lnTo>
                  <a:lnTo>
                    <a:pt x="194" y="270"/>
                  </a:lnTo>
                  <a:lnTo>
                    <a:pt x="184" y="278"/>
                  </a:lnTo>
                  <a:lnTo>
                    <a:pt x="174" y="284"/>
                  </a:lnTo>
                  <a:lnTo>
                    <a:pt x="174" y="284"/>
                  </a:lnTo>
                  <a:lnTo>
                    <a:pt x="164" y="288"/>
                  </a:lnTo>
                  <a:lnTo>
                    <a:pt x="154" y="290"/>
                  </a:lnTo>
                  <a:lnTo>
                    <a:pt x="142" y="292"/>
                  </a:lnTo>
                  <a:lnTo>
                    <a:pt x="128" y="294"/>
                  </a:lnTo>
                  <a:lnTo>
                    <a:pt x="128" y="294"/>
                  </a:lnTo>
                  <a:lnTo>
                    <a:pt x="108" y="292"/>
                  </a:lnTo>
                  <a:lnTo>
                    <a:pt x="88" y="286"/>
                  </a:lnTo>
                  <a:lnTo>
                    <a:pt x="72" y="278"/>
                  </a:lnTo>
                  <a:lnTo>
                    <a:pt x="58" y="268"/>
                  </a:lnTo>
                  <a:lnTo>
                    <a:pt x="58" y="268"/>
                  </a:lnTo>
                  <a:lnTo>
                    <a:pt x="46" y="254"/>
                  </a:lnTo>
                  <a:lnTo>
                    <a:pt x="38" y="238"/>
                  </a:lnTo>
                  <a:lnTo>
                    <a:pt x="34" y="220"/>
                  </a:lnTo>
                  <a:lnTo>
                    <a:pt x="32" y="19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30"/>
                  </a:lnTo>
                  <a:lnTo>
                    <a:pt x="30" y="22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2" y="14"/>
                  </a:lnTo>
                  <a:lnTo>
                    <a:pt x="16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98" y="0"/>
                  </a:lnTo>
                  <a:lnTo>
                    <a:pt x="98" y="210"/>
                  </a:lnTo>
                  <a:lnTo>
                    <a:pt x="98" y="210"/>
                  </a:lnTo>
                  <a:lnTo>
                    <a:pt x="98" y="224"/>
                  </a:lnTo>
                  <a:lnTo>
                    <a:pt x="102" y="234"/>
                  </a:lnTo>
                  <a:lnTo>
                    <a:pt x="106" y="244"/>
                  </a:lnTo>
                  <a:lnTo>
                    <a:pt x="112" y="252"/>
                  </a:lnTo>
                  <a:lnTo>
                    <a:pt x="112" y="252"/>
                  </a:lnTo>
                  <a:lnTo>
                    <a:pt x="120" y="258"/>
                  </a:lnTo>
                  <a:lnTo>
                    <a:pt x="128" y="264"/>
                  </a:lnTo>
                  <a:lnTo>
                    <a:pt x="138" y="266"/>
                  </a:lnTo>
                  <a:lnTo>
                    <a:pt x="150" y="266"/>
                  </a:lnTo>
                  <a:lnTo>
                    <a:pt x="150" y="266"/>
                  </a:lnTo>
                  <a:lnTo>
                    <a:pt x="160" y="266"/>
                  </a:lnTo>
                  <a:lnTo>
                    <a:pt x="168" y="264"/>
                  </a:lnTo>
                  <a:lnTo>
                    <a:pt x="184" y="256"/>
                  </a:lnTo>
                  <a:lnTo>
                    <a:pt x="202" y="244"/>
                  </a:lnTo>
                  <a:lnTo>
                    <a:pt x="220" y="228"/>
                  </a:lnTo>
                  <a:lnTo>
                    <a:pt x="220" y="48"/>
                  </a:lnTo>
                  <a:lnTo>
                    <a:pt x="220" y="48"/>
                  </a:lnTo>
                  <a:lnTo>
                    <a:pt x="220" y="34"/>
                  </a:lnTo>
                  <a:lnTo>
                    <a:pt x="218" y="24"/>
                  </a:lnTo>
                  <a:lnTo>
                    <a:pt x="216" y="20"/>
                  </a:lnTo>
                  <a:lnTo>
                    <a:pt x="214" y="16"/>
                  </a:lnTo>
                  <a:lnTo>
                    <a:pt x="214" y="16"/>
                  </a:lnTo>
                  <a:lnTo>
                    <a:pt x="208" y="12"/>
                  </a:lnTo>
                  <a:lnTo>
                    <a:pt x="202" y="10"/>
                  </a:lnTo>
                  <a:lnTo>
                    <a:pt x="188" y="8"/>
                  </a:lnTo>
                  <a:lnTo>
                    <a:pt x="188" y="0"/>
                  </a:lnTo>
                  <a:lnTo>
                    <a:pt x="282" y="0"/>
                  </a:lnTo>
                  <a:lnTo>
                    <a:pt x="282" y="238"/>
                  </a:lnTo>
                  <a:lnTo>
                    <a:pt x="282" y="238"/>
                  </a:lnTo>
                  <a:lnTo>
                    <a:pt x="282" y="250"/>
                  </a:lnTo>
                  <a:lnTo>
                    <a:pt x="282" y="258"/>
                  </a:lnTo>
                  <a:lnTo>
                    <a:pt x="284" y="266"/>
                  </a:lnTo>
                  <a:lnTo>
                    <a:pt x="288" y="270"/>
                  </a:lnTo>
                  <a:lnTo>
                    <a:pt x="288" y="270"/>
                  </a:lnTo>
                  <a:lnTo>
                    <a:pt x="292" y="272"/>
                  </a:lnTo>
                  <a:lnTo>
                    <a:pt x="298" y="276"/>
                  </a:lnTo>
                  <a:lnTo>
                    <a:pt x="316" y="278"/>
                  </a:lnTo>
                  <a:lnTo>
                    <a:pt x="316" y="286"/>
                  </a:lnTo>
                  <a:lnTo>
                    <a:pt x="218" y="286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31" name="Freeform 28"/>
            <p:cNvSpPr>
              <a:spLocks noEditPoints="1"/>
            </p:cNvSpPr>
            <p:nvPr/>
          </p:nvSpPr>
          <p:spPr bwMode="auto">
            <a:xfrm>
              <a:off x="2941" y="2145"/>
              <a:ext cx="225" cy="215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2" y="88"/>
                </a:cxn>
                <a:cxn ang="0">
                  <a:pos x="8" y="66"/>
                </a:cxn>
                <a:cxn ang="0">
                  <a:pos x="18" y="46"/>
                </a:cxn>
                <a:cxn ang="0">
                  <a:pos x="34" y="30"/>
                </a:cxn>
                <a:cxn ang="0">
                  <a:pos x="72" y="8"/>
                </a:cxn>
                <a:cxn ang="0">
                  <a:pos x="122" y="0"/>
                </a:cxn>
                <a:cxn ang="0">
                  <a:pos x="144" y="0"/>
                </a:cxn>
                <a:cxn ang="0">
                  <a:pos x="178" y="14"/>
                </a:cxn>
                <a:cxn ang="0">
                  <a:pos x="202" y="38"/>
                </a:cxn>
                <a:cxn ang="0">
                  <a:pos x="214" y="72"/>
                </a:cxn>
                <a:cxn ang="0">
                  <a:pos x="70" y="92"/>
                </a:cxn>
                <a:cxn ang="0">
                  <a:pos x="70" y="110"/>
                </a:cxn>
                <a:cxn ang="0">
                  <a:pos x="80" y="142"/>
                </a:cxn>
                <a:cxn ang="0">
                  <a:pos x="98" y="168"/>
                </a:cxn>
                <a:cxn ang="0">
                  <a:pos x="120" y="184"/>
                </a:cxn>
                <a:cxn ang="0">
                  <a:pos x="134" y="186"/>
                </a:cxn>
                <a:cxn ang="0">
                  <a:pos x="164" y="184"/>
                </a:cxn>
                <a:cxn ang="0">
                  <a:pos x="186" y="174"/>
                </a:cxn>
                <a:cxn ang="0">
                  <a:pos x="208" y="154"/>
                </a:cxn>
                <a:cxn ang="0">
                  <a:pos x="226" y="144"/>
                </a:cxn>
                <a:cxn ang="0">
                  <a:pos x="220" y="158"/>
                </a:cxn>
                <a:cxn ang="0">
                  <a:pos x="204" y="184"/>
                </a:cxn>
                <a:cxn ang="0">
                  <a:pos x="176" y="204"/>
                </a:cxn>
                <a:cxn ang="0">
                  <a:pos x="140" y="216"/>
                </a:cxn>
                <a:cxn ang="0">
                  <a:pos x="118" y="216"/>
                </a:cxn>
                <a:cxn ang="0">
                  <a:pos x="80" y="212"/>
                </a:cxn>
                <a:cxn ang="0">
                  <a:pos x="42" y="194"/>
                </a:cxn>
                <a:cxn ang="0">
                  <a:pos x="18" y="170"/>
                </a:cxn>
                <a:cxn ang="0">
                  <a:pos x="8" y="152"/>
                </a:cxn>
                <a:cxn ang="0">
                  <a:pos x="0" y="128"/>
                </a:cxn>
                <a:cxn ang="0">
                  <a:pos x="0" y="116"/>
                </a:cxn>
                <a:cxn ang="0">
                  <a:pos x="148" y="72"/>
                </a:cxn>
                <a:cxn ang="0">
                  <a:pos x="148" y="60"/>
                </a:cxn>
                <a:cxn ang="0">
                  <a:pos x="144" y="42"/>
                </a:cxn>
                <a:cxn ang="0">
                  <a:pos x="134" y="28"/>
                </a:cxn>
                <a:cxn ang="0">
                  <a:pos x="120" y="20"/>
                </a:cxn>
                <a:cxn ang="0">
                  <a:pos x="114" y="18"/>
                </a:cxn>
                <a:cxn ang="0">
                  <a:pos x="100" y="22"/>
                </a:cxn>
                <a:cxn ang="0">
                  <a:pos x="86" y="32"/>
                </a:cxn>
                <a:cxn ang="0">
                  <a:pos x="76" y="50"/>
                </a:cxn>
                <a:cxn ang="0">
                  <a:pos x="72" y="72"/>
                </a:cxn>
              </a:cxnLst>
              <a:rect l="0" t="0" r="r" b="b"/>
              <a:pathLst>
                <a:path w="226" h="216">
                  <a:moveTo>
                    <a:pt x="0" y="116"/>
                  </a:moveTo>
                  <a:lnTo>
                    <a:pt x="0" y="116"/>
                  </a:lnTo>
                  <a:lnTo>
                    <a:pt x="0" y="102"/>
                  </a:lnTo>
                  <a:lnTo>
                    <a:pt x="2" y="88"/>
                  </a:lnTo>
                  <a:lnTo>
                    <a:pt x="4" y="76"/>
                  </a:lnTo>
                  <a:lnTo>
                    <a:pt x="8" y="66"/>
                  </a:lnTo>
                  <a:lnTo>
                    <a:pt x="12" y="56"/>
                  </a:lnTo>
                  <a:lnTo>
                    <a:pt x="18" y="46"/>
                  </a:lnTo>
                  <a:lnTo>
                    <a:pt x="26" y="38"/>
                  </a:lnTo>
                  <a:lnTo>
                    <a:pt x="34" y="30"/>
                  </a:lnTo>
                  <a:lnTo>
                    <a:pt x="52" y="16"/>
                  </a:lnTo>
                  <a:lnTo>
                    <a:pt x="72" y="8"/>
                  </a:lnTo>
                  <a:lnTo>
                    <a:pt x="96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44" y="0"/>
                  </a:lnTo>
                  <a:lnTo>
                    <a:pt x="162" y="6"/>
                  </a:lnTo>
                  <a:lnTo>
                    <a:pt x="178" y="14"/>
                  </a:lnTo>
                  <a:lnTo>
                    <a:pt x="192" y="26"/>
                  </a:lnTo>
                  <a:lnTo>
                    <a:pt x="202" y="38"/>
                  </a:lnTo>
                  <a:lnTo>
                    <a:pt x="210" y="54"/>
                  </a:lnTo>
                  <a:lnTo>
                    <a:pt x="214" y="72"/>
                  </a:lnTo>
                  <a:lnTo>
                    <a:pt x="218" y="92"/>
                  </a:lnTo>
                  <a:lnTo>
                    <a:pt x="70" y="92"/>
                  </a:lnTo>
                  <a:lnTo>
                    <a:pt x="70" y="92"/>
                  </a:lnTo>
                  <a:lnTo>
                    <a:pt x="70" y="110"/>
                  </a:lnTo>
                  <a:lnTo>
                    <a:pt x="74" y="126"/>
                  </a:lnTo>
                  <a:lnTo>
                    <a:pt x="80" y="142"/>
                  </a:lnTo>
                  <a:lnTo>
                    <a:pt x="88" y="156"/>
                  </a:lnTo>
                  <a:lnTo>
                    <a:pt x="98" y="168"/>
                  </a:lnTo>
                  <a:lnTo>
                    <a:pt x="108" y="178"/>
                  </a:lnTo>
                  <a:lnTo>
                    <a:pt x="120" y="184"/>
                  </a:lnTo>
                  <a:lnTo>
                    <a:pt x="134" y="186"/>
                  </a:lnTo>
                  <a:lnTo>
                    <a:pt x="134" y="186"/>
                  </a:lnTo>
                  <a:lnTo>
                    <a:pt x="154" y="186"/>
                  </a:lnTo>
                  <a:lnTo>
                    <a:pt x="164" y="184"/>
                  </a:lnTo>
                  <a:lnTo>
                    <a:pt x="174" y="180"/>
                  </a:lnTo>
                  <a:lnTo>
                    <a:pt x="186" y="174"/>
                  </a:lnTo>
                  <a:lnTo>
                    <a:pt x="196" y="164"/>
                  </a:lnTo>
                  <a:lnTo>
                    <a:pt x="208" y="154"/>
                  </a:lnTo>
                  <a:lnTo>
                    <a:pt x="220" y="138"/>
                  </a:lnTo>
                  <a:lnTo>
                    <a:pt x="226" y="144"/>
                  </a:lnTo>
                  <a:lnTo>
                    <a:pt x="226" y="144"/>
                  </a:lnTo>
                  <a:lnTo>
                    <a:pt x="220" y="158"/>
                  </a:lnTo>
                  <a:lnTo>
                    <a:pt x="214" y="170"/>
                  </a:lnTo>
                  <a:lnTo>
                    <a:pt x="204" y="184"/>
                  </a:lnTo>
                  <a:lnTo>
                    <a:pt x="192" y="194"/>
                  </a:lnTo>
                  <a:lnTo>
                    <a:pt x="176" y="204"/>
                  </a:lnTo>
                  <a:lnTo>
                    <a:pt x="160" y="210"/>
                  </a:lnTo>
                  <a:lnTo>
                    <a:pt x="140" y="216"/>
                  </a:lnTo>
                  <a:lnTo>
                    <a:pt x="118" y="216"/>
                  </a:lnTo>
                  <a:lnTo>
                    <a:pt x="118" y="216"/>
                  </a:lnTo>
                  <a:lnTo>
                    <a:pt x="100" y="216"/>
                  </a:lnTo>
                  <a:lnTo>
                    <a:pt x="80" y="212"/>
                  </a:lnTo>
                  <a:lnTo>
                    <a:pt x="60" y="204"/>
                  </a:lnTo>
                  <a:lnTo>
                    <a:pt x="42" y="194"/>
                  </a:lnTo>
                  <a:lnTo>
                    <a:pt x="26" y="178"/>
                  </a:lnTo>
                  <a:lnTo>
                    <a:pt x="18" y="170"/>
                  </a:lnTo>
                  <a:lnTo>
                    <a:pt x="12" y="162"/>
                  </a:lnTo>
                  <a:lnTo>
                    <a:pt x="8" y="152"/>
                  </a:lnTo>
                  <a:lnTo>
                    <a:pt x="4" y="140"/>
                  </a:lnTo>
                  <a:lnTo>
                    <a:pt x="0" y="128"/>
                  </a:lnTo>
                  <a:lnTo>
                    <a:pt x="0" y="116"/>
                  </a:lnTo>
                  <a:lnTo>
                    <a:pt x="0" y="116"/>
                  </a:lnTo>
                  <a:close/>
                  <a:moveTo>
                    <a:pt x="72" y="72"/>
                  </a:moveTo>
                  <a:lnTo>
                    <a:pt x="148" y="72"/>
                  </a:lnTo>
                  <a:lnTo>
                    <a:pt x="148" y="72"/>
                  </a:lnTo>
                  <a:lnTo>
                    <a:pt x="148" y="60"/>
                  </a:lnTo>
                  <a:lnTo>
                    <a:pt x="146" y="50"/>
                  </a:lnTo>
                  <a:lnTo>
                    <a:pt x="144" y="42"/>
                  </a:lnTo>
                  <a:lnTo>
                    <a:pt x="138" y="34"/>
                  </a:lnTo>
                  <a:lnTo>
                    <a:pt x="134" y="28"/>
                  </a:lnTo>
                  <a:lnTo>
                    <a:pt x="128" y="22"/>
                  </a:lnTo>
                  <a:lnTo>
                    <a:pt x="120" y="20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06" y="20"/>
                  </a:lnTo>
                  <a:lnTo>
                    <a:pt x="100" y="22"/>
                  </a:lnTo>
                  <a:lnTo>
                    <a:pt x="92" y="26"/>
                  </a:lnTo>
                  <a:lnTo>
                    <a:pt x="86" y="32"/>
                  </a:lnTo>
                  <a:lnTo>
                    <a:pt x="80" y="40"/>
                  </a:lnTo>
                  <a:lnTo>
                    <a:pt x="76" y="50"/>
                  </a:lnTo>
                  <a:lnTo>
                    <a:pt x="74" y="60"/>
                  </a:lnTo>
                  <a:lnTo>
                    <a:pt x="72" y="72"/>
                  </a:lnTo>
                  <a:lnTo>
                    <a:pt x="72" y="72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2797" y="2045"/>
              <a:ext cx="167" cy="317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98" y="4"/>
                </a:cxn>
                <a:cxn ang="0">
                  <a:pos x="98" y="100"/>
                </a:cxn>
                <a:cxn ang="0">
                  <a:pos x="162" y="100"/>
                </a:cxn>
                <a:cxn ang="0">
                  <a:pos x="162" y="120"/>
                </a:cxn>
                <a:cxn ang="0">
                  <a:pos x="98" y="120"/>
                </a:cxn>
                <a:cxn ang="0">
                  <a:pos x="98" y="240"/>
                </a:cxn>
                <a:cxn ang="0">
                  <a:pos x="98" y="240"/>
                </a:cxn>
                <a:cxn ang="0">
                  <a:pos x="100" y="256"/>
                </a:cxn>
                <a:cxn ang="0">
                  <a:pos x="104" y="266"/>
                </a:cxn>
                <a:cxn ang="0">
                  <a:pos x="110" y="274"/>
                </a:cxn>
                <a:cxn ang="0">
                  <a:pos x="120" y="278"/>
                </a:cxn>
                <a:cxn ang="0">
                  <a:pos x="128" y="280"/>
                </a:cxn>
                <a:cxn ang="0">
                  <a:pos x="138" y="278"/>
                </a:cxn>
                <a:cxn ang="0">
                  <a:pos x="150" y="270"/>
                </a:cxn>
                <a:cxn ang="0">
                  <a:pos x="160" y="262"/>
                </a:cxn>
                <a:cxn ang="0">
                  <a:pos x="160" y="262"/>
                </a:cxn>
                <a:cxn ang="0">
                  <a:pos x="160" y="262"/>
                </a:cxn>
                <a:cxn ang="0">
                  <a:pos x="164" y="264"/>
                </a:cxn>
                <a:cxn ang="0">
                  <a:pos x="166" y="268"/>
                </a:cxn>
                <a:cxn ang="0">
                  <a:pos x="168" y="268"/>
                </a:cxn>
                <a:cxn ang="0">
                  <a:pos x="168" y="268"/>
                </a:cxn>
                <a:cxn ang="0">
                  <a:pos x="160" y="282"/>
                </a:cxn>
                <a:cxn ang="0">
                  <a:pos x="150" y="294"/>
                </a:cxn>
                <a:cxn ang="0">
                  <a:pos x="138" y="304"/>
                </a:cxn>
                <a:cxn ang="0">
                  <a:pos x="126" y="312"/>
                </a:cxn>
                <a:cxn ang="0">
                  <a:pos x="112" y="316"/>
                </a:cxn>
                <a:cxn ang="0">
                  <a:pos x="98" y="318"/>
                </a:cxn>
                <a:cxn ang="0">
                  <a:pos x="84" y="316"/>
                </a:cxn>
                <a:cxn ang="0">
                  <a:pos x="68" y="312"/>
                </a:cxn>
                <a:cxn ang="0">
                  <a:pos x="68" y="312"/>
                </a:cxn>
                <a:cxn ang="0">
                  <a:pos x="54" y="302"/>
                </a:cxn>
                <a:cxn ang="0">
                  <a:pos x="46" y="296"/>
                </a:cxn>
                <a:cxn ang="0">
                  <a:pos x="40" y="290"/>
                </a:cxn>
                <a:cxn ang="0">
                  <a:pos x="36" y="282"/>
                </a:cxn>
                <a:cxn ang="0">
                  <a:pos x="32" y="272"/>
                </a:cxn>
                <a:cxn ang="0">
                  <a:pos x="30" y="260"/>
                </a:cxn>
                <a:cxn ang="0">
                  <a:pos x="28" y="248"/>
                </a:cxn>
                <a:cxn ang="0">
                  <a:pos x="28" y="120"/>
                </a:cxn>
                <a:cxn ang="0">
                  <a:pos x="0" y="120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16" y="94"/>
                </a:cxn>
                <a:cxn ang="0">
                  <a:pos x="32" y="88"/>
                </a:cxn>
                <a:cxn ang="0">
                  <a:pos x="46" y="80"/>
                </a:cxn>
                <a:cxn ang="0">
                  <a:pos x="58" y="68"/>
                </a:cxn>
                <a:cxn ang="0">
                  <a:pos x="70" y="56"/>
                </a:cxn>
                <a:cxn ang="0">
                  <a:pos x="78" y="40"/>
                </a:cxn>
                <a:cxn ang="0">
                  <a:pos x="86" y="22"/>
                </a:cxn>
                <a:cxn ang="0">
                  <a:pos x="90" y="2"/>
                </a:cxn>
                <a:cxn ang="0">
                  <a:pos x="90" y="0"/>
                </a:cxn>
              </a:cxnLst>
              <a:rect l="0" t="0" r="r" b="b"/>
              <a:pathLst>
                <a:path w="168" h="318">
                  <a:moveTo>
                    <a:pt x="90" y="0"/>
                  </a:moveTo>
                  <a:lnTo>
                    <a:pt x="98" y="4"/>
                  </a:lnTo>
                  <a:lnTo>
                    <a:pt x="98" y="100"/>
                  </a:lnTo>
                  <a:lnTo>
                    <a:pt x="162" y="100"/>
                  </a:lnTo>
                  <a:lnTo>
                    <a:pt x="162" y="120"/>
                  </a:lnTo>
                  <a:lnTo>
                    <a:pt x="98" y="120"/>
                  </a:lnTo>
                  <a:lnTo>
                    <a:pt x="98" y="240"/>
                  </a:lnTo>
                  <a:lnTo>
                    <a:pt x="98" y="240"/>
                  </a:lnTo>
                  <a:lnTo>
                    <a:pt x="100" y="256"/>
                  </a:lnTo>
                  <a:lnTo>
                    <a:pt x="104" y="266"/>
                  </a:lnTo>
                  <a:lnTo>
                    <a:pt x="110" y="274"/>
                  </a:lnTo>
                  <a:lnTo>
                    <a:pt x="120" y="278"/>
                  </a:lnTo>
                  <a:lnTo>
                    <a:pt x="128" y="280"/>
                  </a:lnTo>
                  <a:lnTo>
                    <a:pt x="138" y="278"/>
                  </a:lnTo>
                  <a:lnTo>
                    <a:pt x="150" y="270"/>
                  </a:lnTo>
                  <a:lnTo>
                    <a:pt x="160" y="262"/>
                  </a:lnTo>
                  <a:lnTo>
                    <a:pt x="160" y="262"/>
                  </a:lnTo>
                  <a:lnTo>
                    <a:pt x="160" y="262"/>
                  </a:lnTo>
                  <a:lnTo>
                    <a:pt x="164" y="264"/>
                  </a:lnTo>
                  <a:lnTo>
                    <a:pt x="166" y="268"/>
                  </a:lnTo>
                  <a:lnTo>
                    <a:pt x="168" y="268"/>
                  </a:lnTo>
                  <a:lnTo>
                    <a:pt x="168" y="268"/>
                  </a:lnTo>
                  <a:lnTo>
                    <a:pt x="160" y="282"/>
                  </a:lnTo>
                  <a:lnTo>
                    <a:pt x="150" y="294"/>
                  </a:lnTo>
                  <a:lnTo>
                    <a:pt x="138" y="304"/>
                  </a:lnTo>
                  <a:lnTo>
                    <a:pt x="126" y="312"/>
                  </a:lnTo>
                  <a:lnTo>
                    <a:pt x="112" y="316"/>
                  </a:lnTo>
                  <a:lnTo>
                    <a:pt x="98" y="318"/>
                  </a:lnTo>
                  <a:lnTo>
                    <a:pt x="84" y="316"/>
                  </a:lnTo>
                  <a:lnTo>
                    <a:pt x="68" y="312"/>
                  </a:lnTo>
                  <a:lnTo>
                    <a:pt x="68" y="312"/>
                  </a:lnTo>
                  <a:lnTo>
                    <a:pt x="54" y="302"/>
                  </a:lnTo>
                  <a:lnTo>
                    <a:pt x="46" y="296"/>
                  </a:lnTo>
                  <a:lnTo>
                    <a:pt x="40" y="290"/>
                  </a:lnTo>
                  <a:lnTo>
                    <a:pt x="36" y="282"/>
                  </a:lnTo>
                  <a:lnTo>
                    <a:pt x="32" y="272"/>
                  </a:lnTo>
                  <a:lnTo>
                    <a:pt x="30" y="260"/>
                  </a:lnTo>
                  <a:lnTo>
                    <a:pt x="28" y="248"/>
                  </a:lnTo>
                  <a:lnTo>
                    <a:pt x="28" y="120"/>
                  </a:lnTo>
                  <a:lnTo>
                    <a:pt x="0" y="120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6" y="94"/>
                  </a:lnTo>
                  <a:lnTo>
                    <a:pt x="32" y="88"/>
                  </a:lnTo>
                  <a:lnTo>
                    <a:pt x="46" y="80"/>
                  </a:lnTo>
                  <a:lnTo>
                    <a:pt x="58" y="68"/>
                  </a:lnTo>
                  <a:lnTo>
                    <a:pt x="70" y="56"/>
                  </a:lnTo>
                  <a:lnTo>
                    <a:pt x="78" y="40"/>
                  </a:lnTo>
                  <a:lnTo>
                    <a:pt x="86" y="22"/>
                  </a:lnTo>
                  <a:lnTo>
                    <a:pt x="90" y="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2244" y="2031"/>
              <a:ext cx="376" cy="386"/>
            </a:xfrm>
            <a:custGeom>
              <a:avLst/>
              <a:gdLst/>
              <a:ahLst/>
              <a:cxnLst>
                <a:cxn ang="0">
                  <a:pos x="228" y="110"/>
                </a:cxn>
                <a:cxn ang="0">
                  <a:pos x="270" y="86"/>
                </a:cxn>
                <a:cxn ang="0">
                  <a:pos x="294" y="50"/>
                </a:cxn>
                <a:cxn ang="0">
                  <a:pos x="312" y="16"/>
                </a:cxn>
                <a:cxn ang="0">
                  <a:pos x="376" y="132"/>
                </a:cxn>
                <a:cxn ang="0">
                  <a:pos x="312" y="248"/>
                </a:cxn>
                <a:cxn ang="0">
                  <a:pos x="318" y="278"/>
                </a:cxn>
                <a:cxn ang="0">
                  <a:pos x="342" y="290"/>
                </a:cxn>
                <a:cxn ang="0">
                  <a:pos x="374" y="296"/>
                </a:cxn>
                <a:cxn ang="0">
                  <a:pos x="360" y="312"/>
                </a:cxn>
                <a:cxn ang="0">
                  <a:pos x="330" y="326"/>
                </a:cxn>
                <a:cxn ang="0">
                  <a:pos x="300" y="328"/>
                </a:cxn>
                <a:cxn ang="0">
                  <a:pos x="266" y="316"/>
                </a:cxn>
                <a:cxn ang="0">
                  <a:pos x="248" y="284"/>
                </a:cxn>
                <a:cxn ang="0">
                  <a:pos x="244" y="132"/>
                </a:cxn>
                <a:cxn ang="0">
                  <a:pos x="218" y="110"/>
                </a:cxn>
                <a:cxn ang="0">
                  <a:pos x="198" y="52"/>
                </a:cxn>
                <a:cxn ang="0">
                  <a:pos x="158" y="20"/>
                </a:cxn>
                <a:cxn ang="0">
                  <a:pos x="142" y="18"/>
                </a:cxn>
                <a:cxn ang="0">
                  <a:pos x="112" y="26"/>
                </a:cxn>
                <a:cxn ang="0">
                  <a:pos x="86" y="48"/>
                </a:cxn>
                <a:cxn ang="0">
                  <a:pos x="80" y="72"/>
                </a:cxn>
                <a:cxn ang="0">
                  <a:pos x="90" y="102"/>
                </a:cxn>
                <a:cxn ang="0">
                  <a:pos x="198" y="190"/>
                </a:cxn>
                <a:cxn ang="0">
                  <a:pos x="224" y="222"/>
                </a:cxn>
                <a:cxn ang="0">
                  <a:pos x="238" y="274"/>
                </a:cxn>
                <a:cxn ang="0">
                  <a:pos x="232" y="314"/>
                </a:cxn>
                <a:cxn ang="0">
                  <a:pos x="202" y="356"/>
                </a:cxn>
                <a:cxn ang="0">
                  <a:pos x="152" y="380"/>
                </a:cxn>
                <a:cxn ang="0">
                  <a:pos x="118" y="386"/>
                </a:cxn>
                <a:cxn ang="0">
                  <a:pos x="66" y="376"/>
                </a:cxn>
                <a:cxn ang="0">
                  <a:pos x="22" y="346"/>
                </a:cxn>
                <a:cxn ang="0">
                  <a:pos x="12" y="308"/>
                </a:cxn>
                <a:cxn ang="0">
                  <a:pos x="30" y="330"/>
                </a:cxn>
                <a:cxn ang="0">
                  <a:pos x="66" y="352"/>
                </a:cxn>
                <a:cxn ang="0">
                  <a:pos x="112" y="354"/>
                </a:cxn>
                <a:cxn ang="0">
                  <a:pos x="128" y="348"/>
                </a:cxn>
                <a:cxn ang="0">
                  <a:pos x="150" y="322"/>
                </a:cxn>
                <a:cxn ang="0">
                  <a:pos x="156" y="278"/>
                </a:cxn>
                <a:cxn ang="0">
                  <a:pos x="146" y="250"/>
                </a:cxn>
                <a:cxn ang="0">
                  <a:pos x="46" y="166"/>
                </a:cxn>
                <a:cxn ang="0">
                  <a:pos x="28" y="146"/>
                </a:cxn>
                <a:cxn ang="0">
                  <a:pos x="12" y="114"/>
                </a:cxn>
                <a:cxn ang="0">
                  <a:pos x="12" y="82"/>
                </a:cxn>
                <a:cxn ang="0">
                  <a:pos x="24" y="50"/>
                </a:cxn>
                <a:cxn ang="0">
                  <a:pos x="48" y="24"/>
                </a:cxn>
                <a:cxn ang="0">
                  <a:pos x="68" y="12"/>
                </a:cxn>
                <a:cxn ang="0">
                  <a:pos x="114" y="2"/>
                </a:cxn>
                <a:cxn ang="0">
                  <a:pos x="180" y="2"/>
                </a:cxn>
                <a:cxn ang="0">
                  <a:pos x="228" y="16"/>
                </a:cxn>
              </a:cxnLst>
              <a:rect l="0" t="0" r="r" b="b"/>
              <a:pathLst>
                <a:path w="376" h="386">
                  <a:moveTo>
                    <a:pt x="228" y="16"/>
                  </a:moveTo>
                  <a:lnTo>
                    <a:pt x="228" y="110"/>
                  </a:lnTo>
                  <a:lnTo>
                    <a:pt x="228" y="110"/>
                  </a:lnTo>
                  <a:lnTo>
                    <a:pt x="244" y="104"/>
                  </a:lnTo>
                  <a:lnTo>
                    <a:pt x="258" y="96"/>
                  </a:lnTo>
                  <a:lnTo>
                    <a:pt x="270" y="86"/>
                  </a:lnTo>
                  <a:lnTo>
                    <a:pt x="280" y="76"/>
                  </a:lnTo>
                  <a:lnTo>
                    <a:pt x="288" y="64"/>
                  </a:lnTo>
                  <a:lnTo>
                    <a:pt x="294" y="50"/>
                  </a:lnTo>
                  <a:lnTo>
                    <a:pt x="298" y="34"/>
                  </a:lnTo>
                  <a:lnTo>
                    <a:pt x="302" y="12"/>
                  </a:lnTo>
                  <a:lnTo>
                    <a:pt x="312" y="16"/>
                  </a:lnTo>
                  <a:lnTo>
                    <a:pt x="312" y="112"/>
                  </a:lnTo>
                  <a:lnTo>
                    <a:pt x="376" y="112"/>
                  </a:lnTo>
                  <a:lnTo>
                    <a:pt x="376" y="132"/>
                  </a:lnTo>
                  <a:lnTo>
                    <a:pt x="312" y="132"/>
                  </a:lnTo>
                  <a:lnTo>
                    <a:pt x="312" y="248"/>
                  </a:lnTo>
                  <a:lnTo>
                    <a:pt x="312" y="248"/>
                  </a:lnTo>
                  <a:lnTo>
                    <a:pt x="312" y="260"/>
                  </a:lnTo>
                  <a:lnTo>
                    <a:pt x="314" y="270"/>
                  </a:lnTo>
                  <a:lnTo>
                    <a:pt x="318" y="278"/>
                  </a:lnTo>
                  <a:lnTo>
                    <a:pt x="324" y="286"/>
                  </a:lnTo>
                  <a:lnTo>
                    <a:pt x="332" y="290"/>
                  </a:lnTo>
                  <a:lnTo>
                    <a:pt x="342" y="290"/>
                  </a:lnTo>
                  <a:lnTo>
                    <a:pt x="354" y="288"/>
                  </a:lnTo>
                  <a:lnTo>
                    <a:pt x="368" y="282"/>
                  </a:lnTo>
                  <a:lnTo>
                    <a:pt x="374" y="296"/>
                  </a:lnTo>
                  <a:lnTo>
                    <a:pt x="374" y="296"/>
                  </a:lnTo>
                  <a:lnTo>
                    <a:pt x="368" y="304"/>
                  </a:lnTo>
                  <a:lnTo>
                    <a:pt x="360" y="312"/>
                  </a:lnTo>
                  <a:lnTo>
                    <a:pt x="350" y="318"/>
                  </a:lnTo>
                  <a:lnTo>
                    <a:pt x="340" y="324"/>
                  </a:lnTo>
                  <a:lnTo>
                    <a:pt x="330" y="326"/>
                  </a:lnTo>
                  <a:lnTo>
                    <a:pt x="320" y="328"/>
                  </a:lnTo>
                  <a:lnTo>
                    <a:pt x="300" y="328"/>
                  </a:lnTo>
                  <a:lnTo>
                    <a:pt x="300" y="328"/>
                  </a:lnTo>
                  <a:lnTo>
                    <a:pt x="286" y="326"/>
                  </a:lnTo>
                  <a:lnTo>
                    <a:pt x="276" y="322"/>
                  </a:lnTo>
                  <a:lnTo>
                    <a:pt x="266" y="316"/>
                  </a:lnTo>
                  <a:lnTo>
                    <a:pt x="258" y="306"/>
                  </a:lnTo>
                  <a:lnTo>
                    <a:pt x="252" y="296"/>
                  </a:lnTo>
                  <a:lnTo>
                    <a:pt x="248" y="284"/>
                  </a:lnTo>
                  <a:lnTo>
                    <a:pt x="244" y="270"/>
                  </a:lnTo>
                  <a:lnTo>
                    <a:pt x="244" y="254"/>
                  </a:lnTo>
                  <a:lnTo>
                    <a:pt x="244" y="132"/>
                  </a:lnTo>
                  <a:lnTo>
                    <a:pt x="220" y="132"/>
                  </a:lnTo>
                  <a:lnTo>
                    <a:pt x="220" y="132"/>
                  </a:lnTo>
                  <a:lnTo>
                    <a:pt x="218" y="110"/>
                  </a:lnTo>
                  <a:lnTo>
                    <a:pt x="214" y="88"/>
                  </a:lnTo>
                  <a:lnTo>
                    <a:pt x="206" y="68"/>
                  </a:lnTo>
                  <a:lnTo>
                    <a:pt x="198" y="52"/>
                  </a:lnTo>
                  <a:lnTo>
                    <a:pt x="186" y="38"/>
                  </a:lnTo>
                  <a:lnTo>
                    <a:pt x="172" y="26"/>
                  </a:lnTo>
                  <a:lnTo>
                    <a:pt x="158" y="20"/>
                  </a:lnTo>
                  <a:lnTo>
                    <a:pt x="150" y="18"/>
                  </a:lnTo>
                  <a:lnTo>
                    <a:pt x="142" y="18"/>
                  </a:lnTo>
                  <a:lnTo>
                    <a:pt x="142" y="18"/>
                  </a:lnTo>
                  <a:lnTo>
                    <a:pt x="132" y="18"/>
                  </a:lnTo>
                  <a:lnTo>
                    <a:pt x="122" y="22"/>
                  </a:lnTo>
                  <a:lnTo>
                    <a:pt x="112" y="26"/>
                  </a:lnTo>
                  <a:lnTo>
                    <a:pt x="102" y="32"/>
                  </a:lnTo>
                  <a:lnTo>
                    <a:pt x="94" y="38"/>
                  </a:lnTo>
                  <a:lnTo>
                    <a:pt x="86" y="48"/>
                  </a:lnTo>
                  <a:lnTo>
                    <a:pt x="82" y="60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84"/>
                  </a:lnTo>
                  <a:lnTo>
                    <a:pt x="82" y="94"/>
                  </a:lnTo>
                  <a:lnTo>
                    <a:pt x="90" y="102"/>
                  </a:lnTo>
                  <a:lnTo>
                    <a:pt x="98" y="112"/>
                  </a:lnTo>
                  <a:lnTo>
                    <a:pt x="198" y="190"/>
                  </a:lnTo>
                  <a:lnTo>
                    <a:pt x="198" y="190"/>
                  </a:lnTo>
                  <a:lnTo>
                    <a:pt x="206" y="198"/>
                  </a:lnTo>
                  <a:lnTo>
                    <a:pt x="216" y="208"/>
                  </a:lnTo>
                  <a:lnTo>
                    <a:pt x="224" y="222"/>
                  </a:lnTo>
                  <a:lnTo>
                    <a:pt x="230" y="238"/>
                  </a:lnTo>
                  <a:lnTo>
                    <a:pt x="236" y="256"/>
                  </a:lnTo>
                  <a:lnTo>
                    <a:pt x="238" y="274"/>
                  </a:lnTo>
                  <a:lnTo>
                    <a:pt x="238" y="294"/>
                  </a:lnTo>
                  <a:lnTo>
                    <a:pt x="232" y="314"/>
                  </a:lnTo>
                  <a:lnTo>
                    <a:pt x="232" y="314"/>
                  </a:lnTo>
                  <a:lnTo>
                    <a:pt x="226" y="330"/>
                  </a:lnTo>
                  <a:lnTo>
                    <a:pt x="216" y="344"/>
                  </a:lnTo>
                  <a:lnTo>
                    <a:pt x="202" y="356"/>
                  </a:lnTo>
                  <a:lnTo>
                    <a:pt x="188" y="366"/>
                  </a:lnTo>
                  <a:lnTo>
                    <a:pt x="170" y="374"/>
                  </a:lnTo>
                  <a:lnTo>
                    <a:pt x="152" y="380"/>
                  </a:lnTo>
                  <a:lnTo>
                    <a:pt x="136" y="384"/>
                  </a:lnTo>
                  <a:lnTo>
                    <a:pt x="118" y="386"/>
                  </a:lnTo>
                  <a:lnTo>
                    <a:pt x="118" y="386"/>
                  </a:lnTo>
                  <a:lnTo>
                    <a:pt x="100" y="386"/>
                  </a:lnTo>
                  <a:lnTo>
                    <a:pt x="84" y="382"/>
                  </a:lnTo>
                  <a:lnTo>
                    <a:pt x="66" y="376"/>
                  </a:lnTo>
                  <a:lnTo>
                    <a:pt x="50" y="368"/>
                  </a:lnTo>
                  <a:lnTo>
                    <a:pt x="36" y="358"/>
                  </a:lnTo>
                  <a:lnTo>
                    <a:pt x="22" y="346"/>
                  </a:lnTo>
                  <a:lnTo>
                    <a:pt x="10" y="332"/>
                  </a:lnTo>
                  <a:lnTo>
                    <a:pt x="0" y="316"/>
                  </a:lnTo>
                  <a:lnTo>
                    <a:pt x="12" y="308"/>
                  </a:lnTo>
                  <a:lnTo>
                    <a:pt x="12" y="308"/>
                  </a:lnTo>
                  <a:lnTo>
                    <a:pt x="20" y="320"/>
                  </a:lnTo>
                  <a:lnTo>
                    <a:pt x="30" y="330"/>
                  </a:lnTo>
                  <a:lnTo>
                    <a:pt x="40" y="338"/>
                  </a:lnTo>
                  <a:lnTo>
                    <a:pt x="52" y="346"/>
                  </a:lnTo>
                  <a:lnTo>
                    <a:pt x="66" y="352"/>
                  </a:lnTo>
                  <a:lnTo>
                    <a:pt x="82" y="356"/>
                  </a:lnTo>
                  <a:lnTo>
                    <a:pt x="96" y="356"/>
                  </a:lnTo>
                  <a:lnTo>
                    <a:pt x="112" y="354"/>
                  </a:lnTo>
                  <a:lnTo>
                    <a:pt x="112" y="354"/>
                  </a:lnTo>
                  <a:lnTo>
                    <a:pt x="120" y="352"/>
                  </a:lnTo>
                  <a:lnTo>
                    <a:pt x="128" y="348"/>
                  </a:lnTo>
                  <a:lnTo>
                    <a:pt x="134" y="342"/>
                  </a:lnTo>
                  <a:lnTo>
                    <a:pt x="140" y="336"/>
                  </a:lnTo>
                  <a:lnTo>
                    <a:pt x="150" y="322"/>
                  </a:lnTo>
                  <a:lnTo>
                    <a:pt x="156" y="306"/>
                  </a:lnTo>
                  <a:lnTo>
                    <a:pt x="158" y="286"/>
                  </a:lnTo>
                  <a:lnTo>
                    <a:pt x="156" y="278"/>
                  </a:lnTo>
                  <a:lnTo>
                    <a:pt x="154" y="268"/>
                  </a:lnTo>
                  <a:lnTo>
                    <a:pt x="150" y="260"/>
                  </a:lnTo>
                  <a:lnTo>
                    <a:pt x="146" y="250"/>
                  </a:lnTo>
                  <a:lnTo>
                    <a:pt x="138" y="242"/>
                  </a:lnTo>
                  <a:lnTo>
                    <a:pt x="130" y="236"/>
                  </a:lnTo>
                  <a:lnTo>
                    <a:pt x="46" y="166"/>
                  </a:lnTo>
                  <a:lnTo>
                    <a:pt x="46" y="166"/>
                  </a:lnTo>
                  <a:lnTo>
                    <a:pt x="36" y="156"/>
                  </a:lnTo>
                  <a:lnTo>
                    <a:pt x="28" y="146"/>
                  </a:lnTo>
                  <a:lnTo>
                    <a:pt x="20" y="136"/>
                  </a:lnTo>
                  <a:lnTo>
                    <a:pt x="16" y="126"/>
                  </a:lnTo>
                  <a:lnTo>
                    <a:pt x="12" y="114"/>
                  </a:lnTo>
                  <a:lnTo>
                    <a:pt x="12" y="104"/>
                  </a:lnTo>
                  <a:lnTo>
                    <a:pt x="10" y="92"/>
                  </a:lnTo>
                  <a:lnTo>
                    <a:pt x="12" y="82"/>
                  </a:lnTo>
                  <a:lnTo>
                    <a:pt x="14" y="70"/>
                  </a:lnTo>
                  <a:lnTo>
                    <a:pt x="18" y="60"/>
                  </a:lnTo>
                  <a:lnTo>
                    <a:pt x="24" y="50"/>
                  </a:lnTo>
                  <a:lnTo>
                    <a:pt x="30" y="42"/>
                  </a:lnTo>
                  <a:lnTo>
                    <a:pt x="38" y="32"/>
                  </a:lnTo>
                  <a:lnTo>
                    <a:pt x="48" y="24"/>
                  </a:lnTo>
                  <a:lnTo>
                    <a:pt x="58" y="18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80" y="8"/>
                  </a:lnTo>
                  <a:lnTo>
                    <a:pt x="96" y="4"/>
                  </a:lnTo>
                  <a:lnTo>
                    <a:pt x="114" y="2"/>
                  </a:lnTo>
                  <a:lnTo>
                    <a:pt x="134" y="0"/>
                  </a:lnTo>
                  <a:lnTo>
                    <a:pt x="156" y="0"/>
                  </a:lnTo>
                  <a:lnTo>
                    <a:pt x="180" y="2"/>
                  </a:lnTo>
                  <a:lnTo>
                    <a:pt x="204" y="8"/>
                  </a:lnTo>
                  <a:lnTo>
                    <a:pt x="228" y="16"/>
                  </a:lnTo>
                  <a:lnTo>
                    <a:pt x="228" y="16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34" name="Freeform 31"/>
            <p:cNvSpPr>
              <a:spLocks noEditPoints="1"/>
            </p:cNvSpPr>
            <p:nvPr/>
          </p:nvSpPr>
          <p:spPr bwMode="auto">
            <a:xfrm>
              <a:off x="2607" y="2145"/>
              <a:ext cx="209" cy="217"/>
            </a:xfrm>
            <a:custGeom>
              <a:avLst/>
              <a:gdLst/>
              <a:ahLst/>
              <a:cxnLst>
                <a:cxn ang="0">
                  <a:pos x="124" y="152"/>
                </a:cxn>
                <a:cxn ang="0">
                  <a:pos x="122" y="168"/>
                </a:cxn>
                <a:cxn ang="0">
                  <a:pos x="116" y="178"/>
                </a:cxn>
                <a:cxn ang="0">
                  <a:pos x="106" y="184"/>
                </a:cxn>
                <a:cxn ang="0">
                  <a:pos x="92" y="188"/>
                </a:cxn>
                <a:cxn ang="0">
                  <a:pos x="84" y="186"/>
                </a:cxn>
                <a:cxn ang="0">
                  <a:pos x="72" y="180"/>
                </a:cxn>
                <a:cxn ang="0">
                  <a:pos x="64" y="170"/>
                </a:cxn>
                <a:cxn ang="0">
                  <a:pos x="60" y="150"/>
                </a:cxn>
                <a:cxn ang="0">
                  <a:pos x="62" y="142"/>
                </a:cxn>
                <a:cxn ang="0">
                  <a:pos x="70" y="128"/>
                </a:cxn>
                <a:cxn ang="0">
                  <a:pos x="124" y="102"/>
                </a:cxn>
                <a:cxn ang="0">
                  <a:pos x="12" y="78"/>
                </a:cxn>
                <a:cxn ang="0">
                  <a:pos x="16" y="58"/>
                </a:cxn>
                <a:cxn ang="0">
                  <a:pos x="34" y="28"/>
                </a:cxn>
                <a:cxn ang="0">
                  <a:pos x="60" y="10"/>
                </a:cxn>
                <a:cxn ang="0">
                  <a:pos x="90" y="0"/>
                </a:cxn>
                <a:cxn ang="0">
                  <a:pos x="106" y="0"/>
                </a:cxn>
                <a:cxn ang="0">
                  <a:pos x="134" y="4"/>
                </a:cxn>
                <a:cxn ang="0">
                  <a:pos x="160" y="16"/>
                </a:cxn>
                <a:cxn ang="0">
                  <a:pos x="178" y="36"/>
                </a:cxn>
                <a:cxn ang="0">
                  <a:pos x="186" y="60"/>
                </a:cxn>
                <a:cxn ang="0">
                  <a:pos x="186" y="166"/>
                </a:cxn>
                <a:cxn ang="0">
                  <a:pos x="190" y="180"/>
                </a:cxn>
                <a:cxn ang="0">
                  <a:pos x="196" y="186"/>
                </a:cxn>
                <a:cxn ang="0">
                  <a:pos x="210" y="182"/>
                </a:cxn>
                <a:cxn ang="0">
                  <a:pos x="208" y="190"/>
                </a:cxn>
                <a:cxn ang="0">
                  <a:pos x="194" y="208"/>
                </a:cxn>
                <a:cxn ang="0">
                  <a:pos x="168" y="218"/>
                </a:cxn>
                <a:cxn ang="0">
                  <a:pos x="156" y="216"/>
                </a:cxn>
                <a:cxn ang="0">
                  <a:pos x="134" y="200"/>
                </a:cxn>
                <a:cxn ang="0">
                  <a:pos x="126" y="184"/>
                </a:cxn>
                <a:cxn ang="0">
                  <a:pos x="92" y="208"/>
                </a:cxn>
                <a:cxn ang="0">
                  <a:pos x="58" y="216"/>
                </a:cxn>
                <a:cxn ang="0">
                  <a:pos x="44" y="216"/>
                </a:cxn>
                <a:cxn ang="0">
                  <a:pos x="22" y="208"/>
                </a:cxn>
                <a:cxn ang="0">
                  <a:pos x="10" y="192"/>
                </a:cxn>
                <a:cxn ang="0">
                  <a:pos x="2" y="174"/>
                </a:cxn>
                <a:cxn ang="0">
                  <a:pos x="0" y="164"/>
                </a:cxn>
                <a:cxn ang="0">
                  <a:pos x="2" y="146"/>
                </a:cxn>
                <a:cxn ang="0">
                  <a:pos x="10" y="132"/>
                </a:cxn>
                <a:cxn ang="0">
                  <a:pos x="24" y="118"/>
                </a:cxn>
                <a:cxn ang="0">
                  <a:pos x="44" y="110"/>
                </a:cxn>
                <a:cxn ang="0">
                  <a:pos x="112" y="88"/>
                </a:cxn>
                <a:cxn ang="0">
                  <a:pos x="122" y="82"/>
                </a:cxn>
                <a:cxn ang="0">
                  <a:pos x="122" y="68"/>
                </a:cxn>
                <a:cxn ang="0">
                  <a:pos x="116" y="56"/>
                </a:cxn>
                <a:cxn ang="0">
                  <a:pos x="102" y="46"/>
                </a:cxn>
                <a:cxn ang="0">
                  <a:pos x="90" y="42"/>
                </a:cxn>
                <a:cxn ang="0">
                  <a:pos x="64" y="42"/>
                </a:cxn>
                <a:cxn ang="0">
                  <a:pos x="42" y="50"/>
                </a:cxn>
                <a:cxn ang="0">
                  <a:pos x="22" y="66"/>
                </a:cxn>
                <a:cxn ang="0">
                  <a:pos x="12" y="78"/>
                </a:cxn>
              </a:cxnLst>
              <a:rect l="0" t="0" r="r" b="b"/>
              <a:pathLst>
                <a:path w="210" h="218">
                  <a:moveTo>
                    <a:pt x="124" y="102"/>
                  </a:moveTo>
                  <a:lnTo>
                    <a:pt x="124" y="152"/>
                  </a:lnTo>
                  <a:lnTo>
                    <a:pt x="124" y="152"/>
                  </a:lnTo>
                  <a:lnTo>
                    <a:pt x="122" y="168"/>
                  </a:lnTo>
                  <a:lnTo>
                    <a:pt x="118" y="174"/>
                  </a:lnTo>
                  <a:lnTo>
                    <a:pt x="116" y="178"/>
                  </a:lnTo>
                  <a:lnTo>
                    <a:pt x="112" y="182"/>
                  </a:lnTo>
                  <a:lnTo>
                    <a:pt x="106" y="184"/>
                  </a:lnTo>
                  <a:lnTo>
                    <a:pt x="100" y="186"/>
                  </a:lnTo>
                  <a:lnTo>
                    <a:pt x="92" y="188"/>
                  </a:lnTo>
                  <a:lnTo>
                    <a:pt x="92" y="188"/>
                  </a:lnTo>
                  <a:lnTo>
                    <a:pt x="84" y="186"/>
                  </a:lnTo>
                  <a:lnTo>
                    <a:pt x="78" y="184"/>
                  </a:lnTo>
                  <a:lnTo>
                    <a:pt x="72" y="180"/>
                  </a:lnTo>
                  <a:lnTo>
                    <a:pt x="68" y="176"/>
                  </a:lnTo>
                  <a:lnTo>
                    <a:pt x="64" y="170"/>
                  </a:lnTo>
                  <a:lnTo>
                    <a:pt x="62" y="164"/>
                  </a:lnTo>
                  <a:lnTo>
                    <a:pt x="60" y="150"/>
                  </a:lnTo>
                  <a:lnTo>
                    <a:pt x="60" y="150"/>
                  </a:lnTo>
                  <a:lnTo>
                    <a:pt x="62" y="142"/>
                  </a:lnTo>
                  <a:lnTo>
                    <a:pt x="64" y="134"/>
                  </a:lnTo>
                  <a:lnTo>
                    <a:pt x="70" y="128"/>
                  </a:lnTo>
                  <a:lnTo>
                    <a:pt x="76" y="124"/>
                  </a:lnTo>
                  <a:lnTo>
                    <a:pt x="124" y="102"/>
                  </a:lnTo>
                  <a:lnTo>
                    <a:pt x="124" y="102"/>
                  </a:lnTo>
                  <a:close/>
                  <a:moveTo>
                    <a:pt x="12" y="78"/>
                  </a:moveTo>
                  <a:lnTo>
                    <a:pt x="12" y="78"/>
                  </a:lnTo>
                  <a:lnTo>
                    <a:pt x="16" y="58"/>
                  </a:lnTo>
                  <a:lnTo>
                    <a:pt x="24" y="42"/>
                  </a:lnTo>
                  <a:lnTo>
                    <a:pt x="34" y="28"/>
                  </a:lnTo>
                  <a:lnTo>
                    <a:pt x="46" y="18"/>
                  </a:lnTo>
                  <a:lnTo>
                    <a:pt x="60" y="10"/>
                  </a:lnTo>
                  <a:lnTo>
                    <a:pt x="74" y="4"/>
                  </a:lnTo>
                  <a:lnTo>
                    <a:pt x="90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20" y="0"/>
                  </a:lnTo>
                  <a:lnTo>
                    <a:pt x="134" y="4"/>
                  </a:lnTo>
                  <a:lnTo>
                    <a:pt x="146" y="10"/>
                  </a:lnTo>
                  <a:lnTo>
                    <a:pt x="160" y="16"/>
                  </a:lnTo>
                  <a:lnTo>
                    <a:pt x="170" y="26"/>
                  </a:lnTo>
                  <a:lnTo>
                    <a:pt x="178" y="36"/>
                  </a:lnTo>
                  <a:lnTo>
                    <a:pt x="184" y="46"/>
                  </a:lnTo>
                  <a:lnTo>
                    <a:pt x="186" y="60"/>
                  </a:lnTo>
                  <a:lnTo>
                    <a:pt x="186" y="166"/>
                  </a:lnTo>
                  <a:lnTo>
                    <a:pt x="186" y="166"/>
                  </a:lnTo>
                  <a:lnTo>
                    <a:pt x="188" y="176"/>
                  </a:lnTo>
                  <a:lnTo>
                    <a:pt x="190" y="180"/>
                  </a:lnTo>
                  <a:lnTo>
                    <a:pt x="192" y="184"/>
                  </a:lnTo>
                  <a:lnTo>
                    <a:pt x="196" y="186"/>
                  </a:lnTo>
                  <a:lnTo>
                    <a:pt x="200" y="186"/>
                  </a:lnTo>
                  <a:lnTo>
                    <a:pt x="210" y="182"/>
                  </a:lnTo>
                  <a:lnTo>
                    <a:pt x="210" y="182"/>
                  </a:lnTo>
                  <a:lnTo>
                    <a:pt x="208" y="190"/>
                  </a:lnTo>
                  <a:lnTo>
                    <a:pt x="204" y="196"/>
                  </a:lnTo>
                  <a:lnTo>
                    <a:pt x="194" y="208"/>
                  </a:lnTo>
                  <a:lnTo>
                    <a:pt x="180" y="214"/>
                  </a:lnTo>
                  <a:lnTo>
                    <a:pt x="168" y="218"/>
                  </a:lnTo>
                  <a:lnTo>
                    <a:pt x="168" y="218"/>
                  </a:lnTo>
                  <a:lnTo>
                    <a:pt x="156" y="216"/>
                  </a:lnTo>
                  <a:lnTo>
                    <a:pt x="144" y="210"/>
                  </a:lnTo>
                  <a:lnTo>
                    <a:pt x="134" y="200"/>
                  </a:lnTo>
                  <a:lnTo>
                    <a:pt x="126" y="184"/>
                  </a:lnTo>
                  <a:lnTo>
                    <a:pt x="126" y="184"/>
                  </a:lnTo>
                  <a:lnTo>
                    <a:pt x="110" y="198"/>
                  </a:lnTo>
                  <a:lnTo>
                    <a:pt x="92" y="208"/>
                  </a:lnTo>
                  <a:lnTo>
                    <a:pt x="76" y="214"/>
                  </a:lnTo>
                  <a:lnTo>
                    <a:pt x="58" y="216"/>
                  </a:lnTo>
                  <a:lnTo>
                    <a:pt x="58" y="216"/>
                  </a:lnTo>
                  <a:lnTo>
                    <a:pt x="44" y="216"/>
                  </a:lnTo>
                  <a:lnTo>
                    <a:pt x="32" y="212"/>
                  </a:lnTo>
                  <a:lnTo>
                    <a:pt x="22" y="208"/>
                  </a:lnTo>
                  <a:lnTo>
                    <a:pt x="16" y="200"/>
                  </a:lnTo>
                  <a:lnTo>
                    <a:pt x="10" y="192"/>
                  </a:lnTo>
                  <a:lnTo>
                    <a:pt x="4" y="184"/>
                  </a:lnTo>
                  <a:lnTo>
                    <a:pt x="2" y="17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2" y="156"/>
                  </a:lnTo>
                  <a:lnTo>
                    <a:pt x="2" y="146"/>
                  </a:lnTo>
                  <a:lnTo>
                    <a:pt x="6" y="138"/>
                  </a:lnTo>
                  <a:lnTo>
                    <a:pt x="10" y="132"/>
                  </a:lnTo>
                  <a:lnTo>
                    <a:pt x="16" y="124"/>
                  </a:lnTo>
                  <a:lnTo>
                    <a:pt x="24" y="118"/>
                  </a:lnTo>
                  <a:lnTo>
                    <a:pt x="34" y="114"/>
                  </a:lnTo>
                  <a:lnTo>
                    <a:pt x="44" y="110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8" y="86"/>
                  </a:lnTo>
                  <a:lnTo>
                    <a:pt x="122" y="82"/>
                  </a:lnTo>
                  <a:lnTo>
                    <a:pt x="122" y="76"/>
                  </a:lnTo>
                  <a:lnTo>
                    <a:pt x="122" y="68"/>
                  </a:lnTo>
                  <a:lnTo>
                    <a:pt x="120" y="62"/>
                  </a:lnTo>
                  <a:lnTo>
                    <a:pt x="116" y="56"/>
                  </a:lnTo>
                  <a:lnTo>
                    <a:pt x="110" y="50"/>
                  </a:lnTo>
                  <a:lnTo>
                    <a:pt x="102" y="46"/>
                  </a:lnTo>
                  <a:lnTo>
                    <a:pt x="102" y="46"/>
                  </a:lnTo>
                  <a:lnTo>
                    <a:pt x="90" y="42"/>
                  </a:lnTo>
                  <a:lnTo>
                    <a:pt x="78" y="40"/>
                  </a:lnTo>
                  <a:lnTo>
                    <a:pt x="64" y="42"/>
                  </a:lnTo>
                  <a:lnTo>
                    <a:pt x="54" y="44"/>
                  </a:lnTo>
                  <a:lnTo>
                    <a:pt x="42" y="50"/>
                  </a:lnTo>
                  <a:lnTo>
                    <a:pt x="32" y="58"/>
                  </a:lnTo>
                  <a:lnTo>
                    <a:pt x="22" y="66"/>
                  </a:lnTo>
                  <a:lnTo>
                    <a:pt x="12" y="78"/>
                  </a:lnTo>
                  <a:lnTo>
                    <a:pt x="12" y="78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4787" y="2045"/>
              <a:ext cx="167" cy="317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98" y="4"/>
                </a:cxn>
                <a:cxn ang="0">
                  <a:pos x="98" y="100"/>
                </a:cxn>
                <a:cxn ang="0">
                  <a:pos x="162" y="100"/>
                </a:cxn>
                <a:cxn ang="0">
                  <a:pos x="162" y="120"/>
                </a:cxn>
                <a:cxn ang="0">
                  <a:pos x="98" y="120"/>
                </a:cxn>
                <a:cxn ang="0">
                  <a:pos x="98" y="240"/>
                </a:cxn>
                <a:cxn ang="0">
                  <a:pos x="98" y="240"/>
                </a:cxn>
                <a:cxn ang="0">
                  <a:pos x="100" y="256"/>
                </a:cxn>
                <a:cxn ang="0">
                  <a:pos x="104" y="266"/>
                </a:cxn>
                <a:cxn ang="0">
                  <a:pos x="110" y="274"/>
                </a:cxn>
                <a:cxn ang="0">
                  <a:pos x="118" y="278"/>
                </a:cxn>
                <a:cxn ang="0">
                  <a:pos x="128" y="280"/>
                </a:cxn>
                <a:cxn ang="0">
                  <a:pos x="138" y="278"/>
                </a:cxn>
                <a:cxn ang="0">
                  <a:pos x="150" y="272"/>
                </a:cxn>
                <a:cxn ang="0">
                  <a:pos x="160" y="262"/>
                </a:cxn>
                <a:cxn ang="0">
                  <a:pos x="160" y="262"/>
                </a:cxn>
                <a:cxn ang="0">
                  <a:pos x="160" y="262"/>
                </a:cxn>
                <a:cxn ang="0">
                  <a:pos x="164" y="264"/>
                </a:cxn>
                <a:cxn ang="0">
                  <a:pos x="166" y="268"/>
                </a:cxn>
                <a:cxn ang="0">
                  <a:pos x="168" y="268"/>
                </a:cxn>
                <a:cxn ang="0">
                  <a:pos x="168" y="268"/>
                </a:cxn>
                <a:cxn ang="0">
                  <a:pos x="158" y="284"/>
                </a:cxn>
                <a:cxn ang="0">
                  <a:pos x="150" y="294"/>
                </a:cxn>
                <a:cxn ang="0">
                  <a:pos x="138" y="304"/>
                </a:cxn>
                <a:cxn ang="0">
                  <a:pos x="126" y="312"/>
                </a:cxn>
                <a:cxn ang="0">
                  <a:pos x="112" y="316"/>
                </a:cxn>
                <a:cxn ang="0">
                  <a:pos x="98" y="318"/>
                </a:cxn>
                <a:cxn ang="0">
                  <a:pos x="84" y="316"/>
                </a:cxn>
                <a:cxn ang="0">
                  <a:pos x="68" y="312"/>
                </a:cxn>
                <a:cxn ang="0">
                  <a:pos x="68" y="312"/>
                </a:cxn>
                <a:cxn ang="0">
                  <a:pos x="54" y="302"/>
                </a:cxn>
                <a:cxn ang="0">
                  <a:pos x="46" y="296"/>
                </a:cxn>
                <a:cxn ang="0">
                  <a:pos x="40" y="290"/>
                </a:cxn>
                <a:cxn ang="0">
                  <a:pos x="36" y="282"/>
                </a:cxn>
                <a:cxn ang="0">
                  <a:pos x="32" y="272"/>
                </a:cxn>
                <a:cxn ang="0">
                  <a:pos x="28" y="260"/>
                </a:cxn>
                <a:cxn ang="0">
                  <a:pos x="28" y="248"/>
                </a:cxn>
                <a:cxn ang="0">
                  <a:pos x="28" y="120"/>
                </a:cxn>
                <a:cxn ang="0">
                  <a:pos x="0" y="120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16" y="96"/>
                </a:cxn>
                <a:cxn ang="0">
                  <a:pos x="32" y="90"/>
                </a:cxn>
                <a:cxn ang="0">
                  <a:pos x="46" y="82"/>
                </a:cxn>
                <a:cxn ang="0">
                  <a:pos x="58" y="70"/>
                </a:cxn>
                <a:cxn ang="0">
                  <a:pos x="70" y="56"/>
                </a:cxn>
                <a:cxn ang="0">
                  <a:pos x="78" y="40"/>
                </a:cxn>
                <a:cxn ang="0">
                  <a:pos x="86" y="22"/>
                </a:cxn>
                <a:cxn ang="0">
                  <a:pos x="90" y="0"/>
                </a:cxn>
                <a:cxn ang="0">
                  <a:pos x="90" y="0"/>
                </a:cxn>
              </a:cxnLst>
              <a:rect l="0" t="0" r="r" b="b"/>
              <a:pathLst>
                <a:path w="168" h="318">
                  <a:moveTo>
                    <a:pt x="90" y="0"/>
                  </a:moveTo>
                  <a:lnTo>
                    <a:pt x="98" y="4"/>
                  </a:lnTo>
                  <a:lnTo>
                    <a:pt x="98" y="100"/>
                  </a:lnTo>
                  <a:lnTo>
                    <a:pt x="162" y="100"/>
                  </a:lnTo>
                  <a:lnTo>
                    <a:pt x="162" y="120"/>
                  </a:lnTo>
                  <a:lnTo>
                    <a:pt x="98" y="120"/>
                  </a:lnTo>
                  <a:lnTo>
                    <a:pt x="98" y="240"/>
                  </a:lnTo>
                  <a:lnTo>
                    <a:pt x="98" y="240"/>
                  </a:lnTo>
                  <a:lnTo>
                    <a:pt x="100" y="256"/>
                  </a:lnTo>
                  <a:lnTo>
                    <a:pt x="104" y="266"/>
                  </a:lnTo>
                  <a:lnTo>
                    <a:pt x="110" y="274"/>
                  </a:lnTo>
                  <a:lnTo>
                    <a:pt x="118" y="278"/>
                  </a:lnTo>
                  <a:lnTo>
                    <a:pt x="128" y="280"/>
                  </a:lnTo>
                  <a:lnTo>
                    <a:pt x="138" y="278"/>
                  </a:lnTo>
                  <a:lnTo>
                    <a:pt x="150" y="272"/>
                  </a:lnTo>
                  <a:lnTo>
                    <a:pt x="160" y="262"/>
                  </a:lnTo>
                  <a:lnTo>
                    <a:pt x="160" y="262"/>
                  </a:lnTo>
                  <a:lnTo>
                    <a:pt x="160" y="262"/>
                  </a:lnTo>
                  <a:lnTo>
                    <a:pt x="164" y="264"/>
                  </a:lnTo>
                  <a:lnTo>
                    <a:pt x="166" y="268"/>
                  </a:lnTo>
                  <a:lnTo>
                    <a:pt x="168" y="268"/>
                  </a:lnTo>
                  <a:lnTo>
                    <a:pt x="168" y="268"/>
                  </a:lnTo>
                  <a:lnTo>
                    <a:pt x="158" y="284"/>
                  </a:lnTo>
                  <a:lnTo>
                    <a:pt x="150" y="294"/>
                  </a:lnTo>
                  <a:lnTo>
                    <a:pt x="138" y="304"/>
                  </a:lnTo>
                  <a:lnTo>
                    <a:pt x="126" y="312"/>
                  </a:lnTo>
                  <a:lnTo>
                    <a:pt x="112" y="316"/>
                  </a:lnTo>
                  <a:lnTo>
                    <a:pt x="98" y="318"/>
                  </a:lnTo>
                  <a:lnTo>
                    <a:pt x="84" y="316"/>
                  </a:lnTo>
                  <a:lnTo>
                    <a:pt x="68" y="312"/>
                  </a:lnTo>
                  <a:lnTo>
                    <a:pt x="68" y="312"/>
                  </a:lnTo>
                  <a:lnTo>
                    <a:pt x="54" y="302"/>
                  </a:lnTo>
                  <a:lnTo>
                    <a:pt x="46" y="296"/>
                  </a:lnTo>
                  <a:lnTo>
                    <a:pt x="40" y="290"/>
                  </a:lnTo>
                  <a:lnTo>
                    <a:pt x="36" y="282"/>
                  </a:lnTo>
                  <a:lnTo>
                    <a:pt x="32" y="272"/>
                  </a:lnTo>
                  <a:lnTo>
                    <a:pt x="28" y="260"/>
                  </a:lnTo>
                  <a:lnTo>
                    <a:pt x="28" y="248"/>
                  </a:lnTo>
                  <a:lnTo>
                    <a:pt x="28" y="120"/>
                  </a:lnTo>
                  <a:lnTo>
                    <a:pt x="0" y="120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6" y="96"/>
                  </a:lnTo>
                  <a:lnTo>
                    <a:pt x="32" y="90"/>
                  </a:lnTo>
                  <a:lnTo>
                    <a:pt x="46" y="82"/>
                  </a:lnTo>
                  <a:lnTo>
                    <a:pt x="58" y="70"/>
                  </a:lnTo>
                  <a:lnTo>
                    <a:pt x="70" y="56"/>
                  </a:lnTo>
                  <a:lnTo>
                    <a:pt x="78" y="40"/>
                  </a:lnTo>
                  <a:lnTo>
                    <a:pt x="86" y="22"/>
                  </a:lnTo>
                  <a:lnTo>
                    <a:pt x="90" y="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4902" y="2145"/>
              <a:ext cx="288" cy="361"/>
            </a:xfrm>
            <a:custGeom>
              <a:avLst/>
              <a:gdLst/>
              <a:ahLst/>
              <a:cxnLst>
                <a:cxn ang="0">
                  <a:pos x="192" y="10"/>
                </a:cxn>
                <a:cxn ang="0">
                  <a:pos x="204" y="14"/>
                </a:cxn>
                <a:cxn ang="0">
                  <a:pos x="218" y="26"/>
                </a:cxn>
                <a:cxn ang="0">
                  <a:pos x="220" y="36"/>
                </a:cxn>
                <a:cxn ang="0">
                  <a:pos x="218" y="54"/>
                </a:cxn>
                <a:cxn ang="0">
                  <a:pos x="176" y="150"/>
                </a:cxn>
                <a:cxn ang="0">
                  <a:pos x="128" y="54"/>
                </a:cxn>
                <a:cxn ang="0">
                  <a:pos x="118" y="26"/>
                </a:cxn>
                <a:cxn ang="0">
                  <a:pos x="120" y="20"/>
                </a:cxn>
                <a:cxn ang="0">
                  <a:pos x="130" y="12"/>
                </a:cxn>
                <a:cxn ang="0">
                  <a:pos x="140" y="0"/>
                </a:cxn>
                <a:cxn ang="0">
                  <a:pos x="0" y="10"/>
                </a:cxn>
                <a:cxn ang="0">
                  <a:pos x="18" y="16"/>
                </a:cxn>
                <a:cxn ang="0">
                  <a:pos x="32" y="24"/>
                </a:cxn>
                <a:cxn ang="0">
                  <a:pos x="44" y="36"/>
                </a:cxn>
                <a:cxn ang="0">
                  <a:pos x="140" y="228"/>
                </a:cxn>
                <a:cxn ang="0">
                  <a:pos x="124" y="258"/>
                </a:cxn>
                <a:cxn ang="0">
                  <a:pos x="110" y="278"/>
                </a:cxn>
                <a:cxn ang="0">
                  <a:pos x="98" y="288"/>
                </a:cxn>
                <a:cxn ang="0">
                  <a:pos x="72" y="300"/>
                </a:cxn>
                <a:cxn ang="0">
                  <a:pos x="58" y="300"/>
                </a:cxn>
                <a:cxn ang="0">
                  <a:pos x="26" y="296"/>
                </a:cxn>
                <a:cxn ang="0">
                  <a:pos x="12" y="362"/>
                </a:cxn>
                <a:cxn ang="0">
                  <a:pos x="32" y="362"/>
                </a:cxn>
                <a:cxn ang="0">
                  <a:pos x="64" y="358"/>
                </a:cxn>
                <a:cxn ang="0">
                  <a:pos x="90" y="346"/>
                </a:cxn>
                <a:cxn ang="0">
                  <a:pos x="100" y="336"/>
                </a:cxn>
                <a:cxn ang="0">
                  <a:pos x="120" y="308"/>
                </a:cxn>
                <a:cxn ang="0">
                  <a:pos x="232" y="66"/>
                </a:cxn>
                <a:cxn ang="0">
                  <a:pos x="246" y="40"/>
                </a:cxn>
                <a:cxn ang="0">
                  <a:pos x="256" y="24"/>
                </a:cxn>
                <a:cxn ang="0">
                  <a:pos x="270" y="16"/>
                </a:cxn>
                <a:cxn ang="0">
                  <a:pos x="288" y="0"/>
                </a:cxn>
              </a:cxnLst>
              <a:rect l="0" t="0" r="r" b="b"/>
              <a:pathLst>
                <a:path w="288" h="362">
                  <a:moveTo>
                    <a:pt x="192" y="0"/>
                  </a:moveTo>
                  <a:lnTo>
                    <a:pt x="192" y="10"/>
                  </a:lnTo>
                  <a:lnTo>
                    <a:pt x="192" y="10"/>
                  </a:lnTo>
                  <a:lnTo>
                    <a:pt x="204" y="14"/>
                  </a:lnTo>
                  <a:lnTo>
                    <a:pt x="214" y="18"/>
                  </a:lnTo>
                  <a:lnTo>
                    <a:pt x="218" y="26"/>
                  </a:lnTo>
                  <a:lnTo>
                    <a:pt x="220" y="36"/>
                  </a:lnTo>
                  <a:lnTo>
                    <a:pt x="220" y="36"/>
                  </a:lnTo>
                  <a:lnTo>
                    <a:pt x="220" y="46"/>
                  </a:lnTo>
                  <a:lnTo>
                    <a:pt x="218" y="54"/>
                  </a:lnTo>
                  <a:lnTo>
                    <a:pt x="208" y="78"/>
                  </a:lnTo>
                  <a:lnTo>
                    <a:pt x="176" y="150"/>
                  </a:lnTo>
                  <a:lnTo>
                    <a:pt x="128" y="54"/>
                  </a:lnTo>
                  <a:lnTo>
                    <a:pt x="128" y="54"/>
                  </a:lnTo>
                  <a:lnTo>
                    <a:pt x="122" y="36"/>
                  </a:lnTo>
                  <a:lnTo>
                    <a:pt x="118" y="26"/>
                  </a:lnTo>
                  <a:lnTo>
                    <a:pt x="118" y="26"/>
                  </a:lnTo>
                  <a:lnTo>
                    <a:pt x="120" y="20"/>
                  </a:lnTo>
                  <a:lnTo>
                    <a:pt x="124" y="14"/>
                  </a:lnTo>
                  <a:lnTo>
                    <a:pt x="130" y="12"/>
                  </a:lnTo>
                  <a:lnTo>
                    <a:pt x="140" y="10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8" y="16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8" y="28"/>
                  </a:lnTo>
                  <a:lnTo>
                    <a:pt x="44" y="36"/>
                  </a:lnTo>
                  <a:lnTo>
                    <a:pt x="56" y="58"/>
                  </a:lnTo>
                  <a:lnTo>
                    <a:pt x="140" y="228"/>
                  </a:lnTo>
                  <a:lnTo>
                    <a:pt x="140" y="228"/>
                  </a:lnTo>
                  <a:lnTo>
                    <a:pt x="124" y="258"/>
                  </a:lnTo>
                  <a:lnTo>
                    <a:pt x="116" y="270"/>
                  </a:lnTo>
                  <a:lnTo>
                    <a:pt x="110" y="278"/>
                  </a:lnTo>
                  <a:lnTo>
                    <a:pt x="110" y="278"/>
                  </a:lnTo>
                  <a:lnTo>
                    <a:pt x="98" y="288"/>
                  </a:lnTo>
                  <a:lnTo>
                    <a:pt x="86" y="296"/>
                  </a:lnTo>
                  <a:lnTo>
                    <a:pt x="72" y="300"/>
                  </a:lnTo>
                  <a:lnTo>
                    <a:pt x="58" y="300"/>
                  </a:lnTo>
                  <a:lnTo>
                    <a:pt x="58" y="300"/>
                  </a:lnTo>
                  <a:lnTo>
                    <a:pt x="42" y="300"/>
                  </a:lnTo>
                  <a:lnTo>
                    <a:pt x="26" y="296"/>
                  </a:lnTo>
                  <a:lnTo>
                    <a:pt x="12" y="362"/>
                  </a:lnTo>
                  <a:lnTo>
                    <a:pt x="12" y="362"/>
                  </a:lnTo>
                  <a:lnTo>
                    <a:pt x="32" y="362"/>
                  </a:lnTo>
                  <a:lnTo>
                    <a:pt x="32" y="362"/>
                  </a:lnTo>
                  <a:lnTo>
                    <a:pt x="48" y="362"/>
                  </a:lnTo>
                  <a:lnTo>
                    <a:pt x="64" y="358"/>
                  </a:lnTo>
                  <a:lnTo>
                    <a:pt x="78" y="354"/>
                  </a:lnTo>
                  <a:lnTo>
                    <a:pt x="90" y="346"/>
                  </a:lnTo>
                  <a:lnTo>
                    <a:pt x="90" y="346"/>
                  </a:lnTo>
                  <a:lnTo>
                    <a:pt x="100" y="336"/>
                  </a:lnTo>
                  <a:lnTo>
                    <a:pt x="110" y="324"/>
                  </a:lnTo>
                  <a:lnTo>
                    <a:pt x="120" y="308"/>
                  </a:lnTo>
                  <a:lnTo>
                    <a:pt x="130" y="290"/>
                  </a:lnTo>
                  <a:lnTo>
                    <a:pt x="232" y="66"/>
                  </a:lnTo>
                  <a:lnTo>
                    <a:pt x="232" y="66"/>
                  </a:lnTo>
                  <a:lnTo>
                    <a:pt x="246" y="40"/>
                  </a:lnTo>
                  <a:lnTo>
                    <a:pt x="256" y="24"/>
                  </a:lnTo>
                  <a:lnTo>
                    <a:pt x="256" y="24"/>
                  </a:lnTo>
                  <a:lnTo>
                    <a:pt x="262" y="20"/>
                  </a:lnTo>
                  <a:lnTo>
                    <a:pt x="270" y="16"/>
                  </a:lnTo>
                  <a:lnTo>
                    <a:pt x="288" y="10"/>
                  </a:lnTo>
                  <a:lnTo>
                    <a:pt x="288" y="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37" name="Picture 11" descr="C:\Users\mdefoort\Desktop\eecl.jp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0275" y="1262063"/>
            <a:ext cx="838200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3" descr="http://www.eecl.colostate.edu/galleries/biofuels/bin/images/medium/2007_03_12_08_06_16.jp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66800" y="1219200"/>
            <a:ext cx="917575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5" descr="http://www.bihnsystems.com/2007/2007-11-01%20Solix/content/bin/images/large/2007_11_01_09_14_56.jpg"/>
          <p:cNvPicPr>
            <a:picLocks noChangeArrowheads="1"/>
          </p:cNvPicPr>
          <p:nvPr userDrawn="1"/>
        </p:nvPicPr>
        <p:blipFill>
          <a:blip r:embed="rId10" cstate="print">
            <a:lum contrast="10000"/>
          </a:blip>
          <a:srcRect/>
          <a:stretch>
            <a:fillRect/>
          </a:stretch>
        </p:blipFill>
        <p:spPr bwMode="auto">
          <a:xfrm>
            <a:off x="6934200" y="1219200"/>
            <a:ext cx="9144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1" descr="2007-07-23 16-52-26-96"/>
          <p:cNvPicPr>
            <a:picLocks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7400" y="22098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 userDrawn="1"/>
        </p:nvSpPr>
        <p:spPr>
          <a:xfrm>
            <a:off x="960438" y="4795838"/>
            <a:ext cx="7315200" cy="1190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spc="-150" dirty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  <a:ea typeface="Verdana" pitchFamily="34" charset="0"/>
                <a:cs typeface="Verdana" pitchFamily="34" charset="0"/>
              </a:rPr>
              <a:t>Engines &amp; Energy Conversion Laboratory</a:t>
            </a:r>
          </a:p>
          <a:p>
            <a:pPr marL="342900" indent="-342900" fontAlgn="auto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3200" i="1" spc="-150" dirty="0">
              <a:solidFill>
                <a:schemeClr val="accent3">
                  <a:lumMod val="60000"/>
                  <a:lumOff val="40000"/>
                </a:schemeClr>
              </a:solidFill>
              <a:latin typeface="Adobe Garamond Pro" pitchFamily="18" charset="0"/>
              <a:ea typeface="Verdana" pitchFamily="34" charset="0"/>
              <a:cs typeface="Verdan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  <a:latin typeface="Adobe Caslon Pro" pitchFamily="18" charset="0"/>
              <a:cs typeface="+mn-cs"/>
            </a:endParaRPr>
          </a:p>
        </p:txBody>
      </p:sp>
      <p:sp>
        <p:nvSpPr>
          <p:cNvPr id="93" name="Title 92"/>
          <p:cNvSpPr>
            <a:spLocks noGrp="1"/>
          </p:cNvSpPr>
          <p:nvPr>
            <p:ph type="title"/>
          </p:nvPr>
        </p:nvSpPr>
        <p:spPr>
          <a:xfrm>
            <a:off x="954828" y="3886200"/>
            <a:ext cx="7960572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3CBA-2179-4154-A86F-D320CB6DEE02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9664F-D24B-4E54-8FC5-BC0DC9CD6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ng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0"/>
            <a:ext cx="8229600" cy="927656"/>
          </a:xfrm>
          <a:prstGeom prst="round2SameRect">
            <a:avLst>
              <a:gd name="adj1" fmla="val 0"/>
              <a:gd name="adj2" fmla="val 25397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 descr="EECL-Logo1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7638" y="0"/>
            <a:ext cx="739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 anchor="b"/>
          <a:lstStyle>
            <a:lvl1pPr algn="l">
              <a:defRPr sz="3200" b="1" cap="none" spc="-150" baseline="0">
                <a:latin typeface="Garamond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9E948-01FA-4868-89C2-A3437F0670D6}" type="datetimeFigureOut">
              <a:rPr lang="en-US"/>
              <a:pPr>
                <a:defRPr/>
              </a:pPr>
              <a:t>10/24/2012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6DB34-7F6C-4155-9A82-7C082449BA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ar Simul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0"/>
            <a:ext cx="8229600" cy="914400"/>
          </a:xfrm>
          <a:prstGeom prst="round2SameRect">
            <a:avLst>
              <a:gd name="adj1" fmla="val 0"/>
              <a:gd name="adj2" fmla="val 27778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 descr="EECL-Logo1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7638" y="0"/>
            <a:ext cx="739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 anchor="b"/>
          <a:lstStyle>
            <a:lvl1pPr algn="l">
              <a:defRPr sz="3200" spc="-150">
                <a:latin typeface="Garamond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63F92-8F8A-4C18-9420-A0A17DBA32BE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60155-5A8B-437A-B3C8-8F791DEFF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id 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rrowheads="1"/>
          </p:cNvPicPr>
          <p:nvPr userDrawn="1"/>
        </p:nvPicPr>
        <p:blipFill>
          <a:blip r:embed="rId2" cstate="email">
            <a:lum bright="-20000" contrast="20000"/>
          </a:blip>
          <a:srcRect/>
          <a:stretch>
            <a:fillRect/>
          </a:stretch>
        </p:blipFill>
        <p:spPr bwMode="auto">
          <a:xfrm>
            <a:off x="457200" y="0"/>
            <a:ext cx="8229600" cy="914400"/>
          </a:xfrm>
          <a:prstGeom prst="round2SameRect">
            <a:avLst>
              <a:gd name="adj1" fmla="val 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 descr="EECL-Logo1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7638" y="0"/>
            <a:ext cx="739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 anchor="b"/>
          <a:lstStyle>
            <a:lvl1pPr algn="l">
              <a:defRPr sz="3200" spc="-150">
                <a:latin typeface="Garamond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A97E0-E8D8-49BD-9725-578D247C25F0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E0BB8-C503-4547-85AF-152C6F455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las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mdefoort\AppData\Local\Microsoft\Windows\Temporary Internet Files\Content.Outlook\P2SRZ069\banner3.jpg"/>
          <p:cNvPicPr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57200" y="0"/>
            <a:ext cx="8229600" cy="914400"/>
          </a:xfrm>
          <a:prstGeom prst="round2SameRect">
            <a:avLst>
              <a:gd name="adj1" fmla="val 0"/>
              <a:gd name="adj2" fmla="val 22449"/>
            </a:avLst>
          </a:prstGeom>
          <a:noFill/>
        </p:spPr>
      </p:pic>
      <p:pic>
        <p:nvPicPr>
          <p:cNvPr id="5" name="Picture 7" descr="EECL-Logo1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7638" y="0"/>
            <a:ext cx="739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 anchor="b"/>
          <a:lstStyle>
            <a:lvl1pPr algn="l">
              <a:defRPr sz="3200" spc="-15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478E6-BEE6-4A4F-9223-78E5E7FD58D3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5B526-46BA-48CD-8743-D12C4AAB58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defoort\AppData\Local\Microsoft\Windows\Temporary Internet Files\Content.Outlook\P2SRZ069\WCEAceremony 002.jpg"/>
          <p:cNvPicPr>
            <a:picLocks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0"/>
            <a:ext cx="8229600" cy="914400"/>
          </a:xfrm>
          <a:prstGeom prst="round2SameRect">
            <a:avLst>
              <a:gd name="adj1" fmla="val 0"/>
              <a:gd name="adj2" fmla="val 22449"/>
            </a:avLst>
          </a:prstGeom>
          <a:noFill/>
        </p:spPr>
      </p:pic>
      <p:pic>
        <p:nvPicPr>
          <p:cNvPr id="5" name="Picture 7" descr="EECL-Logo1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7638" y="0"/>
            <a:ext cx="739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 anchor="b"/>
          <a:lstStyle>
            <a:lvl1pPr algn="l">
              <a:defRPr sz="3200" spc="-15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E3B6F-81B8-44A0-942B-DA391B819208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0CC09-4D86-4620-AB4D-0359453EF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lga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7" descr="solix_ppt2"/>
          <p:cNvPicPr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96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EECL-Logo1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152400"/>
            <a:ext cx="739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229600" cy="685800"/>
          </a:xfrm>
        </p:spPr>
        <p:txBody>
          <a:bodyPr anchor="b"/>
          <a:lstStyle>
            <a:lvl1pPr algn="l">
              <a:defRPr sz="3200" spc="-150"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00CCC-BB40-4BD3-92B6-FAF945F30667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07B93-64A1-4E52-97A6-D3E6F28B3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ove The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57200" y="0"/>
            <a:ext cx="8229600" cy="914400"/>
          </a:xfrm>
          <a:prstGeom prst="round2SameRect">
            <a:avLst>
              <a:gd name="adj1" fmla="val 0"/>
              <a:gd name="adj2" fmla="val 24490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 descr="EECL-Logo1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7638" y="0"/>
            <a:ext cx="739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 anchor="b"/>
          <a:lstStyle>
            <a:lvl1pPr algn="l">
              <a:defRPr sz="3200" spc="-15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03D5C-4C45-4422-8C09-D2D741E92AC5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E27AE-25C7-484D-8CA0-80C79C02B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2A1434-E105-47FF-8C29-E84C4E86EF6E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966A06E-3D22-4E7D-80D6-08854FB147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4" r:id="rId12"/>
    <p:sldLayoutId id="2147483695" r:id="rId13"/>
    <p:sldLayoutId id="2147483696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000" b="1" kern="1200" spc="-15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Garamond" pitchFamily="18" charset="0"/>
          <a:ea typeface="Verdana" pitchFamily="34" charset="0"/>
          <a:cs typeface="Verdana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aramond" pitchFamily="18" charset="0"/>
          <a:ea typeface="Verdana" pitchFamily="34" charset="0"/>
          <a:cs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aramond" pitchFamily="18" charset="0"/>
          <a:ea typeface="Verdana" pitchFamily="34" charset="0"/>
          <a:cs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aramond" pitchFamily="18" charset="0"/>
          <a:ea typeface="Verdana" pitchFamily="34" charset="0"/>
          <a:cs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aramond" pitchFamily="18" charset="0"/>
          <a:ea typeface="Verdana" pitchFamily="34" charset="0"/>
          <a:cs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aramond" pitchFamily="18" charset="0"/>
          <a:ea typeface="Verdana" pitchFamily="34" charset="0"/>
          <a:cs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aramond" pitchFamily="18" charset="0"/>
          <a:ea typeface="Verdana" pitchFamily="34" charset="0"/>
          <a:cs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aramond" pitchFamily="18" charset="0"/>
          <a:ea typeface="Verdana" pitchFamily="34" charset="0"/>
          <a:cs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aramond" pitchFamily="18" charset="0"/>
          <a:ea typeface="Verdana" pitchFamily="34" charset="0"/>
          <a:cs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800" b="1" kern="1200" spc="-150">
          <a:solidFill>
            <a:schemeClr val="tx1"/>
          </a:solidFill>
          <a:latin typeface="Garamond" pitchFamily="18" charset="0"/>
          <a:ea typeface="Verdana" pitchFamily="34" charset="0"/>
          <a:cs typeface="Verdana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400" b="1" kern="1200" spc="-150">
          <a:solidFill>
            <a:schemeClr val="tx1"/>
          </a:solidFill>
          <a:latin typeface="Garamond" pitchFamily="18" charset="0"/>
          <a:ea typeface="Verdana" pitchFamily="34" charset="0"/>
          <a:cs typeface="Verdana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000" b="1" kern="1200" spc="-150">
          <a:solidFill>
            <a:schemeClr val="tx1"/>
          </a:solidFill>
          <a:latin typeface="Garamond" pitchFamily="18" charset="0"/>
          <a:ea typeface="Verdana" pitchFamily="34" charset="0"/>
          <a:cs typeface="Verdana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b="1" kern="1200" spc="-150">
          <a:solidFill>
            <a:schemeClr val="tx1"/>
          </a:solidFill>
          <a:latin typeface="Garamond" pitchFamily="18" charset="0"/>
          <a:ea typeface="Verdana" pitchFamily="34" charset="0"/>
          <a:cs typeface="Verdana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b="1" kern="1200" spc="-150">
          <a:solidFill>
            <a:schemeClr val="tx1"/>
          </a:solidFill>
          <a:latin typeface="Garamond" pitchFamily="18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5" Type="http://schemas.openxmlformats.org/officeDocument/2006/relationships/image" Target="../media/image48.pn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5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jpeg"/><Relationship Id="rId5" Type="http://schemas.openxmlformats.org/officeDocument/2006/relationships/image" Target="../media/image49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jpeg"/><Relationship Id="rId18" Type="http://schemas.openxmlformats.org/officeDocument/2006/relationships/image" Target="../media/image46.png"/><Relationship Id="rId3" Type="http://schemas.openxmlformats.org/officeDocument/2006/relationships/image" Target="../media/image33.pn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5" Type="http://schemas.openxmlformats.org/officeDocument/2006/relationships/image" Target="../media/image32.wmf"/><Relationship Id="rId10" Type="http://schemas.openxmlformats.org/officeDocument/2006/relationships/image" Target="../media/image39.png"/><Relationship Id="rId4" Type="http://schemas.openxmlformats.org/officeDocument/2006/relationships/image" Target="../media/image31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png"/><Relationship Id="rId5" Type="http://schemas.openxmlformats.org/officeDocument/2006/relationships/hyperlink" Target="http://upload.wikimedia.org/wikipedia/commons/1/17/Ameisens%C3%A4ure_Keilstrich.svg" TargetMode="External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png"/><Relationship Id="rId5" Type="http://schemas.openxmlformats.org/officeDocument/2006/relationships/hyperlink" Target="http://upload.wikimedia.org/wikipedia/commons/1/17/Ameisens%C3%A4ure_Keilstrich.svg" TargetMode="External"/><Relationship Id="rId4" Type="http://schemas.openxmlformats.org/officeDocument/2006/relationships/image" Target="../media/image7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6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4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4.png"/><Relationship Id="rId5" Type="http://schemas.openxmlformats.org/officeDocument/2006/relationships/image" Target="../media/image109.jpeg"/><Relationship Id="rId4" Type="http://schemas.openxmlformats.org/officeDocument/2006/relationships/image" Target="../media/image11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4800" y="4419600"/>
            <a:ext cx="4916130" cy="1364173"/>
          </a:xfrm>
        </p:spPr>
        <p:txBody>
          <a:bodyPr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spc="0" dirty="0" smtClean="0">
                <a:latin typeface="Arial" pitchFamily="34" charset="0"/>
                <a:cs typeface="Arial" pitchFamily="34" charset="0"/>
              </a:rPr>
              <a:t>Anthony J. Marchese</a:t>
            </a:r>
            <a:endParaRPr lang="en-US" sz="1400" spc="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spc="0" dirty="0" smtClean="0">
                <a:latin typeface="Arial" pitchFamily="34" charset="0"/>
                <a:cs typeface="Arial" pitchFamily="34" charset="0"/>
              </a:rPr>
              <a:t>Associate Prof. and Associate Dept. Head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spc="0" dirty="0" smtClean="0">
                <a:latin typeface="Arial" pitchFamily="34" charset="0"/>
                <a:cs typeface="Arial" pitchFamily="34" charset="0"/>
              </a:rPr>
              <a:t>Department of Mechanical Engineering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spc="0" dirty="0" smtClean="0">
                <a:latin typeface="Arial" pitchFamily="34" charset="0"/>
                <a:cs typeface="Arial" pitchFamily="34" charset="0"/>
              </a:rPr>
              <a:t>Colorado State University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spc="0" dirty="0" smtClean="0">
                <a:latin typeface="Arial" pitchFamily="34" charset="0"/>
                <a:cs typeface="Arial" pitchFamily="34" charset="0"/>
              </a:rPr>
              <a:t>http://www.engr.colostate.edu/~marchese</a:t>
            </a:r>
            <a:endParaRPr lang="en-US" sz="1400" i="1" spc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3200400"/>
            <a:ext cx="5257800" cy="14478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>Fuel Properties and Pollutant Emissions from Algal Biodiesel, Algal Renewable Diesel and Algal HTL Fuels</a:t>
            </a:r>
            <a:endParaRPr kumimoji="0" lang="en-US" sz="2000" b="1" i="0" strike="noStrike" kern="1200" cap="none" spc="0" normalizeH="0" noProof="0" dirty="0">
              <a:ln>
                <a:noFill/>
              </a:ln>
              <a:solidFill>
                <a:srgbClr val="99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28600" y="152400"/>
            <a:ext cx="6019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Verdana" pitchFamily="34" charset="0"/>
                <a:cs typeface="Verdana" pitchFamily="34" charset="0"/>
              </a:rPr>
              <a:t> Sustainable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Verdana" pitchFamily="34" charset="0"/>
                <a:cs typeface="Verdana" pitchFamily="34" charset="0"/>
              </a:rPr>
              <a:t>Bioenergy Development 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Verdana" pitchFamily="34" charset="0"/>
                <a:cs typeface="Verdana" pitchFamily="34" charset="0"/>
              </a:rPr>
              <a:t>Center - Bioenergy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Verdana" pitchFamily="34" charset="0"/>
                <a:cs typeface="Verdana" pitchFamily="34" charset="0"/>
              </a:rPr>
              <a:t>at CSU Seminar</a:t>
            </a:r>
          </a:p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Verdana" pitchFamily="34" charset="0"/>
                <a:cs typeface="Verdana" pitchFamily="34" charset="0"/>
              </a:rPr>
              <a:t>October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Verdana" pitchFamily="34" charset="0"/>
                <a:cs typeface="Verdana" pitchFamily="34" charset="0"/>
              </a:rPr>
              <a:t>16, 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Verdana" pitchFamily="34" charset="0"/>
                <a:cs typeface="Verdana" pitchFamily="34" charset="0"/>
              </a:rPr>
              <a:t>2012</a:t>
            </a:r>
            <a:endParaRPr lang="en-US" sz="1400" b="1" dirty="0">
              <a:solidFill>
                <a:schemeClr val="accent1">
                  <a:lumMod val="50000"/>
                </a:schemeClr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6200" y="6159485"/>
            <a:ext cx="2057400" cy="698515"/>
            <a:chOff x="3124200" y="6083285"/>
            <a:chExt cx="2057400" cy="698515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24200" y="6083285"/>
              <a:ext cx="1981200" cy="69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3657600" y="6604716"/>
              <a:ext cx="15240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3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8025" y="6019800"/>
            <a:ext cx="8159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3331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483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84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8427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9" name="Picture 5" descr="keeling cur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47800"/>
            <a:ext cx="6705600" cy="489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2950" y="1742415"/>
            <a:ext cx="2612100" cy="165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5181600" y="4234493"/>
            <a:ext cx="3581400" cy="350837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1800" spc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Keeling Curve, CO</a:t>
            </a:r>
            <a:r>
              <a:rPr lang="en-US" sz="1800" spc="0" baseline="-250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lang="en-US" sz="1800" spc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at Mauna Loa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52400" y="37981"/>
            <a:ext cx="64556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Non-Conventional Liquid Fossil Fuels</a:t>
            </a:r>
          </a:p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Do We Really Want to Release All of That Carbon?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30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228600" y="68759"/>
            <a:ext cx="505298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U.S. Advanced Biofuels Mandate</a:t>
            </a:r>
          </a:p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21 billion gal/year by 2022</a:t>
            </a:r>
          </a:p>
        </p:txBody>
      </p:sp>
      <p:sp>
        <p:nvSpPr>
          <p:cNvPr id="8" name="Text Box 278"/>
          <p:cNvSpPr txBox="1">
            <a:spLocks noChangeArrowheads="1"/>
          </p:cNvSpPr>
          <p:nvPr/>
        </p:nvSpPr>
        <p:spPr bwMode="auto">
          <a:xfrm>
            <a:off x="304800" y="1066800"/>
            <a:ext cx="8686800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lvl="1" indent="-228600" defTabSz="4389120" fontAlgn="auto"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The United States typically consumes </a:t>
            </a:r>
            <a:r>
              <a:rPr lang="en-US" sz="2000" b="1" u="sng" dirty="0" smtClean="0"/>
              <a:t>300 Billion gallons per year </a:t>
            </a:r>
            <a:r>
              <a:rPr lang="en-US" sz="2000" b="1" dirty="0" smtClean="0"/>
              <a:t>of liquid fuels:  </a:t>
            </a:r>
          </a:p>
          <a:p>
            <a:pPr marL="685800" lvl="2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130 Billion gal/year gasoline, 70 Billion gal/year diesel, 24 Billion gal/year jet fuel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The 2007 Energy Independence and Security Act (EISA) mandates the production of </a:t>
            </a:r>
            <a:r>
              <a:rPr lang="en-US" sz="2000" b="1" u="sng" dirty="0" smtClean="0"/>
              <a:t>36 billion gallons per year </a:t>
            </a:r>
            <a:r>
              <a:rPr lang="en-US" sz="2000" b="1" dirty="0" smtClean="0"/>
              <a:t>of biofuels by 2022 </a:t>
            </a:r>
          </a:p>
          <a:p>
            <a:pPr marL="685800" lvl="2" indent="-228600" defTabSz="4389120" fontAlgn="auto"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Corn ethanol is capped at 15 billion gallons per year.</a:t>
            </a:r>
          </a:p>
          <a:p>
            <a:pPr marL="685800" lvl="2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21 billion gallons per year must qualify as </a:t>
            </a:r>
            <a:r>
              <a:rPr lang="en-US" b="1" dirty="0"/>
              <a:t>a</a:t>
            </a:r>
            <a:r>
              <a:rPr lang="en-US" b="1" dirty="0" smtClean="0"/>
              <a:t>dvanced biofuels.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Can </a:t>
            </a:r>
            <a:r>
              <a:rPr lang="en-US" sz="2000" b="1" u="sng" dirty="0" smtClean="0"/>
              <a:t>Algal Biofuels </a:t>
            </a:r>
            <a:r>
              <a:rPr lang="en-US" sz="2000" b="1" dirty="0" smtClean="0"/>
              <a:t>help meet the advanced biofuels mandate</a:t>
            </a:r>
            <a:r>
              <a:rPr lang="en-US" b="1" dirty="0" smtClean="0"/>
              <a:t>?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724400"/>
            <a:ext cx="2672726" cy="177810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4724400"/>
            <a:ext cx="1111375" cy="17697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2604" t="1325" r="59223" b="54958"/>
          <a:stretch/>
        </p:blipFill>
        <p:spPr bwMode="auto">
          <a:xfrm>
            <a:off x="5943600" y="4769310"/>
            <a:ext cx="2272326" cy="17697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276496" y="152400"/>
            <a:ext cx="39645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The Case for Algae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-1610"/>
          <a:stretch>
            <a:fillRect/>
          </a:stretch>
        </p:blipFill>
        <p:spPr bwMode="auto">
          <a:xfrm>
            <a:off x="533400" y="1752600"/>
            <a:ext cx="8001000" cy="4809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78"/>
          <p:cNvSpPr txBox="1">
            <a:spLocks noChangeArrowheads="1"/>
          </p:cNvSpPr>
          <p:nvPr/>
        </p:nvSpPr>
        <p:spPr bwMode="auto">
          <a:xfrm>
            <a:off x="457200" y="1066800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defTabSz="438912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b="1" dirty="0" smtClean="0"/>
              <a:t>21 billion gallons per year of “advanced biofuels” </a:t>
            </a:r>
            <a:r>
              <a:rPr lang="en-US" b="1" dirty="0" smtClean="0">
                <a:latin typeface="Arial"/>
                <a:cs typeface="Arial"/>
              </a:rPr>
              <a:t>≈</a:t>
            </a:r>
            <a:r>
              <a:rPr lang="en-US" b="1" dirty="0" smtClean="0"/>
              <a:t> 10% of U.S. liquid on-road fuel usage </a:t>
            </a:r>
            <a:r>
              <a:rPr lang="en-US" b="1" dirty="0" smtClean="0">
                <a:latin typeface="Arial"/>
                <a:cs typeface="Arial"/>
              </a:rPr>
              <a:t>≈</a:t>
            </a:r>
            <a:r>
              <a:rPr lang="en-US" b="1" dirty="0" smtClean="0"/>
              <a:t> how much cultivation area?</a:t>
            </a:r>
            <a:endParaRPr lang="en-US" b="1" dirty="0"/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2286000" y="3048000"/>
            <a:ext cx="1773936" cy="1773936"/>
          </a:xfrm>
          <a:prstGeom prst="rect">
            <a:avLst/>
          </a:prstGeom>
          <a:solidFill>
            <a:srgbClr val="92D05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343400" y="2438400"/>
            <a:ext cx="2743200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spc="0" dirty="0" smtClean="0">
                <a:effectLst/>
              </a:rPr>
              <a:t>21 billion gallons per year of </a:t>
            </a:r>
            <a:r>
              <a:rPr lang="en-US" sz="1600" b="1" spc="0" dirty="0" smtClean="0">
                <a:effectLst/>
              </a:rPr>
              <a:t>soy</a:t>
            </a:r>
            <a:r>
              <a:rPr lang="en-US" sz="1600" spc="0" dirty="0" smtClean="0">
                <a:effectLst/>
              </a:rPr>
              <a:t> biodiesel (</a:t>
            </a:r>
            <a:r>
              <a:rPr lang="en-US" sz="1600" dirty="0" smtClean="0">
                <a:latin typeface="Arial"/>
                <a:cs typeface="Arial"/>
              </a:rPr>
              <a:t>≈ </a:t>
            </a:r>
            <a:r>
              <a:rPr lang="en-US" sz="1600" spc="0" dirty="0" smtClean="0">
                <a:effectLst/>
              </a:rPr>
              <a:t>Alaska)</a:t>
            </a:r>
          </a:p>
        </p:txBody>
      </p:sp>
      <p:cxnSp>
        <p:nvCxnSpPr>
          <p:cNvPr id="15" name="Shape 14"/>
          <p:cNvCxnSpPr>
            <a:stCxn id="13" idx="2"/>
            <a:endCxn id="10" idx="3"/>
          </p:cNvCxnSpPr>
          <p:nvPr/>
        </p:nvCxnSpPr>
        <p:spPr>
          <a:xfrm rot="5400000">
            <a:off x="4431572" y="2651539"/>
            <a:ext cx="911793" cy="1655064"/>
          </a:xfrm>
          <a:prstGeom prst="bentConnector2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57600" y="3505200"/>
            <a:ext cx="3200400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spc="0" dirty="0" smtClean="0">
                <a:effectLst/>
              </a:rPr>
              <a:t>21 billion gallons per year of </a:t>
            </a:r>
            <a:r>
              <a:rPr lang="en-US" sz="1600" b="1" spc="0" dirty="0" smtClean="0">
                <a:effectLst/>
              </a:rPr>
              <a:t>algae</a:t>
            </a:r>
            <a:r>
              <a:rPr lang="en-US" sz="1600" spc="0" dirty="0" smtClean="0">
                <a:effectLst/>
              </a:rPr>
              <a:t> biodiesel (</a:t>
            </a:r>
            <a:r>
              <a:rPr lang="en-US" sz="1600" dirty="0" smtClean="0">
                <a:latin typeface="Arial"/>
                <a:cs typeface="Arial"/>
              </a:rPr>
              <a:t>≈ </a:t>
            </a:r>
            <a:r>
              <a:rPr lang="en-US" sz="1600" spc="0" dirty="0" smtClean="0">
                <a:effectLst/>
              </a:rPr>
              <a:t>Connecticut)</a:t>
            </a:r>
          </a:p>
        </p:txBody>
      </p:sp>
      <p:cxnSp>
        <p:nvCxnSpPr>
          <p:cNvPr id="12" name="Shape 11"/>
          <p:cNvCxnSpPr>
            <a:stCxn id="11" idx="2"/>
            <a:endCxn id="14" idx="3"/>
          </p:cNvCxnSpPr>
          <p:nvPr/>
        </p:nvCxnSpPr>
        <p:spPr>
          <a:xfrm rot="5400000">
            <a:off x="4050085" y="3374952"/>
            <a:ext cx="492693" cy="1922739"/>
          </a:xfrm>
          <a:prstGeom prst="bentConnector2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>
            <a:spLocks noChangeAspect="1"/>
          </p:cNvSpPr>
          <p:nvPr/>
        </p:nvSpPr>
        <p:spPr>
          <a:xfrm>
            <a:off x="3161325" y="4495800"/>
            <a:ext cx="173736" cy="173736"/>
          </a:xfrm>
          <a:prstGeom prst="rect">
            <a:avLst/>
          </a:prstGeom>
          <a:solidFill>
            <a:srgbClr val="92D05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1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21861" y="71735"/>
            <a:ext cx="657423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Review Algal Biofuels Conversion Technologies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Overview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Text Box 278"/>
          <p:cNvSpPr txBox="1">
            <a:spLocks noChangeArrowheads="1"/>
          </p:cNvSpPr>
          <p:nvPr/>
        </p:nvSpPr>
        <p:spPr bwMode="auto">
          <a:xfrm>
            <a:off x="762000" y="1249501"/>
            <a:ext cx="8001000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Motivation for Algal Biofuels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The Algal Biofuel Value Chain Revisited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Methyl Ester Biodiesel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Synthetic Paraffinic Diesel/Jet Fuel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Hydrothermal Liquefaction Oil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Conclusions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62" y="4731605"/>
            <a:ext cx="2704563" cy="179928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3624" y="4731605"/>
            <a:ext cx="1111374" cy="176977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F:\Photos\Temphold 9\Edits\P10406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5696" r="27336" b="18677"/>
          <a:stretch/>
        </p:blipFill>
        <p:spPr bwMode="auto">
          <a:xfrm>
            <a:off x="3276600" y="4731604"/>
            <a:ext cx="1753071" cy="17789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2604" t="1325" r="59223" b="54958"/>
          <a:stretch/>
        </p:blipFill>
        <p:spPr bwMode="auto">
          <a:xfrm>
            <a:off x="6566874" y="4731605"/>
            <a:ext cx="2272326" cy="17697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514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21861" y="71735"/>
            <a:ext cx="657423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Review Algal Biofuels Conversion Technologies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Overview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Text Box 278"/>
          <p:cNvSpPr txBox="1">
            <a:spLocks noChangeArrowheads="1"/>
          </p:cNvSpPr>
          <p:nvPr/>
        </p:nvSpPr>
        <p:spPr bwMode="auto">
          <a:xfrm>
            <a:off x="762000" y="1249501"/>
            <a:ext cx="8001000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Motivation for Algal Biofuels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Algal Biofuel Value Chain Revisited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Methyl Ester Biodiesel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Synthetic Paraffinic Diesel/Jet Fuel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Hydrothermal Liquefaction Oil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Conclusions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62" y="4731605"/>
            <a:ext cx="2704563" cy="179928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3624" y="4731605"/>
            <a:ext cx="1111374" cy="176977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F:\Photos\Temphold 9\Edits\P10406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5696" r="27336" b="18677"/>
          <a:stretch/>
        </p:blipFill>
        <p:spPr bwMode="auto">
          <a:xfrm>
            <a:off x="3276600" y="4731604"/>
            <a:ext cx="1753071" cy="17789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2604" t="1325" r="59223" b="54958"/>
          <a:stretch/>
        </p:blipFill>
        <p:spPr bwMode="auto">
          <a:xfrm>
            <a:off x="6566874" y="4731605"/>
            <a:ext cx="2272326" cy="17697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514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858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pc="0" dirty="0" smtClean="0"/>
              <a:t>The Algal Biofuels Value Chain</a:t>
            </a:r>
            <a:r>
              <a:rPr lang="en-US" spc="0" dirty="0"/>
              <a:t/>
            </a:r>
            <a:br>
              <a:rPr lang="en-US" spc="0" dirty="0"/>
            </a:br>
            <a:r>
              <a:rPr lang="en-US" sz="2200" spc="0" dirty="0" smtClean="0"/>
              <a:t>The “Conventional” Route</a:t>
            </a:r>
            <a:endParaRPr lang="en-US" sz="2200" spc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3864" t="16667" r="37152" b="16667"/>
          <a:stretch>
            <a:fillRect/>
          </a:stretch>
        </p:blipFill>
        <p:spPr bwMode="auto">
          <a:xfrm>
            <a:off x="595746" y="1527057"/>
            <a:ext cx="1918854" cy="1593011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686" y="1515614"/>
            <a:ext cx="2468885" cy="1728339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t="6504" b="8943"/>
          <a:stretch>
            <a:fillRect/>
          </a:stretch>
        </p:blipFill>
        <p:spPr bwMode="auto">
          <a:xfrm>
            <a:off x="6991882" y="1625816"/>
            <a:ext cx="1466318" cy="1650783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56526" y="4186372"/>
            <a:ext cx="1110825" cy="1768896"/>
          </a:xfrm>
          <a:prstGeom prst="rect">
            <a:avLst/>
          </a:prstGeom>
          <a:ln w="28575">
            <a:solidFill>
              <a:srgbClr val="008000"/>
            </a:solidFill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623" y="4403304"/>
            <a:ext cx="3195638" cy="1389408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>
          <a:xfrm>
            <a:off x="2743200" y="2133600"/>
            <a:ext cx="533400" cy="45720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6248400" y="2094963"/>
            <a:ext cx="533400" cy="45720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5400000">
            <a:off x="7543800" y="3505200"/>
            <a:ext cx="609600" cy="45720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0800000">
            <a:off x="6438900" y="4927241"/>
            <a:ext cx="571500" cy="45720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4253" y="3429000"/>
            <a:ext cx="1491471" cy="1118603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cxnSp>
        <p:nvCxnSpPr>
          <p:cNvPr id="17" name="Elbow Connector 16"/>
          <p:cNvCxnSpPr>
            <a:endCxn id="6" idx="2"/>
          </p:cNvCxnSpPr>
          <p:nvPr/>
        </p:nvCxnSpPr>
        <p:spPr>
          <a:xfrm rot="10800000">
            <a:off x="4740129" y="3243954"/>
            <a:ext cx="2044996" cy="566047"/>
          </a:xfrm>
          <a:prstGeom prst="bentConnector2">
            <a:avLst/>
          </a:prstGeom>
          <a:ln w="28575">
            <a:solidFill>
              <a:srgbClr val="008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endCxn id="1029" idx="2"/>
          </p:cNvCxnSpPr>
          <p:nvPr/>
        </p:nvCxnSpPr>
        <p:spPr>
          <a:xfrm rot="10800000" flipV="1">
            <a:off x="1955442" y="5181600"/>
            <a:ext cx="4826358" cy="611112"/>
          </a:xfrm>
          <a:prstGeom prst="bentConnector4">
            <a:avLst>
              <a:gd name="adj1" fmla="val -73"/>
              <a:gd name="adj2" fmla="val 215099"/>
            </a:avLst>
          </a:prstGeom>
          <a:ln w="28575">
            <a:solidFill>
              <a:srgbClr val="008000"/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14400" y="1041042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pc="0" dirty="0" smtClean="0">
                <a:solidFill>
                  <a:srgbClr val="008000"/>
                </a:solidFill>
                <a:effectLst/>
              </a:rPr>
              <a:t>Biology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051479" y="1052710"/>
            <a:ext cx="1245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pc="0" dirty="0" smtClean="0">
                <a:solidFill>
                  <a:srgbClr val="008000"/>
                </a:solidFill>
                <a:effectLst/>
              </a:rPr>
              <a:t>Cultivation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046569" y="1015425"/>
            <a:ext cx="1411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0" dirty="0" smtClean="0">
                <a:solidFill>
                  <a:srgbClr val="008000"/>
                </a:solidFill>
                <a:effectLst/>
              </a:rPr>
              <a:t>Harvesting, Drying?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017835" y="6019800"/>
            <a:ext cx="1736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pc="0" dirty="0" smtClean="0">
                <a:solidFill>
                  <a:srgbClr val="008000"/>
                </a:solidFill>
                <a:effectLst/>
              </a:rPr>
              <a:t>Lipid Extraction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191000" y="5789649"/>
            <a:ext cx="2116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0" dirty="0" smtClean="0">
                <a:solidFill>
                  <a:srgbClr val="008000"/>
                </a:solidFill>
                <a:effectLst/>
              </a:rPr>
              <a:t>Lipid to Fuel Conversion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872164" y="3886200"/>
            <a:ext cx="1402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pc="0" dirty="0" smtClean="0">
                <a:solidFill>
                  <a:srgbClr val="008000"/>
                </a:solidFill>
                <a:effectLst/>
              </a:rPr>
              <a:t>Co-products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553261" y="3340115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0" dirty="0" smtClean="0">
                <a:solidFill>
                  <a:srgbClr val="008000"/>
                </a:solidFill>
                <a:effectLst/>
              </a:rPr>
              <a:t>Nutrient Recycle</a:t>
            </a:r>
          </a:p>
        </p:txBody>
      </p:sp>
      <p:cxnSp>
        <p:nvCxnSpPr>
          <p:cNvPr id="1059" name="Straight Connector 1058"/>
          <p:cNvCxnSpPr/>
          <p:nvPr/>
        </p:nvCxnSpPr>
        <p:spPr>
          <a:xfrm flipV="1">
            <a:off x="6785125" y="3810000"/>
            <a:ext cx="0" cy="1334411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Elbow Connector 103"/>
          <p:cNvCxnSpPr/>
          <p:nvPr/>
        </p:nvCxnSpPr>
        <p:spPr>
          <a:xfrm rot="10800000">
            <a:off x="5110531" y="3261945"/>
            <a:ext cx="2733646" cy="419652"/>
          </a:xfrm>
          <a:prstGeom prst="bentConnector3">
            <a:avLst>
              <a:gd name="adj1" fmla="val 99853"/>
            </a:avLst>
          </a:prstGeom>
          <a:ln w="28575">
            <a:solidFill>
              <a:srgbClr val="008000"/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2"/>
          <p:cNvPicPr>
            <a:picLocks noChangeAspect="1" noChangeArrowheads="1"/>
          </p:cNvPicPr>
          <p:nvPr/>
        </p:nvPicPr>
        <p:blipFill rotWithShape="1">
          <a:blip r:embed="rId8" cstate="print"/>
          <a:srcRect l="2604" t="1325" r="59223" b="54958"/>
          <a:stretch/>
        </p:blipFill>
        <p:spPr bwMode="auto">
          <a:xfrm>
            <a:off x="4055023" y="4013611"/>
            <a:ext cx="2272326" cy="1769772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858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pc="0" dirty="0" smtClean="0"/>
              <a:t>The Algal Biofuels Value Chain</a:t>
            </a:r>
            <a:br>
              <a:rPr lang="en-US" spc="0" dirty="0" smtClean="0"/>
            </a:br>
            <a:r>
              <a:rPr lang="en-US" sz="2200" spc="0" dirty="0" smtClean="0"/>
              <a:t>Conversion of Whole Algal Biomass To Biofuels via HTL</a:t>
            </a:r>
            <a:endParaRPr lang="en-US" sz="2200" spc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3864" t="16667" r="37152" b="16667"/>
          <a:stretch>
            <a:fillRect/>
          </a:stretch>
        </p:blipFill>
        <p:spPr bwMode="auto">
          <a:xfrm>
            <a:off x="595746" y="1527057"/>
            <a:ext cx="1918854" cy="1593011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686" y="1515614"/>
            <a:ext cx="2468885" cy="1728339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t="6504" b="8943"/>
          <a:stretch>
            <a:fillRect/>
          </a:stretch>
        </p:blipFill>
        <p:spPr bwMode="auto">
          <a:xfrm>
            <a:off x="7010400" y="1524000"/>
            <a:ext cx="1556758" cy="1752600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</p:pic>
      <p:sp>
        <p:nvSpPr>
          <p:cNvPr id="11" name="Right Arrow 10"/>
          <p:cNvSpPr/>
          <p:nvPr/>
        </p:nvSpPr>
        <p:spPr>
          <a:xfrm>
            <a:off x="2743200" y="2133600"/>
            <a:ext cx="533400" cy="45720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6248400" y="2094963"/>
            <a:ext cx="533400" cy="45720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5400000">
            <a:off x="7543800" y="3505200"/>
            <a:ext cx="609600" cy="45720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0800000">
            <a:off x="6286500" y="4724400"/>
            <a:ext cx="571500" cy="45720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932405" y="1041042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0" dirty="0" smtClean="0">
                <a:solidFill>
                  <a:srgbClr val="008000"/>
                </a:solidFill>
                <a:effectLst/>
              </a:rPr>
              <a:t>Biology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051479" y="105271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0" dirty="0" smtClean="0">
                <a:solidFill>
                  <a:srgbClr val="008000"/>
                </a:solidFill>
                <a:effectLst/>
              </a:rPr>
              <a:t>Cultivation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55527" y="1041042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0" dirty="0" smtClean="0">
                <a:solidFill>
                  <a:srgbClr val="008000"/>
                </a:solidFill>
                <a:effectLst/>
              </a:rPr>
              <a:t>Harvesting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34200" y="6046150"/>
            <a:ext cx="1858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0" dirty="0" smtClean="0">
                <a:solidFill>
                  <a:srgbClr val="008000"/>
                </a:solidFill>
                <a:effectLst/>
              </a:rPr>
              <a:t>Whole Wet Algal Biomass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419599" y="5955268"/>
            <a:ext cx="1905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0" dirty="0" smtClean="0">
                <a:solidFill>
                  <a:srgbClr val="008000"/>
                </a:solidFill>
                <a:effectLst/>
              </a:rPr>
              <a:t>Conversion to </a:t>
            </a:r>
            <a:r>
              <a:rPr lang="en-US" b="1" spc="0" dirty="0" err="1" smtClean="0">
                <a:solidFill>
                  <a:srgbClr val="008000"/>
                </a:solidFill>
                <a:effectLst/>
              </a:rPr>
              <a:t>Biocrude</a:t>
            </a:r>
            <a:endParaRPr lang="en-US" b="1" spc="0" dirty="0" smtClean="0">
              <a:solidFill>
                <a:srgbClr val="008000"/>
              </a:solidFill>
              <a:effectLst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90600" y="5867400"/>
            <a:ext cx="3065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Upgrading to </a:t>
            </a:r>
          </a:p>
          <a:p>
            <a:pPr algn="ctr"/>
            <a:r>
              <a:rPr lang="en-US" b="1" spc="0" dirty="0" smtClean="0">
                <a:solidFill>
                  <a:srgbClr val="008000"/>
                </a:solidFill>
                <a:effectLst/>
              </a:rPr>
              <a:t>Drop-In Fuels</a:t>
            </a:r>
          </a:p>
        </p:txBody>
      </p:sp>
      <p:cxnSp>
        <p:nvCxnSpPr>
          <p:cNvPr id="104" name="Elbow Connector 103"/>
          <p:cNvCxnSpPr/>
          <p:nvPr/>
        </p:nvCxnSpPr>
        <p:spPr>
          <a:xfrm rot="10800000">
            <a:off x="5110531" y="3261945"/>
            <a:ext cx="2733646" cy="419652"/>
          </a:xfrm>
          <a:prstGeom prst="bentConnector3">
            <a:avLst>
              <a:gd name="adj1" fmla="val 99853"/>
            </a:avLst>
          </a:prstGeom>
          <a:ln w="28575">
            <a:solidFill>
              <a:srgbClr val="008000"/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F:\Photos\Temphold 9\Edits\P10406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5696" r="27336" b="18677"/>
          <a:stretch/>
        </p:blipFill>
        <p:spPr bwMode="auto">
          <a:xfrm>
            <a:off x="6986720" y="4128457"/>
            <a:ext cx="1753071" cy="177895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Photos\Temphold 9\Edits\P104064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9" r="32583" b="16040"/>
          <a:stretch/>
        </p:blipFill>
        <p:spPr bwMode="auto">
          <a:xfrm>
            <a:off x="4550899" y="3923478"/>
            <a:ext cx="1652321" cy="2007523"/>
          </a:xfrm>
          <a:prstGeom prst="rect">
            <a:avLst/>
          </a:prstGeom>
          <a:noFill/>
          <a:ln w="28575"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ight Arrow 27"/>
          <p:cNvSpPr/>
          <p:nvPr/>
        </p:nvSpPr>
        <p:spPr>
          <a:xfrm rot="10800000">
            <a:off x="3848100" y="4724399"/>
            <a:ext cx="571500" cy="45720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4191000" y="3276600"/>
            <a:ext cx="0" cy="1676399"/>
          </a:xfrm>
          <a:prstGeom prst="line">
            <a:avLst/>
          </a:prstGeom>
          <a:ln w="28575">
            <a:solidFill>
              <a:srgbClr val="008000"/>
            </a:solidFill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l="2604" t="1325" r="59223" b="54958"/>
          <a:stretch/>
        </p:blipFill>
        <p:spPr bwMode="auto">
          <a:xfrm>
            <a:off x="1443923" y="4013611"/>
            <a:ext cx="2272326" cy="1769772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ffectLst/>
        </p:spPr>
      </p:pic>
      <p:sp>
        <p:nvSpPr>
          <p:cNvPr id="41" name="TextBox 40"/>
          <p:cNvSpPr txBox="1"/>
          <p:nvPr/>
        </p:nvSpPr>
        <p:spPr>
          <a:xfrm>
            <a:off x="4231760" y="3282449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0" dirty="0" smtClean="0">
                <a:solidFill>
                  <a:srgbClr val="008000"/>
                </a:solidFill>
                <a:effectLst/>
              </a:rPr>
              <a:t>Nutrient Recycle</a:t>
            </a:r>
          </a:p>
        </p:txBody>
      </p:sp>
    </p:spTree>
    <p:extLst>
      <p:ext uri="{BB962C8B-B14F-4D97-AF65-F5344CB8AC3E}">
        <p14:creationId xmlns:p14="http://schemas.microsoft.com/office/powerpoint/2010/main" val="12468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21861" y="71735"/>
            <a:ext cx="657423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Review Algal Biofuels Conversion Technologies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Overview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Text Box 278"/>
          <p:cNvSpPr txBox="1">
            <a:spLocks noChangeArrowheads="1"/>
          </p:cNvSpPr>
          <p:nvPr/>
        </p:nvSpPr>
        <p:spPr bwMode="auto">
          <a:xfrm>
            <a:off x="762000" y="1249501"/>
            <a:ext cx="8001000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Motivation for Algal Biofuels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The Algal Biofuel Value Chain Revisited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Methyl Ester Biodiesel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Synthetic Paraffinic Diesel/Jet Fuel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Hydrothermal Liquefaction Oil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Conclusions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62" y="4731605"/>
            <a:ext cx="2704563" cy="179928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3624" y="4731605"/>
            <a:ext cx="1111374" cy="176977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F:\Photos\Temphold 9\Edits\P10406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5696" r="27336" b="18677"/>
          <a:stretch/>
        </p:blipFill>
        <p:spPr bwMode="auto">
          <a:xfrm>
            <a:off x="3276600" y="4731604"/>
            <a:ext cx="1753071" cy="17789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2604" t="1325" r="59223" b="54958"/>
          <a:stretch/>
        </p:blipFill>
        <p:spPr bwMode="auto">
          <a:xfrm>
            <a:off x="6566874" y="4731605"/>
            <a:ext cx="2272326" cy="17697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579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21861" y="71735"/>
            <a:ext cx="657423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Review Algal Biofuels Conversion Technologies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Overview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Text Box 278"/>
          <p:cNvSpPr txBox="1">
            <a:spLocks noChangeArrowheads="1"/>
          </p:cNvSpPr>
          <p:nvPr/>
        </p:nvSpPr>
        <p:spPr bwMode="auto">
          <a:xfrm>
            <a:off x="762000" y="1249501"/>
            <a:ext cx="8001000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Motivation for Algal Biofuels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The Algal Biofuel Value Chain Revisited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Algal Methyl Ester Biodiesel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Synthetic Paraffinic Diesel/Jet Fuel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Hydrothermal Liquefaction Oil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Conclusions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62" y="4731605"/>
            <a:ext cx="2704563" cy="179928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3624" y="4731605"/>
            <a:ext cx="1111374" cy="176977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F:\Photos\Temphold 9\Edits\P10406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5696" r="27336" b="18677"/>
          <a:stretch/>
        </p:blipFill>
        <p:spPr bwMode="auto">
          <a:xfrm>
            <a:off x="3276600" y="4731604"/>
            <a:ext cx="1753071" cy="17789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2604" t="1325" r="59223" b="54958"/>
          <a:stretch/>
        </p:blipFill>
        <p:spPr bwMode="auto">
          <a:xfrm>
            <a:off x="6566874" y="4731605"/>
            <a:ext cx="2272326" cy="17697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264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4648200" y="1232079"/>
            <a:ext cx="4267200" cy="30793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en-US" sz="2000" b="1" u="sng" kern="0" dirty="0" smtClean="0">
                <a:solidFill>
                  <a:srgbClr val="000000"/>
                </a:solidFill>
                <a:ea typeface="+mj-ea"/>
              </a:rPr>
              <a:t>Algal Biodiesel</a:t>
            </a:r>
          </a:p>
          <a:p>
            <a:pPr marL="0" marR="0" lvl="0" indent="0" algn="l" defTabSz="457200" rtl="0" eaLnBrk="0" fontAlgn="base" latinLnBrk="0" hangingPunct="0"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en-US" sz="2000" b="1" kern="0" dirty="0" smtClean="0">
                <a:solidFill>
                  <a:srgbClr val="000000"/>
                </a:solidFill>
                <a:ea typeface="+mj-ea"/>
              </a:rPr>
              <a:t> </a:t>
            </a:r>
            <a:r>
              <a:rPr lang="en-US" sz="1600" b="1" kern="0" dirty="0" smtClean="0">
                <a:solidFill>
                  <a:srgbClr val="000000"/>
                </a:solidFill>
                <a:ea typeface="+mj-ea"/>
              </a:rPr>
              <a:t>Alkyl esters produced via trans-</a:t>
            </a:r>
            <a:r>
              <a:rPr lang="en-US" sz="1600" b="1" kern="0" dirty="0" err="1" smtClean="0">
                <a:solidFill>
                  <a:srgbClr val="000000"/>
                </a:solidFill>
                <a:ea typeface="+mj-ea"/>
              </a:rPr>
              <a:t>esterification</a:t>
            </a:r>
            <a:r>
              <a:rPr lang="en-US" sz="1600" b="1" kern="0" dirty="0" smtClean="0">
                <a:solidFill>
                  <a:srgbClr val="000000"/>
                </a:solidFill>
                <a:ea typeface="+mj-ea"/>
              </a:rPr>
              <a:t> of TAG’s:</a:t>
            </a:r>
          </a:p>
          <a:p>
            <a:pPr marL="0" marR="0" lvl="0" indent="0" algn="l" defTabSz="457200" rtl="0" eaLnBrk="0" fontAlgn="base" latinLnBrk="0" hangingPunct="0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endParaRPr lang="en-US" sz="1600" b="1" kern="0" dirty="0" smtClean="0">
              <a:solidFill>
                <a:srgbClr val="000000"/>
              </a:solidFill>
              <a:ea typeface="+mj-ea"/>
            </a:endParaRPr>
          </a:p>
          <a:p>
            <a:pPr marL="0" marR="0" lvl="0" indent="0" algn="l" defTabSz="457200" rtl="0" eaLnBrk="0" fontAlgn="base" latinLnBrk="0" hangingPunct="0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  <a:tabLst/>
              <a:defRPr/>
            </a:pPr>
            <a:endParaRPr lang="en-US" sz="1600" b="1" kern="0" dirty="0" smtClean="0">
              <a:solidFill>
                <a:srgbClr val="000000"/>
              </a:solidFill>
              <a:ea typeface="+mj-ea"/>
            </a:endParaRPr>
          </a:p>
          <a:p>
            <a:pPr marL="0" marR="0" lvl="0" indent="0" algn="l" defTabSz="457200" rtl="0" eaLnBrk="0" fontAlgn="base" latinLnBrk="0" hangingPunct="0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en-US" sz="1600" b="1" kern="0" dirty="0" smtClean="0">
                <a:solidFill>
                  <a:srgbClr val="000000"/>
                </a:solidFill>
                <a:ea typeface="+mj-ea"/>
              </a:rPr>
              <a:t> Fuel properties are directly related to fatty acid composition of TAG’s.</a:t>
            </a:r>
          </a:p>
          <a:p>
            <a:pPr marL="0" marR="0" lvl="0" indent="0" algn="l" defTabSz="457200" rtl="0" eaLnBrk="0" fontAlgn="base" latinLnBrk="0" hangingPunct="0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en-US" sz="1600" b="1" kern="0" dirty="0" smtClean="0">
                <a:solidFill>
                  <a:srgbClr val="000000"/>
                </a:solidFill>
                <a:ea typeface="+mj-ea"/>
              </a:rPr>
              <a:t> Processing susceptible to contaminants (P, S, Ca, Mg, K, etc.) and FFA’s</a:t>
            </a:r>
          </a:p>
          <a:p>
            <a:pPr marL="0" marR="0" lvl="0" indent="0" algn="l" defTabSz="457200" rtl="0" eaLnBrk="0" fontAlgn="base" latinLnBrk="0" hangingPunct="0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en-US" sz="1600" b="1" kern="0" dirty="0" smtClean="0">
                <a:solidFill>
                  <a:srgbClr val="000000"/>
                </a:solidFill>
                <a:ea typeface="+mj-ea"/>
              </a:rPr>
              <a:t> Only suitable for diesel engines</a:t>
            </a:r>
          </a:p>
          <a:p>
            <a:pPr marL="0" marR="0" lvl="0" indent="0" algn="l" defTabSz="457200" rtl="0" eaLnBrk="0" fontAlgn="base" latinLnBrk="0" hangingPunct="0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en-US" sz="1600" b="1" kern="0" dirty="0" smtClean="0">
                <a:solidFill>
                  <a:srgbClr val="000000"/>
                </a:solidFill>
                <a:ea typeface="+mj-ea"/>
              </a:rPr>
              <a:t> Small to moderate scale processing facilities ( &lt; 100 million gal/year)</a:t>
            </a:r>
          </a:p>
          <a:p>
            <a:pPr marL="0" marR="0" lvl="0" indent="0" algn="l" defTabSz="457200" rtl="0" eaLnBrk="0" fontAlgn="base" latinLnBrk="0" hangingPunct="0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en-US" sz="1600" b="1" kern="0" dirty="0" smtClean="0">
                <a:solidFill>
                  <a:srgbClr val="000000"/>
                </a:solidFill>
                <a:ea typeface="+mj-ea"/>
              </a:rPr>
              <a:t> Current U.S. production capacity (3 billion gal/year) is under utilized.</a:t>
            </a:r>
          </a:p>
          <a:p>
            <a:pPr marL="0" marR="0" lvl="0" indent="0" algn="l" defTabSz="457200" rtl="0" eaLnBrk="0" fontAlgn="base" latinLnBrk="0" hangingPunct="0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en-US" sz="1600" b="1" kern="0" dirty="0" smtClean="0">
                <a:solidFill>
                  <a:srgbClr val="000000"/>
                </a:solidFill>
                <a:ea typeface="+mj-ea"/>
              </a:rPr>
              <a:t> Currently feedstock limited</a:t>
            </a:r>
          </a:p>
          <a:p>
            <a:pPr marL="0" marR="0" lvl="0" indent="0" algn="l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lang="en-US" sz="2000" b="1" kern="0" dirty="0" smtClean="0">
              <a:solidFill>
                <a:srgbClr val="000000"/>
              </a:solidFill>
              <a:ea typeface="+mj-ea"/>
            </a:endParaRPr>
          </a:p>
          <a:p>
            <a:pPr marL="0" marR="0" lvl="0" indent="0" algn="l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j-ea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76200" y="177084"/>
            <a:ext cx="8229600" cy="6858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100" spc="0" dirty="0" smtClean="0"/>
              <a:t>Conversion of Algal Lipids into Liquid Fuels</a:t>
            </a:r>
            <a:r>
              <a:rPr lang="en-US" sz="3600" spc="0" dirty="0" smtClean="0"/>
              <a:t/>
            </a:r>
            <a:br>
              <a:rPr lang="en-US" sz="3600" spc="0" dirty="0" smtClean="0"/>
            </a:br>
            <a:r>
              <a:rPr lang="en-US" sz="2200" spc="0" dirty="0" smtClean="0"/>
              <a:t>Algal Paraffinic Renewable Diesel vs. Algal Biodiesel</a:t>
            </a:r>
            <a:endParaRPr lang="en-US" sz="2200" spc="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225387"/>
            <a:ext cx="4267200" cy="30793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en-US" sz="2000" b="1" u="sng" kern="0" dirty="0" smtClean="0">
                <a:solidFill>
                  <a:srgbClr val="000000"/>
                </a:solidFill>
                <a:ea typeface="+mj-ea"/>
              </a:rPr>
              <a:t>Algal Renewable Diesel</a:t>
            </a:r>
          </a:p>
          <a:p>
            <a:pPr marL="0" marR="0" lvl="0" indent="0" algn="l" defTabSz="457200" rtl="0" eaLnBrk="0" fontAlgn="base" latinLnBrk="0" hangingPunct="0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en-US" sz="2000" b="1" kern="0" dirty="0" smtClean="0">
                <a:solidFill>
                  <a:srgbClr val="000000"/>
                </a:solidFill>
                <a:ea typeface="+mj-ea"/>
              </a:rPr>
              <a:t> </a:t>
            </a:r>
            <a:r>
              <a:rPr lang="en-US" sz="1600" b="1" kern="0" dirty="0" smtClean="0">
                <a:solidFill>
                  <a:srgbClr val="000000"/>
                </a:solidFill>
                <a:ea typeface="+mj-ea"/>
              </a:rPr>
              <a:t>Straight and branched alkanes:</a:t>
            </a:r>
          </a:p>
          <a:p>
            <a:pPr marL="0" marR="0" lvl="0" indent="0" algn="l" defTabSz="457200" rtl="0" eaLnBrk="0" fontAlgn="base" latinLnBrk="0" hangingPunct="0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endParaRPr lang="en-US" sz="1600" b="1" kern="0" dirty="0" smtClean="0">
              <a:solidFill>
                <a:srgbClr val="000000"/>
              </a:solidFill>
              <a:ea typeface="+mj-ea"/>
            </a:endParaRPr>
          </a:p>
          <a:p>
            <a:pPr marL="0" marR="0" lvl="0" indent="0" algn="l" defTabSz="457200" rtl="0" eaLnBrk="0" fontAlgn="base" latinLnBrk="0" hangingPunct="0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  <a:tabLst/>
              <a:defRPr/>
            </a:pPr>
            <a:endParaRPr lang="en-US" sz="1600" b="1" kern="0" dirty="0" smtClean="0">
              <a:solidFill>
                <a:srgbClr val="000000"/>
              </a:solidFill>
              <a:ea typeface="+mj-ea"/>
            </a:endParaRPr>
          </a:p>
          <a:p>
            <a:pPr marL="0" marR="0" lvl="0" indent="0" algn="l" defTabSz="457200" rtl="0" eaLnBrk="0" fontAlgn="base" latinLnBrk="0" hangingPunct="0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en-US" sz="1600" b="1" kern="0" dirty="0" smtClean="0">
                <a:solidFill>
                  <a:srgbClr val="000000"/>
                </a:solidFill>
                <a:ea typeface="+mj-ea"/>
              </a:rPr>
              <a:t> Processing requirements and fuel properties are relatively agnostic to fatty acid composition of TAG’s</a:t>
            </a:r>
          </a:p>
          <a:p>
            <a:pPr marL="0" marR="0" lvl="0" indent="0" algn="l" defTabSz="457200" rtl="0" eaLnBrk="0" fontAlgn="base" latinLnBrk="0" hangingPunct="0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en-US" sz="1600" b="1" kern="0" dirty="0" smtClean="0">
                <a:solidFill>
                  <a:srgbClr val="000000"/>
                </a:solidFill>
                <a:ea typeface="+mj-ea"/>
              </a:rPr>
              <a:t> Processing is susceptible to contaminants (P, S, Ca, Mg, K, etc.)</a:t>
            </a:r>
          </a:p>
          <a:p>
            <a:pPr marL="0" marR="0" lvl="0" indent="0" algn="l" defTabSz="457200" rtl="0" eaLnBrk="0" fontAlgn="base" latinLnBrk="0" hangingPunct="0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en-US" sz="1600" b="1" kern="0" dirty="0" smtClean="0">
                <a:solidFill>
                  <a:srgbClr val="000000"/>
                </a:solidFill>
                <a:ea typeface="+mj-ea"/>
              </a:rPr>
              <a:t> Final products compatible with existing refinery and distribution infrastructure</a:t>
            </a:r>
          </a:p>
          <a:p>
            <a:pPr marL="0" marR="0" lvl="0" indent="0" algn="l" defTabSz="457200" rtl="0" eaLnBrk="0" fontAlgn="base" latinLnBrk="0" hangingPunct="0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en-US" sz="1600" b="1" kern="0" dirty="0" smtClean="0">
                <a:solidFill>
                  <a:srgbClr val="000000"/>
                </a:solidFill>
                <a:ea typeface="+mj-ea"/>
              </a:rPr>
              <a:t> Properties can be tailored for gasoline, diesel, or jet fuel (ASTM D7566-11)</a:t>
            </a:r>
          </a:p>
          <a:p>
            <a:pPr marL="0" marR="0" lvl="0" indent="0" algn="l" defTabSz="457200" rtl="0" eaLnBrk="0" fontAlgn="base" latinLnBrk="0" hangingPunct="0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en-US" sz="1600" b="1" kern="0" dirty="0" smtClean="0">
                <a:solidFill>
                  <a:srgbClr val="000000"/>
                </a:solidFill>
                <a:ea typeface="+mj-ea"/>
              </a:rPr>
              <a:t> Large scale processing facilities are favored ( &gt;100 million gal/year)</a:t>
            </a:r>
          </a:p>
          <a:p>
            <a:pPr marL="0" marR="0" lvl="0" indent="0" algn="l" defTabSz="457200" rtl="0" eaLnBrk="0" fontAlgn="base" latinLnBrk="0" hangingPunct="0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en-US" sz="1600" b="1" kern="0" dirty="0" smtClean="0">
                <a:solidFill>
                  <a:srgbClr val="000000"/>
                </a:solidFill>
                <a:ea typeface="+mj-ea"/>
              </a:rPr>
              <a:t> Currently feedstock limited</a:t>
            </a:r>
          </a:p>
          <a:p>
            <a:pPr marL="0" marR="0" lvl="0" indent="0" algn="l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lang="en-US" sz="2000" b="1" kern="0" dirty="0" smtClean="0">
              <a:solidFill>
                <a:srgbClr val="000000"/>
              </a:solidFill>
              <a:ea typeface="+mj-ea"/>
            </a:endParaRPr>
          </a:p>
          <a:p>
            <a:pPr marL="0" marR="0" lvl="0" indent="0" algn="l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j-e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5279" y="1143000"/>
            <a:ext cx="4343400" cy="548640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20484" y="1143000"/>
            <a:ext cx="4343400" cy="548640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10" descr="methyl dodecanoate.gif"/>
          <p:cNvPicPr>
            <a:picLocks noChangeAspect="1" noChangeArrowheads="1"/>
          </p:cNvPicPr>
          <p:nvPr/>
        </p:nvPicPr>
        <p:blipFill>
          <a:blip r:embed="rId3" cstate="print"/>
          <a:srcRect t="27779" b="27779"/>
          <a:stretch>
            <a:fillRect/>
          </a:stretch>
        </p:blipFill>
        <p:spPr bwMode="auto">
          <a:xfrm>
            <a:off x="6705600" y="2462213"/>
            <a:ext cx="205740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9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3558" y="2043447"/>
            <a:ext cx="24574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1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3074" y="2259168"/>
            <a:ext cx="13144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2" descr="epa methyl ester.gif"/>
          <p:cNvPicPr>
            <a:picLocks noChangeAspect="1" noChangeArrowheads="1"/>
          </p:cNvPicPr>
          <p:nvPr/>
        </p:nvPicPr>
        <p:blipFill>
          <a:blip r:embed="rId6" cstate="print"/>
          <a:srcRect t="27779" b="27779"/>
          <a:stretch>
            <a:fillRect/>
          </a:stretch>
        </p:blipFill>
        <p:spPr bwMode="auto">
          <a:xfrm flipH="1">
            <a:off x="4800600" y="2209800"/>
            <a:ext cx="2057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-31956"/>
            <a:ext cx="7848600" cy="973777"/>
          </a:xfrm>
        </p:spPr>
        <p:txBody>
          <a:bodyPr anchor="ctr" anchorCtr="0">
            <a:normAutofit fontScale="90000"/>
          </a:bodyPr>
          <a:lstStyle/>
          <a:p>
            <a:r>
              <a:rPr lang="en-US" spc="0" dirty="0" smtClean="0"/>
              <a:t>Acknowledgments</a:t>
            </a:r>
            <a:br>
              <a:rPr lang="en-US" spc="0" dirty="0" smtClean="0"/>
            </a:br>
            <a:r>
              <a:rPr lang="en-US" sz="2000" spc="0" dirty="0" smtClean="0"/>
              <a:t>Advanced Biofuels Combustion and Characterization Laboratory</a:t>
            </a:r>
            <a:endParaRPr lang="en-US" sz="2000" spc="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647460"/>
            <a:ext cx="2514600" cy="610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2"/>
          <p:cNvGrpSpPr/>
          <p:nvPr/>
        </p:nvGrpSpPr>
        <p:grpSpPr>
          <a:xfrm>
            <a:off x="152400" y="5397485"/>
            <a:ext cx="2057400" cy="698515"/>
            <a:chOff x="152400" y="6019800"/>
            <a:chExt cx="2057400" cy="698515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" y="6019800"/>
              <a:ext cx="1981200" cy="69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685800" y="6541231"/>
              <a:ext cx="15240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/>
          <p:cNvSpPr>
            <a:spLocks noGrp="1" noChangeArrowheads="1"/>
          </p:cNvSpPr>
          <p:nvPr/>
        </p:nvSpPr>
        <p:spPr>
          <a:xfrm>
            <a:off x="153650" y="1013021"/>
            <a:ext cx="3961150" cy="4549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b="1" kern="1200" spc="-150">
                <a:solidFill>
                  <a:schemeClr val="tx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b="1" kern="1200" spc="-150">
                <a:solidFill>
                  <a:schemeClr val="tx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b="1" kern="1200" spc="-150">
                <a:solidFill>
                  <a:schemeClr val="tx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b="1" kern="1200" spc="-150">
                <a:solidFill>
                  <a:schemeClr val="tx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b="1" kern="1200" spc="-150">
                <a:solidFill>
                  <a:schemeClr val="tx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58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 spc="0" dirty="0" smtClean="0">
                <a:latin typeface="Arial" pitchFamily="34" charset="0"/>
                <a:cs typeface="Arial" pitchFamily="34" charset="0"/>
              </a:rPr>
              <a:t>Graduate Students:</a:t>
            </a:r>
          </a:p>
          <a:p>
            <a:pPr marL="287338" lvl="1" indent="158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400" spc="0" dirty="0" smtClean="0">
                <a:latin typeface="Arial" pitchFamily="34" charset="0"/>
                <a:cs typeface="Arial" pitchFamily="34" charset="0"/>
              </a:rPr>
              <a:t>Caleb </a:t>
            </a:r>
            <a:r>
              <a:rPr lang="en-US" sz="1400" spc="0" dirty="0" err="1" smtClean="0">
                <a:latin typeface="Arial" pitchFamily="34" charset="0"/>
                <a:cs typeface="Arial" pitchFamily="34" charset="0"/>
              </a:rPr>
              <a:t>Elwell</a:t>
            </a:r>
            <a:r>
              <a:rPr lang="en-US" sz="1400" spc="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287338" lvl="1" indent="158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400" spc="0" dirty="0" smtClean="0">
                <a:latin typeface="Arial" pitchFamily="34" charset="0"/>
                <a:cs typeface="Arial" pitchFamily="34" charset="0"/>
              </a:rPr>
              <a:t>Timothy Vaughn </a:t>
            </a:r>
          </a:p>
          <a:p>
            <a:pPr marL="287338" lvl="1" indent="158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spc="0" dirty="0" smtClean="0">
                <a:latin typeface="Arial" pitchFamily="34" charset="0"/>
                <a:cs typeface="Arial" pitchFamily="34" charset="0"/>
              </a:rPr>
              <a:t>Torben Grumstrup </a:t>
            </a:r>
          </a:p>
          <a:p>
            <a:pPr marL="287338" lvl="1" indent="158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spc="0" dirty="0" smtClean="0">
                <a:latin typeface="Arial" pitchFamily="34" charset="0"/>
                <a:cs typeface="Arial" pitchFamily="34" charset="0"/>
              </a:rPr>
              <a:t>David Martinez </a:t>
            </a:r>
          </a:p>
          <a:p>
            <a:pPr marL="287338" lvl="1" indent="158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400" spc="0" dirty="0" smtClean="0">
                <a:latin typeface="Arial" pitchFamily="34" charset="0"/>
                <a:cs typeface="Arial" pitchFamily="34" charset="0"/>
              </a:rPr>
              <a:t>Esteban Hincapie </a:t>
            </a:r>
          </a:p>
          <a:p>
            <a:pPr marL="287338" lvl="1" indent="158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400" spc="0" dirty="0" smtClean="0">
                <a:latin typeface="Arial" pitchFamily="34" charset="0"/>
                <a:cs typeface="Arial" pitchFamily="34" charset="0"/>
              </a:rPr>
              <a:t>Kristen Naber</a:t>
            </a:r>
          </a:p>
          <a:p>
            <a:pPr marL="287338" lvl="1" indent="158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400" spc="0" dirty="0" smtClean="0">
                <a:latin typeface="Arial" pitchFamily="34" charset="0"/>
                <a:cs typeface="Arial" pitchFamily="34" charset="0"/>
              </a:rPr>
              <a:t>Marc Baumgardner</a:t>
            </a:r>
          </a:p>
          <a:p>
            <a:pPr marL="287338" lvl="1" indent="158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400" spc="0" dirty="0" smtClean="0">
                <a:latin typeface="Arial" pitchFamily="34" charset="0"/>
                <a:cs typeface="Arial" pitchFamily="34" charset="0"/>
              </a:rPr>
              <a:t>Jessica </a:t>
            </a:r>
            <a:r>
              <a:rPr lang="en-US" sz="1400" spc="0" dirty="0" err="1" smtClean="0">
                <a:latin typeface="Arial" pitchFamily="34" charset="0"/>
                <a:cs typeface="Arial" pitchFamily="34" charset="0"/>
              </a:rPr>
              <a:t>Tryner</a:t>
            </a:r>
            <a:endParaRPr lang="en-US" sz="1400" spc="0" dirty="0" smtClean="0">
              <a:latin typeface="Arial" pitchFamily="34" charset="0"/>
              <a:cs typeface="Arial" pitchFamily="34" charset="0"/>
            </a:endParaRPr>
          </a:p>
          <a:p>
            <a:pPr marL="287338" lvl="1" indent="158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400" spc="0" dirty="0" smtClean="0">
                <a:latin typeface="Arial" pitchFamily="34" charset="0"/>
                <a:cs typeface="Arial" pitchFamily="34" charset="0"/>
              </a:rPr>
              <a:t>Andrew </a:t>
            </a:r>
            <a:r>
              <a:rPr lang="en-US" sz="1400" spc="0" dirty="0" err="1" smtClean="0">
                <a:latin typeface="Arial" pitchFamily="34" charset="0"/>
                <a:cs typeface="Arial" pitchFamily="34" charset="0"/>
              </a:rPr>
              <a:t>Hockett</a:t>
            </a:r>
            <a:endParaRPr lang="en-US" sz="1400" spc="0" dirty="0" smtClean="0">
              <a:latin typeface="Arial" pitchFamily="34" charset="0"/>
              <a:cs typeface="Arial" pitchFamily="34" charset="0"/>
            </a:endParaRPr>
          </a:p>
          <a:p>
            <a:pPr marL="287338" lvl="1" indent="158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400" spc="0" dirty="0" smtClean="0">
                <a:latin typeface="Arial" pitchFamily="34" charset="0"/>
                <a:cs typeface="Arial" pitchFamily="34" charset="0"/>
              </a:rPr>
              <a:t>Harrison Bucy, ‘11</a:t>
            </a:r>
          </a:p>
          <a:p>
            <a:pPr marL="287338" lvl="1" indent="158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400" spc="0" dirty="0" smtClean="0">
                <a:latin typeface="Arial" pitchFamily="34" charset="0"/>
                <a:cs typeface="Arial" pitchFamily="34" charset="0"/>
              </a:rPr>
              <a:t>Kelly Fagerstone, ’11</a:t>
            </a:r>
          </a:p>
          <a:p>
            <a:pPr marL="287338" lvl="1" indent="1588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en-US" sz="1400" spc="0" dirty="0" smtClean="0">
                <a:latin typeface="Arial" pitchFamily="34" charset="0"/>
                <a:cs typeface="Arial" pitchFamily="34" charset="0"/>
              </a:rPr>
              <a:t>Bethany Fisher, ‘10</a:t>
            </a:r>
          </a:p>
          <a:p>
            <a:pPr marL="287338" lvl="1" indent="1588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en-US" sz="1800" b="0" spc="0" dirty="0" smtClean="0">
                <a:latin typeface="+mn-lt"/>
                <a:cs typeface="Arial" pitchFamily="34" charset="0"/>
              </a:rPr>
              <a:t> </a:t>
            </a: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endParaRPr lang="en-US" sz="2000" spc="0" dirty="0" smtClean="0"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endParaRPr lang="en-US" sz="2000" spc="0" dirty="0" smtClean="0"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endParaRPr lang="en-US" sz="2000" spc="0" dirty="0" smtClean="0">
              <a:cs typeface="Arial" pitchFamily="34" charset="0"/>
            </a:endParaRPr>
          </a:p>
          <a:p>
            <a:pPr marL="0" indent="1588" fontAlgn="auto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endParaRPr lang="en-US" sz="2000" spc="0" dirty="0">
              <a:cs typeface="Arial" pitchFamily="34" charset="0"/>
            </a:endParaRPr>
          </a:p>
          <a:p>
            <a:pPr marL="0" indent="1588" fontAlgn="auto">
              <a:lnSpc>
                <a:spcPct val="90000"/>
              </a:lnSpc>
              <a:spcAft>
                <a:spcPct val="40000"/>
              </a:spcAft>
              <a:buFontTx/>
              <a:buNone/>
              <a:defRPr/>
            </a:pPr>
            <a:endParaRPr lang="en-US" sz="1800" dirty="0"/>
          </a:p>
          <a:p>
            <a:pPr marL="0" indent="1588" fontAlgn="auto">
              <a:lnSpc>
                <a:spcPct val="90000"/>
              </a:lnSpc>
              <a:spcAft>
                <a:spcPct val="40000"/>
              </a:spcAft>
              <a:buFontTx/>
              <a:buNone/>
              <a:defRPr/>
            </a:pPr>
            <a:endParaRPr lang="en-US" sz="1800" dirty="0"/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1478" y="5105400"/>
            <a:ext cx="14478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61158" y="3427751"/>
            <a:ext cx="115424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43800" y="5105400"/>
            <a:ext cx="1419225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>
            <a:spLocks noChangeArrowheads="1"/>
          </p:cNvSpPr>
          <p:nvPr/>
        </p:nvSpPr>
        <p:spPr>
          <a:xfrm>
            <a:off x="7637489" y="2658789"/>
            <a:ext cx="1143000" cy="381000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lvl="1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+mj-lt"/>
                <a:ea typeface="Verdana" pitchFamily="34" charset="0"/>
                <a:cs typeface="Arial" pitchFamily="34" charset="0"/>
              </a:rPr>
              <a:t>Anthony</a:t>
            </a: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indent="1588" fontAlgn="auto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defRPr/>
            </a:pPr>
            <a:endParaRPr lang="en-US" b="1" spc="-150" dirty="0">
              <a:latin typeface="Garamond" pitchFamily="18" charset="0"/>
              <a:ea typeface="Verdana" pitchFamily="34" charset="0"/>
              <a:cs typeface="Verdana" pitchFamily="34" charset="0"/>
            </a:endParaRPr>
          </a:p>
          <a:p>
            <a:pPr indent="1588" fontAlgn="auto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defRPr/>
            </a:pPr>
            <a:endParaRPr lang="en-US" b="1" spc="-150" dirty="0">
              <a:latin typeface="Garamond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>
          <a:xfrm>
            <a:off x="7974768" y="3200400"/>
            <a:ext cx="685800" cy="381000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lvl="1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500" b="1" dirty="0">
                <a:latin typeface="+mj-lt"/>
                <a:ea typeface="Verdana" pitchFamily="34" charset="0"/>
                <a:cs typeface="Arial" pitchFamily="34" charset="0"/>
              </a:rPr>
              <a:t>Dave</a:t>
            </a: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indent="1588" fontAlgn="auto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defRPr/>
            </a:pPr>
            <a:endParaRPr lang="en-US" b="1" spc="-150" dirty="0">
              <a:latin typeface="Garamond" pitchFamily="18" charset="0"/>
              <a:ea typeface="Verdana" pitchFamily="34" charset="0"/>
              <a:cs typeface="Verdana" pitchFamily="34" charset="0"/>
            </a:endParaRPr>
          </a:p>
          <a:p>
            <a:pPr indent="1588" fontAlgn="auto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defRPr/>
            </a:pPr>
            <a:endParaRPr lang="en-US" b="1" spc="-150" dirty="0">
              <a:latin typeface="Garamond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>
          <a:xfrm>
            <a:off x="5943600" y="5105400"/>
            <a:ext cx="1524000" cy="381000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lvl="1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500" b="1" dirty="0">
                <a:latin typeface="+mj-lt"/>
                <a:ea typeface="Verdana" pitchFamily="34" charset="0"/>
                <a:cs typeface="Arial" pitchFamily="34" charset="0"/>
              </a:rPr>
              <a:t>David</a:t>
            </a: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indent="1588" fontAlgn="auto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defRPr/>
            </a:pPr>
            <a:endParaRPr lang="en-US" b="1" spc="-150" dirty="0">
              <a:latin typeface="Garamond" pitchFamily="18" charset="0"/>
              <a:ea typeface="Verdana" pitchFamily="34" charset="0"/>
              <a:cs typeface="Verdana" pitchFamily="34" charset="0"/>
            </a:endParaRPr>
          </a:p>
          <a:p>
            <a:pPr indent="1588" fontAlgn="auto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defRPr/>
            </a:pPr>
            <a:endParaRPr lang="en-US" b="1" spc="-150" dirty="0">
              <a:latin typeface="Garamond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>
          <a:xfrm>
            <a:off x="7543800" y="5105400"/>
            <a:ext cx="1524000" cy="381000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lvl="1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500" b="1" dirty="0">
                <a:latin typeface="+mj-lt"/>
                <a:ea typeface="Verdana" pitchFamily="34" charset="0"/>
                <a:cs typeface="Arial" pitchFamily="34" charset="0"/>
              </a:rPr>
              <a:t>Tim</a:t>
            </a: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indent="1588" fontAlgn="auto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defRPr/>
            </a:pPr>
            <a:endParaRPr lang="en-US" b="1" spc="-150" dirty="0">
              <a:latin typeface="Garamond" pitchFamily="18" charset="0"/>
              <a:ea typeface="Verdana" pitchFamily="34" charset="0"/>
              <a:cs typeface="Verdana" pitchFamily="34" charset="0"/>
            </a:endParaRPr>
          </a:p>
          <a:p>
            <a:pPr indent="1588" fontAlgn="auto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defRPr/>
            </a:pPr>
            <a:endParaRPr lang="en-US" b="1" spc="-150" dirty="0">
              <a:latin typeface="Garamond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8400" y="1276350"/>
            <a:ext cx="10668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9350" y="3124200"/>
            <a:ext cx="1314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76800" y="5275822"/>
            <a:ext cx="8096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>
            <a:spLocks noChangeArrowheads="1"/>
          </p:cNvSpPr>
          <p:nvPr/>
        </p:nvSpPr>
        <p:spPr>
          <a:xfrm>
            <a:off x="6349583" y="1295400"/>
            <a:ext cx="1346617" cy="381000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lvl="1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500" b="1" dirty="0" smtClean="0">
                <a:latin typeface="+mj-lt"/>
                <a:ea typeface="Verdana" pitchFamily="34" charset="0"/>
                <a:cs typeface="Arial" pitchFamily="34" charset="0"/>
              </a:rPr>
              <a:t>Harrison</a:t>
            </a:r>
            <a:endParaRPr lang="en-US" sz="1500" b="1" dirty="0">
              <a:latin typeface="+mj-lt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indent="1588" fontAlgn="auto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defRPr/>
            </a:pPr>
            <a:endParaRPr lang="en-US" b="1" spc="-150" dirty="0">
              <a:latin typeface="Garamond" pitchFamily="18" charset="0"/>
              <a:ea typeface="Verdana" pitchFamily="34" charset="0"/>
              <a:cs typeface="Verdana" pitchFamily="34" charset="0"/>
            </a:endParaRPr>
          </a:p>
          <a:p>
            <a:pPr indent="1588" fontAlgn="auto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defRPr/>
            </a:pPr>
            <a:endParaRPr lang="en-US" b="1" spc="-150" dirty="0">
              <a:latin typeface="Garamond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>
          <a:xfrm>
            <a:off x="6921321" y="3137079"/>
            <a:ext cx="1143000" cy="381000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lvl="1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500" b="1" dirty="0" smtClean="0">
                <a:solidFill>
                  <a:schemeClr val="bg1"/>
                </a:solidFill>
                <a:latin typeface="+mj-lt"/>
                <a:ea typeface="Verdana" pitchFamily="34" charset="0"/>
                <a:cs typeface="Arial" pitchFamily="34" charset="0"/>
              </a:rPr>
              <a:t>Kelly</a:t>
            </a:r>
            <a:endParaRPr lang="en-US" sz="1500" b="1" dirty="0">
              <a:solidFill>
                <a:schemeClr val="bg1"/>
              </a:solidFill>
              <a:latin typeface="+mj-lt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indent="1588" fontAlgn="auto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defRPr/>
            </a:pPr>
            <a:endParaRPr lang="en-US" b="1" spc="-150" dirty="0">
              <a:latin typeface="Garamond" pitchFamily="18" charset="0"/>
              <a:ea typeface="Verdana" pitchFamily="34" charset="0"/>
              <a:cs typeface="Verdana" pitchFamily="34" charset="0"/>
            </a:endParaRPr>
          </a:p>
          <a:p>
            <a:pPr indent="1588" fontAlgn="auto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defRPr/>
            </a:pPr>
            <a:endParaRPr lang="en-US" b="1" spc="-150" dirty="0">
              <a:latin typeface="Garamond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>
          <a:xfrm>
            <a:off x="4876800" y="4953000"/>
            <a:ext cx="1524000" cy="381000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lvl="1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500" b="1" dirty="0" smtClean="0">
                <a:latin typeface="+mj-lt"/>
                <a:ea typeface="Verdana" pitchFamily="34" charset="0"/>
                <a:cs typeface="Arial" pitchFamily="34" charset="0"/>
              </a:rPr>
              <a:t>Torben</a:t>
            </a:r>
            <a:endParaRPr lang="en-US" sz="1500" b="1" dirty="0">
              <a:latin typeface="+mj-lt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indent="1588" fontAlgn="auto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defRPr/>
            </a:pPr>
            <a:endParaRPr lang="en-US" b="1" spc="-150" dirty="0">
              <a:latin typeface="Garamond" pitchFamily="18" charset="0"/>
              <a:ea typeface="Verdana" pitchFamily="34" charset="0"/>
              <a:cs typeface="Verdana" pitchFamily="34" charset="0"/>
            </a:endParaRPr>
          </a:p>
          <a:p>
            <a:pPr indent="1588" fontAlgn="auto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defRPr/>
            </a:pPr>
            <a:endParaRPr lang="en-US" b="1" spc="-150" dirty="0">
              <a:latin typeface="Garamond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04349" y="3005527"/>
            <a:ext cx="1255220" cy="1778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96173" y="1371600"/>
            <a:ext cx="947427" cy="1449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46"/>
          <p:cNvSpPr txBox="1">
            <a:spLocks noChangeArrowheads="1"/>
          </p:cNvSpPr>
          <p:nvPr/>
        </p:nvSpPr>
        <p:spPr>
          <a:xfrm>
            <a:off x="5151620" y="4419600"/>
            <a:ext cx="791980" cy="381000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lvl="1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500" b="1" dirty="0" smtClean="0">
                <a:solidFill>
                  <a:schemeClr val="bg1"/>
                </a:solidFill>
                <a:latin typeface="+mj-lt"/>
                <a:ea typeface="Verdana" pitchFamily="34" charset="0"/>
                <a:cs typeface="Arial" pitchFamily="34" charset="0"/>
              </a:rPr>
              <a:t>Marc</a:t>
            </a:r>
            <a:endParaRPr lang="en-US" sz="1500" b="1" dirty="0">
              <a:solidFill>
                <a:schemeClr val="bg1"/>
              </a:solidFill>
              <a:latin typeface="+mj-lt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indent="1588" fontAlgn="auto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defRPr/>
            </a:pPr>
            <a:endParaRPr lang="en-US" b="1" spc="-150" dirty="0">
              <a:latin typeface="Garamond" pitchFamily="18" charset="0"/>
              <a:ea typeface="Verdana" pitchFamily="34" charset="0"/>
              <a:cs typeface="Verdana" pitchFamily="34" charset="0"/>
            </a:endParaRPr>
          </a:p>
          <a:p>
            <a:pPr indent="1588" fontAlgn="auto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defRPr/>
            </a:pPr>
            <a:endParaRPr lang="en-US" b="1" spc="-150" dirty="0">
              <a:latin typeface="Garamond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>
          <a:xfrm>
            <a:off x="5029200" y="1143000"/>
            <a:ext cx="920647" cy="381000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lvl="1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500" b="1" dirty="0" smtClean="0">
                <a:latin typeface="+mj-lt"/>
                <a:ea typeface="Verdana" pitchFamily="34" charset="0"/>
                <a:cs typeface="Arial" pitchFamily="34" charset="0"/>
              </a:rPr>
              <a:t>Esteban</a:t>
            </a:r>
            <a:endParaRPr lang="en-US" sz="1500" b="1" dirty="0">
              <a:latin typeface="+mj-lt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indent="1588" fontAlgn="auto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defRPr/>
            </a:pPr>
            <a:endParaRPr lang="en-US" b="1" spc="-150" dirty="0">
              <a:latin typeface="Garamond" pitchFamily="18" charset="0"/>
              <a:ea typeface="Verdana" pitchFamily="34" charset="0"/>
              <a:cs typeface="Verdana" pitchFamily="34" charset="0"/>
            </a:endParaRPr>
          </a:p>
          <a:p>
            <a:pPr indent="1588" fontAlgn="auto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defRPr/>
            </a:pPr>
            <a:endParaRPr lang="en-US" b="1" spc="-150" dirty="0">
              <a:latin typeface="Garamond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07698" y="3681999"/>
            <a:ext cx="1116768" cy="127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Box 49"/>
          <p:cNvSpPr txBox="1">
            <a:spLocks noChangeArrowheads="1"/>
          </p:cNvSpPr>
          <p:nvPr/>
        </p:nvSpPr>
        <p:spPr>
          <a:xfrm>
            <a:off x="3610131" y="3310551"/>
            <a:ext cx="849443" cy="381000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lvl="1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500" b="1" dirty="0" smtClean="0">
                <a:latin typeface="+mj-lt"/>
                <a:ea typeface="Verdana" pitchFamily="34" charset="0"/>
                <a:cs typeface="Arial" pitchFamily="34" charset="0"/>
              </a:rPr>
              <a:t>Kristen</a:t>
            </a:r>
            <a:endParaRPr lang="en-US" sz="1500" b="1" dirty="0">
              <a:latin typeface="+mj-lt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indent="1588" fontAlgn="auto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defRPr/>
            </a:pPr>
            <a:endParaRPr lang="en-US" b="1" spc="-150" dirty="0">
              <a:latin typeface="Garamond" pitchFamily="18" charset="0"/>
              <a:ea typeface="Verdana" pitchFamily="34" charset="0"/>
              <a:cs typeface="Verdana" pitchFamily="34" charset="0"/>
            </a:endParaRPr>
          </a:p>
          <a:p>
            <a:pPr indent="1588" fontAlgn="auto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defRPr/>
            </a:pPr>
            <a:endParaRPr lang="en-US" b="1" spc="-150" dirty="0">
              <a:latin typeface="Garamond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06144" y="1600200"/>
            <a:ext cx="138545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>
            <a:spLocks noChangeArrowheads="1"/>
          </p:cNvSpPr>
          <p:nvPr/>
        </p:nvSpPr>
        <p:spPr>
          <a:xfrm>
            <a:off x="7848600" y="1295400"/>
            <a:ext cx="920647" cy="381000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lvl="1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500" b="1" dirty="0" smtClean="0">
                <a:latin typeface="+mj-lt"/>
                <a:ea typeface="Verdana" pitchFamily="34" charset="0"/>
                <a:cs typeface="Arial" pitchFamily="34" charset="0"/>
              </a:rPr>
              <a:t>Bethany</a:t>
            </a:r>
            <a:endParaRPr lang="en-US" sz="1500" b="1" dirty="0">
              <a:latin typeface="+mj-lt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indent="1588" fontAlgn="auto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defRPr/>
            </a:pPr>
            <a:endParaRPr lang="en-US" b="1" spc="-150" dirty="0">
              <a:latin typeface="Garamond" pitchFamily="18" charset="0"/>
              <a:ea typeface="Verdana" pitchFamily="34" charset="0"/>
              <a:cs typeface="Verdana" pitchFamily="34" charset="0"/>
            </a:endParaRPr>
          </a:p>
          <a:p>
            <a:pPr indent="1588" fontAlgn="auto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defRPr/>
            </a:pPr>
            <a:endParaRPr lang="en-US" b="1" spc="-150" dirty="0">
              <a:latin typeface="Garamond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1" name="Picture 35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09800" y="5432425"/>
            <a:ext cx="8159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352800" y="1676400"/>
            <a:ext cx="1291281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276600" y="5105400"/>
            <a:ext cx="1395586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>
            <a:spLocks noChangeArrowheads="1"/>
          </p:cNvSpPr>
          <p:nvPr/>
        </p:nvSpPr>
        <p:spPr>
          <a:xfrm>
            <a:off x="3581400" y="1371600"/>
            <a:ext cx="920647" cy="381000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lvl="1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500" b="1" dirty="0" smtClean="0">
                <a:latin typeface="+mj-lt"/>
                <a:ea typeface="Verdana" pitchFamily="34" charset="0"/>
                <a:cs typeface="Arial" pitchFamily="34" charset="0"/>
              </a:rPr>
              <a:t>Andrew</a:t>
            </a:r>
            <a:endParaRPr lang="en-US" sz="1500" b="1" dirty="0">
              <a:latin typeface="+mj-lt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indent="1588" fontAlgn="auto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defRPr/>
            </a:pPr>
            <a:endParaRPr lang="en-US" b="1" spc="-150" dirty="0">
              <a:latin typeface="Garamond" pitchFamily="18" charset="0"/>
              <a:ea typeface="Verdana" pitchFamily="34" charset="0"/>
              <a:cs typeface="Verdana" pitchFamily="34" charset="0"/>
            </a:endParaRPr>
          </a:p>
          <a:p>
            <a:pPr indent="1588" fontAlgn="auto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defRPr/>
            </a:pPr>
            <a:endParaRPr lang="en-US" b="1" spc="-150" dirty="0">
              <a:latin typeface="Garamond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>
          <a:xfrm>
            <a:off x="3886200" y="5105400"/>
            <a:ext cx="914400" cy="381000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lvl="1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500" b="1" dirty="0" smtClean="0">
                <a:latin typeface="+mj-lt"/>
                <a:ea typeface="Verdana" pitchFamily="34" charset="0"/>
                <a:cs typeface="Arial" pitchFamily="34" charset="0"/>
              </a:rPr>
              <a:t>Jessica</a:t>
            </a:r>
            <a:endParaRPr lang="en-US" sz="1500" b="1" dirty="0">
              <a:latin typeface="+mj-lt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marL="400050" lvl="1"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indent="1588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b="1" dirty="0">
              <a:latin typeface="Garamond" pitchFamily="18" charset="0"/>
              <a:ea typeface="Verdana" pitchFamily="34" charset="0"/>
              <a:cs typeface="Arial" pitchFamily="34" charset="0"/>
            </a:endParaRPr>
          </a:p>
          <a:p>
            <a:pPr indent="1588" fontAlgn="auto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defRPr/>
            </a:pPr>
            <a:endParaRPr lang="en-US" b="1" spc="-150" dirty="0">
              <a:latin typeface="Garamond" pitchFamily="18" charset="0"/>
              <a:ea typeface="Verdana" pitchFamily="34" charset="0"/>
              <a:cs typeface="Verdana" pitchFamily="34" charset="0"/>
            </a:endParaRPr>
          </a:p>
          <a:p>
            <a:pPr indent="1588" fontAlgn="auto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defRPr/>
            </a:pPr>
            <a:endParaRPr lang="en-US" b="1" spc="-150" dirty="0">
              <a:latin typeface="Garamond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8785" name="Picture 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28600" y="6172200"/>
            <a:ext cx="2047875" cy="5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41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82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3785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8600" y="76200"/>
            <a:ext cx="60564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Conversion of Algal Lipids to Fuels</a:t>
            </a:r>
          </a:p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Algal Methyl Ester Biodiesel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10668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</a:t>
            </a:r>
            <a:r>
              <a:rPr lang="en-US" b="1" spc="0" dirty="0" smtClean="0">
                <a:effectLst/>
              </a:rPr>
              <a:t>atty acid </a:t>
            </a:r>
            <a:r>
              <a:rPr lang="en-US" b="1" dirty="0" smtClean="0"/>
              <a:t>profiles of some extracted algal lipids differ from that of conventional biodiesel feedstocks.</a:t>
            </a:r>
            <a:endParaRPr lang="en-US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381000" y="5096470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 algal FAME, the </a:t>
            </a:r>
            <a:r>
              <a:rPr lang="en-US" b="1" dirty="0" smtClean="0"/>
              <a:t>fatty acid profile has </a:t>
            </a:r>
            <a:r>
              <a:rPr lang="en-US" b="1" dirty="0"/>
              <a:t>implications in terms of </a:t>
            </a:r>
            <a:r>
              <a:rPr lang="en-US" b="1" u="sng" dirty="0"/>
              <a:t>oxidative stability</a:t>
            </a:r>
            <a:r>
              <a:rPr lang="en-US" b="1" dirty="0"/>
              <a:t>, </a:t>
            </a:r>
            <a:r>
              <a:rPr lang="en-US" b="1" u="sng" dirty="0"/>
              <a:t>cold temperature properties</a:t>
            </a:r>
            <a:r>
              <a:rPr lang="en-US" b="1" dirty="0"/>
              <a:t>, </a:t>
            </a:r>
            <a:r>
              <a:rPr lang="en-US" b="1" u="sng" dirty="0"/>
              <a:t>ignition quality </a:t>
            </a:r>
            <a:r>
              <a:rPr lang="en-US" b="1" dirty="0"/>
              <a:t>and </a:t>
            </a:r>
            <a:r>
              <a:rPr lang="en-US" b="1" u="sng" dirty="0"/>
              <a:t>engine emissions</a:t>
            </a:r>
            <a:r>
              <a:rPr lang="en-US" b="1" dirty="0"/>
              <a:t>.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127320"/>
              </p:ext>
            </p:extLst>
          </p:nvPr>
        </p:nvGraphicFramePr>
        <p:xfrm>
          <a:off x="457200" y="1862113"/>
          <a:ext cx="8072668" cy="3081957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660540"/>
                <a:gridCol w="440735"/>
                <a:gridCol w="430669"/>
                <a:gridCol w="461727"/>
                <a:gridCol w="461727"/>
                <a:gridCol w="461727"/>
                <a:gridCol w="461727"/>
                <a:gridCol w="461727"/>
                <a:gridCol w="461727"/>
                <a:gridCol w="461727"/>
                <a:gridCol w="461727"/>
                <a:gridCol w="461727"/>
                <a:gridCol w="461727"/>
                <a:gridCol w="461727"/>
                <a:gridCol w="461727"/>
              </a:tblGrid>
              <a:tr h="336959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/>
                        <a:t>8:0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/>
                        <a:t>10:0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/>
                        <a:t>12:0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/>
                        <a:t>14:0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/>
                        <a:t>16:0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/>
                        <a:t>16:1</a:t>
                      </a:r>
                      <a:endParaRPr lang="en-US" sz="1400" b="1" i="0" u="none" strike="noStrike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/>
                        <a:t>18:0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/>
                        <a:t>18:1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/>
                        <a:t>18:2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/>
                        <a:t>18:3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/>
                        <a:t>20:1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/>
                        <a:t>20:4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/>
                        <a:t>20:5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22:6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3369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/>
                        <a:t>Soy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solidFill>
                            <a:schemeClr val="tx1"/>
                          </a:solidFill>
                        </a:rPr>
                        <a:t>53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9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Jatropha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11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17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13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47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9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/>
                        <a:t>Coconut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9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/>
                        <a:t>Palm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</a:rPr>
                        <a:t>46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9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1" u="none" strike="noStrike" dirty="0" smtClean="0"/>
                        <a:t>Nannochloropsis</a:t>
                      </a:r>
                      <a:r>
                        <a:rPr lang="en-US" sz="1400" b="1" i="1" u="none" strike="noStrike" baseline="0" dirty="0" smtClean="0"/>
                        <a:t> </a:t>
                      </a:r>
                      <a:r>
                        <a:rPr lang="en-US" sz="1400" b="1" i="1" u="none" strike="noStrike" baseline="0" dirty="0" err="1" smtClean="0"/>
                        <a:t>salina</a:t>
                      </a:r>
                      <a:endParaRPr lang="en-US" sz="1400" b="1" i="1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latin typeface="+mn-lt"/>
                        </a:rPr>
                        <a:t>30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39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1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8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latin typeface="+mn-lt"/>
                        </a:rPr>
                        <a:t>3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latin typeface="+mn-lt"/>
                        </a:rPr>
                        <a:t>11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2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1" u="none" strike="noStrike" dirty="0" smtClean="0"/>
                        <a:t>Nannochloropsis </a:t>
                      </a:r>
                      <a:r>
                        <a:rPr lang="en-US" sz="1400" b="1" i="1" u="none" strike="noStrike" dirty="0" err="1" smtClean="0"/>
                        <a:t>oculata</a:t>
                      </a:r>
                      <a:endParaRPr lang="en-US" sz="1400" b="1" i="1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latin typeface="+mn-lt"/>
                        </a:rPr>
                        <a:t>15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latin typeface="+mn-lt"/>
                        </a:rPr>
                        <a:t>6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FF0000"/>
                          </a:solidFill>
                        </a:rPr>
                        <a:t>21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latin typeface="+mn-lt"/>
                        </a:rPr>
                        <a:t>3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2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1" u="none" strike="noStrike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Isoschrysis</a:t>
                      </a:r>
                      <a:r>
                        <a:rPr lang="en-US" sz="1400" b="1" i="1" u="none" strike="noStrik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1" i="1" u="none" strike="noStrike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galbana</a:t>
                      </a:r>
                      <a:r>
                        <a:rPr lang="en-US" sz="1400" b="1" i="1" u="none" strike="noStrik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endParaRPr lang="en-US" sz="1400" b="1" i="1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23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latin typeface="+mn-lt"/>
                        </a:rPr>
                        <a:t>14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latin typeface="+mn-lt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latin typeface="+mn-lt"/>
                        </a:rPr>
                        <a:t>14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7119631" y="3572470"/>
            <a:ext cx="1447800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919231" y="3572470"/>
            <a:ext cx="457200" cy="13716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19100" y="6243934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dirty="0" err="1"/>
              <a:t>Bucy</a:t>
            </a:r>
            <a:r>
              <a:rPr lang="en-US" sz="1200" dirty="0"/>
              <a:t>, H., </a:t>
            </a:r>
            <a:r>
              <a:rPr lang="en-US" sz="1200" dirty="0" err="1"/>
              <a:t>Baumgardner</a:t>
            </a:r>
            <a:r>
              <a:rPr lang="en-US" sz="1200" dirty="0"/>
              <a:t>, M. and Marchese, A. J. (2012).  Chemical and Physical Properties of Algal Methyl Ester Biodiesel Containing Varying Levels of Methyl </a:t>
            </a:r>
            <a:r>
              <a:rPr lang="en-US" sz="1200" dirty="0" err="1"/>
              <a:t>Eicosapentaenoate</a:t>
            </a:r>
            <a:r>
              <a:rPr lang="en-US" sz="1200" dirty="0"/>
              <a:t> and Methyl </a:t>
            </a:r>
            <a:r>
              <a:rPr lang="en-US" sz="1200" dirty="0" err="1"/>
              <a:t>Docosahexaenoate</a:t>
            </a:r>
            <a:r>
              <a:rPr lang="en-US" sz="1200" dirty="0"/>
              <a:t>. </a:t>
            </a:r>
            <a:r>
              <a:rPr lang="en-US" sz="1200" i="1" dirty="0"/>
              <a:t>Algal Research</a:t>
            </a:r>
            <a:r>
              <a:rPr lang="en-US" sz="1200" dirty="0"/>
              <a:t> </a:t>
            </a:r>
            <a:r>
              <a:rPr lang="en-US" sz="1200" b="1" dirty="0"/>
              <a:t>1</a:t>
            </a:r>
            <a:r>
              <a:rPr lang="en-US" sz="1200" dirty="0"/>
              <a:t> pp. 57–69</a:t>
            </a:r>
            <a:r>
              <a:rPr lang="en-US" sz="1200" dirty="0" smtClean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3583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/>
          <p:nvPr/>
        </p:nvGrpSpPr>
        <p:grpSpPr>
          <a:xfrm>
            <a:off x="1295400" y="4846630"/>
            <a:ext cx="6430944" cy="1096970"/>
            <a:chOff x="2713056" y="5486400"/>
            <a:chExt cx="6430944" cy="1096970"/>
          </a:xfrm>
        </p:grpSpPr>
        <p:grpSp>
          <p:nvGrpSpPr>
            <p:cNvPr id="4" name="Group 10"/>
            <p:cNvGrpSpPr/>
            <p:nvPr/>
          </p:nvGrpSpPr>
          <p:grpSpPr>
            <a:xfrm>
              <a:off x="2713056" y="5486400"/>
              <a:ext cx="6430944" cy="829036"/>
              <a:chOff x="2484456" y="2743200"/>
              <a:chExt cx="6430944" cy="829036"/>
            </a:xfrm>
          </p:grpSpPr>
          <p:pic>
            <p:nvPicPr>
              <p:cNvPr id="44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90800" y="2743200"/>
                <a:ext cx="6324600" cy="8290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Rectangle 44"/>
              <p:cNvSpPr/>
              <p:nvPr/>
            </p:nvSpPr>
            <p:spPr>
              <a:xfrm>
                <a:off x="2484456" y="3170256"/>
                <a:ext cx="228600" cy="228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 rot="10800000">
                <a:off x="2524648" y="3114152"/>
                <a:ext cx="178696" cy="15611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Box 41"/>
            <p:cNvSpPr txBox="1"/>
            <p:nvPr/>
          </p:nvSpPr>
          <p:spPr>
            <a:xfrm flipH="1">
              <a:off x="5657040" y="6260205"/>
              <a:ext cx="86601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spc="0" dirty="0" smtClean="0">
                  <a:effectLst/>
                </a:rPr>
                <a:t>O-O-H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 rot="5400000">
              <a:off x="5690573" y="6157990"/>
              <a:ext cx="228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2800" spc="0" dirty="0" smtClean="0"/>
              <a:t>Oxidative Stability of Algal Methyl Esters</a:t>
            </a:r>
            <a:br>
              <a:rPr lang="en-US" sz="2800" spc="0" dirty="0" smtClean="0"/>
            </a:br>
            <a:r>
              <a:rPr lang="en-US" sz="2200" spc="0" dirty="0" smtClean="0"/>
              <a:t>Effect of EPA and DHA </a:t>
            </a:r>
            <a:endParaRPr lang="en-US" sz="2200" spc="0" dirty="0"/>
          </a:p>
        </p:txBody>
      </p:sp>
      <p:grpSp>
        <p:nvGrpSpPr>
          <p:cNvPr id="5" name="Group 30"/>
          <p:cNvGrpSpPr/>
          <p:nvPr/>
        </p:nvGrpSpPr>
        <p:grpSpPr>
          <a:xfrm>
            <a:off x="1341456" y="2142764"/>
            <a:ext cx="6430944" cy="829036"/>
            <a:chOff x="2484456" y="2743200"/>
            <a:chExt cx="6430944" cy="829036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90800" y="2743200"/>
              <a:ext cx="6324600" cy="829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Rectangle 25"/>
            <p:cNvSpPr/>
            <p:nvPr/>
          </p:nvSpPr>
          <p:spPr>
            <a:xfrm>
              <a:off x="2484456" y="3170256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/>
            <p:cNvCxnSpPr/>
            <p:nvPr/>
          </p:nvCxnSpPr>
          <p:spPr>
            <a:xfrm rot="10800000">
              <a:off x="2524648" y="3114152"/>
              <a:ext cx="178696" cy="1561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19"/>
          <p:cNvGrpSpPr/>
          <p:nvPr/>
        </p:nvGrpSpPr>
        <p:grpSpPr>
          <a:xfrm>
            <a:off x="1371600" y="2980964"/>
            <a:ext cx="6430944" cy="829036"/>
            <a:chOff x="2713056" y="4572000"/>
            <a:chExt cx="6430944" cy="829036"/>
          </a:xfrm>
        </p:grpSpPr>
        <p:grpSp>
          <p:nvGrpSpPr>
            <p:cNvPr id="8" name="Group 10"/>
            <p:cNvGrpSpPr/>
            <p:nvPr/>
          </p:nvGrpSpPr>
          <p:grpSpPr>
            <a:xfrm>
              <a:off x="2713056" y="4572000"/>
              <a:ext cx="6430944" cy="829036"/>
              <a:chOff x="2484456" y="2743200"/>
              <a:chExt cx="6430944" cy="829036"/>
            </a:xfrm>
          </p:grpSpPr>
          <p:pic>
            <p:nvPicPr>
              <p:cNvPr id="12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90800" y="2743200"/>
                <a:ext cx="6324600" cy="8290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2484456" y="3170256"/>
                <a:ext cx="228600" cy="228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 rot="10800000">
                <a:off x="2524648" y="3114152"/>
                <a:ext cx="178696" cy="15611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/>
            <p:cNvSpPr txBox="1"/>
            <p:nvPr/>
          </p:nvSpPr>
          <p:spPr>
            <a:xfrm>
              <a:off x="5638800" y="50292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pc="0" dirty="0" smtClean="0">
                  <a:effectLst/>
                  <a:latin typeface="Arial"/>
                  <a:cs typeface="Arial"/>
                </a:rPr>
                <a:t>●</a:t>
              </a:r>
              <a:endParaRPr lang="en-US" spc="0" dirty="0" smtClean="0">
                <a:effectLst/>
                <a:latin typeface="Adobe Garamond Pro" pitchFamily="18" charset="0"/>
              </a:endParaRPr>
            </a:p>
          </p:txBody>
        </p:sp>
      </p:grpSp>
      <p:grpSp>
        <p:nvGrpSpPr>
          <p:cNvPr id="9" name="Group 35"/>
          <p:cNvGrpSpPr/>
          <p:nvPr/>
        </p:nvGrpSpPr>
        <p:grpSpPr>
          <a:xfrm>
            <a:off x="1371600" y="4008430"/>
            <a:ext cx="6430944" cy="1096970"/>
            <a:chOff x="2713056" y="5486400"/>
            <a:chExt cx="6430944" cy="1096970"/>
          </a:xfrm>
        </p:grpSpPr>
        <p:grpSp>
          <p:nvGrpSpPr>
            <p:cNvPr id="10" name="Group 10"/>
            <p:cNvGrpSpPr/>
            <p:nvPr/>
          </p:nvGrpSpPr>
          <p:grpSpPr>
            <a:xfrm>
              <a:off x="2713056" y="5486400"/>
              <a:ext cx="6430944" cy="829036"/>
              <a:chOff x="2484456" y="2743200"/>
              <a:chExt cx="6430944" cy="829036"/>
            </a:xfrm>
          </p:grpSpPr>
          <p:pic>
            <p:nvPicPr>
              <p:cNvPr id="24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90800" y="2743200"/>
                <a:ext cx="6324600" cy="8290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2484456" y="3170256"/>
                <a:ext cx="228600" cy="228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 rot="10800000">
                <a:off x="2524648" y="3114152"/>
                <a:ext cx="178696" cy="15611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/>
            <p:cNvSpPr txBox="1"/>
            <p:nvPr/>
          </p:nvSpPr>
          <p:spPr>
            <a:xfrm flipH="1">
              <a:off x="5657040" y="6260205"/>
              <a:ext cx="6858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spc="0" dirty="0" smtClean="0">
                  <a:effectLst/>
                </a:rPr>
                <a:t>O-O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 rot="5400000">
              <a:off x="5690573" y="6157990"/>
              <a:ext cx="228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38"/>
          <p:cNvGrpSpPr/>
          <p:nvPr/>
        </p:nvGrpSpPr>
        <p:grpSpPr>
          <a:xfrm>
            <a:off x="3733800" y="3733800"/>
            <a:ext cx="610394" cy="609600"/>
            <a:chOff x="1371600" y="3277394"/>
            <a:chExt cx="610394" cy="609600"/>
          </a:xfrm>
        </p:grpSpPr>
        <p:cxnSp>
          <p:nvCxnSpPr>
            <p:cNvPr id="19" name="Straight Arrow Connector 18"/>
            <p:cNvCxnSpPr/>
            <p:nvPr/>
          </p:nvCxnSpPr>
          <p:spPr>
            <a:xfrm rot="5400000">
              <a:off x="1676400" y="3581400"/>
              <a:ext cx="609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371600" y="3352800"/>
              <a:ext cx="553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pc="0" dirty="0" smtClean="0">
                  <a:effectLst/>
                </a:rPr>
                <a:t>+</a:t>
              </a:r>
              <a:r>
                <a:rPr lang="en-US" b="1" spc="0" dirty="0" smtClean="0">
                  <a:effectLst/>
                </a:rPr>
                <a:t>O</a:t>
              </a:r>
              <a:r>
                <a:rPr lang="en-US" b="1" spc="0" baseline="-25000" dirty="0" smtClean="0">
                  <a:effectLst/>
                </a:rPr>
                <a:t>2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089488" y="5410200"/>
            <a:ext cx="350856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0" dirty="0" smtClean="0">
                <a:effectLst/>
                <a:latin typeface="Arial"/>
                <a:cs typeface="Arial"/>
              </a:rPr>
              <a:t>●</a:t>
            </a:r>
            <a:endParaRPr lang="en-US" spc="0" dirty="0" smtClean="0">
              <a:effectLst/>
              <a:latin typeface="Adobe Garamond Pro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084927"/>
            <a:ext cx="86868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In natural oils, multiple </a:t>
            </a:r>
            <a:r>
              <a:rPr lang="en-US" b="1" dirty="0" err="1" smtClean="0"/>
              <a:t>olefinic</a:t>
            </a:r>
            <a:r>
              <a:rPr lang="en-US" b="1" dirty="0" smtClean="0"/>
              <a:t> unsaturation occurs in a </a:t>
            </a:r>
            <a:r>
              <a:rPr lang="en-US" b="1" dirty="0" err="1" smtClean="0"/>
              <a:t>methylene</a:t>
            </a:r>
            <a:r>
              <a:rPr lang="en-US" b="1" dirty="0" smtClean="0"/>
              <a:t>-  interrupted configuration.  The </a:t>
            </a:r>
            <a:r>
              <a:rPr lang="en-US" b="1" dirty="0" err="1" smtClean="0"/>
              <a:t>bis-allylic</a:t>
            </a:r>
            <a:r>
              <a:rPr lang="en-US" b="1" dirty="0" smtClean="0"/>
              <a:t> C-H bonds are susceptible to hydrogen abstraction, followed by oxygen addition, and peroxide formation</a:t>
            </a:r>
          </a:p>
          <a:p>
            <a:pPr marL="231775" indent="-231775">
              <a:spcAft>
                <a:spcPts val="600"/>
              </a:spcAft>
              <a:buFont typeface="Arial" pitchFamily="34" charset="0"/>
              <a:buChar char="•"/>
            </a:pPr>
            <a:endParaRPr lang="en-US" b="1" spc="0" dirty="0" smtClean="0">
              <a:effectLst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8600" y="5983069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Fuels containing long chain unsaturated methyl esters such as EPA (C20:5) and DHA (C22:6) have poor oxidative stability.</a:t>
            </a:r>
            <a:r>
              <a:rPr lang="en-US" b="1" spc="0" dirty="0" smtClean="0">
                <a:effectLst/>
              </a:rPr>
              <a:t> 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43175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18732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2800" spc="0" dirty="0" smtClean="0"/>
              <a:t>Oxidative Stability of FAME</a:t>
            </a:r>
            <a:br>
              <a:rPr lang="en-US" sz="2800" spc="0" dirty="0" smtClean="0"/>
            </a:br>
            <a:r>
              <a:rPr lang="en-US" sz="2000" spc="0" dirty="0" err="1" smtClean="0"/>
              <a:t>Bis-Allylic</a:t>
            </a:r>
            <a:r>
              <a:rPr lang="en-US" sz="2000" spc="0" dirty="0" smtClean="0"/>
              <a:t> Position Equivalents (BAPE) </a:t>
            </a:r>
            <a:r>
              <a:rPr lang="en-US" sz="1800" spc="0" dirty="0" smtClean="0"/>
              <a:t>(</a:t>
            </a:r>
            <a:r>
              <a:rPr lang="en-US" sz="1800" spc="0" dirty="0" err="1" smtClean="0"/>
              <a:t>Knothe</a:t>
            </a:r>
            <a:r>
              <a:rPr lang="en-US" sz="1800" spc="0" dirty="0" smtClean="0"/>
              <a:t> and Dunn, 2003)</a:t>
            </a:r>
            <a:endParaRPr lang="en-US" sz="18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1143000"/>
            <a:ext cx="8534400" cy="614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Oxidative stability of FAME has been shown to correlate with the total number of </a:t>
            </a:r>
            <a:r>
              <a:rPr lang="en-US" b="1" dirty="0" err="1" smtClean="0"/>
              <a:t>bis-allylic</a:t>
            </a:r>
            <a:r>
              <a:rPr lang="en-US" b="1" dirty="0" smtClean="0"/>
              <a:t> sites in the FAME blend.</a:t>
            </a:r>
          </a:p>
          <a:p>
            <a:pPr marL="231775" indent="-231775">
              <a:spcAft>
                <a:spcPts val="7200"/>
              </a:spcAft>
              <a:buFont typeface="Arial" pitchFamily="34" charset="0"/>
              <a:buChar char="•"/>
            </a:pPr>
            <a:r>
              <a:rPr lang="en-US" b="1" dirty="0" smtClean="0"/>
              <a:t>To capture this effect, </a:t>
            </a:r>
            <a:r>
              <a:rPr lang="en-US" b="1" dirty="0" err="1" smtClean="0"/>
              <a:t>Knothe</a:t>
            </a:r>
            <a:r>
              <a:rPr lang="en-US" b="1" dirty="0" smtClean="0"/>
              <a:t> and Dunn (2003) have defined </a:t>
            </a:r>
            <a:r>
              <a:rPr lang="en-US" b="1" dirty="0" err="1" smtClean="0"/>
              <a:t>Bis-Allylic</a:t>
            </a:r>
            <a:r>
              <a:rPr lang="en-US" b="1" dirty="0" smtClean="0"/>
              <a:t> Position Equivalents (BAPE) parameter, which is a weighted average of the total number of </a:t>
            </a:r>
            <a:r>
              <a:rPr lang="en-US" b="1" dirty="0" err="1" smtClean="0"/>
              <a:t>bis-allylic</a:t>
            </a:r>
            <a:r>
              <a:rPr lang="en-US" b="1" dirty="0" smtClean="0"/>
              <a:t> sites in the FAME mixture:</a:t>
            </a:r>
          </a:p>
          <a:p>
            <a:pPr marL="231775" indent="-231775">
              <a:spcAft>
                <a:spcPts val="600"/>
              </a:spcAft>
              <a:buFont typeface="Arial" pitchFamily="34" charset="0"/>
              <a:buChar char="•"/>
            </a:pPr>
            <a:endParaRPr lang="en-US" b="1" dirty="0" smtClean="0"/>
          </a:p>
          <a:p>
            <a:pPr marL="231775" indent="-231775">
              <a:spcAft>
                <a:spcPts val="600"/>
              </a:spcAft>
              <a:buFont typeface="Arial" pitchFamily="34" charset="0"/>
              <a:buChar char="•"/>
            </a:pPr>
            <a:endParaRPr lang="en-US" b="1" dirty="0" smtClean="0"/>
          </a:p>
          <a:p>
            <a:pPr marL="231775" indent="-231775">
              <a:spcAft>
                <a:spcPts val="600"/>
              </a:spcAft>
              <a:buFont typeface="Arial" pitchFamily="34" charset="0"/>
              <a:buChar char="•"/>
            </a:pPr>
            <a:endParaRPr lang="en-US" b="1" dirty="0" smtClean="0"/>
          </a:p>
          <a:p>
            <a:pPr marL="231775" indent="-231775">
              <a:spcAft>
                <a:spcPts val="600"/>
              </a:spcAft>
              <a:buFont typeface="Arial" pitchFamily="34" charset="0"/>
              <a:buChar char="•"/>
            </a:pPr>
            <a:endParaRPr lang="en-US" b="1" dirty="0" smtClean="0"/>
          </a:p>
          <a:p>
            <a:pPr marL="231775" indent="-231775">
              <a:spcAft>
                <a:spcPts val="600"/>
              </a:spcAft>
              <a:buFont typeface="Arial" pitchFamily="34" charset="0"/>
              <a:buChar char="•"/>
            </a:pPr>
            <a:endParaRPr lang="en-US" b="1" dirty="0" smtClean="0"/>
          </a:p>
          <a:p>
            <a:pPr marL="231775" indent="-231775">
              <a:spcAft>
                <a:spcPts val="600"/>
              </a:spcAft>
              <a:buFont typeface="Arial" pitchFamily="34" charset="0"/>
              <a:buChar char="•"/>
            </a:pPr>
            <a:endParaRPr lang="en-US" b="1" dirty="0" smtClean="0"/>
          </a:p>
          <a:p>
            <a:pPr marL="231775" indent="-231775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For the present work, model algal methyl ester compounds were formulated to match the BAPE value of real algal methyl esters subject to varying levels of EPA/DHA removal.</a:t>
            </a:r>
          </a:p>
          <a:p>
            <a:pPr marL="231775" indent="-231775">
              <a:spcAft>
                <a:spcPts val="600"/>
              </a:spcAft>
              <a:buFont typeface="Arial" pitchFamily="34" charset="0"/>
              <a:buChar char="•"/>
            </a:pPr>
            <a:endParaRPr lang="en-US" b="1" dirty="0" smtClean="0"/>
          </a:p>
          <a:p>
            <a:pPr marL="231775" indent="-231775">
              <a:spcAft>
                <a:spcPts val="600"/>
              </a:spcAft>
              <a:buFont typeface="Arial" pitchFamily="34" charset="0"/>
              <a:buChar char="•"/>
            </a:pPr>
            <a:endParaRPr lang="en-US" b="1" spc="0" dirty="0" smtClean="0">
              <a:effectLst/>
            </a:endParaRPr>
          </a:p>
        </p:txBody>
      </p:sp>
      <p:grpSp>
        <p:nvGrpSpPr>
          <p:cNvPr id="2" name="Group 30"/>
          <p:cNvGrpSpPr>
            <a:grpSpLocks noChangeAspect="1"/>
          </p:cNvGrpSpPr>
          <p:nvPr/>
        </p:nvGrpSpPr>
        <p:grpSpPr>
          <a:xfrm>
            <a:off x="845069" y="3582474"/>
            <a:ext cx="7613131" cy="981436"/>
            <a:chOff x="2484456" y="2743200"/>
            <a:chExt cx="6430944" cy="829036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90800" y="2743200"/>
              <a:ext cx="6324600" cy="829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Rectangle 25"/>
            <p:cNvSpPr/>
            <p:nvPr/>
          </p:nvSpPr>
          <p:spPr>
            <a:xfrm>
              <a:off x="2484456" y="3170256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/>
            <p:cNvCxnSpPr/>
            <p:nvPr/>
          </p:nvCxnSpPr>
          <p:spPr>
            <a:xfrm rot="10800000">
              <a:off x="2524648" y="3114152"/>
              <a:ext cx="178696" cy="1561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3391437" y="2804954"/>
          <a:ext cx="2133600" cy="815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5" imgW="1130040" imgH="431640" progId="Equation.3">
                  <p:embed/>
                </p:oleObj>
              </mc:Choice>
              <mc:Fallback>
                <p:oleObj name="Equation" r:id="rId5" imgW="11300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1437" y="2804954"/>
                        <a:ext cx="2133600" cy="81508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8" name="Curved Connector 47"/>
          <p:cNvCxnSpPr/>
          <p:nvPr/>
        </p:nvCxnSpPr>
        <p:spPr>
          <a:xfrm flipV="1">
            <a:off x="5418360" y="4344474"/>
            <a:ext cx="1141709" cy="826165"/>
          </a:xfrm>
          <a:prstGeom prst="curvedConnector3">
            <a:avLst>
              <a:gd name="adj1" fmla="val 100289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/>
          <p:cNvCxnSpPr/>
          <p:nvPr/>
        </p:nvCxnSpPr>
        <p:spPr>
          <a:xfrm rot="16200000" flipV="1">
            <a:off x="5140223" y="4754222"/>
            <a:ext cx="762794" cy="10633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urved Connector 58"/>
          <p:cNvCxnSpPr/>
          <p:nvPr/>
        </p:nvCxnSpPr>
        <p:spPr>
          <a:xfrm rot="10800000">
            <a:off x="4502669" y="4344474"/>
            <a:ext cx="915692" cy="826166"/>
          </a:xfrm>
          <a:prstGeom prst="curvedConnector3">
            <a:avLst>
              <a:gd name="adj1" fmla="val 98769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urved Connector 71"/>
          <p:cNvCxnSpPr/>
          <p:nvPr/>
        </p:nvCxnSpPr>
        <p:spPr>
          <a:xfrm rot="10800000">
            <a:off x="3512069" y="4257641"/>
            <a:ext cx="1981200" cy="914400"/>
          </a:xfrm>
          <a:prstGeom prst="curvedConnector3">
            <a:avLst>
              <a:gd name="adj1" fmla="val 99911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578869" y="5030274"/>
            <a:ext cx="182614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spc="0" dirty="0" err="1" smtClean="0">
                <a:effectLst/>
              </a:rPr>
              <a:t>bis-allylic</a:t>
            </a:r>
            <a:r>
              <a:rPr lang="en-US" b="1" spc="0" dirty="0" smtClean="0">
                <a:effectLst/>
              </a:rPr>
              <a:t> sites</a:t>
            </a:r>
          </a:p>
        </p:txBody>
      </p:sp>
    </p:spTree>
    <p:extLst>
      <p:ext uri="{BB962C8B-B14F-4D97-AF65-F5344CB8AC3E}">
        <p14:creationId xmlns:p14="http://schemas.microsoft.com/office/powerpoint/2010/main" val="419541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2800" spc="0" dirty="0" smtClean="0"/>
              <a:t>Oxidative Stability Tests</a:t>
            </a:r>
            <a:br>
              <a:rPr lang="en-US" sz="2800" spc="0" dirty="0" smtClean="0"/>
            </a:br>
            <a:r>
              <a:rPr lang="en-US" sz="2000" spc="0" dirty="0" err="1" smtClean="0"/>
              <a:t>Metrohm</a:t>
            </a:r>
            <a:r>
              <a:rPr lang="en-US" sz="2000" spc="0" dirty="0" smtClean="0"/>
              <a:t> 743 RANCIMAT Test</a:t>
            </a:r>
            <a:endParaRPr lang="en-US" sz="2000" spc="0" dirty="0"/>
          </a:p>
        </p:txBody>
      </p:sp>
      <p:pic>
        <p:nvPicPr>
          <p:cNvPr id="5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004" y="3048000"/>
            <a:ext cx="4691796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2949519"/>
              </p:ext>
            </p:extLst>
          </p:nvPr>
        </p:nvGraphicFramePr>
        <p:xfrm>
          <a:off x="1219200" y="1219200"/>
          <a:ext cx="6494954" cy="1280160"/>
        </p:xfrm>
        <a:graphic>
          <a:graphicData uri="http://schemas.openxmlformats.org/drawingml/2006/table">
            <a:tbl>
              <a:tblPr/>
              <a:tblGrid>
                <a:gridCol w="1191434"/>
                <a:gridCol w="941832"/>
                <a:gridCol w="969264"/>
                <a:gridCol w="1170432"/>
                <a:gridCol w="740664"/>
                <a:gridCol w="667512"/>
                <a:gridCol w="813816"/>
              </a:tblGrid>
              <a:tr h="2736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Instrument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Method Followed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Standard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Specification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Test Parameters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9177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Metrohm 743Rancimat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EN 14112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D6751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 hours minimum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 L/h air flow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110°C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 gram sample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77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EN 14214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 hours minimum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7800" y="3200400"/>
            <a:ext cx="3180216" cy="28712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274" name="Picture 2" descr="File:Ameisensäure Keilstrich.sv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2743200"/>
            <a:ext cx="586171" cy="4636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648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2800" spc="0" dirty="0" smtClean="0"/>
              <a:t>Oxidative Stability Tests</a:t>
            </a:r>
            <a:br>
              <a:rPr lang="en-US" sz="2800" spc="0" dirty="0" smtClean="0"/>
            </a:br>
            <a:r>
              <a:rPr lang="en-US" sz="2000" spc="0" dirty="0" err="1" smtClean="0"/>
              <a:t>Metrohm</a:t>
            </a:r>
            <a:r>
              <a:rPr lang="en-US" sz="2000" spc="0" dirty="0" smtClean="0"/>
              <a:t> 743 RANCIMAT Test</a:t>
            </a:r>
            <a:endParaRPr lang="en-US" sz="2000" spc="0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99" y="3581400"/>
            <a:ext cx="4125701" cy="2271242"/>
          </a:xfrm>
          <a:prstGeom prst="rect">
            <a:avLst/>
          </a:prstGeom>
        </p:spPr>
      </p:pic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6639115"/>
              </p:ext>
            </p:extLst>
          </p:nvPr>
        </p:nvGraphicFramePr>
        <p:xfrm>
          <a:off x="1219200" y="1219200"/>
          <a:ext cx="6494954" cy="1280160"/>
        </p:xfrm>
        <a:graphic>
          <a:graphicData uri="http://schemas.openxmlformats.org/drawingml/2006/table">
            <a:tbl>
              <a:tblPr/>
              <a:tblGrid>
                <a:gridCol w="1191434"/>
                <a:gridCol w="941832"/>
                <a:gridCol w="969264"/>
                <a:gridCol w="1170432"/>
                <a:gridCol w="740664"/>
                <a:gridCol w="667512"/>
                <a:gridCol w="813816"/>
              </a:tblGrid>
              <a:tr h="2736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Instrument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Method Followed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Standard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Specification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Test Parameters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9177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Metrohm 743Rancimat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EN 14112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D6751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 hours minimum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 L/h air flow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110°C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 gram sample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77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EN 14214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 hours minimum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004" y="3048000"/>
            <a:ext cx="4691796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File:Ameisensäure Keilstrich.sv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2743200"/>
            <a:ext cx="586171" cy="4636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7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2800" spc="0" dirty="0" smtClean="0"/>
              <a:t>Oxidative Stability Test Results</a:t>
            </a:r>
            <a:br>
              <a:rPr lang="en-US" sz="2800" spc="0" dirty="0" smtClean="0"/>
            </a:br>
            <a:r>
              <a:rPr lang="en-US" sz="2000" spc="0" dirty="0" smtClean="0"/>
              <a:t>Model Compounds and Real Algal Methyl Esters Correlate with BAPE</a:t>
            </a:r>
            <a:endParaRPr lang="en-US" sz="2000" spc="0" dirty="0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print"/>
          <a:srcRect t="1800" b="36993"/>
          <a:stretch>
            <a:fillRect/>
          </a:stretch>
        </p:blipFill>
        <p:spPr bwMode="auto">
          <a:xfrm>
            <a:off x="990600" y="1107533"/>
            <a:ext cx="7328074" cy="5369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2864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2800" spc="0" dirty="0" smtClean="0"/>
              <a:t>Oxidative Stability</a:t>
            </a:r>
            <a:br>
              <a:rPr lang="en-US" sz="2800" spc="0" dirty="0" smtClean="0"/>
            </a:br>
            <a:r>
              <a:rPr lang="en-US" sz="2000" spc="0" dirty="0" smtClean="0"/>
              <a:t>Effect of EPA/DHA Removal from </a:t>
            </a:r>
            <a:r>
              <a:rPr lang="en-US" sz="2000" i="1" spc="0" dirty="0" smtClean="0"/>
              <a:t>Nannochloropsis oculata</a:t>
            </a:r>
            <a:endParaRPr lang="en-US" sz="2000" i="1" spc="0" dirty="0"/>
          </a:p>
        </p:txBody>
      </p:sp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3" b="-2842"/>
          <a:stretch/>
        </p:blipFill>
        <p:spPr bwMode="auto">
          <a:xfrm>
            <a:off x="1447800" y="1295400"/>
            <a:ext cx="6248400" cy="466918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57200" y="6243935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dirty="0" err="1"/>
              <a:t>Bucy</a:t>
            </a:r>
            <a:r>
              <a:rPr lang="en-US" sz="1200" dirty="0"/>
              <a:t>, H., </a:t>
            </a:r>
            <a:r>
              <a:rPr lang="en-US" sz="1200" dirty="0" err="1"/>
              <a:t>Baumgardner</a:t>
            </a:r>
            <a:r>
              <a:rPr lang="en-US" sz="1200" dirty="0"/>
              <a:t>, M. and Marchese, A. J. (2012).  Chemical and Physical Properties of Algal Methyl Ester Biodiesel Containing Varying Levels of Methyl </a:t>
            </a:r>
            <a:r>
              <a:rPr lang="en-US" sz="1200" dirty="0" err="1"/>
              <a:t>Eicosapentaenoate</a:t>
            </a:r>
            <a:r>
              <a:rPr lang="en-US" sz="1200" dirty="0"/>
              <a:t> and Methyl </a:t>
            </a:r>
            <a:r>
              <a:rPr lang="en-US" sz="1200" dirty="0" err="1"/>
              <a:t>Docosahexaenoate</a:t>
            </a:r>
            <a:r>
              <a:rPr lang="en-US" sz="1200" dirty="0"/>
              <a:t>. </a:t>
            </a:r>
            <a:r>
              <a:rPr lang="en-US" sz="1200" i="1" dirty="0"/>
              <a:t>Algal Research</a:t>
            </a:r>
            <a:r>
              <a:rPr lang="en-US" sz="1200" dirty="0"/>
              <a:t> </a:t>
            </a:r>
            <a:r>
              <a:rPr lang="en-US" sz="1200" b="1" dirty="0"/>
              <a:t>1</a:t>
            </a:r>
            <a:r>
              <a:rPr lang="en-US" sz="1200" dirty="0"/>
              <a:t> pp. 57–69</a:t>
            </a:r>
            <a:r>
              <a:rPr lang="en-US" sz="1200" dirty="0" smtClean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3469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rcRect t="6785"/>
          <a:stretch>
            <a:fillRect/>
          </a:stretch>
        </p:blipFill>
        <p:spPr bwMode="auto">
          <a:xfrm>
            <a:off x="1371600" y="1813706"/>
            <a:ext cx="6172200" cy="452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3175">
              <a:spcAft>
                <a:spcPts val="600"/>
              </a:spcAft>
            </a:pPr>
            <a:r>
              <a:rPr lang="en-US" b="1" dirty="0" smtClean="0"/>
              <a:t>The effect of adding an oxidative stability additive (</a:t>
            </a:r>
            <a:r>
              <a:rPr lang="en-US" b="1" dirty="0" err="1" smtClean="0"/>
              <a:t>Vitablend</a:t>
            </a:r>
            <a:r>
              <a:rPr lang="en-US" b="1" dirty="0" smtClean="0"/>
              <a:t> </a:t>
            </a:r>
            <a:r>
              <a:rPr lang="en-US" b="1" dirty="0" err="1" smtClean="0"/>
              <a:t>Bioprotect</a:t>
            </a:r>
            <a:r>
              <a:rPr lang="en-US" b="1" dirty="0" smtClean="0"/>
              <a:t> 350) is shown here. Active ingredient: </a:t>
            </a:r>
            <a:r>
              <a:rPr lang="en-US" b="1" dirty="0" err="1" smtClean="0"/>
              <a:t>tert-Butylhydroquinone</a:t>
            </a:r>
            <a:r>
              <a:rPr lang="en-US" b="1" dirty="0" smtClean="0"/>
              <a:t> (TBHQ)) </a:t>
            </a:r>
            <a:endParaRPr lang="en-US" b="1" spc="0" dirty="0" smtClean="0">
              <a:effectLst/>
            </a:endParaRP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2800" spc="0" dirty="0" smtClean="0"/>
              <a:t>Oxidative Stability Test Results</a:t>
            </a:r>
            <a:br>
              <a:rPr lang="en-US" sz="2800" spc="0" dirty="0" smtClean="0"/>
            </a:br>
            <a:r>
              <a:rPr lang="en-US" sz="2000" spc="0" dirty="0" smtClean="0"/>
              <a:t>Effect of TBHQ Oxidative Stability Additive </a:t>
            </a:r>
            <a:endParaRPr lang="en-US" sz="2000" spc="0" dirty="0"/>
          </a:p>
        </p:txBody>
      </p:sp>
    </p:spTree>
    <p:extLst>
      <p:ext uri="{BB962C8B-B14F-4D97-AF65-F5344CB8AC3E}">
        <p14:creationId xmlns:p14="http://schemas.microsoft.com/office/powerpoint/2010/main" val="109559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2800" spc="0" dirty="0" smtClean="0"/>
              <a:t>Ignition Quality Tests</a:t>
            </a:r>
            <a:br>
              <a:rPr lang="en-US" sz="2800" spc="0" dirty="0" smtClean="0"/>
            </a:br>
            <a:r>
              <a:rPr lang="en-US" sz="2000" spc="0" dirty="0" smtClean="0"/>
              <a:t>Derived Cetane Number Tests with Waukesha FIT System</a:t>
            </a:r>
            <a:endParaRPr lang="en-US" sz="2000" spc="0" dirty="0"/>
          </a:p>
        </p:txBody>
      </p:sp>
      <p:sp>
        <p:nvSpPr>
          <p:cNvPr id="8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2828544"/>
            <a:ext cx="4114799" cy="3877056"/>
          </a:xfrm>
        </p:spPr>
        <p:txBody>
          <a:bodyPr/>
          <a:lstStyle/>
          <a:p>
            <a:r>
              <a:rPr lang="en-US" sz="2400" dirty="0" smtClean="0"/>
              <a:t>ASTM D7170 Method</a:t>
            </a:r>
          </a:p>
          <a:p>
            <a:pPr lvl="1"/>
            <a:endParaRPr lang="en-US" sz="2000" dirty="0" smtClean="0"/>
          </a:p>
          <a:p>
            <a:pPr marL="0" lvl="1"/>
            <a:r>
              <a:rPr lang="en-US" sz="2000" dirty="0" smtClean="0"/>
              <a:t>Measures ignition delay of 25 injections into a fixed volume combustor</a:t>
            </a:r>
          </a:p>
          <a:p>
            <a:pPr marL="0" lvl="1"/>
            <a:endParaRPr lang="en-US" sz="2000" dirty="0" smtClean="0"/>
          </a:p>
          <a:p>
            <a:pPr marL="0" lvl="1"/>
            <a:r>
              <a:rPr lang="en-US" sz="2000" dirty="0" smtClean="0"/>
              <a:t>DCN = 171/ID</a:t>
            </a:r>
            <a:endParaRPr lang="en-US" sz="2000" dirty="0"/>
          </a:p>
        </p:txBody>
      </p:sp>
      <p:graphicFrame>
        <p:nvGraphicFramePr>
          <p:cNvPr id="10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1746931"/>
              </p:ext>
            </p:extLst>
          </p:nvPr>
        </p:nvGraphicFramePr>
        <p:xfrm>
          <a:off x="533400" y="2132965"/>
          <a:ext cx="8058594" cy="1143635"/>
        </p:xfrm>
        <a:graphic>
          <a:graphicData uri="http://schemas.openxmlformats.org/drawingml/2006/table">
            <a:tbl>
              <a:tblPr/>
              <a:tblGrid>
                <a:gridCol w="1026858"/>
                <a:gridCol w="777240"/>
                <a:gridCol w="868680"/>
                <a:gridCol w="1261872"/>
                <a:gridCol w="886968"/>
                <a:gridCol w="923544"/>
                <a:gridCol w="1161288"/>
                <a:gridCol w="1152144"/>
              </a:tblGrid>
              <a:tr h="27368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Instrument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Method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Standard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Specification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Test Parameters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27368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# of Injections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Injection Period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Fuel Temperature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Coolant Temperature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4432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Waukesha FIT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D7170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D6751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47 minimum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25 injections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5.00+/-0.25 ms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35+/-2°C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30+/-0.5°C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429000"/>
            <a:ext cx="4114800" cy="304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066800"/>
            <a:ext cx="853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3175">
              <a:spcAft>
                <a:spcPts val="600"/>
              </a:spcAft>
            </a:pPr>
            <a:r>
              <a:rPr lang="en-US" b="1" dirty="0" smtClean="0"/>
              <a:t>Cetane Number is a measure of the propensity for a liquid fuel to auto-ignite under diesel engine conditions.  For biodiesel a minimum Cetane Number of 47 is required. </a:t>
            </a:r>
            <a:endParaRPr lang="en-US" b="1" spc="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5742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1066800"/>
            <a:ext cx="85344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i="1" dirty="0" smtClean="0"/>
              <a:t>Nannochloropsis</a:t>
            </a:r>
            <a:r>
              <a:rPr lang="en-US" b="1" dirty="0" smtClean="0"/>
              <a:t> and </a:t>
            </a:r>
            <a:r>
              <a:rPr lang="en-US" b="1" i="1" dirty="0" err="1" smtClean="0"/>
              <a:t>Isochrysis</a:t>
            </a:r>
            <a:r>
              <a:rPr lang="en-US" b="1" i="1" dirty="0" smtClean="0"/>
              <a:t> </a:t>
            </a:r>
            <a:r>
              <a:rPr lang="en-US" b="1" i="1" dirty="0" err="1" smtClean="0"/>
              <a:t>galbana</a:t>
            </a:r>
            <a:r>
              <a:rPr lang="en-US" b="1" dirty="0" smtClean="0"/>
              <a:t> based algal methyl esters were shown to have lower than acceptable Cetane Number.   </a:t>
            </a:r>
          </a:p>
          <a:p>
            <a:pPr marL="231775" indent="-231775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As EPA and DHA are removed, Cetane Number increases.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3"/>
          <a:stretch/>
        </p:blipFill>
        <p:spPr bwMode="auto">
          <a:xfrm>
            <a:off x="1694815" y="2057400"/>
            <a:ext cx="5449570" cy="397699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2800" spc="0" dirty="0" err="1" smtClean="0"/>
              <a:t>Cetane</a:t>
            </a:r>
            <a:r>
              <a:rPr lang="en-US" sz="2800" spc="0" dirty="0" smtClean="0"/>
              <a:t> Number </a:t>
            </a:r>
            <a:br>
              <a:rPr lang="en-US" sz="2800" spc="0" dirty="0" smtClean="0"/>
            </a:br>
            <a:r>
              <a:rPr lang="en-US" sz="2000" spc="0" dirty="0" smtClean="0"/>
              <a:t>Effect of EPA/DHA Removal from </a:t>
            </a:r>
            <a:r>
              <a:rPr lang="en-US" sz="2000" i="1" spc="0" dirty="0" smtClean="0"/>
              <a:t>Nannochloropsis oculata</a:t>
            </a:r>
            <a:endParaRPr lang="en-US" sz="2000" i="1" spc="0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6243935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dirty="0" err="1"/>
              <a:t>Bucy</a:t>
            </a:r>
            <a:r>
              <a:rPr lang="en-US" sz="1200" dirty="0"/>
              <a:t>, H., </a:t>
            </a:r>
            <a:r>
              <a:rPr lang="en-US" sz="1200" dirty="0" err="1"/>
              <a:t>Baumgardner</a:t>
            </a:r>
            <a:r>
              <a:rPr lang="en-US" sz="1200" dirty="0"/>
              <a:t>, M. and Marchese, A. J. (2012).  Chemical and Physical Properties of Algal Methyl Ester Biodiesel Containing Varying Levels of Methyl </a:t>
            </a:r>
            <a:r>
              <a:rPr lang="en-US" sz="1200" dirty="0" err="1"/>
              <a:t>Eicosapentaenoate</a:t>
            </a:r>
            <a:r>
              <a:rPr lang="en-US" sz="1200" dirty="0"/>
              <a:t> and Methyl </a:t>
            </a:r>
            <a:r>
              <a:rPr lang="en-US" sz="1200" dirty="0" err="1"/>
              <a:t>Docosahexaenoate</a:t>
            </a:r>
            <a:r>
              <a:rPr lang="en-US" sz="1200" dirty="0"/>
              <a:t>. </a:t>
            </a:r>
            <a:r>
              <a:rPr lang="en-US" sz="1200" i="1" dirty="0"/>
              <a:t>Algal Research</a:t>
            </a:r>
            <a:r>
              <a:rPr lang="en-US" sz="1200" dirty="0"/>
              <a:t> </a:t>
            </a:r>
            <a:r>
              <a:rPr lang="en-US" sz="1200" b="1" dirty="0"/>
              <a:t>1</a:t>
            </a:r>
            <a:r>
              <a:rPr lang="en-US" sz="1200" dirty="0"/>
              <a:t> pp. 57–69</a:t>
            </a:r>
            <a:r>
              <a:rPr lang="en-US" sz="1200" dirty="0" smtClean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3324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21861" y="71735"/>
            <a:ext cx="657423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Review Algal Biofuels Conversion Technologies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Overview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Text Box 278"/>
          <p:cNvSpPr txBox="1">
            <a:spLocks noChangeArrowheads="1"/>
          </p:cNvSpPr>
          <p:nvPr/>
        </p:nvSpPr>
        <p:spPr bwMode="auto">
          <a:xfrm>
            <a:off x="762000" y="1249501"/>
            <a:ext cx="8001000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Motivation for Algal Biofuels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The Algal Biofuel Value Chain Revisited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Methyl Ester Biodiesel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Synthetic Paraffinic Diesel/Jet Fuel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Hydrothermal Liquefaction Oil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Conclusions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62" y="4731605"/>
            <a:ext cx="2704563" cy="179928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3624" y="4731605"/>
            <a:ext cx="1111374" cy="176977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F:\Photos\Temphold 9\Edits\P10406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5696" r="27336" b="18677"/>
          <a:stretch/>
        </p:blipFill>
        <p:spPr bwMode="auto">
          <a:xfrm>
            <a:off x="3276600" y="4731604"/>
            <a:ext cx="1753071" cy="17789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2604" t="1325" r="59223" b="54958"/>
          <a:stretch/>
        </p:blipFill>
        <p:spPr bwMode="auto">
          <a:xfrm>
            <a:off x="6566874" y="4731605"/>
            <a:ext cx="2272326" cy="17697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spc="0" dirty="0" smtClean="0"/>
              <a:t>Cloud Point and Cold Filter Plugging Point</a:t>
            </a:r>
            <a:endParaRPr lang="en-US" sz="2800" spc="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1143000"/>
            <a:ext cx="853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Removal of C20:5 and C22:6 from algal methyl esters also results in an increase in the percentage of fully saturated methyl esters C16:0 and C18:0, resulting in increased cloud point and cold filter plugging point.</a:t>
            </a:r>
          </a:p>
        </p:txBody>
      </p:sp>
      <p:pic>
        <p:nvPicPr>
          <p:cNvPr id="13" name="Picture 1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2133600"/>
            <a:ext cx="551878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46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spc="0" dirty="0" smtClean="0"/>
              <a:t>Cloud Point and Cold Filter Plugging Point</a:t>
            </a:r>
            <a:endParaRPr lang="en-US" sz="2800" spc="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1143000"/>
            <a:ext cx="853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Removal of C20:5 and C22:6 from algal methyl esters also results in an increase in the percentage of fully saturated methyl esters C16:0 and C18:0, resulting in increased cloud point and cold filter plugging point.</a:t>
            </a:r>
          </a:p>
        </p:txBody>
      </p:sp>
      <p:pic>
        <p:nvPicPr>
          <p:cNvPr id="9" name="Picture 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6415" y="2286000"/>
            <a:ext cx="551878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043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spc="0" dirty="0" smtClean="0"/>
              <a:t>Speed of Sound and Bulk Modulus</a:t>
            </a:r>
            <a:endParaRPr lang="en-US" sz="2800" spc="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1143000"/>
            <a:ext cx="853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Increased bulk modulus of FAME (in comparison to petroleum diesel) results in advanced injection timing and increased NO</a:t>
            </a:r>
            <a:r>
              <a:rPr lang="en-US" b="1" baseline="-25000" dirty="0" smtClean="0"/>
              <a:t>x</a:t>
            </a:r>
            <a:r>
              <a:rPr lang="en-US" b="1" dirty="0" smtClean="0"/>
              <a:t>.</a:t>
            </a:r>
          </a:p>
          <a:p>
            <a:pPr marL="231775" indent="-231775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Speed of sound (a) and bulk modulus (a</a:t>
            </a:r>
            <a:r>
              <a:rPr lang="en-US" b="1" baseline="30000" dirty="0" smtClean="0"/>
              <a:t>2</a:t>
            </a:r>
            <a:r>
              <a:rPr lang="en-US" b="1" dirty="0" smtClean="0">
                <a:latin typeface="Symbol" pitchFamily="18" charset="2"/>
              </a:rPr>
              <a:t>r</a:t>
            </a:r>
            <a:r>
              <a:rPr lang="en-US" b="1" dirty="0" smtClean="0"/>
              <a:t>) of the liquid FAME formulations also correlated well with BAPE.</a:t>
            </a:r>
          </a:p>
          <a:p>
            <a:pPr marL="231775" indent="-231775">
              <a:spcAft>
                <a:spcPts val="600"/>
              </a:spcAft>
            </a:pPr>
            <a:endParaRPr lang="en-US" b="1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496678"/>
            <a:ext cx="4496654" cy="344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496678"/>
            <a:ext cx="4496654" cy="344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022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80" name="Rectangle 4"/>
          <p:cNvSpPr>
            <a:spLocks noChangeArrowheads="1"/>
          </p:cNvSpPr>
          <p:nvPr/>
        </p:nvSpPr>
        <p:spPr bwMode="auto">
          <a:xfrm>
            <a:off x="275731" y="1254725"/>
            <a:ext cx="5058269" cy="49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 smtClean="0">
                <a:solidFill>
                  <a:srgbClr val="008000"/>
                </a:solidFill>
              </a:rPr>
              <a:t>Objective: </a:t>
            </a:r>
            <a:r>
              <a:rPr lang="en-US" b="1" dirty="0" smtClean="0"/>
              <a:t>Characterize PM size distribution /composition and gaseous pollutants from algae-based methyl esters. </a:t>
            </a:r>
          </a:p>
          <a:p>
            <a:pPr>
              <a:spcAft>
                <a:spcPct val="25000"/>
              </a:spcAft>
            </a:pPr>
            <a:r>
              <a:rPr lang="en-US" b="1" dirty="0" smtClean="0">
                <a:solidFill>
                  <a:srgbClr val="008000"/>
                </a:solidFill>
              </a:rPr>
              <a:t>Approach: </a:t>
            </a:r>
            <a:r>
              <a:rPr lang="en-US" b="1" dirty="0" smtClean="0"/>
              <a:t>Engine tests were performed on a 52 HP John Deere 4024T diesel engine at rated speed at 50% and 75% of maximum load. </a:t>
            </a:r>
          </a:p>
          <a:p>
            <a:pPr>
              <a:spcAft>
                <a:spcPts val="1200"/>
              </a:spcAft>
            </a:pPr>
            <a:r>
              <a:rPr lang="en-US" b="1" dirty="0" smtClean="0">
                <a:solidFill>
                  <a:srgbClr val="008000"/>
                </a:solidFill>
              </a:rPr>
              <a:t>Fuels: </a:t>
            </a:r>
            <a:r>
              <a:rPr lang="en-US" b="1" dirty="0" smtClean="0"/>
              <a:t>Fuels tested include ULSD, soy methyl ester, canola methyl ester, and two model algal methyl ester compounds: </a:t>
            </a:r>
          </a:p>
          <a:p>
            <a:pPr marL="282575" lvl="1"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smtClean="0"/>
              <a:t> </a:t>
            </a:r>
            <a:r>
              <a:rPr lang="en-US" b="1" i="1" dirty="0" smtClean="0"/>
              <a:t>Nannochloropsis</a:t>
            </a:r>
            <a:r>
              <a:rPr lang="en-US" b="1" dirty="0" smtClean="0"/>
              <a:t> </a:t>
            </a:r>
            <a:r>
              <a:rPr lang="en-US" b="1" i="1" dirty="0" err="1" smtClean="0"/>
              <a:t>oculata</a:t>
            </a:r>
            <a:r>
              <a:rPr lang="en-US" b="1" dirty="0" smtClean="0"/>
              <a:t> and </a:t>
            </a:r>
            <a:r>
              <a:rPr lang="en-US" b="1" i="1" dirty="0" err="1" smtClean="0"/>
              <a:t>Isochrysis</a:t>
            </a:r>
            <a:r>
              <a:rPr lang="en-US" b="1" i="1" dirty="0" smtClean="0"/>
              <a:t> </a:t>
            </a:r>
            <a:r>
              <a:rPr lang="en-US" b="1" i="1" dirty="0" err="1" smtClean="0"/>
              <a:t>galbana</a:t>
            </a:r>
            <a:r>
              <a:rPr lang="en-US" b="1" i="1" dirty="0" smtClean="0"/>
              <a:t> </a:t>
            </a:r>
            <a:r>
              <a:rPr lang="en-US" b="1" dirty="0" smtClean="0"/>
              <a:t>methyl ester compounds. </a:t>
            </a:r>
          </a:p>
          <a:p>
            <a:pPr marL="282575" lvl="1"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smtClean="0"/>
              <a:t> B20 and B100 blends of each methyl ester were tested. </a:t>
            </a:r>
          </a:p>
          <a:p>
            <a:pPr marL="282575" lvl="1"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smtClean="0"/>
              <a:t> Nine fuel blends tested in total</a:t>
            </a:r>
            <a:endParaRPr lang="en-US" sz="2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3782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3785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2400" y="76200"/>
            <a:ext cx="7298793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Emissions Testing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(Fisher 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et al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., 2010)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Characterization of PM and NO</a:t>
            </a:r>
            <a:r>
              <a:rPr lang="en-US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 from Algae Based Methyl Esters</a:t>
            </a:r>
          </a:p>
        </p:txBody>
      </p:sp>
      <p:pic>
        <p:nvPicPr>
          <p:cNvPr id="1026" name="Picture 2" descr="E:\Engine Data\John Deere 4024 pics\Algae engine test 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295400"/>
            <a:ext cx="2575560" cy="21463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87656" y="4208201"/>
            <a:ext cx="5451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200" b="1" dirty="0" smtClean="0">
              <a:latin typeface="+mj-lt"/>
            </a:endParaRPr>
          </a:p>
          <a:p>
            <a:endParaRPr lang="en-US" sz="2200" spc="0" dirty="0" smtClean="0">
              <a:effectLst/>
              <a:latin typeface="Adobe Garamond Pro" pitchFamily="18" charset="0"/>
            </a:endParaRPr>
          </a:p>
        </p:txBody>
      </p:sp>
      <p:pic>
        <p:nvPicPr>
          <p:cNvPr id="15" name="Picture 14" descr="DSC001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0200" y="3810000"/>
            <a:ext cx="3383405" cy="25800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342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7391400" cy="878254"/>
          </a:xfrm>
        </p:spPr>
        <p:txBody>
          <a:bodyPr anchor="ctr">
            <a:normAutofit fontScale="90000"/>
          </a:bodyPr>
          <a:lstStyle/>
          <a:p>
            <a:r>
              <a:rPr lang="en-US" sz="3100" dirty="0" smtClean="0">
                <a:solidFill>
                  <a:schemeClr val="bg1"/>
                </a:solidFill>
              </a:rPr>
              <a:t/>
            </a:r>
            <a:br>
              <a:rPr lang="en-US" sz="3100" dirty="0" smtClean="0">
                <a:solidFill>
                  <a:schemeClr val="bg1"/>
                </a:solidFill>
              </a:rPr>
            </a:br>
            <a:r>
              <a:rPr lang="en-US" sz="3100" dirty="0" smtClean="0">
                <a:solidFill>
                  <a:schemeClr val="bg1"/>
                </a:solidFill>
              </a:rPr>
              <a:t/>
            </a:r>
            <a:br>
              <a:rPr lang="en-US" sz="3100" dirty="0" smtClean="0">
                <a:solidFill>
                  <a:schemeClr val="bg1"/>
                </a:solidFill>
              </a:rPr>
            </a:br>
            <a:r>
              <a:rPr lang="en-US" sz="3100" spc="0" dirty="0" smtClean="0">
                <a:solidFill>
                  <a:schemeClr val="bg1"/>
                </a:solidFill>
              </a:rPr>
              <a:t>Hydrocarbon and CO Emissions</a:t>
            </a:r>
            <a:r>
              <a:rPr lang="en-US" sz="2800" spc="0" dirty="0" smtClean="0"/>
              <a:t/>
            </a:r>
            <a:br>
              <a:rPr lang="en-US" sz="2800" spc="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endParaRPr lang="en-US" sz="2700" spc="-70" dirty="0" smtClean="0">
              <a:solidFill>
                <a:schemeClr val="bg1"/>
              </a:solidFill>
            </a:endParaRPr>
          </a:p>
        </p:txBody>
      </p:sp>
      <p:pic>
        <p:nvPicPr>
          <p:cNvPr id="1075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200400"/>
            <a:ext cx="4260506" cy="310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200400"/>
            <a:ext cx="4222597" cy="3077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533400" y="1447800"/>
            <a:ext cx="777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Emissions of CO and THC for the algal methyl esters were similar to that of the soy and canola methyl esters, which were similar to that reported in the literature.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447800" y="2819400"/>
            <a:ext cx="2362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Total Hydrocarbons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5715000" y="2861846"/>
            <a:ext cx="2362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Carbon Monoxide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8914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905000"/>
            <a:ext cx="5909524" cy="4331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3782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3785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55895" y="76200"/>
            <a:ext cx="62648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NO</a:t>
            </a:r>
            <a:r>
              <a:rPr lang="en-US" sz="2800" b="1" baseline="-25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x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Emissions from Diesel Engines</a:t>
            </a:r>
          </a:p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Nannochloropsis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Methyl Ester Model Compounds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990600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Emissions of NO</a:t>
            </a:r>
            <a:r>
              <a:rPr lang="en-US" b="1" baseline="-25000" dirty="0" smtClean="0"/>
              <a:t>x</a:t>
            </a:r>
            <a:r>
              <a:rPr lang="en-US" b="1" dirty="0" smtClean="0"/>
              <a:t> were shown to </a:t>
            </a:r>
            <a:r>
              <a:rPr lang="en-US" b="1" u="sng" dirty="0" smtClean="0"/>
              <a:t>decrease</a:t>
            </a:r>
            <a:r>
              <a:rPr lang="en-US" b="1" dirty="0" smtClean="0"/>
              <a:t> for the algal methyl esters in comparison to the ULSD, in contrast to the soy and canola methyl esters which resulted in NO</a:t>
            </a:r>
            <a:r>
              <a:rPr lang="en-US" b="1" baseline="-25000" dirty="0" smtClean="0"/>
              <a:t>x</a:t>
            </a:r>
            <a:r>
              <a:rPr lang="en-US" b="1" dirty="0" smtClean="0"/>
              <a:t> increases at the higher engine load.</a:t>
            </a:r>
            <a:endParaRPr lang="en-US" b="1" spc="0" dirty="0" smtClean="0">
              <a:effectLst/>
            </a:endParaRPr>
          </a:p>
          <a:p>
            <a:r>
              <a:rPr lang="en-US" b="1" spc="0" dirty="0" smtClean="0">
                <a:effectLst/>
              </a:rPr>
              <a:t> </a:t>
            </a:r>
            <a:endParaRPr lang="en-US" dirty="0" smtClean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438400" y="2839496"/>
            <a:ext cx="2362200" cy="1588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4002592" y="3200400"/>
            <a:ext cx="762000" cy="1588"/>
          </a:xfrm>
          <a:prstGeom prst="straightConnector1">
            <a:avLst/>
          </a:prstGeom>
          <a:ln w="1905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89936" y="3048000"/>
            <a:ext cx="1329210" cy="30777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spc="0" dirty="0" smtClean="0">
                <a:solidFill>
                  <a:srgbClr val="C00000"/>
                </a:solidFill>
                <a:effectLst/>
              </a:rPr>
              <a:t>10% decrease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029200" y="3985071"/>
            <a:ext cx="2362200" cy="1588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6668294" y="4091650"/>
            <a:ext cx="228600" cy="1588"/>
          </a:xfrm>
          <a:prstGeom prst="straightConnector1">
            <a:avLst/>
          </a:prstGeom>
          <a:ln w="1905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086600" y="4054344"/>
            <a:ext cx="1243584" cy="30777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spc="0" dirty="0" smtClean="0">
                <a:solidFill>
                  <a:srgbClr val="C00000"/>
                </a:solidFill>
                <a:effectLst/>
              </a:rPr>
              <a:t>2% decrease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6335249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dirty="0" smtClean="0"/>
              <a:t>Fisher</a:t>
            </a:r>
            <a:r>
              <a:rPr lang="en-US" sz="1200" dirty="0"/>
              <a:t>, B. C., Marchese, A. J., </a:t>
            </a:r>
            <a:r>
              <a:rPr lang="en-US" sz="1200" dirty="0" err="1"/>
              <a:t>Volckens</a:t>
            </a:r>
            <a:r>
              <a:rPr lang="en-US" sz="1200" dirty="0"/>
              <a:t>, J., Lee, T. and </a:t>
            </a:r>
            <a:r>
              <a:rPr lang="en-US" sz="1200" dirty="0" err="1"/>
              <a:t>Collett</a:t>
            </a:r>
            <a:r>
              <a:rPr lang="en-US" sz="1200" dirty="0"/>
              <a:t>, J. (2010).  Measurement of Gaseous and Particulate Emissions from Algae-Based Fatty Acid Methyl Esters. </a:t>
            </a:r>
            <a:r>
              <a:rPr lang="en-US" sz="1200" i="1" dirty="0"/>
              <a:t>SAE Int. J. Fuels </a:t>
            </a:r>
            <a:r>
              <a:rPr lang="en-US" sz="1200" i="1" dirty="0" err="1"/>
              <a:t>Lubr</a:t>
            </a:r>
            <a:r>
              <a:rPr lang="en-US" sz="1200" dirty="0"/>
              <a:t>. 3, pp. </a:t>
            </a:r>
          </a:p>
        </p:txBody>
      </p:sp>
    </p:spTree>
    <p:extLst>
      <p:ext uri="{BB962C8B-B14F-4D97-AF65-F5344CB8AC3E}">
        <p14:creationId xmlns:p14="http://schemas.microsoft.com/office/powerpoint/2010/main" val="4720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20639" y="242817"/>
            <a:ext cx="34067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PM Mass Emissions</a:t>
            </a:r>
          </a:p>
        </p:txBody>
      </p:sp>
      <p:pic>
        <p:nvPicPr>
          <p:cNvPr id="962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438400"/>
            <a:ext cx="5938404" cy="425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52400" y="1066800"/>
            <a:ext cx="876300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PM mass emissions decreased substantially for all of the B100 methyl esters in comparison to ULSD at the high engine loading condition.  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b="1" dirty="0" smtClean="0"/>
              <a:t>At the lower engine loading condition, Algae 1 B100 had increased PM emissions in comparison to ULSD.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34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" y="1050388"/>
            <a:ext cx="830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smtClean="0"/>
              <a:t>All of the B100 methyl esters resulted in a decrease in the mean mobility diameter.  </a:t>
            </a:r>
          </a:p>
          <a:p>
            <a:pPr marL="231775" indent="-231775"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smtClean="0"/>
              <a:t>The PM size distribution from several of the methyl esters including Algae 1 B100 exhibited a nucleation mode peak centered between 10 and 20 nm.</a:t>
            </a:r>
            <a:endParaRPr lang="en-US" spc="0" dirty="0" smtClean="0">
              <a:effectLst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28600" y="76200"/>
            <a:ext cx="3474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PM Size Distribution</a:t>
            </a:r>
          </a:p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B100 Fuels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65288" y="3017856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 dirty="0" smtClean="0"/>
              <a:t>50% Load</a:t>
            </a:r>
            <a:endParaRPr lang="en-US" sz="1600" spc="0" dirty="0" smtClean="0">
              <a:effectLst/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0" y="3048000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 dirty="0" smtClean="0"/>
              <a:t>75% Load</a:t>
            </a:r>
            <a:endParaRPr lang="en-US" sz="1600" spc="0" dirty="0" smtClean="0">
              <a:effectLst/>
              <a:latin typeface="Adobe Garamond Pro" pitchFamily="18" charset="0"/>
            </a:endParaRPr>
          </a:p>
        </p:txBody>
      </p:sp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352800"/>
            <a:ext cx="4523760" cy="3037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8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348814"/>
            <a:ext cx="4523760" cy="305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8159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0"/>
            <a:ext cx="7086600" cy="973777"/>
          </a:xfrm>
        </p:spPr>
        <p:txBody>
          <a:bodyPr anchor="ctr" anchorCtr="0"/>
          <a:lstStyle/>
          <a:p>
            <a:r>
              <a:rPr lang="en-US" spc="0" dirty="0" smtClean="0"/>
              <a:t>Elemental and Organic Carbon</a:t>
            </a:r>
            <a:endParaRPr lang="en-US" spc="0" dirty="0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276600"/>
            <a:ext cx="4313157" cy="3209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276600"/>
            <a:ext cx="4340535" cy="3235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57200" y="1219200"/>
            <a:ext cx="7924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smtClean="0"/>
              <a:t>The PM from all of the methyl esters contained substantially higher quantities of volatile organic carbon in comparison to ULSD, particularly at the lower engine loading condition.  </a:t>
            </a:r>
          </a:p>
          <a:p>
            <a:pPr marL="231775" indent="-231775"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smtClean="0"/>
              <a:t>Algae 1 B100 had the highest ratio of OC:EC of all the fuels tested at both engine loading conditions.</a:t>
            </a:r>
            <a:endParaRPr lang="en-US" spc="0" dirty="0" smtClean="0">
              <a:effectLst/>
              <a:latin typeface="Adobe Garamond Pro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5288" y="3017856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 dirty="0" smtClean="0"/>
              <a:t>50% Load</a:t>
            </a:r>
            <a:endParaRPr lang="en-US" sz="1600" spc="0" dirty="0" smtClean="0">
              <a:effectLst/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2200" y="3014246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 dirty="0" smtClean="0"/>
              <a:t>75% Load</a:t>
            </a:r>
            <a:endParaRPr lang="en-US" sz="1600" spc="0" dirty="0" smtClean="0">
              <a:effectLst/>
              <a:latin typeface="Adobe Garamond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12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21861" y="71735"/>
            <a:ext cx="657423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Review Algal Biofuels Conversion Technologies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Overview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Text Box 278"/>
          <p:cNvSpPr txBox="1">
            <a:spLocks noChangeArrowheads="1"/>
          </p:cNvSpPr>
          <p:nvPr/>
        </p:nvSpPr>
        <p:spPr bwMode="auto">
          <a:xfrm>
            <a:off x="762000" y="1249501"/>
            <a:ext cx="8001000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Motivation for Algal Biofuels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The Algal Biofuel Value Chain Revisited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Methyl Ester Biodiesel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Synthetic Paraffinic Diesel/Jet Fuel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Hydrothermal Liquefaction Oil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Conclusions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62" y="4731605"/>
            <a:ext cx="2704563" cy="179928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3624" y="4731605"/>
            <a:ext cx="1111374" cy="176977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F:\Photos\Temphold 9\Edits\P10406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5696" r="27336" b="18677"/>
          <a:stretch/>
        </p:blipFill>
        <p:spPr bwMode="auto">
          <a:xfrm>
            <a:off x="3276600" y="4731604"/>
            <a:ext cx="1753071" cy="17789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2604" t="1325" r="59223" b="54958"/>
          <a:stretch/>
        </p:blipFill>
        <p:spPr bwMode="auto">
          <a:xfrm>
            <a:off x="6566874" y="4731605"/>
            <a:ext cx="2272326" cy="17697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914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21861" y="71735"/>
            <a:ext cx="657423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Review Algal Biofuels Conversion Technologies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Overview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Text Box 278"/>
          <p:cNvSpPr txBox="1">
            <a:spLocks noChangeArrowheads="1"/>
          </p:cNvSpPr>
          <p:nvPr/>
        </p:nvSpPr>
        <p:spPr bwMode="auto">
          <a:xfrm>
            <a:off x="762000" y="1249501"/>
            <a:ext cx="8001000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 for Algal Biofuels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The Algal Biofuel Value Chain Revisited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Methyl Ester Biodiesel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Synthetic Paraffinic Diesel/Jet Fuel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Hydrothermal Liquefaction Oil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Conclusions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62" y="4731605"/>
            <a:ext cx="2704563" cy="179928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3624" y="4731605"/>
            <a:ext cx="1111374" cy="176977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F:\Photos\Temphold 9\Edits\P10406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5696" r="27336" b="18677"/>
          <a:stretch/>
        </p:blipFill>
        <p:spPr bwMode="auto">
          <a:xfrm>
            <a:off x="3276600" y="4731604"/>
            <a:ext cx="1753071" cy="17789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2604" t="1325" r="59223" b="54958"/>
          <a:stretch/>
        </p:blipFill>
        <p:spPr bwMode="auto">
          <a:xfrm>
            <a:off x="6566874" y="4731605"/>
            <a:ext cx="2272326" cy="17697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47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21861" y="71735"/>
            <a:ext cx="657423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Review Algal Biofuels Conversion Technologies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Overview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Text Box 278"/>
          <p:cNvSpPr txBox="1">
            <a:spLocks noChangeArrowheads="1"/>
          </p:cNvSpPr>
          <p:nvPr/>
        </p:nvSpPr>
        <p:spPr bwMode="auto">
          <a:xfrm>
            <a:off x="762000" y="1249501"/>
            <a:ext cx="8001000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Motivation for Algal Biofuels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The Algal Biofuel Value Chain Revisited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Methyl Ester Biodiesel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Algal Synthetic Paraffinic Diesel/Jet Fuel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Hydrothermal Liquefaction Oil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Conclusions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62" y="4731605"/>
            <a:ext cx="2704563" cy="179928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3624" y="4731605"/>
            <a:ext cx="1111374" cy="176977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F:\Photos\Temphold 9\Edits\P10406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5696" r="27336" b="18677"/>
          <a:stretch/>
        </p:blipFill>
        <p:spPr bwMode="auto">
          <a:xfrm>
            <a:off x="3276600" y="4731604"/>
            <a:ext cx="1753071" cy="17789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2604" t="1325" r="59223" b="54958"/>
          <a:stretch/>
        </p:blipFill>
        <p:spPr bwMode="auto">
          <a:xfrm>
            <a:off x="6566874" y="4731605"/>
            <a:ext cx="2272326" cy="17697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13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76200" y="177084"/>
            <a:ext cx="8229600" cy="6858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100" spc="0" dirty="0" smtClean="0"/>
              <a:t>Conversion of Algal Lipids into Liquid Fuels</a:t>
            </a:r>
            <a:r>
              <a:rPr lang="en-US" sz="3600" spc="0" dirty="0" smtClean="0"/>
              <a:t/>
            </a:r>
            <a:br>
              <a:rPr lang="en-US" sz="3600" spc="0" dirty="0" smtClean="0"/>
            </a:br>
            <a:r>
              <a:rPr lang="en-US" sz="2200" spc="0" dirty="0" smtClean="0"/>
              <a:t>Algal Renewable Diesel/Jet Fuel</a:t>
            </a:r>
            <a:endParaRPr lang="en-US" sz="2200" spc="0" dirty="0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381000" y="4343400"/>
            <a:ext cx="7696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1588">
              <a:spcBef>
                <a:spcPct val="20000"/>
              </a:spcBef>
              <a:spcAft>
                <a:spcPct val="50000"/>
              </a:spcAft>
            </a:pPr>
            <a:endParaRPr lang="en-US" sz="1600" b="1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99048"/>
            <a:ext cx="7467600" cy="5606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59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21861" y="71735"/>
            <a:ext cx="68259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Renewable Jet Fuel from Algal Oil is Approved for Use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ASTM D7566-11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Text Box 278"/>
          <p:cNvSpPr txBox="1">
            <a:spLocks noChangeArrowheads="1"/>
          </p:cNvSpPr>
          <p:nvPr/>
        </p:nvSpPr>
        <p:spPr bwMode="auto">
          <a:xfrm>
            <a:off x="304800" y="1066800"/>
            <a:ext cx="85344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In July 2011, ASTM passed specifications that allow use of renewable jet fuels produced from vegetable, algal oil and animal fat feedstocks.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ASTM D7566-11 allows a 50 per cent blending of fuels derived from </a:t>
            </a:r>
            <a:r>
              <a:rPr lang="en-US" b="1" u="sng" dirty="0" err="1" smtClean="0"/>
              <a:t>hydroprocessed</a:t>
            </a:r>
            <a:r>
              <a:rPr lang="en-US" b="1" u="sng" dirty="0" smtClean="0"/>
              <a:t> esters </a:t>
            </a:r>
            <a:r>
              <a:rPr lang="en-US" b="1" dirty="0" smtClean="0"/>
              <a:t>and </a:t>
            </a:r>
            <a:r>
              <a:rPr lang="en-US" b="1" u="sng" dirty="0" smtClean="0"/>
              <a:t>fatty acids </a:t>
            </a:r>
            <a:r>
              <a:rPr lang="en-US" b="1" dirty="0" smtClean="0"/>
              <a:t>(HEFA) with conventional petroleum-based jet fuel. </a:t>
            </a:r>
          </a:p>
        </p:txBody>
      </p:sp>
      <p:sp>
        <p:nvSpPr>
          <p:cNvPr id="14" name="Text Box 278"/>
          <p:cNvSpPr txBox="1">
            <a:spLocks noChangeArrowheads="1"/>
          </p:cNvSpPr>
          <p:nvPr/>
        </p:nvSpPr>
        <p:spPr bwMode="auto">
          <a:xfrm>
            <a:off x="381000" y="6336268"/>
            <a:ext cx="853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ASTM D7655-11 is currently </a:t>
            </a:r>
            <a:r>
              <a:rPr lang="en-US" b="1" u="sng" dirty="0" smtClean="0"/>
              <a:t>only valid for HEFA processes</a:t>
            </a:r>
            <a:r>
              <a:rPr lang="en-US" b="1" dirty="0" smtClean="0"/>
              <a:t>. </a:t>
            </a:r>
          </a:p>
        </p:txBody>
      </p:sp>
      <p:pic>
        <p:nvPicPr>
          <p:cNvPr id="109570" name="Picture 2" descr="http://honeywellnow.files.wordpress.com/2009/11/kl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743200"/>
            <a:ext cx="5105400" cy="3403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188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76200" y="177084"/>
            <a:ext cx="8229600" cy="6858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100" spc="-100" dirty="0" smtClean="0"/>
              <a:t>Conversion of Algal Lipids into Liquid Fuels</a:t>
            </a:r>
            <a:r>
              <a:rPr lang="en-US" sz="3600" spc="-100" dirty="0" smtClean="0"/>
              <a:t/>
            </a:r>
            <a:br>
              <a:rPr lang="en-US" sz="3600" spc="-100" dirty="0" smtClean="0"/>
            </a:br>
            <a:r>
              <a:rPr lang="en-US" sz="2200" spc="-70" dirty="0" smtClean="0"/>
              <a:t>Algal Renewable Diesel/Jet Fuel</a:t>
            </a:r>
            <a:endParaRPr lang="en-US" sz="2200" spc="-70" dirty="0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381000" y="4343400"/>
            <a:ext cx="7696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1588">
              <a:spcBef>
                <a:spcPct val="20000"/>
              </a:spcBef>
              <a:spcAft>
                <a:spcPct val="50000"/>
              </a:spcAft>
            </a:pPr>
            <a:endParaRPr lang="en-US" sz="1600" b="1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" y="1035942"/>
            <a:ext cx="7380628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05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76200" y="177084"/>
            <a:ext cx="8229600" cy="685800"/>
          </a:xfrm>
          <a:ln>
            <a:noFill/>
          </a:ln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100" spc="-100" dirty="0" smtClean="0"/>
              <a:t>Conversion of Algal Lipids into Liquid Fuels</a:t>
            </a:r>
            <a:r>
              <a:rPr lang="en-US" sz="3600" spc="-100" dirty="0" smtClean="0"/>
              <a:t/>
            </a:r>
            <a:br>
              <a:rPr lang="en-US" sz="3600" spc="-100" dirty="0" smtClean="0"/>
            </a:br>
            <a:r>
              <a:rPr lang="en-US" sz="2200" spc="-70" dirty="0" smtClean="0"/>
              <a:t>Algal Renewable Diesel/Jet Fuel</a:t>
            </a:r>
            <a:endParaRPr lang="en-US" sz="2200" spc="-70" dirty="0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381000" y="4343400"/>
            <a:ext cx="7696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1588">
              <a:spcBef>
                <a:spcPct val="20000"/>
              </a:spcBef>
              <a:spcAft>
                <a:spcPct val="50000"/>
              </a:spcAft>
            </a:pPr>
            <a:endParaRPr lang="en-US" sz="1600" b="1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83" y="1295400"/>
            <a:ext cx="8480817" cy="509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05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76200" y="177084"/>
            <a:ext cx="8229600" cy="6858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100" spc="-100" dirty="0" smtClean="0"/>
              <a:t>Conversion of Algal Lipids into Liquid Fuels</a:t>
            </a:r>
            <a:r>
              <a:rPr lang="en-US" sz="3600" spc="-100" dirty="0" smtClean="0"/>
              <a:t/>
            </a:r>
            <a:br>
              <a:rPr lang="en-US" sz="3600" spc="-100" dirty="0" smtClean="0"/>
            </a:br>
            <a:r>
              <a:rPr lang="en-US" sz="2200" spc="-70" dirty="0" smtClean="0"/>
              <a:t>Algal Renewable Diesel/Jet Fuel</a:t>
            </a:r>
            <a:endParaRPr lang="en-US" sz="2200" spc="-70" dirty="0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381000" y="4343400"/>
            <a:ext cx="7696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1588">
              <a:spcBef>
                <a:spcPct val="20000"/>
              </a:spcBef>
              <a:spcAft>
                <a:spcPct val="50000"/>
              </a:spcAft>
            </a:pPr>
            <a:endParaRPr lang="en-US" sz="1600" b="1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4" y="1066800"/>
            <a:ext cx="7349966" cy="558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9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76200" y="177084"/>
            <a:ext cx="8229600" cy="6858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100" spc="-100" dirty="0" smtClean="0"/>
              <a:t>Conversion of Algal Lipids into Liquid Fuels</a:t>
            </a:r>
            <a:r>
              <a:rPr lang="en-US" sz="3600" spc="-100" dirty="0" smtClean="0"/>
              <a:t/>
            </a:r>
            <a:br>
              <a:rPr lang="en-US" sz="3600" spc="-100" dirty="0" smtClean="0"/>
            </a:br>
            <a:r>
              <a:rPr lang="en-US" sz="2200" spc="-70" dirty="0" smtClean="0"/>
              <a:t>Algal Renewable Diesel/Jet Fuel</a:t>
            </a:r>
            <a:endParaRPr lang="en-US" sz="2200" spc="-70" dirty="0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381000" y="4343400"/>
            <a:ext cx="7696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1588">
              <a:spcBef>
                <a:spcPct val="20000"/>
              </a:spcBef>
              <a:spcAft>
                <a:spcPct val="50000"/>
              </a:spcAft>
            </a:pPr>
            <a:endParaRPr lang="en-US" sz="1600" b="1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7227951" cy="5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90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76200" y="177084"/>
            <a:ext cx="8229600" cy="6858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100" spc="-100" dirty="0" smtClean="0"/>
              <a:t>Conversion of Algal Lipids into Liquid Fuels</a:t>
            </a:r>
            <a:r>
              <a:rPr lang="en-US" sz="3600" spc="-100" dirty="0" smtClean="0"/>
              <a:t/>
            </a:r>
            <a:br>
              <a:rPr lang="en-US" sz="3600" spc="-100" dirty="0" smtClean="0"/>
            </a:br>
            <a:r>
              <a:rPr lang="en-US" sz="2200" spc="-70" dirty="0" smtClean="0"/>
              <a:t>Algal Renewable Diesel/Jet Fuel</a:t>
            </a:r>
            <a:endParaRPr lang="en-US" sz="2200" spc="-70" dirty="0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381000" y="4343400"/>
            <a:ext cx="7696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1588">
              <a:spcBef>
                <a:spcPct val="20000"/>
              </a:spcBef>
              <a:spcAft>
                <a:spcPct val="50000"/>
              </a:spcAft>
            </a:pPr>
            <a:endParaRPr lang="en-US" sz="1600" b="1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7320915" cy="554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32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21861" y="71735"/>
            <a:ext cx="657423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Review Algal Biofuels Conversion Technologies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Overview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Text Box 278"/>
          <p:cNvSpPr txBox="1">
            <a:spLocks noChangeArrowheads="1"/>
          </p:cNvSpPr>
          <p:nvPr/>
        </p:nvSpPr>
        <p:spPr bwMode="auto">
          <a:xfrm>
            <a:off x="762000" y="1249501"/>
            <a:ext cx="8001000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Motivation for Algal Biofuels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The Algal Biofuel Value Chain Revisited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Methyl Ester Biodiesel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Synthetic Paraffinic Diesel/Jet Fuel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Hydrothermal Liquefaction Oil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Conclusions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62" y="4731605"/>
            <a:ext cx="2704563" cy="179928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3624" y="4731605"/>
            <a:ext cx="1111374" cy="176977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F:\Photos\Temphold 9\Edits\P10406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5696" r="27336" b="18677"/>
          <a:stretch/>
        </p:blipFill>
        <p:spPr bwMode="auto">
          <a:xfrm>
            <a:off x="3276600" y="4731604"/>
            <a:ext cx="1753071" cy="17789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2604" t="1325" r="59223" b="54958"/>
          <a:stretch/>
        </p:blipFill>
        <p:spPr bwMode="auto">
          <a:xfrm>
            <a:off x="6566874" y="4731605"/>
            <a:ext cx="2272326" cy="17697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585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21861" y="71735"/>
            <a:ext cx="657423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Review Algal Biofuels Conversion Technologies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Overview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Text Box 278"/>
          <p:cNvSpPr txBox="1">
            <a:spLocks noChangeArrowheads="1"/>
          </p:cNvSpPr>
          <p:nvPr/>
        </p:nvSpPr>
        <p:spPr bwMode="auto">
          <a:xfrm>
            <a:off x="762000" y="1249501"/>
            <a:ext cx="8001000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Motivation for Algal Biofuels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The Algal Biofuel Value Chain Revisited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Methyl Ester Biodiesel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Synthetic Paraffinic Diesel/Jet Fuel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Algal Hydrothermal Liquefaction Oil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Conclusions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62" y="4731605"/>
            <a:ext cx="2704563" cy="179928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3624" y="4731605"/>
            <a:ext cx="1111374" cy="176977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F:\Photos\Temphold 9\Edits\P10406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5696" r="27336" b="18677"/>
          <a:stretch/>
        </p:blipFill>
        <p:spPr bwMode="auto">
          <a:xfrm>
            <a:off x="3276600" y="4731604"/>
            <a:ext cx="1753071" cy="17789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2604" t="1325" r="59223" b="54958"/>
          <a:stretch/>
        </p:blipFill>
        <p:spPr bwMode="auto">
          <a:xfrm>
            <a:off x="6566874" y="4731605"/>
            <a:ext cx="2272326" cy="17697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585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483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2400" y="0"/>
            <a:ext cx="282160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Peak Oil</a:t>
            </a:r>
          </a:p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Are we there yet?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200"/>
            <a:ext cx="9442173" cy="694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62000" y="2750403"/>
            <a:ext cx="7620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spc="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The End of the Oil Age?</a:t>
            </a:r>
            <a:endParaRPr lang="en-US" sz="4800" b="1" spc="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501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76200" y="177084"/>
            <a:ext cx="8229600" cy="6858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100" spc="0" dirty="0" smtClean="0"/>
              <a:t>Conversion of Whole Algal Biomass into Fuels </a:t>
            </a:r>
            <a:br>
              <a:rPr lang="en-US" sz="3100" spc="0" dirty="0" smtClean="0"/>
            </a:br>
            <a:r>
              <a:rPr lang="en-US" sz="2200" spc="0" dirty="0" smtClean="0"/>
              <a:t>Hydrothermal Liquefaction (HTL)</a:t>
            </a:r>
            <a:endParaRPr lang="en-US" sz="2200" spc="0" dirty="0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381000" y="4343400"/>
            <a:ext cx="7696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1588">
              <a:spcBef>
                <a:spcPct val="20000"/>
              </a:spcBef>
              <a:spcAft>
                <a:spcPct val="50000"/>
              </a:spcAft>
            </a:pPr>
            <a:endParaRPr lang="en-US" sz="1600" b="1"/>
          </a:p>
        </p:txBody>
      </p:sp>
      <p:sp>
        <p:nvSpPr>
          <p:cNvPr id="2" name="Rectangle 1"/>
          <p:cNvSpPr/>
          <p:nvPr/>
        </p:nvSpPr>
        <p:spPr>
          <a:xfrm>
            <a:off x="389021" y="1139041"/>
            <a:ext cx="8382000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/>
              <a:t>Hydrothermal </a:t>
            </a:r>
            <a:r>
              <a:rPr lang="en-US" b="1" dirty="0" smtClean="0"/>
              <a:t>liquefaction </a:t>
            </a:r>
            <a:r>
              <a:rPr lang="en-US" dirty="0"/>
              <a:t>uses water at sufficient temperature and pressure to convert </a:t>
            </a:r>
            <a:r>
              <a:rPr lang="en-US" dirty="0" smtClean="0"/>
              <a:t>a wet biomass </a:t>
            </a:r>
            <a:r>
              <a:rPr lang="en-US" dirty="0"/>
              <a:t>feedstock </a:t>
            </a:r>
            <a:r>
              <a:rPr lang="en-US" dirty="0" smtClean="0"/>
              <a:t>directly into </a:t>
            </a:r>
            <a:r>
              <a:rPr lang="en-US" dirty="0"/>
              <a:t>a </a:t>
            </a:r>
            <a:r>
              <a:rPr lang="en-US" dirty="0" smtClean="0"/>
              <a:t>liquid bio-crude oil.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By processing the feedstock </a:t>
            </a:r>
            <a:r>
              <a:rPr lang="en-US" dirty="0" smtClean="0"/>
              <a:t>wet, the </a:t>
            </a:r>
            <a:r>
              <a:rPr lang="en-US" dirty="0"/>
              <a:t>need for drying is </a:t>
            </a:r>
            <a:r>
              <a:rPr lang="en-US" dirty="0" smtClean="0"/>
              <a:t>eliminated.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Process temperatures are lower compared to dry pyrolysis.</a:t>
            </a:r>
            <a:endParaRPr lang="en-US" dirty="0"/>
          </a:p>
          <a:p>
            <a:pPr marL="2857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Current </a:t>
            </a:r>
            <a:r>
              <a:rPr lang="en-US" dirty="0" smtClean="0"/>
              <a:t>process </a:t>
            </a:r>
            <a:r>
              <a:rPr lang="en-US" dirty="0"/>
              <a:t>conditions </a:t>
            </a:r>
            <a:r>
              <a:rPr lang="en-US" dirty="0" smtClean="0"/>
              <a:t>for the </a:t>
            </a:r>
            <a:r>
              <a:rPr lang="en-US" b="1" dirty="0" smtClean="0"/>
              <a:t>continuous flow </a:t>
            </a:r>
            <a:r>
              <a:rPr lang="en-US" dirty="0" smtClean="0"/>
              <a:t>system at PNNL are </a:t>
            </a:r>
            <a:r>
              <a:rPr lang="en-US" dirty="0"/>
              <a:t>just below the supercritical point of </a:t>
            </a:r>
            <a:r>
              <a:rPr lang="en-US" dirty="0" smtClean="0"/>
              <a:t>water (</a:t>
            </a:r>
            <a:r>
              <a:rPr lang="en-US" dirty="0"/>
              <a:t>350</a:t>
            </a:r>
            <a:r>
              <a:rPr lang="en-US" dirty="0">
                <a:latin typeface="Calibri"/>
                <a:cs typeface="Calibri"/>
              </a:rPr>
              <a:t>⁰</a:t>
            </a:r>
            <a:r>
              <a:rPr lang="en-US" dirty="0" smtClean="0"/>
              <a:t>C, 3000 psi).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t="12008" r="3654" b="16532"/>
          <a:stretch/>
        </p:blipFill>
        <p:spPr bwMode="auto">
          <a:xfrm>
            <a:off x="6477000" y="6224337"/>
            <a:ext cx="2582779" cy="53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6" b="6752"/>
          <a:stretch/>
        </p:blipFill>
        <p:spPr bwMode="auto">
          <a:xfrm>
            <a:off x="762756" y="3686768"/>
            <a:ext cx="5624189" cy="195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8600" y="5830669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Elliott, D. and </a:t>
            </a:r>
            <a:r>
              <a:rPr lang="en-US" sz="1200" dirty="0" err="1" smtClean="0"/>
              <a:t>Oyler</a:t>
            </a:r>
            <a:r>
              <a:rPr lang="en-US" sz="1200" dirty="0" smtClean="0"/>
              <a:t>, J. </a:t>
            </a:r>
            <a:r>
              <a:rPr lang="en-US" sz="1200" dirty="0"/>
              <a:t>(2012). Hydrothermal processing:  Efficient production of high-quality fuels from </a:t>
            </a:r>
            <a:r>
              <a:rPr lang="en-US" sz="1200" dirty="0" smtClean="0"/>
              <a:t>algae.  </a:t>
            </a:r>
            <a:r>
              <a:rPr lang="en-US" sz="1200" i="1" dirty="0" smtClean="0"/>
              <a:t>2</a:t>
            </a:r>
            <a:r>
              <a:rPr lang="en-US" sz="1200" i="1" baseline="30000" dirty="0" smtClean="0"/>
              <a:t>nd </a:t>
            </a:r>
            <a:r>
              <a:rPr lang="en-US" sz="1200" i="1" dirty="0"/>
              <a:t>International Conference on Algal Biomass, Biofuels and </a:t>
            </a:r>
            <a:r>
              <a:rPr lang="en-US" sz="1200" i="1" dirty="0" err="1" smtClean="0"/>
              <a:t>Bioproducts</a:t>
            </a:r>
            <a:r>
              <a:rPr lang="en-US" sz="1200" dirty="0" smtClean="0"/>
              <a:t>, San Diego, CA, June 2012.</a:t>
            </a:r>
            <a:endParaRPr lang="en-US" sz="1200" dirty="0"/>
          </a:p>
        </p:txBody>
      </p:sp>
      <p:pic>
        <p:nvPicPr>
          <p:cNvPr id="8" name="Picture 2" descr="P101050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59" y="3590876"/>
            <a:ext cx="1663060" cy="221702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15740" y="2989068"/>
            <a:ext cx="1917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0" dirty="0" smtClean="0">
                <a:solidFill>
                  <a:srgbClr val="008000"/>
                </a:solidFill>
                <a:effectLst/>
              </a:rPr>
              <a:t>Bench Scale </a:t>
            </a:r>
          </a:p>
          <a:p>
            <a:pPr algn="ctr"/>
            <a:r>
              <a:rPr lang="en-US" sz="1600" spc="0" dirty="0" smtClean="0">
                <a:solidFill>
                  <a:srgbClr val="008000"/>
                </a:solidFill>
                <a:effectLst/>
              </a:rPr>
              <a:t>Reactor at PNNL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09800" y="3281455"/>
            <a:ext cx="2907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0" dirty="0" smtClean="0">
                <a:solidFill>
                  <a:srgbClr val="008000"/>
                </a:solidFill>
                <a:effectLst/>
              </a:rPr>
              <a:t>Simplified Process Diagram</a:t>
            </a:r>
          </a:p>
        </p:txBody>
      </p:sp>
    </p:spTree>
    <p:extLst>
      <p:ext uri="{BB962C8B-B14F-4D97-AF65-F5344CB8AC3E}">
        <p14:creationId xmlns:p14="http://schemas.microsoft.com/office/powerpoint/2010/main" val="397181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76200" y="177084"/>
            <a:ext cx="8229600" cy="6858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100" spc="0" dirty="0" smtClean="0"/>
              <a:t>Conversion of Whole Algal Biomass into Fuels </a:t>
            </a:r>
            <a:br>
              <a:rPr lang="en-US" sz="3100" spc="0" dirty="0" smtClean="0"/>
            </a:br>
            <a:r>
              <a:rPr lang="en-US" sz="2200" spc="0" dirty="0" smtClean="0"/>
              <a:t>Hydrothermal Liquefaction (HTL)</a:t>
            </a:r>
            <a:endParaRPr lang="en-US" sz="2200" spc="0" dirty="0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381000" y="4343400"/>
            <a:ext cx="7696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1588">
              <a:spcBef>
                <a:spcPct val="20000"/>
              </a:spcBef>
              <a:spcAft>
                <a:spcPct val="50000"/>
              </a:spcAft>
            </a:pPr>
            <a:endParaRPr lang="en-US" sz="1600" b="1"/>
          </a:p>
        </p:txBody>
      </p:sp>
      <p:sp>
        <p:nvSpPr>
          <p:cNvPr id="2" name="Rectangle 1"/>
          <p:cNvSpPr/>
          <p:nvPr/>
        </p:nvSpPr>
        <p:spPr>
          <a:xfrm>
            <a:off x="389021" y="1139041"/>
            <a:ext cx="8382000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/>
              <a:t>Hydrothermal </a:t>
            </a:r>
            <a:r>
              <a:rPr lang="en-US" b="1" dirty="0" smtClean="0"/>
              <a:t>liquefaction </a:t>
            </a:r>
            <a:r>
              <a:rPr lang="en-US" dirty="0"/>
              <a:t>uses water at sufficient temperature and pressure to convert </a:t>
            </a:r>
            <a:r>
              <a:rPr lang="en-US" dirty="0" smtClean="0"/>
              <a:t>a wet biomass </a:t>
            </a:r>
            <a:r>
              <a:rPr lang="en-US" dirty="0"/>
              <a:t>feedstock </a:t>
            </a:r>
            <a:r>
              <a:rPr lang="en-US" dirty="0" smtClean="0"/>
              <a:t>directly into </a:t>
            </a:r>
            <a:r>
              <a:rPr lang="en-US" dirty="0"/>
              <a:t>a </a:t>
            </a:r>
            <a:r>
              <a:rPr lang="en-US" dirty="0" smtClean="0"/>
              <a:t>liquid bio-crude oil.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By processing the feedstock </a:t>
            </a:r>
            <a:r>
              <a:rPr lang="en-US" dirty="0" smtClean="0"/>
              <a:t>wet, the </a:t>
            </a:r>
            <a:r>
              <a:rPr lang="en-US" dirty="0"/>
              <a:t>need for drying is </a:t>
            </a:r>
            <a:r>
              <a:rPr lang="en-US" dirty="0" smtClean="0"/>
              <a:t>eliminated.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Process temperatures are lower compared to dry pyrolysis.</a:t>
            </a:r>
            <a:endParaRPr lang="en-US" dirty="0"/>
          </a:p>
          <a:p>
            <a:pPr marL="2857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Current </a:t>
            </a:r>
            <a:r>
              <a:rPr lang="en-US" dirty="0" smtClean="0"/>
              <a:t>process </a:t>
            </a:r>
            <a:r>
              <a:rPr lang="en-US" dirty="0"/>
              <a:t>conditions </a:t>
            </a:r>
            <a:r>
              <a:rPr lang="en-US" dirty="0" smtClean="0"/>
              <a:t>for the </a:t>
            </a:r>
            <a:r>
              <a:rPr lang="en-US" b="1" dirty="0" smtClean="0"/>
              <a:t>continuous flow </a:t>
            </a:r>
            <a:r>
              <a:rPr lang="en-US" dirty="0" smtClean="0"/>
              <a:t>system at PNNL are </a:t>
            </a:r>
            <a:r>
              <a:rPr lang="en-US" dirty="0"/>
              <a:t>just below the supercritical point of </a:t>
            </a:r>
            <a:r>
              <a:rPr lang="en-US" dirty="0" smtClean="0"/>
              <a:t>water (</a:t>
            </a:r>
            <a:r>
              <a:rPr lang="en-US" dirty="0"/>
              <a:t>350</a:t>
            </a:r>
            <a:r>
              <a:rPr lang="en-US" dirty="0">
                <a:latin typeface="Calibri"/>
                <a:cs typeface="Calibri"/>
              </a:rPr>
              <a:t>⁰</a:t>
            </a:r>
            <a:r>
              <a:rPr lang="en-US" dirty="0" smtClean="0"/>
              <a:t>C, 3000 psi).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t="12008" r="3654" b="16532"/>
          <a:stretch/>
        </p:blipFill>
        <p:spPr bwMode="auto">
          <a:xfrm>
            <a:off x="6477000" y="6224337"/>
            <a:ext cx="2582779" cy="53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F:\Photos\Temphold 9\Edits\P10406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5696" r="27336" b="18677"/>
          <a:stretch/>
        </p:blipFill>
        <p:spPr bwMode="auto">
          <a:xfrm>
            <a:off x="304800" y="3486114"/>
            <a:ext cx="1753071" cy="1778950"/>
          </a:xfrm>
          <a:prstGeom prst="rect">
            <a:avLst/>
          </a:prstGeom>
          <a:ln w="1905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Photos\Temphold 9\Edits\P104064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9" r="32583" b="16040"/>
          <a:stretch/>
        </p:blipFill>
        <p:spPr bwMode="auto">
          <a:xfrm>
            <a:off x="2548267" y="3486114"/>
            <a:ext cx="1505701" cy="182938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5740" y="5303264"/>
            <a:ext cx="1825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0" dirty="0" smtClean="0">
                <a:effectLst/>
              </a:rPr>
              <a:t>Feedstock: Wet </a:t>
            </a:r>
            <a:r>
              <a:rPr lang="en-US" sz="1600" i="1" dirty="0" smtClean="0"/>
              <a:t>Nannochloropsis </a:t>
            </a:r>
            <a:r>
              <a:rPr lang="en-US" sz="1600" i="1" dirty="0" err="1" smtClean="0"/>
              <a:t>salina</a:t>
            </a:r>
            <a:r>
              <a:rPr lang="en-US" sz="1600" i="1" dirty="0" smtClean="0"/>
              <a:t> </a:t>
            </a:r>
            <a:r>
              <a:rPr lang="en-US" sz="1600" dirty="0"/>
              <a:t>P</a:t>
            </a:r>
            <a:r>
              <a:rPr lang="en-US" sz="1600" dirty="0" smtClean="0"/>
              <a:t>aste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332957" y="5528846"/>
            <a:ext cx="1917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HTL Bio-Oil</a:t>
            </a:r>
            <a:endParaRPr lang="en-US" sz="1600" dirty="0"/>
          </a:p>
        </p:txBody>
      </p:sp>
      <p:pic>
        <p:nvPicPr>
          <p:cNvPr id="1026" name="Picture 2" descr="C:\Users\marchese\Desktop\Anthony\Research\Algae Based Biofuels\Second International Algal Biofuels Meeting San Diego\upgraded-ht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988" y="3389372"/>
            <a:ext cx="1557894" cy="202134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426721" y="5461769"/>
            <a:ext cx="1692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Hydrotreated</a:t>
            </a:r>
            <a:r>
              <a:rPr lang="en-US" sz="1600" dirty="0" smtClean="0"/>
              <a:t> HTL Bio-Oil</a:t>
            </a:r>
            <a:endParaRPr lang="en-US" sz="1600" dirty="0"/>
          </a:p>
        </p:txBody>
      </p:sp>
      <p:sp>
        <p:nvSpPr>
          <p:cNvPr id="4" name="Right Arrow 3"/>
          <p:cNvSpPr/>
          <p:nvPr/>
        </p:nvSpPr>
        <p:spPr>
          <a:xfrm>
            <a:off x="2133600" y="4196092"/>
            <a:ext cx="357171" cy="358994"/>
          </a:xfrm>
          <a:prstGeom prst="rightArrow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4114799" y="4196092"/>
            <a:ext cx="311921" cy="358994"/>
          </a:xfrm>
          <a:prstGeom prst="rightArrow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C:\Users\marchese\Desktop\Anthony\Research\Algae Based Biofuels\Second International Algal Biofuels Meeting San Diego\fractionated-upgraded-htl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0" t="5067" r="6989"/>
          <a:stretch/>
        </p:blipFill>
        <p:spPr bwMode="auto">
          <a:xfrm>
            <a:off x="6548718" y="3511551"/>
            <a:ext cx="2282798" cy="177321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ight Arrow 16"/>
          <p:cNvSpPr/>
          <p:nvPr/>
        </p:nvSpPr>
        <p:spPr>
          <a:xfrm>
            <a:off x="6142121" y="4196092"/>
            <a:ext cx="296459" cy="358994"/>
          </a:xfrm>
          <a:prstGeom prst="rightArrow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438580" y="5405735"/>
            <a:ext cx="2480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Fractionated cuts: naphtha, diesel, bottoms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2645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381000" y="4343400"/>
            <a:ext cx="7696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1588">
              <a:spcBef>
                <a:spcPct val="20000"/>
              </a:spcBef>
              <a:spcAft>
                <a:spcPct val="50000"/>
              </a:spcAft>
            </a:pPr>
            <a:endParaRPr lang="en-US" sz="1600" b="1"/>
          </a:p>
        </p:txBody>
      </p:sp>
      <p:sp>
        <p:nvSpPr>
          <p:cNvPr id="6" name="Title 13"/>
          <p:cNvSpPr>
            <a:spLocks noGrp="1"/>
          </p:cNvSpPr>
          <p:nvPr>
            <p:ph type="title"/>
          </p:nvPr>
        </p:nvSpPr>
        <p:spPr>
          <a:xfrm>
            <a:off x="76200" y="177084"/>
            <a:ext cx="8229600" cy="6858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100" spc="0" dirty="0" smtClean="0"/>
              <a:t>Conversion of Whole Algal Biomass into Fuels </a:t>
            </a:r>
            <a:br>
              <a:rPr lang="en-US" sz="3100" spc="0" dirty="0" smtClean="0"/>
            </a:br>
            <a:r>
              <a:rPr lang="en-US" sz="2200" spc="0" dirty="0" smtClean="0"/>
              <a:t>Hydrothermal Liquefaction</a:t>
            </a:r>
            <a:endParaRPr lang="en-US" sz="2200" spc="0" dirty="0"/>
          </a:p>
        </p:txBody>
      </p:sp>
      <p:grpSp>
        <p:nvGrpSpPr>
          <p:cNvPr id="4" name="Group 3"/>
          <p:cNvGrpSpPr/>
          <p:nvPr/>
        </p:nvGrpSpPr>
        <p:grpSpPr>
          <a:xfrm>
            <a:off x="685800" y="1981200"/>
            <a:ext cx="7743875" cy="3898166"/>
            <a:chOff x="685800" y="1981200"/>
            <a:chExt cx="7743875" cy="3898166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73" b="25305"/>
            <a:stretch/>
          </p:blipFill>
          <p:spPr bwMode="auto">
            <a:xfrm>
              <a:off x="685800" y="1981200"/>
              <a:ext cx="7743875" cy="3478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953000" y="5105400"/>
              <a:ext cx="3476675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85800" y="4000184"/>
              <a:ext cx="838200" cy="14597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261079" y="4419600"/>
              <a:ext cx="838200" cy="14597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000671" y="1219200"/>
            <a:ext cx="6771729" cy="40780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9pPr>
          </a:lstStyle>
          <a:p>
            <a:r>
              <a:rPr lang="en-US" sz="2400" spc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PNNL Process: Continuous Flow HTL of Whole Algal Biomass</a:t>
            </a:r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>
            <a:off x="1104405" y="1641475"/>
            <a:ext cx="6464368" cy="0"/>
          </a:xfrm>
          <a:prstGeom prst="line">
            <a:avLst/>
          </a:prstGeom>
          <a:noFill/>
          <a:ln w="25400">
            <a:solidFill>
              <a:srgbClr val="D81E05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t="12008" r="3654" b="16532"/>
          <a:stretch/>
        </p:blipFill>
        <p:spPr bwMode="auto">
          <a:xfrm>
            <a:off x="6477000" y="6224337"/>
            <a:ext cx="2582779" cy="53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16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76200" y="177084"/>
            <a:ext cx="8229600" cy="6858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100" spc="0" dirty="0" smtClean="0"/>
              <a:t>Conversion of Whole Algal Biomass into Fuels </a:t>
            </a:r>
            <a:br>
              <a:rPr lang="en-US" sz="3100" spc="0" dirty="0" smtClean="0"/>
            </a:br>
            <a:r>
              <a:rPr lang="en-US" sz="2200" spc="0" dirty="0" smtClean="0"/>
              <a:t>Hydrothermal Liquefaction</a:t>
            </a:r>
            <a:endParaRPr lang="en-US" sz="2200" spc="0" dirty="0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381000" y="4343400"/>
            <a:ext cx="7696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1588">
              <a:spcBef>
                <a:spcPct val="20000"/>
              </a:spcBef>
              <a:spcAft>
                <a:spcPct val="50000"/>
              </a:spcAft>
            </a:pPr>
            <a:endParaRPr lang="en-US" sz="1600" b="1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33400" y="1192396"/>
            <a:ext cx="6771729" cy="40780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9pPr>
          </a:lstStyle>
          <a:p>
            <a:r>
              <a:rPr lang="en-US" sz="2400" spc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PNNL Results:  HTL of Whole Algal Biomass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609600" y="1676400"/>
            <a:ext cx="6464368" cy="0"/>
          </a:xfrm>
          <a:prstGeom prst="line">
            <a:avLst/>
          </a:prstGeom>
          <a:noFill/>
          <a:ln w="25400">
            <a:solidFill>
              <a:srgbClr val="D81E05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graphicFrame>
        <p:nvGraphicFramePr>
          <p:cNvPr id="6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4726248"/>
              </p:ext>
            </p:extLst>
          </p:nvPr>
        </p:nvGraphicFramePr>
        <p:xfrm>
          <a:off x="381000" y="3276600"/>
          <a:ext cx="47244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7119"/>
                <a:gridCol w="110728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Parameter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Data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Lipid</a:t>
                      </a:r>
                      <a:r>
                        <a:rPr lang="en-US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 content of whole algae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33%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Bio</a:t>
                      </a:r>
                      <a:r>
                        <a:rPr lang="en-US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-oil from HTL as % algae mass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58%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Bio-oil from HTL as % algae </a:t>
                      </a:r>
                      <a:r>
                        <a:rPr lang="en-US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AFDW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64%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% of algae carbon in HTL</a:t>
                      </a:r>
                      <a:r>
                        <a:rPr lang="en-US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 oil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69%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33400" y="1740694"/>
            <a:ext cx="81534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i="1" dirty="0" smtClean="0">
                <a:latin typeface="Arial" pitchFamily="34" charset="0"/>
                <a:cs typeface="Arial" pitchFamily="34" charset="0"/>
              </a:rPr>
              <a:t>Nannochloropsis </a:t>
            </a:r>
            <a:r>
              <a:rPr lang="en-US" b="1" i="1" dirty="0" err="1">
                <a:latin typeface="Arial" pitchFamily="34" charset="0"/>
                <a:cs typeface="Arial" pitchFamily="34" charset="0"/>
              </a:rPr>
              <a:t>salina</a:t>
            </a:r>
            <a:r>
              <a:rPr lang="en-US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from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Solix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BioSystems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>
                <a:latin typeface="Arial" pitchFamily="34" charset="0"/>
                <a:cs typeface="Arial" pitchFamily="34" charset="0"/>
              </a:rPr>
              <a:t>Sample was frozen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after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harvest—no processing or lipid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extraction</a:t>
            </a:r>
          </a:p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Wet algae paste, approximately 21% solids.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t="12008" r="3654" b="16532"/>
          <a:stretch/>
        </p:blipFill>
        <p:spPr bwMode="auto">
          <a:xfrm>
            <a:off x="6141767" y="5562600"/>
            <a:ext cx="2582779" cy="53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761" y="6199154"/>
            <a:ext cx="1036023" cy="47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2400" y="5830669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Elliott, D. and </a:t>
            </a:r>
            <a:r>
              <a:rPr lang="en-US" sz="1200" dirty="0" err="1" smtClean="0"/>
              <a:t>Oyler</a:t>
            </a:r>
            <a:r>
              <a:rPr lang="en-US" sz="1200" dirty="0" smtClean="0"/>
              <a:t>, J. </a:t>
            </a:r>
            <a:r>
              <a:rPr lang="en-US" sz="1200" dirty="0"/>
              <a:t>(2012). Hydrothermal processing:  Efficient production of high-quality fuels from </a:t>
            </a:r>
            <a:r>
              <a:rPr lang="en-US" sz="1200" dirty="0" smtClean="0"/>
              <a:t>algae.  </a:t>
            </a:r>
            <a:r>
              <a:rPr lang="en-US" sz="1200" i="1" dirty="0" smtClean="0"/>
              <a:t>2</a:t>
            </a:r>
            <a:r>
              <a:rPr lang="en-US" sz="1200" i="1" baseline="30000" dirty="0" smtClean="0"/>
              <a:t>nd </a:t>
            </a:r>
            <a:r>
              <a:rPr lang="en-US" sz="1200" i="1" dirty="0"/>
              <a:t>International Conference on Algal Biomass, Biofuels and </a:t>
            </a:r>
            <a:r>
              <a:rPr lang="en-US" sz="1200" i="1" dirty="0" err="1" smtClean="0"/>
              <a:t>Bioproducts</a:t>
            </a:r>
            <a:r>
              <a:rPr lang="en-US" sz="1200" dirty="0" smtClean="0"/>
              <a:t>, San Diego, CA, June 2012.</a:t>
            </a:r>
            <a:endParaRPr lang="en-US" sz="12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72" r="28836"/>
          <a:stretch/>
        </p:blipFill>
        <p:spPr bwMode="auto">
          <a:xfrm>
            <a:off x="5181600" y="3126486"/>
            <a:ext cx="3633216" cy="220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181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76200" y="177084"/>
            <a:ext cx="8229600" cy="6858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100" spc="0" dirty="0" smtClean="0"/>
              <a:t>Conversion of Whole Algal Biomass into Fuels </a:t>
            </a:r>
            <a:br>
              <a:rPr lang="en-US" sz="3100" spc="0" dirty="0" smtClean="0"/>
            </a:br>
            <a:r>
              <a:rPr lang="en-US" sz="2200" spc="0" dirty="0" smtClean="0"/>
              <a:t>Hydrothermal Liquefaction</a:t>
            </a:r>
            <a:endParaRPr lang="en-US" sz="2200" spc="0" dirty="0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381000" y="4343400"/>
            <a:ext cx="7696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1588">
              <a:spcBef>
                <a:spcPct val="20000"/>
              </a:spcBef>
              <a:spcAft>
                <a:spcPct val="50000"/>
              </a:spcAft>
            </a:pPr>
            <a:endParaRPr lang="en-US" sz="1600" b="1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258" y="997087"/>
            <a:ext cx="6673483" cy="506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" y="6135469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Schaub, et al. (2012).  Lipid </a:t>
            </a:r>
            <a:r>
              <a:rPr lang="en-US" sz="1200" dirty="0"/>
              <a:t>Feedstocks, Produced Ester Fuel and Hydrothermal Liquefaction Products of </a:t>
            </a:r>
            <a:r>
              <a:rPr lang="en-US" sz="1200" i="1" dirty="0"/>
              <a:t>Nannochloropsis </a:t>
            </a:r>
            <a:r>
              <a:rPr lang="en-US" sz="1200" i="1" dirty="0" err="1"/>
              <a:t>salina</a:t>
            </a:r>
            <a:r>
              <a:rPr lang="en-US" sz="1200" dirty="0"/>
              <a:t>: Detailed Compositional Analysis by Ultrahigh Resolution FT-ICR Mass </a:t>
            </a:r>
            <a:r>
              <a:rPr lang="en-US" sz="1200" dirty="0" smtClean="0"/>
              <a:t>Spectrometry </a:t>
            </a:r>
            <a:r>
              <a:rPr lang="en-US" sz="1200" i="1" dirty="0" smtClean="0"/>
              <a:t>2</a:t>
            </a:r>
            <a:r>
              <a:rPr lang="en-US" sz="1200" i="1" baseline="30000" dirty="0" smtClean="0"/>
              <a:t>nd </a:t>
            </a:r>
            <a:r>
              <a:rPr lang="en-US" sz="1200" i="1" dirty="0"/>
              <a:t>International Conference on Algal Biomass, Biofuels and </a:t>
            </a:r>
            <a:r>
              <a:rPr lang="en-US" sz="1200" i="1" dirty="0" err="1" smtClean="0"/>
              <a:t>Bioproducts</a:t>
            </a:r>
            <a:r>
              <a:rPr lang="en-US" sz="1200" dirty="0" smtClean="0"/>
              <a:t>, San Diego, CA, June 2012.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4721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76200" y="177084"/>
            <a:ext cx="8229600" cy="6858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100" spc="0" dirty="0" smtClean="0"/>
              <a:t>Conversion of Whole Algal Biomass into Fuels </a:t>
            </a:r>
            <a:br>
              <a:rPr lang="en-US" sz="3100" spc="0" dirty="0" smtClean="0"/>
            </a:br>
            <a:r>
              <a:rPr lang="en-US" sz="2200" spc="0" dirty="0" smtClean="0"/>
              <a:t>Upgrading of Hydrothermal Liquefaction Bio-Oil</a:t>
            </a:r>
            <a:endParaRPr lang="en-US" sz="2200" spc="0" dirty="0"/>
          </a:p>
        </p:txBody>
      </p:sp>
      <p:sp>
        <p:nvSpPr>
          <p:cNvPr id="2" name="Rectangle 1"/>
          <p:cNvSpPr/>
          <p:nvPr/>
        </p:nvSpPr>
        <p:spPr>
          <a:xfrm>
            <a:off x="533400" y="1066800"/>
            <a:ext cx="807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Conversion and upgrading of </a:t>
            </a:r>
            <a:r>
              <a:rPr lang="en-US" dirty="0" smtClean="0"/>
              <a:t>HTL bio-oils</a:t>
            </a:r>
            <a:endParaRPr lang="en-US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err="1"/>
              <a:t>Hydrotreating</a:t>
            </a:r>
            <a:r>
              <a:rPr lang="en-US" dirty="0"/>
              <a:t> for O, S and N removal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Hydrocracking/isomerization to finished fuel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Produces renewable (non-oxygenated) fuel</a:t>
            </a:r>
          </a:p>
        </p:txBody>
      </p:sp>
      <p:pic>
        <p:nvPicPr>
          <p:cNvPr id="1026" name="Picture 2" descr="C:\Users\marchese\Desktop\Anthony\Research\Algae Based Biofuels\Second International Algal Biofuels Meeting San Diego\hydrotreating process for HTL oi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764" y="2514600"/>
            <a:ext cx="5453536" cy="389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t="12008" r="50731" b="16532"/>
          <a:stretch/>
        </p:blipFill>
        <p:spPr bwMode="auto">
          <a:xfrm>
            <a:off x="381000" y="6019800"/>
            <a:ext cx="1474498" cy="61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16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76200" y="177084"/>
            <a:ext cx="8229600" cy="6858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100" spc="0" dirty="0" smtClean="0"/>
              <a:t>Conversion of Whole Algal Biomass into Fuels </a:t>
            </a:r>
            <a:br>
              <a:rPr lang="en-US" sz="3100" spc="0" dirty="0" smtClean="0"/>
            </a:br>
            <a:r>
              <a:rPr lang="en-US" sz="2200" spc="0" dirty="0" smtClean="0"/>
              <a:t>Upgrading of Hydrothermal Liquefaction Bio-Oil</a:t>
            </a:r>
            <a:endParaRPr lang="en-US" sz="2200" spc="0" dirty="0"/>
          </a:p>
        </p:txBody>
      </p:sp>
      <p:pic>
        <p:nvPicPr>
          <p:cNvPr id="6" name="Picture 2" descr="F:\Photos\Temphold 9\Edits\P10406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9" r="32583" b="16040"/>
          <a:stretch/>
        </p:blipFill>
        <p:spPr bwMode="auto">
          <a:xfrm>
            <a:off x="1325216" y="1239742"/>
            <a:ext cx="1505701" cy="182938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09906" y="3125257"/>
            <a:ext cx="1917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HTL Bio-Oil</a:t>
            </a:r>
            <a:endParaRPr lang="en-US" sz="1400" dirty="0"/>
          </a:p>
        </p:txBody>
      </p:sp>
      <p:pic>
        <p:nvPicPr>
          <p:cNvPr id="8" name="Picture 2" descr="C:\Users\marchese\Desktop\Anthony\Research\Algae Based Biofuels\Second International Algal Biofuels Meeting San Diego\upgraded-ht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32845"/>
            <a:ext cx="1381707" cy="179274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03670" y="3058180"/>
            <a:ext cx="1692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Hydrotreated</a:t>
            </a:r>
            <a:r>
              <a:rPr lang="en-US" sz="1400" dirty="0" smtClean="0"/>
              <a:t> HTL Bio-Oil</a:t>
            </a:r>
            <a:endParaRPr lang="en-US" sz="1400" dirty="0"/>
          </a:p>
        </p:txBody>
      </p:sp>
      <p:sp>
        <p:nvSpPr>
          <p:cNvPr id="10" name="Right Arrow 9"/>
          <p:cNvSpPr/>
          <p:nvPr/>
        </p:nvSpPr>
        <p:spPr>
          <a:xfrm>
            <a:off x="2891748" y="1949720"/>
            <a:ext cx="311921" cy="358994"/>
          </a:xfrm>
          <a:prstGeom prst="rightArrow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3" descr="C:\Users\marchese\Desktop\Anthony\Research\Algae Based Biofuels\Second International Algal Biofuels Meeting San Diego\fractionated-upgraded-ht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0" t="5067" r="6989"/>
          <a:stretch/>
        </p:blipFill>
        <p:spPr bwMode="auto">
          <a:xfrm>
            <a:off x="5215529" y="1252378"/>
            <a:ext cx="2282798" cy="177321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ight Arrow 11"/>
          <p:cNvSpPr/>
          <p:nvPr/>
        </p:nvSpPr>
        <p:spPr>
          <a:xfrm>
            <a:off x="4805894" y="1935288"/>
            <a:ext cx="296459" cy="358994"/>
          </a:xfrm>
          <a:prstGeom prst="rightArrow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215529" y="3002146"/>
            <a:ext cx="2480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Fractionated cuts: naphtha, diesel, bottoms</a:t>
            </a:r>
            <a:endParaRPr lang="en-US" sz="14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t="12008" r="50731" b="16532"/>
          <a:stretch/>
        </p:blipFill>
        <p:spPr bwMode="auto">
          <a:xfrm>
            <a:off x="228600" y="6019800"/>
            <a:ext cx="1474498" cy="61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985" y="3576992"/>
            <a:ext cx="4338215" cy="3153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36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21861" y="71735"/>
            <a:ext cx="657423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Review Algal Biofuels Conversion Technologies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Overview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Text Box 278"/>
          <p:cNvSpPr txBox="1">
            <a:spLocks noChangeArrowheads="1"/>
          </p:cNvSpPr>
          <p:nvPr/>
        </p:nvSpPr>
        <p:spPr bwMode="auto">
          <a:xfrm>
            <a:off x="762000" y="1249501"/>
            <a:ext cx="8001000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Motivation for Algal Biofuels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The Algal Biofuel Value Chain Revisited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Methyl Ester Biodiesel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Synthetic Paraffinic Diesel/Jet Fuel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Hydrothermal Liquefaction Oil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Conclusions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62" y="4731605"/>
            <a:ext cx="2704563" cy="179928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3624" y="4731605"/>
            <a:ext cx="1111374" cy="176977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F:\Photos\Temphold 9\Edits\P10406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5696" r="27336" b="18677"/>
          <a:stretch/>
        </p:blipFill>
        <p:spPr bwMode="auto">
          <a:xfrm>
            <a:off x="3276600" y="4731604"/>
            <a:ext cx="1753071" cy="17789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2604" t="1325" r="59223" b="54958"/>
          <a:stretch/>
        </p:blipFill>
        <p:spPr bwMode="auto">
          <a:xfrm>
            <a:off x="6566874" y="4731605"/>
            <a:ext cx="2272326" cy="17697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341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21861" y="71735"/>
            <a:ext cx="657423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Review Algal Biofuels Conversion Technologies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Overview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Text Box 278"/>
          <p:cNvSpPr txBox="1">
            <a:spLocks noChangeArrowheads="1"/>
          </p:cNvSpPr>
          <p:nvPr/>
        </p:nvSpPr>
        <p:spPr bwMode="auto">
          <a:xfrm>
            <a:off x="762000" y="1249501"/>
            <a:ext cx="8001000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Motivation for Algal Biofuels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The Algal Biofuel Value Chain Revisited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Methyl Ester Biodiesel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Synthetic Paraffinic Diesel/Jet Fuel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Hydrothermal Liquefaction Oil Properties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62" y="4731605"/>
            <a:ext cx="2704563" cy="179928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3624" y="4731605"/>
            <a:ext cx="1111374" cy="176977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F:\Photos\Temphold 9\Edits\P10406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5696" r="27336" b="18677"/>
          <a:stretch/>
        </p:blipFill>
        <p:spPr bwMode="auto">
          <a:xfrm>
            <a:off x="3276600" y="4731604"/>
            <a:ext cx="1753071" cy="17789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2604" t="1325" r="59223" b="54958"/>
          <a:stretch/>
        </p:blipFill>
        <p:spPr bwMode="auto">
          <a:xfrm>
            <a:off x="6566874" y="4731605"/>
            <a:ext cx="2272326" cy="17697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058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0"/>
            <a:ext cx="7086600" cy="973777"/>
          </a:xfrm>
        </p:spPr>
        <p:txBody>
          <a:bodyPr anchor="ctr" anchorCtr="0"/>
          <a:lstStyle/>
          <a:p>
            <a:r>
              <a:rPr lang="en-US" spc="0" dirty="0" smtClean="0"/>
              <a:t>Conclusions</a:t>
            </a:r>
            <a:endParaRPr lang="en-US" spc="0" dirty="0"/>
          </a:p>
        </p:txBody>
      </p:sp>
      <p:sp>
        <p:nvSpPr>
          <p:cNvPr id="4" name="Content Placeholder 18"/>
          <p:cNvSpPr txBox="1">
            <a:spLocks/>
          </p:cNvSpPr>
          <p:nvPr/>
        </p:nvSpPr>
        <p:spPr>
          <a:xfrm>
            <a:off x="0" y="914400"/>
            <a:ext cx="9144000" cy="5829300"/>
          </a:xfrm>
          <a:prstGeom prst="rect">
            <a:avLst/>
          </a:prstGeom>
          <a:noFill/>
        </p:spPr>
        <p:txBody>
          <a:bodyPr vert="horz" lIns="438768" tIns="219389" rIns="438768" bIns="219389" rtlCol="0">
            <a:noAutofit/>
          </a:bodyPr>
          <a:lstStyle>
            <a:lvl1pPr marL="1645392" indent="-1645392" algn="l" defTabSz="43877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5018" indent="-1371158" algn="l" defTabSz="438771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4643" indent="-1096925" algn="l" defTabSz="43877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78502" indent="-1096925" algn="l" defTabSz="438771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7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72362" indent="-1096925" algn="l" defTabSz="438771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7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66221" indent="-1096925" algn="l" defTabSz="43877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7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0080" indent="-1096925" algn="l" defTabSz="43877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7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3930" indent="-1096925" algn="l" defTabSz="43877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7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47789" indent="-1096925" algn="l" defTabSz="43877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7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 defTabSz="438912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Phototropic microalgae is a potentially scalable liquid biofuel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The  “ambitious” U.S. biofuels goal is 36 billion gal/year by 2022.  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Font typeface="Courier New" pitchFamily="49" charset="0"/>
              <a:buChar char="o"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300 billion gal/year will be needed in future generations.</a:t>
            </a:r>
          </a:p>
          <a:p>
            <a:pPr marL="457200" lvl="1" indent="-4572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Conventional Lipid to Liquid Fuel Conversion Technologies</a:t>
            </a:r>
          </a:p>
          <a:p>
            <a:pPr marL="457200" lvl="1" indent="-45720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Fractionation necessary (and perhaps desirable) for some algal methyl esters.</a:t>
            </a:r>
          </a:p>
          <a:p>
            <a:pPr marL="457200" lvl="1" indent="-45720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Hydrotreated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 renewable alkanes (diesel, jet) are ready for scale up.</a:t>
            </a:r>
          </a:p>
          <a:p>
            <a:pPr marL="457200" lvl="1" indent="-457200">
              <a:spcBef>
                <a:spcPts val="0"/>
              </a:spcBef>
              <a:spcAft>
                <a:spcPts val="2400"/>
              </a:spcAft>
              <a:buFont typeface="Courier New" pitchFamily="49" charset="0"/>
              <a:buChar char="o"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Preprocessing of crude lipid extracts must be considered.  Not all extracts are alike and they differ from vegetable oil. </a:t>
            </a:r>
          </a:p>
          <a:p>
            <a:pPr marL="457200" lvl="1" indent="-4572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Direct Conversion of Whole Algal Biomass to Liquid Fuels</a:t>
            </a:r>
          </a:p>
          <a:p>
            <a:pPr marL="457200" lvl="1" indent="-45720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Hydrothermal liquefaction looks promising.  Can be considered a high-yield, feedstock agnostic, wet extraction process.</a:t>
            </a:r>
          </a:p>
          <a:p>
            <a:pPr marL="457200" lvl="1" indent="-45720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Upgrading to drop-in fuels for jet or diesel via 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hydrotreating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is possible.</a:t>
            </a:r>
          </a:p>
          <a:p>
            <a:pPr marL="457200" lvl="1" indent="-457200">
              <a:spcBef>
                <a:spcPts val="0"/>
              </a:spcBef>
              <a:spcAft>
                <a:spcPts val="1200"/>
              </a:spcAft>
              <a:buFont typeface="Courier New" pitchFamily="49" charset="0"/>
              <a:buChar char="o"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New certification process would be necessary for HTL jet fuel.</a:t>
            </a:r>
          </a:p>
          <a:p>
            <a:pPr marL="0" indent="0" algn="just">
              <a:buNone/>
            </a:pP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483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2400" y="0"/>
            <a:ext cx="680827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Peak Oil</a:t>
            </a:r>
          </a:p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Anomalous Age of Easy Oil is Nearing its End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799" y="1143000"/>
            <a:ext cx="7497272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0"/>
            <a:ext cx="10301780" cy="6858000"/>
          </a:xfrm>
          <a:prstGeom prst="rect">
            <a:avLst/>
          </a:prstGeom>
          <a:ln cap="rnd" cmpd="sng">
            <a:noFill/>
            <a:bevel/>
          </a:ln>
          <a:effectLst>
            <a:glow>
              <a:schemeClr val="bg1"/>
            </a:glow>
          </a:effec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849942" y="3048000"/>
            <a:ext cx="370325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 b="1" spc="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Questions?</a:t>
            </a:r>
            <a:endParaRPr lang="en-US" sz="4800" b="1" spc="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483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371600"/>
            <a:ext cx="76771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" y="6352401"/>
            <a:ext cx="838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dirty="0" smtClean="0"/>
              <a:t>Campbell, C. J. (2012).  The Anomalous Age of Easy Energy</a:t>
            </a:r>
            <a:r>
              <a:rPr lang="en-US" sz="1200" i="1" dirty="0" smtClean="0"/>
              <a:t>.  Energy, Transport and the Environment</a:t>
            </a:r>
            <a:r>
              <a:rPr lang="en-US" sz="1200" dirty="0" smtClean="0"/>
              <a:t>,  Springer. </a:t>
            </a:r>
            <a:endParaRPr lang="en-US" sz="1200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2400" y="0"/>
            <a:ext cx="680827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Peak Oil</a:t>
            </a:r>
          </a:p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Anomalous Age of Easy Oil is Nearing its End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610450"/>
            <a:ext cx="4800600" cy="367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483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0126" y="2568678"/>
            <a:ext cx="5386381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2562225"/>
            <a:ext cx="5667375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495800" y="2409825"/>
            <a:ext cx="3429000" cy="9233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FFC/GDP is fundamentally constrained by the 2</a:t>
            </a:r>
            <a:r>
              <a:rPr lang="en-US" b="1" baseline="30000" dirty="0" smtClean="0"/>
              <a:t>nd</a:t>
            </a:r>
            <a:r>
              <a:rPr lang="en-US" b="1" dirty="0" smtClean="0"/>
              <a:t> Law of Thermodynamics!</a:t>
            </a:r>
            <a:endParaRPr lang="en-US" b="1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rot="10800000" flipV="1">
            <a:off x="7086601" y="5619749"/>
            <a:ext cx="1362075" cy="9525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rot="16200000" flipV="1">
            <a:off x="6191251" y="3381376"/>
            <a:ext cx="2295526" cy="2181224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52400" y="37981"/>
            <a:ext cx="549381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The Master Equation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Fossil Fuel Depletion  (A Matter of WHEN…not IF)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884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8427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8426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1371600"/>
            <a:ext cx="7385538" cy="53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574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2400" y="59019"/>
            <a:ext cx="64556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Non-Conventional Liquid Fossil Fuels</a:t>
            </a:r>
          </a:p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Substantial Resources Still Exist for GTL or CTL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b="-1199"/>
          <a:stretch>
            <a:fillRect/>
          </a:stretch>
        </p:blipFill>
        <p:spPr bwMode="auto">
          <a:xfrm>
            <a:off x="304801" y="1517073"/>
            <a:ext cx="8458200" cy="4357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05000" y="3657600"/>
            <a:ext cx="1066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spc="0" dirty="0" smtClean="0">
                <a:effectLst/>
              </a:rPr>
              <a:t>Enhanced oil recovery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38400" y="5791200"/>
            <a:ext cx="4860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Potential Liquid Hydrocarbon Production (</a:t>
            </a:r>
            <a:r>
              <a:rPr lang="en-US" sz="1600" b="1" dirty="0" err="1" smtClean="0"/>
              <a:t>Gbbl</a:t>
            </a:r>
            <a:r>
              <a:rPr lang="en-US" sz="1600" b="1" dirty="0" smtClean="0"/>
              <a:t>)</a:t>
            </a:r>
            <a:endParaRPr lang="en-US" sz="1600" b="1" spc="0" dirty="0" smtClean="0"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pc="0" dirty="0" smtClean="0">
            <a:effectLst/>
            <a:latin typeface="Adobe Garamond Pro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16976</TotalTime>
  <Words>2934</Words>
  <Application>Microsoft Office PowerPoint</Application>
  <PresentationFormat>On-screen Show (4:3)</PresentationFormat>
  <Paragraphs>560</Paragraphs>
  <Slides>60</Slides>
  <Notes>33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2" baseType="lpstr">
      <vt:lpstr>Office Theme</vt:lpstr>
      <vt:lpstr>Equation</vt:lpstr>
      <vt:lpstr>PowerPoint Presentation</vt:lpstr>
      <vt:lpstr>Acknowledgments Advanced Biofuels Combustion and Characterization Laboratory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Keeling Curve, CO2 at Mauna Loa</vt:lpstr>
      <vt:lpstr>PowerPoint Presentation</vt:lpstr>
      <vt:lpstr>PowerPoint Presentation</vt:lpstr>
      <vt:lpstr>PowerPoint Presentation</vt:lpstr>
      <vt:lpstr>PowerPoint Presentation</vt:lpstr>
      <vt:lpstr>The Algal Biofuels Value Chain The “Conventional” Route</vt:lpstr>
      <vt:lpstr>The Algal Biofuels Value Chain Conversion of Whole Algal Biomass To Biofuels via HTL</vt:lpstr>
      <vt:lpstr>PowerPoint Presentation</vt:lpstr>
      <vt:lpstr>PowerPoint Presentation</vt:lpstr>
      <vt:lpstr>Conversion of Algal Lipids into Liquid Fuels Algal Paraffinic Renewable Diesel vs. Algal Biodiesel</vt:lpstr>
      <vt:lpstr>PowerPoint Presentation</vt:lpstr>
      <vt:lpstr>Oxidative Stability of Algal Methyl Esters Effect of EPA and DHA </vt:lpstr>
      <vt:lpstr>Oxidative Stability of FAME Bis-Allylic Position Equivalents (BAPE) (Knothe and Dunn, 2003)</vt:lpstr>
      <vt:lpstr>Oxidative Stability Tests Metrohm 743 RANCIMAT Test</vt:lpstr>
      <vt:lpstr>Oxidative Stability Tests Metrohm 743 RANCIMAT Test</vt:lpstr>
      <vt:lpstr>Oxidative Stability Test Results Model Compounds and Real Algal Methyl Esters Correlate with BAPE</vt:lpstr>
      <vt:lpstr>Oxidative Stability Effect of EPA/DHA Removal from Nannochloropsis oculata</vt:lpstr>
      <vt:lpstr>Oxidative Stability Test Results Effect of TBHQ Oxidative Stability Additive </vt:lpstr>
      <vt:lpstr>Ignition Quality Tests Derived Cetane Number Tests with Waukesha FIT System</vt:lpstr>
      <vt:lpstr>Cetane Number  Effect of EPA/DHA Removal from Nannochloropsis oculata</vt:lpstr>
      <vt:lpstr>Cloud Point and Cold Filter Plugging Point</vt:lpstr>
      <vt:lpstr>Cloud Point and Cold Filter Plugging Point</vt:lpstr>
      <vt:lpstr>Speed of Sound and Bulk Modulus</vt:lpstr>
      <vt:lpstr>PowerPoint Presentation</vt:lpstr>
      <vt:lpstr>  Hydrocarbon and CO Emissions  </vt:lpstr>
      <vt:lpstr>PowerPoint Presentation</vt:lpstr>
      <vt:lpstr>PowerPoint Presentation</vt:lpstr>
      <vt:lpstr>PowerPoint Presentation</vt:lpstr>
      <vt:lpstr>Elemental and Organic Carbon</vt:lpstr>
      <vt:lpstr>PowerPoint Presentation</vt:lpstr>
      <vt:lpstr>PowerPoint Presentation</vt:lpstr>
      <vt:lpstr>Conversion of Algal Lipids into Liquid Fuels Algal Renewable Diesel/Jet Fuel</vt:lpstr>
      <vt:lpstr>PowerPoint Presentation</vt:lpstr>
      <vt:lpstr>Conversion of Algal Lipids into Liquid Fuels Algal Renewable Diesel/Jet Fuel</vt:lpstr>
      <vt:lpstr>Conversion of Algal Lipids into Liquid Fuels Algal Renewable Diesel/Jet Fuel</vt:lpstr>
      <vt:lpstr>Conversion of Algal Lipids into Liquid Fuels Algal Renewable Diesel/Jet Fuel</vt:lpstr>
      <vt:lpstr>Conversion of Algal Lipids into Liquid Fuels Algal Renewable Diesel/Jet Fuel</vt:lpstr>
      <vt:lpstr>Conversion of Algal Lipids into Liquid Fuels Algal Renewable Diesel/Jet Fuel</vt:lpstr>
      <vt:lpstr>PowerPoint Presentation</vt:lpstr>
      <vt:lpstr>PowerPoint Presentation</vt:lpstr>
      <vt:lpstr>Conversion of Whole Algal Biomass into Fuels  Hydrothermal Liquefaction (HTL)</vt:lpstr>
      <vt:lpstr>Conversion of Whole Algal Biomass into Fuels  Hydrothermal Liquefaction (HTL)</vt:lpstr>
      <vt:lpstr>Conversion of Whole Algal Biomass into Fuels  Hydrothermal Liquefaction</vt:lpstr>
      <vt:lpstr>Conversion of Whole Algal Biomass into Fuels  Hydrothermal Liquefaction</vt:lpstr>
      <vt:lpstr>Conversion of Whole Algal Biomass into Fuels  Hydrothermal Liquefaction</vt:lpstr>
      <vt:lpstr>Conversion of Whole Algal Biomass into Fuels  Upgrading of Hydrothermal Liquefaction Bio-Oil</vt:lpstr>
      <vt:lpstr>Conversion of Whole Algal Biomass into Fuels  Upgrading of Hydrothermal Liquefaction Bio-Oil</vt:lpstr>
      <vt:lpstr>PowerPoint Presentation</vt:lpstr>
      <vt:lpstr>PowerPoint Presentation</vt:lpstr>
      <vt:lpstr>Conclusions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Morgan DeFoort</dc:creator>
  <cp:lastModifiedBy>Anthony Marchese</cp:lastModifiedBy>
  <cp:revision>256</cp:revision>
  <dcterms:created xsi:type="dcterms:W3CDTF">2008-06-10T15:31:21Z</dcterms:created>
  <dcterms:modified xsi:type="dcterms:W3CDTF">2012-10-24T19:37:45Z</dcterms:modified>
</cp:coreProperties>
</file>