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9" r:id="rId2"/>
    <p:sldId id="257" r:id="rId3"/>
    <p:sldId id="258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6" r:id="rId19"/>
    <p:sldId id="274" r:id="rId20"/>
    <p:sldId id="282" r:id="rId21"/>
    <p:sldId id="277" r:id="rId22"/>
    <p:sldId id="283" r:id="rId23"/>
    <p:sldId id="281" r:id="rId24"/>
    <p:sldId id="271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3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AC809-DCCE-044C-B33A-9108DEC3C627}" type="datetimeFigureOut">
              <a:rPr lang="en-US" smtClean="0"/>
              <a:t>9/6/13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92D78-082B-D745-8B1A-F3BB4BDE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4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0611C-CB84-46EB-A4B5-D047F14A828A}" type="slidenum">
              <a:rPr lang="ko-KR" altLang="en-US" smtClean="0"/>
              <a:pPr>
                <a:defRPr/>
              </a:pPr>
              <a:t>1</a:t>
            </a:fld>
            <a:endParaRPr lang="en-US" altLang="ko-KR" smtClean="0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2175"/>
          </a:xfrm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3320"/>
            <a:ext cx="5032375" cy="4114641"/>
          </a:xfrm>
          <a:noFill/>
          <a:ln w="9525"/>
        </p:spPr>
        <p:txBody>
          <a:bodyPr wrap="square" lIns="94682" tIns="47341" rIns="94682" bIns="47341" anchor="t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14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removed this contribution</a:t>
            </a:r>
            <a:r>
              <a:rPr lang="en-US" baseline="0" dirty="0" smtClean="0"/>
              <a:t> that we had in the paper (it’s really minor).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 inclusion of idle power consumption to the formulation of the energy/makespan problem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6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drop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Bavesh</a:t>
            </a:r>
            <a:r>
              <a:rPr lang="en-US" dirty="0" smtClean="0"/>
              <a:t> said I should use “Symbol” font for the variables but I tried that and it won’t match the equations.</a:t>
            </a:r>
            <a:r>
              <a:rPr lang="en-US" baseline="0" dirty="0" smtClean="0"/>
              <a:t>  I think I’ll stick </a:t>
            </a:r>
            <a:r>
              <a:rPr lang="en-US" baseline="0" smtClean="0"/>
              <a:t>with italics.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define delta E and delta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FrameLabel</a:t>
            </a:r>
            <a:r>
              <a:rPr lang="en-US" dirty="0" smtClean="0"/>
              <a:t> and bigger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2D78-082B-D745-8B1A-F3BB4BDE51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(</a:t>
            </a:r>
            <a:fld id="{3EAF3909-8C2B-400E-85E6-04E16DA4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907791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31AF-D982-47FE-8808-773C458A16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077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240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214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8669-B051-4BA1-B171-F6C05F7121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7262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9188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248400"/>
            <a:ext cx="609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35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4212-C873-463F-96BA-738E47AC14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405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71525"/>
            <a:ext cx="41719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71525"/>
            <a:ext cx="41735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847D-1F5E-49FC-A3A8-2936435D1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090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093C-956A-4D52-98A6-CD55A6EE9E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9632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609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8A67B-055F-4853-B987-B6DFBE160B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290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408" y="6342996"/>
            <a:ext cx="609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8F38-3515-4728-8A65-F1F86634BC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7724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4FC6-43A4-4721-A48E-409C51CD9E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013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4A28-9603-417B-AA42-31F694CA96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9029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FontTx/>
              <a:buChar char="•"/>
              <a:defRPr/>
            </a:pPr>
            <a:endParaRPr kumimoji="1" lang="en-US" sz="2800">
              <a:solidFill>
                <a:srgbClr val="000000"/>
              </a:solidFill>
              <a:latin typeface="Goudy Stout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7692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71525"/>
            <a:ext cx="84978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FontTx/>
              <a:buChar char="•"/>
              <a:defRPr/>
            </a:pPr>
            <a:endParaRPr kumimoji="1" lang="en-US" sz="2800">
              <a:solidFill>
                <a:srgbClr val="000000"/>
              </a:solidFill>
              <a:latin typeface="Goudy Stout" pitchFamily="18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924800" y="5753100"/>
          <a:ext cx="1219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Photo Editor Photo" r:id="rId15" imgW="1173582" imgH="1020952" progId="">
                  <p:embed/>
                </p:oleObj>
              </mc:Choice>
              <mc:Fallback>
                <p:oleObj name="Photo Editor Photo" r:id="rId15" imgW="1173582" imgH="102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753100"/>
                        <a:ext cx="12192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4840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(</a:t>
            </a:r>
            <a:fld id="{2EA0A74A-E450-42D3-8E3C-8225B68F1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76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006600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0000"/>
        <a:buFont typeface="Marlett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Marlett" pitchFamily="2" charset="2"/>
        <a:buChar char="5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50000"/>
        <a:buFont typeface="Marlett" pitchFamily="2" charset="2"/>
        <a:buChar char="g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u"/>
        <a:defRPr kumimoji="1"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2"/>
          <p:cNvSpPr>
            <a:spLocks noChangeArrowheads="1"/>
          </p:cNvSpPr>
          <p:nvPr/>
        </p:nvSpPr>
        <p:spPr bwMode="auto">
          <a:xfrm>
            <a:off x="-12700" y="-74612"/>
            <a:ext cx="9156700" cy="137001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US"/>
          </a:p>
        </p:txBody>
      </p:sp>
      <p:sp>
        <p:nvSpPr>
          <p:cNvPr id="1103876" name="Line 4"/>
          <p:cNvSpPr>
            <a:spLocks noChangeShapeType="1"/>
          </p:cNvSpPr>
          <p:nvPr/>
        </p:nvSpPr>
        <p:spPr bwMode="auto">
          <a:xfrm>
            <a:off x="-12701" y="1295400"/>
            <a:ext cx="9144001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877" name="Text Box 5"/>
          <p:cNvSpPr txBox="1">
            <a:spLocks noChangeArrowheads="1"/>
          </p:cNvSpPr>
          <p:nvPr/>
        </p:nvSpPr>
        <p:spPr bwMode="auto">
          <a:xfrm>
            <a:off x="-12701" y="-102045"/>
            <a:ext cx="91567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Efficient and Scalable Computation of the Energy and Makespan Pareto Front for Heterogeneous Computing Systems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-165101" y="1900236"/>
            <a:ext cx="9448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79400" indent="-279400" algn="ctr">
              <a:defRPr/>
            </a:pPr>
            <a:r>
              <a:rPr kumimoji="0" lang="en-US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Kyle M. Tarplee</a:t>
            </a:r>
            <a:r>
              <a:rPr kumimoji="0" lang="en-US" b="1" baseline="300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kumimoji="0" lang="en-US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</a:p>
          <a:p>
            <a:pPr marL="279400" indent="-279400" algn="ctr">
              <a:defRPr/>
            </a:pPr>
            <a:r>
              <a:rPr kumimoji="0" lang="en-US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Ryan Friese</a:t>
            </a:r>
            <a:r>
              <a:rPr lang="en-US" baseline="3000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kumimoji="0" lang="en-US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Anthony A. Maciejewski</a:t>
            </a:r>
            <a:r>
              <a:rPr lang="en-US" baseline="300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kumimoji="0" lang="en-US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</a:t>
            </a:r>
          </a:p>
          <a:p>
            <a:pPr marL="279400" indent="-279400" algn="ctr">
              <a:defRPr/>
            </a:pPr>
            <a:r>
              <a:rPr kumimoji="0" lang="en-US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H.J. Siegel</a:t>
            </a:r>
            <a:r>
              <a:rPr lang="en-US" baseline="300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1,2</a:t>
            </a:r>
          </a:p>
          <a:p>
            <a:pPr marL="279400" indent="-279400" algn="ctr">
              <a:defRPr/>
            </a:pPr>
            <a:endParaRPr kumimoji="0" lang="en-US" dirty="0" smtClean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279400" indent="-279400" algn="ctr">
              <a:defRPr/>
            </a:pPr>
            <a:r>
              <a:rPr lang="en-US" baseline="300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Department of </a:t>
            </a:r>
            <a:r>
              <a:rPr kumimoji="0" lang="en-US" dirty="0" smtClean="0">
                <a:solidFill>
                  <a:srgbClr val="008000"/>
                </a:solidFill>
              </a:rPr>
              <a:t>Electrical and Computer Engineering </a:t>
            </a:r>
          </a:p>
          <a:p>
            <a:pPr marL="279400" indent="-279400" algn="ctr">
              <a:defRPr/>
            </a:pPr>
            <a:r>
              <a:rPr lang="en-US" baseline="300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Department of Computer Science</a:t>
            </a:r>
            <a:endParaRPr kumimoji="0" lang="en-US" dirty="0" smtClean="0">
              <a:solidFill>
                <a:srgbClr val="008000"/>
              </a:solidFill>
            </a:endParaRPr>
          </a:p>
          <a:p>
            <a:pPr marL="279400" indent="-279400" algn="ctr" eaLnBrk="0" hangingPunct="0">
              <a:buClr>
                <a:schemeClr val="bg1"/>
              </a:buClr>
              <a:defRPr/>
            </a:pPr>
            <a:endParaRPr kumimoji="0" lang="en-US" sz="800" dirty="0">
              <a:solidFill>
                <a:srgbClr val="008000"/>
              </a:solidFill>
            </a:endParaRPr>
          </a:p>
          <a:p>
            <a:pPr marL="279400" indent="-279400" algn="ctr">
              <a:defRPr/>
            </a:pPr>
            <a:r>
              <a:rPr kumimoji="0" lang="en-US" b="1" dirty="0" smtClean="0">
                <a:solidFill>
                  <a:srgbClr val="008000"/>
                </a:solidFill>
                <a:cs typeface="Times New Roman" pitchFamily="18" charset="0"/>
              </a:rPr>
              <a:t>Colorado </a:t>
            </a:r>
            <a:r>
              <a:rPr kumimoji="0" lang="en-US" b="1" dirty="0">
                <a:solidFill>
                  <a:srgbClr val="008000"/>
                </a:solidFill>
                <a:cs typeface="Times New Roman" pitchFamily="18" charset="0"/>
              </a:rPr>
              <a:t>State University</a:t>
            </a:r>
          </a:p>
          <a:p>
            <a:pPr marL="279400" indent="-279400" algn="ctr">
              <a:defRPr/>
            </a:pPr>
            <a:r>
              <a:rPr kumimoji="0" lang="en-US" dirty="0">
                <a:solidFill>
                  <a:srgbClr val="008000"/>
                </a:solidFill>
                <a:cs typeface="Times New Roman" pitchFamily="18" charset="0"/>
              </a:rPr>
              <a:t>Fort Collins, Colorado, USA </a:t>
            </a:r>
            <a:endParaRPr kumimoji="0" lang="en-US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marL="279400" indent="-279400" algn="ctr">
              <a:defRPr/>
            </a:pPr>
            <a:endParaRPr lang="en-US" dirty="0">
              <a:solidFill>
                <a:srgbClr val="008000"/>
              </a:solidFill>
              <a:cs typeface="Times New Roman" pitchFamily="18" charset="0"/>
            </a:endParaRPr>
          </a:p>
          <a:p>
            <a:pPr marL="279400" indent="-279400" algn="ctr">
              <a:defRPr/>
            </a:pPr>
            <a:r>
              <a:rPr kumimoji="0" lang="en-US" dirty="0" smtClean="0">
                <a:solidFill>
                  <a:srgbClr val="008000"/>
                </a:solidFill>
                <a:cs typeface="Times New Roman" pitchFamily="18" charset="0"/>
              </a:rPr>
              <a:t>2013-09-08</a:t>
            </a:r>
            <a:endParaRPr kumimoji="0" lang="en-US" dirty="0">
              <a:solidFill>
                <a:srgbClr val="008000"/>
              </a:solidFill>
              <a:cs typeface="Times New Roman" pitchFamily="18" charset="0"/>
            </a:endParaRPr>
          </a:p>
          <a:p>
            <a:pPr marL="279400" indent="-279400" algn="ctr">
              <a:defRPr/>
            </a:pPr>
            <a:endParaRPr kumimoji="0" lang="en-US" dirty="0">
              <a:solidFill>
                <a:srgbClr val="009900"/>
              </a:solidFill>
              <a:cs typeface="Times New Roman" pitchFamily="18" charset="0"/>
            </a:endParaRPr>
          </a:p>
          <a:p>
            <a:pPr marL="279400" indent="-279400" algn="ctr">
              <a:defRPr/>
            </a:pPr>
            <a:endParaRPr kumimoji="0" lang="en-US" sz="800" dirty="0">
              <a:solidFill>
                <a:srgbClr val="009900"/>
              </a:solidFill>
              <a:cs typeface="Times New Roman" pitchFamily="18" charset="0"/>
            </a:endParaRPr>
          </a:p>
          <a:p>
            <a:pPr marL="279400" indent="-279400" algn="ctr">
              <a:defRPr/>
            </a:pPr>
            <a:endParaRPr kumimoji="0" lang="en-US" dirty="0">
              <a:solidFill>
                <a:srgbClr val="009900"/>
              </a:solidFill>
              <a:cs typeface="Times New Roman" pitchFamily="18" charset="0"/>
            </a:endParaRPr>
          </a:p>
          <a:p>
            <a:pPr marL="279400" indent="-279400" algn="ctr" eaLnBrk="0" hangingPunct="0">
              <a:spcBef>
                <a:spcPct val="50000"/>
              </a:spcBef>
              <a:buClr>
                <a:schemeClr val="bg1"/>
              </a:buClr>
              <a:defRPr/>
            </a:pPr>
            <a:endParaRPr lang="en-US" dirty="0"/>
          </a:p>
        </p:txBody>
      </p:sp>
      <p:pic>
        <p:nvPicPr>
          <p:cNvPr id="2" name="Picture 1" descr="r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876800"/>
            <a:ext cx="224925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8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Pareto Front Generation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799"/>
            <a:ext cx="8497888" cy="586740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tep 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dirty="0" smtClean="0"/>
              <a:t>weighted </a:t>
            </a:r>
            <a:r>
              <a:rPr lang="en-US" dirty="0"/>
              <a:t>s</a:t>
            </a:r>
            <a:r>
              <a:rPr lang="en-US" dirty="0" smtClean="0"/>
              <a:t>um </a:t>
            </a:r>
            <a:r>
              <a:rPr lang="en-US" dirty="0"/>
              <a:t>s</a:t>
            </a:r>
            <a:r>
              <a:rPr lang="en-US" dirty="0" smtClean="0"/>
              <a:t>calarization</a:t>
            </a:r>
            <a:endParaRPr lang="en-US" dirty="0"/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tep </a:t>
            </a:r>
            <a:r>
              <a:rPr lang="en-US" b="1" dirty="0"/>
              <a:t>1.1 </a:t>
            </a: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the utopia (ideal) and nadir (non-ideal) points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tep </a:t>
            </a:r>
            <a:r>
              <a:rPr lang="en-US" b="1" dirty="0"/>
              <a:t>1.2 </a:t>
            </a:r>
            <a:r>
              <a:rPr lang="en-US" dirty="0"/>
              <a:t>s</a:t>
            </a:r>
            <a:r>
              <a:rPr lang="en-US" dirty="0" smtClean="0"/>
              <a:t>weep </a:t>
            </a:r>
            <a:r>
              <a:rPr lang="en-US" i="1" dirty="0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</a:t>
            </a:r>
            <a:r>
              <a:rPr lang="en-US" dirty="0"/>
              <a:t>between 0 and </a:t>
            </a:r>
            <a:r>
              <a:rPr lang="en-US" dirty="0" smtClean="0"/>
              <a:t>1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each step solve the </a:t>
            </a:r>
            <a:r>
              <a:rPr lang="en-US" dirty="0" smtClean="0"/>
              <a:t>linear programming problem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tep </a:t>
            </a:r>
            <a:r>
              <a:rPr lang="en-US" b="1" dirty="0"/>
              <a:t>1.3 </a:t>
            </a:r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duplicates</a:t>
            </a:r>
          </a:p>
          <a:p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/>
              <a:t>objective functions and </a:t>
            </a:r>
            <a:r>
              <a:rPr lang="en-US" dirty="0" smtClean="0"/>
              <a:t>convex </a:t>
            </a:r>
            <a:r>
              <a:rPr lang="en-US" dirty="0"/>
              <a:t>constraints </a:t>
            </a:r>
            <a:endParaRPr lang="en-US" dirty="0" smtClean="0"/>
          </a:p>
          <a:p>
            <a:pPr lvl="1"/>
            <a:r>
              <a:rPr lang="en-US" dirty="0" smtClean="0"/>
              <a:t>convex, lower bounds on </a:t>
            </a:r>
            <a:r>
              <a:rPr lang="en-US" dirty="0"/>
              <a:t>Pareto front</a:t>
            </a:r>
          </a:p>
          <a:p>
            <a:r>
              <a:rPr lang="en-US" b="1" dirty="0"/>
              <a:t>s</a:t>
            </a:r>
            <a:r>
              <a:rPr lang="en-US" b="1" dirty="0" smtClean="0"/>
              <a:t>tep </a:t>
            </a:r>
            <a:r>
              <a:rPr lang="en-US" b="1" dirty="0"/>
              <a:t>2</a:t>
            </a:r>
            <a:r>
              <a:rPr lang="en-US" dirty="0"/>
              <a:t> </a:t>
            </a:r>
            <a:r>
              <a:rPr lang="en-US" dirty="0" smtClean="0"/>
              <a:t>round </a:t>
            </a:r>
            <a:r>
              <a:rPr lang="en-US" dirty="0"/>
              <a:t>each solution</a:t>
            </a:r>
          </a:p>
          <a:p>
            <a:r>
              <a:rPr lang="en-US" b="1" dirty="0"/>
              <a:t>s</a:t>
            </a:r>
            <a:r>
              <a:rPr lang="en-US" b="1" dirty="0" smtClean="0"/>
              <a:t>tep </a:t>
            </a:r>
            <a:r>
              <a:rPr lang="en-US" b="1" dirty="0"/>
              <a:t>3</a:t>
            </a:r>
            <a:r>
              <a:rPr lang="en-US" dirty="0"/>
              <a:t> </a:t>
            </a:r>
            <a:r>
              <a:rPr lang="en-US" dirty="0" smtClean="0"/>
              <a:t>remove duplicates</a:t>
            </a:r>
          </a:p>
          <a:p>
            <a:r>
              <a:rPr lang="en-US" b="1" dirty="0" smtClean="0"/>
              <a:t>step </a:t>
            </a:r>
            <a:r>
              <a:rPr lang="en-US" b="1" dirty="0"/>
              <a:t>4</a:t>
            </a:r>
            <a:r>
              <a:rPr lang="en-US" dirty="0"/>
              <a:t> </a:t>
            </a:r>
            <a:r>
              <a:rPr lang="en-US" dirty="0" smtClean="0"/>
              <a:t>locally </a:t>
            </a:r>
            <a:r>
              <a:rPr lang="en-US" dirty="0"/>
              <a:t>assign each </a:t>
            </a:r>
            <a:r>
              <a:rPr lang="en-US" dirty="0" smtClean="0"/>
              <a:t>solution</a:t>
            </a:r>
          </a:p>
          <a:p>
            <a:r>
              <a:rPr lang="en-US" b="1" dirty="0"/>
              <a:t>s</a:t>
            </a:r>
            <a:r>
              <a:rPr lang="en-US" b="1" dirty="0" smtClean="0"/>
              <a:t>tep 5</a:t>
            </a:r>
            <a:r>
              <a:rPr lang="en-US" dirty="0" smtClean="0"/>
              <a:t> remove duplicates and dominated solutions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allocation is an upper bound on the true Pareto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22849"/>
              </p:ext>
            </p:extLst>
          </p:nvPr>
        </p:nvGraphicFramePr>
        <p:xfrm>
          <a:off x="2743200" y="2209800"/>
          <a:ext cx="3765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4" imgW="1828800" imgH="469900" progId="Equation.3">
                  <p:embed/>
                </p:oleObj>
              </mc:Choice>
              <mc:Fallback>
                <p:oleObj name="Equation" r:id="rId4" imgW="1828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2209800"/>
                        <a:ext cx="376555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570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</a:p>
          <a:p>
            <a:pPr lvl="1"/>
            <a:r>
              <a:rPr lang="en-US" dirty="0" smtClean="0"/>
              <a:t>ETC matrix derived from actual systems</a:t>
            </a:r>
          </a:p>
          <a:p>
            <a:pPr lvl="1"/>
            <a:r>
              <a:rPr lang="en-US" dirty="0" smtClean="0"/>
              <a:t>9 </a:t>
            </a:r>
            <a:r>
              <a:rPr lang="en-US" dirty="0"/>
              <a:t>machine </a:t>
            </a:r>
            <a:r>
              <a:rPr lang="en-US" dirty="0" smtClean="0"/>
              <a:t>types, 36 machines, 4 machines per type</a:t>
            </a:r>
          </a:p>
          <a:p>
            <a:pPr lvl="1"/>
            <a:r>
              <a:rPr lang="en-US" dirty="0" smtClean="0"/>
              <a:t>30 </a:t>
            </a:r>
            <a:r>
              <a:rPr lang="en-US" dirty="0"/>
              <a:t>task </a:t>
            </a:r>
            <a:r>
              <a:rPr lang="en-US" dirty="0" smtClean="0"/>
              <a:t>types, 1100 tasks, 11-75 tasks per type</a:t>
            </a:r>
          </a:p>
          <a:p>
            <a:r>
              <a:rPr lang="en-US" dirty="0"/>
              <a:t>Non-dominated Sorting Genetic Algorithm II</a:t>
            </a:r>
          </a:p>
          <a:p>
            <a:pPr lvl="1"/>
            <a:r>
              <a:rPr lang="en-US" dirty="0"/>
              <a:t>NSGA-II is another algorithm for finding the Pareto front</a:t>
            </a:r>
          </a:p>
          <a:p>
            <a:pPr lvl="1"/>
            <a:r>
              <a:rPr lang="en-US" dirty="0"/>
              <a:t>an adaptation of classical genetic algorithms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 seed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in energy, min-min completion time, and random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ull allocation seed</a:t>
            </a:r>
          </a:p>
          <a:p>
            <a:pPr lvl="2"/>
            <a:r>
              <a:rPr lang="en-US" dirty="0" smtClean="0"/>
              <a:t>all solutions from upper bound Pareto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63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69225" cy="533400"/>
          </a:xfrm>
        </p:spPr>
        <p:txBody>
          <a:bodyPr>
            <a:noAutofit/>
          </a:bodyPr>
          <a:lstStyle/>
          <a:p>
            <a:r>
              <a:rPr lang="en-US" b="1" dirty="0"/>
              <a:t>Pareto </a:t>
            </a:r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9mach_seed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600"/>
            <a:ext cx="9144000" cy="33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Fronts (Zoomed)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9mach_seede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900"/>
            <a:ext cx="9144000" cy="36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4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31838"/>
          </a:xfrm>
        </p:spPr>
        <p:txBody>
          <a:bodyPr>
            <a:noAutofit/>
          </a:bodyPr>
          <a:lstStyle/>
          <a:p>
            <a:r>
              <a:rPr lang="en-US" b="1" dirty="0" smtClean="0"/>
              <a:t>Lower </a:t>
            </a:r>
            <a:r>
              <a:rPr lang="en-US" b="1" dirty="0"/>
              <a:t>Bound to Full </a:t>
            </a:r>
            <a:r>
              <a:rPr lang="en-US" b="1" dirty="0" smtClean="0"/>
              <a:t>Allocation, No Idle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9mach_prog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763000" cy="55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4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 of Idle </a:t>
            </a:r>
            <a:r>
              <a:rPr lang="en-US" b="1" dirty="0" smtClean="0"/>
              <a:t>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9mach_idle_swe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02869"/>
            <a:ext cx="8839200" cy="56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685800"/>
            <a:ext cx="84978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Marlett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Marlett" pitchFamily="2" charset="2"/>
              <a:buChar char="5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arlett" pitchFamily="2" charset="2"/>
              <a:buChar char="g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arlett" pitchFamily="2" charset="2"/>
              <a:buChar char="u"/>
              <a:defRPr kumimoji="1"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et the </a:t>
            </a:r>
            <a:r>
              <a:rPr lang="en-US" i="1" dirty="0" smtClean="0"/>
              <a:t>ETC</a:t>
            </a:r>
            <a:r>
              <a:rPr lang="en-US" dirty="0" smtClean="0"/>
              <a:t> matrix be </a:t>
            </a:r>
            <a:r>
              <a:rPr lang="en-US" i="1" dirty="0" smtClean="0"/>
              <a:t>T×M</a:t>
            </a:r>
          </a:p>
          <a:p>
            <a:r>
              <a:rPr lang="en-US" dirty="0"/>
              <a:t>l</a:t>
            </a:r>
            <a:r>
              <a:rPr lang="en-US" dirty="0" smtClean="0"/>
              <a:t>inear programming lower bound</a:t>
            </a:r>
          </a:p>
          <a:p>
            <a:pPr lvl="1"/>
            <a:r>
              <a:rPr lang="en-US" dirty="0" smtClean="0"/>
              <a:t>average complexity (</a:t>
            </a:r>
            <a:r>
              <a:rPr lang="en-US" i="1" dirty="0" smtClean="0"/>
              <a:t>T</a:t>
            </a:r>
            <a:r>
              <a:rPr lang="en-US" dirty="0" smtClean="0"/>
              <a:t>+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i="1" dirty="0" smtClean="0"/>
              <a:t>TM</a:t>
            </a:r>
            <a:r>
              <a:rPr lang="en-US" dirty="0" smtClean="0"/>
              <a:t>+1)</a:t>
            </a:r>
          </a:p>
          <a:p>
            <a:r>
              <a:rPr lang="en-US" dirty="0"/>
              <a:t>r</a:t>
            </a:r>
            <a:r>
              <a:rPr lang="en-US" dirty="0" smtClean="0"/>
              <a:t>ounding step: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dirty="0" smtClean="0"/>
              <a:t> log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/>
              <a:t>l</a:t>
            </a:r>
            <a:r>
              <a:rPr lang="en-US" dirty="0" smtClean="0"/>
              <a:t>ocal assignment step: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umber of tasks for machine type </a:t>
            </a:r>
            <a:r>
              <a:rPr lang="en-US" i="1" dirty="0" smtClean="0"/>
              <a:t>j</a:t>
            </a:r>
            <a:r>
              <a:rPr lang="en-US" dirty="0" smtClean="0"/>
              <a:t> is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= ∑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orst cast complexity is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j</a:t>
            </a:r>
            <a:r>
              <a:rPr lang="en-US" dirty="0" smtClean="0"/>
              <a:t>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 log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 +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 log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j</a:t>
            </a:r>
            <a:r>
              <a:rPr lang="en-US" dirty="0" smtClean="0"/>
              <a:t>)</a:t>
            </a:r>
          </a:p>
          <a:p>
            <a:r>
              <a:rPr lang="en-US" dirty="0"/>
              <a:t>c</a:t>
            </a:r>
            <a:r>
              <a:rPr lang="en-US" dirty="0" smtClean="0"/>
              <a:t>omplexity of all steps is dominated by either </a:t>
            </a:r>
          </a:p>
          <a:p>
            <a:pPr lvl="1"/>
            <a:r>
              <a:rPr lang="en-US" dirty="0" smtClean="0"/>
              <a:t>linear programming solver</a:t>
            </a:r>
          </a:p>
          <a:p>
            <a:pPr lvl="1"/>
            <a:r>
              <a:rPr lang="en-US" dirty="0" smtClean="0"/>
              <a:t>local assignment</a:t>
            </a:r>
          </a:p>
          <a:p>
            <a:r>
              <a:rPr lang="en-US" dirty="0"/>
              <a:t>c</a:t>
            </a:r>
            <a:r>
              <a:rPr lang="en-US" dirty="0" smtClean="0"/>
              <a:t>omplexity of linear programming solver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independent</a:t>
            </a:r>
            <a:r>
              <a:rPr lang="en-US" dirty="0" smtClean="0"/>
              <a:t> </a:t>
            </a:r>
            <a:r>
              <a:rPr lang="en-US" dirty="0" smtClean="0"/>
              <a:t>of the number tasks and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number </a:t>
            </a:r>
            <a:r>
              <a:rPr lang="en-US" dirty="0" smtClean="0"/>
              <a:t>of task types and machine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6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Number of Tasks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6847D-1F5E-49FC-A3A8-2936435D1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9mach_task_sweep_runtime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140" b="-50140"/>
          <a:stretch>
            <a:fillRect/>
          </a:stretch>
        </p:blipFill>
        <p:spPr/>
      </p:pic>
      <p:pic>
        <p:nvPicPr>
          <p:cNvPr id="8" name="Content Placeholder 7" descr="9mach_task_sweep_makespan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470" b="-58470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295400" y="4953000"/>
            <a:ext cx="69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task types, machines, and machine types held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6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Number of Machines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6847D-1F5E-49FC-A3A8-2936435D1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9mach_machine_sweep_runtim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224" b="-47224"/>
          <a:stretch>
            <a:fillRect/>
          </a:stretch>
        </p:blipFill>
        <p:spPr/>
      </p:pic>
      <p:pic>
        <p:nvPicPr>
          <p:cNvPr id="9" name="Content Placeholder 8" descr="9mach_machine_sweep_makespan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198" b="-53198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295400" y="4953000"/>
            <a:ext cx="656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tasks, task types, and machine types held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23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Number of Task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6847D-1F5E-49FC-A3A8-2936435D1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9mach_task_type_sweep_runtime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224" b="-47224"/>
          <a:stretch>
            <a:fillRect/>
          </a:stretch>
        </p:blipFill>
        <p:spPr/>
      </p:pic>
      <p:pic>
        <p:nvPicPr>
          <p:cNvPr id="9" name="Content Placeholder 8" descr="9mach_task_type_sweep_makespan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848" b="-55848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295400" y="4953000"/>
            <a:ext cx="644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tasks, machines, and machine types held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66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tatic scheduling</a:t>
            </a:r>
          </a:p>
          <a:p>
            <a:pPr lvl="1"/>
            <a:r>
              <a:rPr lang="en-US" dirty="0" smtClean="0"/>
              <a:t>single bag-of-tasks</a:t>
            </a:r>
            <a:endParaRPr lang="en-US" dirty="0"/>
          </a:p>
          <a:p>
            <a:pPr lvl="1"/>
            <a:r>
              <a:rPr lang="en-US" dirty="0" smtClean="0"/>
              <a:t>task </a:t>
            </a:r>
            <a:r>
              <a:rPr lang="en-US" dirty="0"/>
              <a:t>assigned to only one machine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runs one task at a time</a:t>
            </a:r>
          </a:p>
          <a:p>
            <a:r>
              <a:rPr lang="en-US" dirty="0" smtClean="0"/>
              <a:t>heterogeneous </a:t>
            </a:r>
            <a:r>
              <a:rPr lang="en-US" dirty="0"/>
              <a:t>tasks and machines</a:t>
            </a:r>
          </a:p>
          <a:p>
            <a:r>
              <a:rPr lang="en-US" dirty="0" smtClean="0"/>
              <a:t>desire </a:t>
            </a:r>
            <a:r>
              <a:rPr lang="en-US" dirty="0"/>
              <a:t>to reduce energy consumption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operating cost) and makespan</a:t>
            </a:r>
          </a:p>
          <a:p>
            <a:pPr marL="228600" lvl="1" indent="-228600">
              <a:buClr>
                <a:srgbClr val="FF0000"/>
              </a:buClr>
              <a:buSzPct val="60000"/>
              <a:buFont typeface="Marlett" pitchFamily="2" charset="2"/>
              <a:buChar char="n"/>
            </a:pPr>
            <a:r>
              <a:rPr lang="en-US" dirty="0"/>
              <a:t>to aid decision </a:t>
            </a:r>
            <a:r>
              <a:rPr lang="en-US" dirty="0" smtClean="0"/>
              <a:t>makers</a:t>
            </a:r>
          </a:p>
          <a:p>
            <a:pPr lvl="1"/>
            <a:r>
              <a:rPr lang="en-US" dirty="0" smtClean="0"/>
              <a:t>find high-quality schedules for </a:t>
            </a:r>
            <a:br>
              <a:rPr lang="en-US" dirty="0" smtClean="0"/>
            </a:br>
            <a:r>
              <a:rPr lang="en-US" dirty="0" smtClean="0"/>
              <a:t>both energy </a:t>
            </a:r>
            <a:r>
              <a:rPr lang="en-US" dirty="0"/>
              <a:t>and </a:t>
            </a:r>
            <a:r>
              <a:rPr lang="en-US" dirty="0" smtClean="0"/>
              <a:t>makespan</a:t>
            </a:r>
          </a:p>
          <a:p>
            <a:pPr lvl="1"/>
            <a:r>
              <a:rPr lang="en-US" dirty="0" smtClean="0"/>
              <a:t>desire computationally efficient </a:t>
            </a:r>
            <a:br>
              <a:rPr lang="en-US" dirty="0" smtClean="0"/>
            </a:br>
            <a:r>
              <a:rPr lang="en-US" dirty="0" smtClean="0"/>
              <a:t>algorithms </a:t>
            </a:r>
            <a:r>
              <a:rPr lang="en-US" dirty="0"/>
              <a:t>to </a:t>
            </a:r>
            <a:r>
              <a:rPr lang="en-US" dirty="0" smtClean="0"/>
              <a:t>compute Pareto </a:t>
            </a:r>
            <a:r>
              <a:rPr lang="en-US" dirty="0"/>
              <a:t>fronts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</a:t>
            </a:r>
            <a:r>
              <a:rPr lang="en-US" dirty="0" smtClean="0"/>
              <a:t>to compute</a:t>
            </a:r>
            <a:endParaRPr lang="en-US" dirty="0" smtClean="0"/>
          </a:p>
          <a:p>
            <a:pPr lvl="1"/>
            <a:r>
              <a:rPr lang="en-US" dirty="0" smtClean="0"/>
              <a:t>tight </a:t>
            </a:r>
            <a:r>
              <a:rPr lang="en-US" dirty="0"/>
              <a:t>lower bounds on the energy and </a:t>
            </a:r>
            <a:r>
              <a:rPr lang="en-US" dirty="0" smtClean="0"/>
              <a:t>makespan</a:t>
            </a:r>
          </a:p>
          <a:p>
            <a:pPr lvl="1"/>
            <a:r>
              <a:rPr lang="en-US" dirty="0" smtClean="0"/>
              <a:t>quickly </a:t>
            </a:r>
            <a:r>
              <a:rPr lang="en-US" dirty="0"/>
              <a:t>recovers near optimal feasible </a:t>
            </a:r>
            <a:r>
              <a:rPr lang="en-US" dirty="0" smtClean="0"/>
              <a:t>solutions</a:t>
            </a:r>
            <a:endParaRPr lang="en-US" dirty="0"/>
          </a:p>
          <a:p>
            <a:pPr lvl="1"/>
            <a:r>
              <a:rPr lang="en-US" dirty="0" smtClean="0"/>
              <a:t>high </a:t>
            </a:r>
            <a:r>
              <a:rPr lang="en-US" dirty="0"/>
              <a:t>quality bi-objective Pareto </a:t>
            </a:r>
            <a:r>
              <a:rPr lang="en-US" dirty="0" smtClean="0"/>
              <a:t>fronts</a:t>
            </a:r>
            <a:endParaRPr lang="en-US" dirty="0"/>
          </a:p>
          <a:p>
            <a:r>
              <a:rPr lang="en-US" dirty="0"/>
              <a:t>evaluation of the scaling properties </a:t>
            </a:r>
            <a:br>
              <a:rPr lang="en-US" dirty="0"/>
            </a:br>
            <a:r>
              <a:rPr lang="en-US" dirty="0"/>
              <a:t>of the proposed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6847D-1F5E-49FC-A3A8-2936435D1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98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linear programming approach to Pareto front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generation </a:t>
            </a:r>
            <a:r>
              <a:rPr lang="en-US" dirty="0"/>
              <a:t>is </a:t>
            </a:r>
            <a:r>
              <a:rPr lang="en-US" dirty="0" smtClean="0"/>
              <a:t>efficient, accurate, and practical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ounds are </a:t>
            </a:r>
            <a:r>
              <a:rPr lang="en-US" dirty="0"/>
              <a:t>tight </a:t>
            </a:r>
            <a:r>
              <a:rPr lang="en-US" dirty="0" smtClean="0"/>
              <a:t>when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small percentage of tasks are divided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large </a:t>
            </a:r>
            <a:r>
              <a:rPr lang="en-US" dirty="0"/>
              <a:t>number of tasks assigned to 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machine type and </a:t>
            </a:r>
            <a:r>
              <a:rPr lang="en-US" dirty="0"/>
              <a:t>individual machine</a:t>
            </a:r>
          </a:p>
          <a:p>
            <a:r>
              <a:rPr lang="en-US" dirty="0"/>
              <a:t>a</a:t>
            </a:r>
            <a:r>
              <a:rPr lang="en-US" dirty="0" smtClean="0"/>
              <a:t>symptotic </a:t>
            </a:r>
            <a:r>
              <a:rPr lang="en-US" dirty="0"/>
              <a:t>solution quality and runtime are very </a:t>
            </a:r>
            <a:r>
              <a:rPr lang="en-US" dirty="0" smtClean="0"/>
              <a:t>reasonable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18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02253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66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31838"/>
          </a:xfrm>
        </p:spPr>
        <p:txBody>
          <a:bodyPr>
            <a:noAutofit/>
          </a:bodyPr>
          <a:lstStyle/>
          <a:p>
            <a:r>
              <a:rPr lang="en-US" b="1" dirty="0" smtClean="0"/>
              <a:t>Lower </a:t>
            </a:r>
            <a:r>
              <a:rPr lang="en-US" b="1" dirty="0"/>
              <a:t>Bound to Full </a:t>
            </a:r>
            <a:r>
              <a:rPr lang="en-US" b="1" dirty="0" smtClean="0"/>
              <a:t>Allocation, 10% Idle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9mach_progression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686800" cy="55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Number of Machine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6847D-1F5E-49FC-A3A8-2936435D1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9mach_machine_type_sweep_runtime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766" b="-47766"/>
          <a:stretch>
            <a:fillRect/>
          </a:stretch>
        </p:blipFill>
        <p:spPr/>
      </p:pic>
      <p:pic>
        <p:nvPicPr>
          <p:cNvPr id="9" name="Content Placeholder 8" descr="9mach_machine_type_sweep_makespan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198" b="-53198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295400" y="4953000"/>
            <a:ext cx="599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tasks, task types, and machines held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1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97888" cy="5248275"/>
          </a:xfrm>
        </p:spPr>
        <p:txBody>
          <a:bodyPr>
            <a:noAutofit/>
          </a:bodyPr>
          <a:lstStyle/>
          <a:p>
            <a:r>
              <a:rPr lang="en-US" dirty="0" smtClean="0"/>
              <a:t>linear programming lower bound</a:t>
            </a:r>
          </a:p>
          <a:p>
            <a:r>
              <a:rPr lang="en-US" dirty="0" smtClean="0"/>
              <a:t>recovering </a:t>
            </a:r>
            <a:r>
              <a:rPr lang="en-US" dirty="0"/>
              <a:t>a feasible allocation to form an upper bound</a:t>
            </a:r>
          </a:p>
          <a:p>
            <a:r>
              <a:rPr lang="en-US" dirty="0"/>
              <a:t>P</a:t>
            </a:r>
            <a:r>
              <a:rPr lang="en-US" dirty="0" smtClean="0"/>
              <a:t>areto </a:t>
            </a:r>
            <a:r>
              <a:rPr lang="en-US" dirty="0"/>
              <a:t>front generation techniques</a:t>
            </a:r>
          </a:p>
          <a:p>
            <a:r>
              <a:rPr lang="en-US" dirty="0"/>
              <a:t>c</a:t>
            </a:r>
            <a:r>
              <a:rPr lang="en-US" dirty="0" smtClean="0"/>
              <a:t>omparison </a:t>
            </a:r>
            <a:r>
              <a:rPr lang="en-US" dirty="0"/>
              <a:t>with NSGA-II</a:t>
            </a:r>
          </a:p>
          <a:p>
            <a:r>
              <a:rPr lang="en-US" dirty="0" smtClean="0"/>
              <a:t>complexity and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59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implifying </a:t>
            </a:r>
            <a:r>
              <a:rPr lang="en-US" dirty="0" err="1" smtClean="0"/>
              <a:t>approx</a:t>
            </a:r>
            <a:r>
              <a:rPr lang="en-US" dirty="0" smtClean="0"/>
              <a:t>: </a:t>
            </a:r>
            <a:r>
              <a:rPr lang="en-US" b="1" dirty="0" smtClean="0"/>
              <a:t>tasks </a:t>
            </a:r>
            <a:r>
              <a:rPr lang="en-US" b="1" dirty="0"/>
              <a:t>are </a:t>
            </a:r>
            <a:r>
              <a:rPr lang="en-US" b="1" dirty="0" smtClean="0"/>
              <a:t>divisible </a:t>
            </a:r>
            <a:r>
              <a:rPr lang="en-US" b="1" dirty="0"/>
              <a:t>among machines</a:t>
            </a:r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 − </a:t>
            </a:r>
            <a:r>
              <a:rPr lang="en-US" dirty="0"/>
              <a:t>number of </a:t>
            </a:r>
            <a:r>
              <a:rPr lang="en-US" dirty="0" smtClean="0"/>
              <a:t>tasks </a:t>
            </a:r>
            <a:r>
              <a:rPr lang="en-US" dirty="0"/>
              <a:t>of type </a:t>
            </a:r>
            <a:r>
              <a:rPr lang="en-US" i="1" dirty="0" err="1"/>
              <a:t>i</a:t>
            </a:r>
            <a:endParaRPr lang="en-US" i="1" dirty="0"/>
          </a:p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− number of machines of type </a:t>
            </a:r>
            <a:r>
              <a:rPr lang="en-US" i="1" dirty="0"/>
              <a:t>j</a:t>
            </a:r>
          </a:p>
          <a:p>
            <a:r>
              <a:rPr lang="en-US" i="1" dirty="0" err="1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/>
              <a:t>− number of tasks of type </a:t>
            </a:r>
            <a:r>
              <a:rPr lang="en-US" i="1" dirty="0" err="1"/>
              <a:t>i</a:t>
            </a:r>
            <a:r>
              <a:rPr lang="en-US" dirty="0"/>
              <a:t> assigned to machine type </a:t>
            </a:r>
            <a:r>
              <a:rPr lang="en-US" i="1" dirty="0" smtClean="0"/>
              <a:t>j</a:t>
            </a:r>
            <a:endParaRPr lang="en-US" i="1" dirty="0"/>
          </a:p>
          <a:p>
            <a:r>
              <a:rPr lang="en-US" i="1" dirty="0" err="1" smtClean="0"/>
              <a:t>ETC</a:t>
            </a:r>
            <a:r>
              <a:rPr lang="en-US" i="1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en-US" u="sng" dirty="0"/>
              <a:t>e</a:t>
            </a:r>
            <a:r>
              <a:rPr lang="en-US" dirty="0"/>
              <a:t>stimated </a:t>
            </a:r>
            <a:r>
              <a:rPr lang="en-US" u="sng" dirty="0"/>
              <a:t>t</a:t>
            </a:r>
            <a:r>
              <a:rPr lang="en-US" dirty="0"/>
              <a:t>ime to </a:t>
            </a:r>
            <a:r>
              <a:rPr lang="en-US" u="sng" dirty="0"/>
              <a:t>c</a:t>
            </a:r>
            <a:r>
              <a:rPr lang="en-US" dirty="0"/>
              <a:t>ompute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task </a:t>
            </a:r>
            <a:r>
              <a:rPr lang="en-US" dirty="0"/>
              <a:t>of type </a:t>
            </a:r>
            <a:r>
              <a:rPr lang="en-US" i="1" dirty="0" err="1"/>
              <a:t>i</a:t>
            </a:r>
            <a:r>
              <a:rPr lang="en-US" dirty="0"/>
              <a:t> running on a machine of type </a:t>
            </a:r>
            <a:r>
              <a:rPr lang="en-US" i="1" dirty="0"/>
              <a:t>j</a:t>
            </a:r>
          </a:p>
          <a:p>
            <a:r>
              <a:rPr lang="en-US" dirty="0"/>
              <a:t>f</a:t>
            </a:r>
            <a:r>
              <a:rPr lang="en-US" dirty="0" smtClean="0"/>
              <a:t>inishing </a:t>
            </a:r>
            <a:r>
              <a:rPr lang="en-US" dirty="0"/>
              <a:t>time of machine </a:t>
            </a:r>
            <a:r>
              <a:rPr lang="en-US" dirty="0" smtClean="0"/>
              <a:t>type </a:t>
            </a:r>
            <a:r>
              <a:rPr lang="en-US" i="1" dirty="0" smtClean="0"/>
              <a:t>j </a:t>
            </a:r>
            <a:r>
              <a:rPr lang="en-US" dirty="0" smtClean="0"/>
              <a:t>(</a:t>
            </a:r>
            <a:r>
              <a:rPr lang="en-US" dirty="0"/>
              <a:t>lower bound</a:t>
            </a:r>
            <a:r>
              <a:rPr lang="en-US" dirty="0" smtClean="0"/>
              <a:t>):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/>
              <a:t>APC</a:t>
            </a:r>
            <a:r>
              <a:rPr lang="en-US" i="1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/>
              <a:t>− average power consumption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task </a:t>
            </a:r>
            <a:r>
              <a:rPr lang="en-US" dirty="0"/>
              <a:t>of type </a:t>
            </a:r>
            <a:r>
              <a:rPr lang="en-US" i="1" dirty="0" err="1"/>
              <a:t>i</a:t>
            </a:r>
            <a:r>
              <a:rPr lang="en-US" dirty="0"/>
              <a:t> running on a machine of type </a:t>
            </a:r>
            <a:r>
              <a:rPr lang="en-US" i="1" dirty="0" smtClean="0"/>
              <a:t>j</a:t>
            </a:r>
            <a:endParaRPr lang="en-US" i="1" dirty="0"/>
          </a:p>
          <a:p>
            <a:r>
              <a:rPr lang="en-US" i="1" dirty="0" err="1"/>
              <a:t>APC</a:t>
            </a:r>
            <a:r>
              <a:rPr lang="en-US" i="1" baseline="-25000" dirty="0" err="1"/>
              <a:t>Ø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− idle power consumption for a machine of type </a:t>
            </a:r>
            <a:r>
              <a:rPr lang="en-US" i="1" dirty="0"/>
              <a:t>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76479"/>
              </p:ext>
            </p:extLst>
          </p:nvPr>
        </p:nvGraphicFramePr>
        <p:xfrm>
          <a:off x="3082925" y="3675063"/>
          <a:ext cx="26146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4" imgW="1219200" imgH="495300" progId="Equation.3">
                  <p:embed/>
                </p:oleObj>
              </mc:Choice>
              <mc:Fallback>
                <p:oleObj name="Equation" r:id="rId4" imgW="1219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2925" y="3675063"/>
                        <a:ext cx="2614613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789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makespan </a:t>
            </a:r>
            <a:r>
              <a:rPr lang="en-US" dirty="0"/>
              <a:t>(lower bound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energy </a:t>
            </a:r>
            <a:r>
              <a:rPr lang="en-US" dirty="0"/>
              <a:t>consumed by the </a:t>
            </a:r>
            <a:r>
              <a:rPr lang="en-US" dirty="0" smtClean="0"/>
              <a:t>bag-of-tasks </a:t>
            </a:r>
            <a:r>
              <a:rPr lang="en-US" dirty="0"/>
              <a:t>(lower bound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</a:t>
            </a:r>
            <a:r>
              <a:rPr lang="en-US" dirty="0"/>
              <a:t>that energy is a function of makespan when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have non-zero idle power consumption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05560"/>
              </p:ext>
            </p:extLst>
          </p:nvPr>
        </p:nvGraphicFramePr>
        <p:xfrm>
          <a:off x="809625" y="2282825"/>
          <a:ext cx="725805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3" imgW="3543300" imgH="1016000" progId="Equation.3">
                  <p:embed/>
                </p:oleObj>
              </mc:Choice>
              <mc:Fallback>
                <p:oleObj name="Equation" r:id="rId3" imgW="3543300" imgH="101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625" y="2282825"/>
                        <a:ext cx="7258050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49475"/>
              </p:ext>
            </p:extLst>
          </p:nvPr>
        </p:nvGraphicFramePr>
        <p:xfrm>
          <a:off x="3514725" y="1206500"/>
          <a:ext cx="1971675" cy="58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5" imgW="977760" imgH="291960" progId="Equation.3">
                  <p:embed/>
                </p:oleObj>
              </mc:Choice>
              <mc:Fallback>
                <p:oleObj name="Equation" r:id="rId5" imgW="9777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4725" y="1206500"/>
                        <a:ext cx="1971675" cy="58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550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Bi</a:t>
            </a:r>
            <a:r>
              <a:rPr lang="en-US" dirty="0"/>
              <a:t>-Objective </a:t>
            </a:r>
            <a:r>
              <a:rPr lang="en-US" dirty="0" smtClean="0"/>
              <a:t>Optimization Problem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872"/>
              </p:ext>
            </p:extLst>
          </p:nvPr>
        </p:nvGraphicFramePr>
        <p:xfrm>
          <a:off x="668338" y="1143000"/>
          <a:ext cx="81089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3" imgW="3390900" imgH="1752600" progId="Equation.3">
                  <p:embed/>
                </p:oleObj>
              </mc:Choice>
              <mc:Fallback>
                <p:oleObj name="Equation" r:id="rId3" imgW="3390900" imgH="175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1143000"/>
                        <a:ext cx="810895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0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Linear Programming </a:t>
            </a:r>
            <a:r>
              <a:rPr lang="en-US" b="1" dirty="0" smtClean="0"/>
              <a:t>Lower Bound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71525"/>
            <a:ext cx="8839200" cy="3876675"/>
          </a:xfrm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olve </a:t>
            </a:r>
            <a:r>
              <a:rPr lang="en-US" dirty="0"/>
              <a:t>for 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r>
              <a:rPr lang="en-US" dirty="0" err="1"/>
              <a:t>∈</a:t>
            </a:r>
            <a:r>
              <a:rPr lang="en-US" dirty="0" err="1" smtClean="0">
                <a:latin typeface="Arial Unicode MS"/>
                <a:cs typeface="Arial Unicode MS"/>
              </a:rPr>
              <a:t>ℝ</a:t>
            </a:r>
            <a:r>
              <a:rPr lang="en-US" dirty="0" smtClean="0"/>
              <a:t> </a:t>
            </a:r>
            <a:r>
              <a:rPr lang="en-US" dirty="0"/>
              <a:t>to obtain a lower </a:t>
            </a:r>
            <a:r>
              <a:rPr lang="en-US" dirty="0" smtClean="0"/>
              <a:t>bound</a:t>
            </a:r>
            <a:endParaRPr lang="en-US" dirty="0">
              <a:latin typeface="Arial Unicode MS"/>
              <a:cs typeface="Arial Unicode MS"/>
            </a:endParaRP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/>
              <a:t>infeasible solution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actual scheduling problem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lower bound for each objective function (tight in practice)</a:t>
            </a:r>
          </a:p>
          <a:p>
            <a:r>
              <a:rPr lang="en-US" dirty="0"/>
              <a:t>s</a:t>
            </a:r>
            <a:r>
              <a:rPr lang="en-US" dirty="0" smtClean="0"/>
              <a:t>olve </a:t>
            </a:r>
            <a:r>
              <a:rPr lang="en-US" dirty="0"/>
              <a:t>for 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r>
              <a:rPr lang="en-US" dirty="0" err="1"/>
              <a:t>∈</a:t>
            </a:r>
            <a:r>
              <a:rPr lang="en-US" dirty="0" err="1">
                <a:latin typeface="Arial Unicode MS"/>
                <a:cs typeface="Arial Unicode MS"/>
              </a:rPr>
              <a:t>ℤ</a:t>
            </a:r>
            <a:r>
              <a:rPr lang="en-US" dirty="0"/>
              <a:t> to obtain a tighter lower </a:t>
            </a:r>
            <a:r>
              <a:rPr lang="en-US" dirty="0" smtClean="0"/>
              <a:t>bound</a:t>
            </a:r>
          </a:p>
          <a:p>
            <a:pPr lvl="1"/>
            <a:r>
              <a:rPr lang="en-US" dirty="0"/>
              <a:t>requires branch and bound (or similar)</a:t>
            </a:r>
          </a:p>
          <a:p>
            <a:pPr lvl="2"/>
            <a:r>
              <a:rPr lang="en-US" dirty="0"/>
              <a:t>typically this is computationally </a:t>
            </a:r>
            <a:r>
              <a:rPr lang="en-US" dirty="0" smtClean="0"/>
              <a:t>prohibitive</a:t>
            </a:r>
            <a:endParaRPr lang="en-US" dirty="0"/>
          </a:p>
          <a:p>
            <a:pPr lvl="1"/>
            <a:r>
              <a:rPr lang="en-US" dirty="0" smtClean="0"/>
              <a:t>still </a:t>
            </a:r>
            <a:r>
              <a:rPr lang="en-US" dirty="0"/>
              <a:t>making the assumption that tasks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divisible among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5" name="Picture 4" descr="integer solution not lower b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23154"/>
            <a:ext cx="3109064" cy="23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3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Recovering a Feasible </a:t>
            </a:r>
            <a:r>
              <a:rPr lang="en-US" b="1" dirty="0" smtClean="0"/>
              <a:t>Allocation: Round Near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685800"/>
            <a:ext cx="84978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Marlett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Marlett" pitchFamily="2" charset="2"/>
              <a:buChar char="5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arlett" pitchFamily="2" charset="2"/>
              <a:buChar char="g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arlett" pitchFamily="2" charset="2"/>
              <a:buChar char="u"/>
              <a:defRPr kumimoji="1"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i="1" dirty="0" err="1" smtClean="0"/>
              <a:t>ẋ</a:t>
            </a:r>
            <a:r>
              <a:rPr lang="en-US" i="1" baseline="-25000" dirty="0" err="1" smtClean="0"/>
              <a:t>ij</a:t>
            </a:r>
            <a:r>
              <a:rPr lang="en-US" dirty="0" err="1" smtClean="0"/>
              <a:t>∈</a:t>
            </a:r>
            <a:r>
              <a:rPr lang="en-US" dirty="0" err="1" smtClean="0">
                <a:latin typeface="Arial Unicode MS"/>
                <a:cs typeface="Arial Unicode MS"/>
              </a:rPr>
              <a:t>ℤ</a:t>
            </a:r>
            <a:r>
              <a:rPr lang="en-US" dirty="0" smtClean="0"/>
              <a:t> that is “near” to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 while </a:t>
            </a:r>
            <a:br>
              <a:rPr lang="en-US" dirty="0" smtClean="0"/>
            </a:br>
            <a:r>
              <a:rPr lang="en-US" dirty="0" smtClean="0"/>
              <a:t>maintaining the task assignment constraint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task type (each </a:t>
            </a:r>
            <a:r>
              <a:rPr lang="en-US" dirty="0" smtClean="0"/>
              <a:t>row in </a:t>
            </a:r>
            <a:r>
              <a:rPr lang="en-US" i="1" dirty="0" smtClean="0"/>
              <a:t>x</a:t>
            </a:r>
            <a:r>
              <a:rPr lang="en-US" dirty="0" smtClean="0"/>
              <a:t>) do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−∑</a:t>
            </a:r>
            <a:r>
              <a:rPr lang="en-US" baseline="-25000" dirty="0" smtClean="0"/>
              <a:t>j</a:t>
            </a:r>
            <a:r>
              <a:rPr lang="en-US" dirty="0" smtClean="0"/>
              <a:t> floor(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frac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) be the fractional part of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et set </a:t>
            </a:r>
            <a:r>
              <a:rPr lang="en-US" i="1" dirty="0" smtClean="0"/>
              <a:t>K</a:t>
            </a:r>
            <a:r>
              <a:rPr lang="en-US" dirty="0" smtClean="0"/>
              <a:t> be the indices of the </a:t>
            </a:r>
            <a:r>
              <a:rPr lang="en-US" i="1" dirty="0" smtClean="0"/>
              <a:t>n</a:t>
            </a:r>
            <a:r>
              <a:rPr lang="en-US" dirty="0" smtClean="0"/>
              <a:t> largest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ẋ</a:t>
            </a:r>
            <a:r>
              <a:rPr lang="en-US" i="1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= ceil(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) if </a:t>
            </a:r>
            <a:r>
              <a:rPr lang="en-US" i="1" dirty="0" err="1" smtClean="0"/>
              <a:t>j</a:t>
            </a:r>
            <a:r>
              <a:rPr lang="en-US" dirty="0" err="1"/>
              <a:t>∈</a:t>
            </a:r>
            <a:r>
              <a:rPr lang="en-US" i="1" dirty="0" err="1" smtClean="0"/>
              <a:t>K</a:t>
            </a:r>
            <a:r>
              <a:rPr lang="en-US" dirty="0" smtClean="0"/>
              <a:t> else floor(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31332"/>
              </p:ext>
            </p:extLst>
          </p:nvPr>
        </p:nvGraphicFramePr>
        <p:xfrm>
          <a:off x="304800" y="3733800"/>
          <a:ext cx="411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x</a:t>
                      </a:r>
                      <a:r>
                        <a:rPr lang="en-US" sz="2400" i="1" baseline="-25000" dirty="0" smtClean="0"/>
                        <a:t>i</a:t>
                      </a:r>
                      <a:r>
                        <a:rPr lang="en-US" sz="2400" baseline="0" dirty="0" smtClean="0"/>
                        <a:t> 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ẋ</a:t>
                      </a:r>
                      <a:r>
                        <a:rPr lang="en-US" sz="2400" i="1" baseline="-25000" dirty="0" err="1" smtClean="0"/>
                        <a:t>i</a:t>
                      </a:r>
                      <a:r>
                        <a:rPr lang="en-US" sz="2400" i="1" dirty="0" smtClean="0"/>
                        <a:t> 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09215"/>
              </p:ext>
            </p:extLst>
          </p:nvPr>
        </p:nvGraphicFramePr>
        <p:xfrm>
          <a:off x="304800" y="4800600"/>
          <a:ext cx="411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x</a:t>
                      </a:r>
                      <a:r>
                        <a:rPr lang="en-US" sz="2400" i="1" baseline="-25000" dirty="0" smtClean="0"/>
                        <a:t>i</a:t>
                      </a:r>
                      <a:r>
                        <a:rPr lang="en-US" sz="2400" i="0" baseline="0" dirty="0" smtClean="0"/>
                        <a:t> </a:t>
                      </a:r>
                      <a:r>
                        <a:rPr lang="en-US" sz="2400" baseline="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ẋ</a:t>
                      </a:r>
                      <a:r>
                        <a:rPr lang="en-US" sz="2400" i="1" baseline="-25000" dirty="0" err="1" smtClean="0"/>
                        <a:t>i</a:t>
                      </a:r>
                      <a:r>
                        <a:rPr lang="en-US" sz="2400" i="1" dirty="0" smtClean="0"/>
                        <a:t> 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26901"/>
              </p:ext>
            </p:extLst>
          </p:nvPr>
        </p:nvGraphicFramePr>
        <p:xfrm>
          <a:off x="4724400" y="3733800"/>
          <a:ext cx="411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x</a:t>
                      </a:r>
                      <a:r>
                        <a:rPr lang="en-US" sz="2400" i="1" baseline="-25000" dirty="0" smtClean="0"/>
                        <a:t>i</a:t>
                      </a:r>
                      <a:r>
                        <a:rPr lang="en-US" sz="2400" i="0" baseline="0" dirty="0" smtClean="0"/>
                        <a:t> </a:t>
                      </a:r>
                      <a:r>
                        <a:rPr lang="en-US" sz="2400" baseline="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ẋ</a:t>
                      </a:r>
                      <a:r>
                        <a:rPr lang="en-US" sz="2400" i="1" baseline="-25000" dirty="0" err="1" smtClean="0"/>
                        <a:t>i</a:t>
                      </a:r>
                      <a:r>
                        <a:rPr lang="en-US" sz="2400" i="1" dirty="0" smtClean="0"/>
                        <a:t> 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91934"/>
              </p:ext>
            </p:extLst>
          </p:nvPr>
        </p:nvGraphicFramePr>
        <p:xfrm>
          <a:off x="4724400" y="4800600"/>
          <a:ext cx="411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x</a:t>
                      </a:r>
                      <a:r>
                        <a:rPr lang="en-US" sz="2400" i="1" baseline="-25000" dirty="0" smtClean="0"/>
                        <a:t>i</a:t>
                      </a:r>
                      <a:r>
                        <a:rPr lang="en-US" sz="2400" i="0" baseline="0" dirty="0" smtClean="0"/>
                        <a:t> </a:t>
                      </a:r>
                      <a:r>
                        <a:rPr lang="en-US" sz="2400" baseline="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4.2</a:t>
                      </a:r>
                      <a:endParaRPr lang="en-US" sz="24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ẋ</a:t>
                      </a:r>
                      <a:r>
                        <a:rPr lang="en-US" sz="2400" i="1" baseline="-25000" dirty="0" err="1" smtClean="0"/>
                        <a:t>i</a:t>
                      </a:r>
                      <a:r>
                        <a:rPr lang="en-US" sz="2400" i="1" dirty="0" smtClean="0"/>
                        <a:t> 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27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31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Recovering a Feasible </a:t>
            </a:r>
            <a:r>
              <a:rPr lang="en-US" b="1" dirty="0" smtClean="0"/>
              <a:t>Allocation: Local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7B564-D705-4F2D-9ED1-A1C663AEB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23925"/>
            <a:ext cx="84978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Marlett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Marlett" pitchFamily="2" charset="2"/>
              <a:buChar char="5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arlett" pitchFamily="2" charset="2"/>
              <a:buChar char="g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arlett" pitchFamily="2" charset="2"/>
              <a:buChar char="u"/>
              <a:defRPr kumimoji="1"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g</a:t>
            </a:r>
            <a:r>
              <a:rPr lang="en-US" dirty="0" smtClean="0"/>
              <a:t>iven integer number of tasks for each machine type</a:t>
            </a:r>
          </a:p>
          <a:p>
            <a:r>
              <a:rPr lang="en-US" dirty="0" smtClean="0"/>
              <a:t>assign tasks to actual machines within a </a:t>
            </a:r>
            <a:br>
              <a:rPr lang="en-US" dirty="0" smtClean="0"/>
            </a:br>
            <a:r>
              <a:rPr lang="en-US" dirty="0" smtClean="0"/>
              <a:t>homogeneous machine type via a greedy algorithm</a:t>
            </a:r>
          </a:p>
          <a:p>
            <a:r>
              <a:rPr lang="en-US" dirty="0"/>
              <a:t>f</a:t>
            </a:r>
            <a:r>
              <a:rPr lang="en-US" dirty="0" smtClean="0"/>
              <a:t>or each </a:t>
            </a:r>
            <a:r>
              <a:rPr lang="en-US" dirty="0"/>
              <a:t>machine </a:t>
            </a:r>
            <a:r>
              <a:rPr lang="en-US" dirty="0" smtClean="0"/>
              <a:t>type (column in </a:t>
            </a:r>
            <a:r>
              <a:rPr lang="en-US" i="1" dirty="0" err="1" smtClean="0"/>
              <a:t>ẋ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/>
              <a:t>longest processing time algorithm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hile any tasks are unassigned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ssign longest task (irrevocably) to machine </a:t>
            </a:r>
            <a:br>
              <a:rPr lang="en-US" dirty="0" smtClean="0"/>
            </a:br>
            <a:r>
              <a:rPr lang="en-US" dirty="0" smtClean="0"/>
              <a:t>that has the earliest finish time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pdate machine finish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4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rdue-jkk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purdue-jk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rdue-jkk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FF0000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E700"/>
        </a:accent6>
        <a:hlink>
          <a:srgbClr val="0000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824</Words>
  <Application>Microsoft Macintosh PowerPoint</Application>
  <PresentationFormat>On-screen Show (4:3)</PresentationFormat>
  <Paragraphs>234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purdue-jkk</vt:lpstr>
      <vt:lpstr>Photo Editor Photo</vt:lpstr>
      <vt:lpstr>Equation</vt:lpstr>
      <vt:lpstr>Microsoft Equation</vt:lpstr>
      <vt:lpstr>PowerPoint Presentation</vt:lpstr>
      <vt:lpstr>Problem Statement</vt:lpstr>
      <vt:lpstr>Outline</vt:lpstr>
      <vt:lpstr>Preliminaries</vt:lpstr>
      <vt:lpstr>Objective Functions</vt:lpstr>
      <vt:lpstr>Linear Bi-Objective Optimization Problem</vt:lpstr>
      <vt:lpstr>Linear Programming Lower Bound Generation</vt:lpstr>
      <vt:lpstr>Recovering a Feasible Allocation: Round Near</vt:lpstr>
      <vt:lpstr>Recovering a Feasible Allocation: Local Assignment</vt:lpstr>
      <vt:lpstr>Pareto Front Generation Procedure</vt:lpstr>
      <vt:lpstr>Simulation Results</vt:lpstr>
      <vt:lpstr>Pareto Fronts</vt:lpstr>
      <vt:lpstr>Pareto Fronts (Zoomed)</vt:lpstr>
      <vt:lpstr>Lower Bound to Full Allocation, No Idle Power</vt:lpstr>
      <vt:lpstr>Effect of Idle Power</vt:lpstr>
      <vt:lpstr>Complexity</vt:lpstr>
      <vt:lpstr>Impact of Number of Tasks</vt:lpstr>
      <vt:lpstr>Impact of Number of Machines</vt:lpstr>
      <vt:lpstr>Impact of Number of Task Types</vt:lpstr>
      <vt:lpstr>Contributions</vt:lpstr>
      <vt:lpstr>Conclusions</vt:lpstr>
      <vt:lpstr>Questions?</vt:lpstr>
      <vt:lpstr>Backup Slides</vt:lpstr>
      <vt:lpstr>Lower Bound to Full Allocation, 10% Idle Power</vt:lpstr>
      <vt:lpstr>Impact of Number of Machine Types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Kyle Tarplee</cp:lastModifiedBy>
  <cp:revision>107</cp:revision>
  <dcterms:created xsi:type="dcterms:W3CDTF">2011-04-07T19:46:18Z</dcterms:created>
  <dcterms:modified xsi:type="dcterms:W3CDTF">2013-09-07T02:45:49Z</dcterms:modified>
</cp:coreProperties>
</file>