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3004800" cy="9753600"/>
  <p:notesSz cx="6858000" cy="9144000"/>
  <p:defaultTextStyle>
    <a:defPPr marL="0" marR="0" indent="0" algn="l" defTabSz="914354"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589"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176"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765"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354"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2941"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530"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119"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706"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6" d="100"/>
          <a:sy n="76" d="100"/>
        </p:scale>
        <p:origin x="-1872" y="-112"/>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Shape 40"/>
          <p:cNvSpPr>
            <a:spLocks noGrp="1" noRot="1" noChangeAspect="1"/>
          </p:cNvSpPr>
          <p:nvPr>
            <p:ph type="sldImg"/>
          </p:nvPr>
        </p:nvSpPr>
        <p:spPr>
          <a:xfrm>
            <a:off x="1143000" y="685800"/>
            <a:ext cx="4572000" cy="3429000"/>
          </a:xfrm>
          <a:prstGeom prst="rect">
            <a:avLst/>
          </a:prstGeom>
        </p:spPr>
        <p:txBody>
          <a:bodyPr/>
          <a:lstStyle/>
          <a:p>
            <a:endParaRPr/>
          </a:p>
        </p:txBody>
      </p:sp>
      <p:sp>
        <p:nvSpPr>
          <p:cNvPr id="41" name="Shape 4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4039518"/>
      </p:ext>
    </p:extLst>
  </p:cSld>
  <p:clrMap bg1="lt1" tx1="dk1" bg2="lt2" tx2="dk2" accent1="accent1" accent2="accent2" accent3="accent3" accent4="accent4" accent5="accent5" accent6="accent6" hlink="hlink" folHlink="folHlink"/>
  <p:notesStyle>
    <a:lvl1pPr defTabSz="457176" latinLnBrk="0">
      <a:lnSpc>
        <a:spcPct val="117999"/>
      </a:lnSpc>
      <a:defRPr sz="2100">
        <a:latin typeface="Helvetica Neue"/>
        <a:ea typeface="Helvetica Neue"/>
        <a:cs typeface="Helvetica Neue"/>
        <a:sym typeface="Helvetica Neue"/>
      </a:defRPr>
    </a:lvl1pPr>
    <a:lvl2pPr indent="228589" defTabSz="457176" latinLnBrk="0">
      <a:lnSpc>
        <a:spcPct val="117999"/>
      </a:lnSpc>
      <a:defRPr sz="2100">
        <a:latin typeface="Helvetica Neue"/>
        <a:ea typeface="Helvetica Neue"/>
        <a:cs typeface="Helvetica Neue"/>
        <a:sym typeface="Helvetica Neue"/>
      </a:defRPr>
    </a:lvl2pPr>
    <a:lvl3pPr indent="457176" defTabSz="457176" latinLnBrk="0">
      <a:lnSpc>
        <a:spcPct val="117999"/>
      </a:lnSpc>
      <a:defRPr sz="2100">
        <a:latin typeface="Helvetica Neue"/>
        <a:ea typeface="Helvetica Neue"/>
        <a:cs typeface="Helvetica Neue"/>
        <a:sym typeface="Helvetica Neue"/>
      </a:defRPr>
    </a:lvl3pPr>
    <a:lvl4pPr indent="685765" defTabSz="457176" latinLnBrk="0">
      <a:lnSpc>
        <a:spcPct val="117999"/>
      </a:lnSpc>
      <a:defRPr sz="2100">
        <a:latin typeface="Helvetica Neue"/>
        <a:ea typeface="Helvetica Neue"/>
        <a:cs typeface="Helvetica Neue"/>
        <a:sym typeface="Helvetica Neue"/>
      </a:defRPr>
    </a:lvl4pPr>
    <a:lvl5pPr indent="914354" defTabSz="457176" latinLnBrk="0">
      <a:lnSpc>
        <a:spcPct val="117999"/>
      </a:lnSpc>
      <a:defRPr sz="2100">
        <a:latin typeface="Helvetica Neue"/>
        <a:ea typeface="Helvetica Neue"/>
        <a:cs typeface="Helvetica Neue"/>
        <a:sym typeface="Helvetica Neue"/>
      </a:defRPr>
    </a:lvl5pPr>
    <a:lvl6pPr indent="1142941" defTabSz="457176" latinLnBrk="0">
      <a:lnSpc>
        <a:spcPct val="117999"/>
      </a:lnSpc>
      <a:defRPr sz="2100">
        <a:latin typeface="Helvetica Neue"/>
        <a:ea typeface="Helvetica Neue"/>
        <a:cs typeface="Helvetica Neue"/>
        <a:sym typeface="Helvetica Neue"/>
      </a:defRPr>
    </a:lvl6pPr>
    <a:lvl7pPr indent="1371530" defTabSz="457176" latinLnBrk="0">
      <a:lnSpc>
        <a:spcPct val="117999"/>
      </a:lnSpc>
      <a:defRPr sz="2100">
        <a:latin typeface="Helvetica Neue"/>
        <a:ea typeface="Helvetica Neue"/>
        <a:cs typeface="Helvetica Neue"/>
        <a:sym typeface="Helvetica Neue"/>
      </a:defRPr>
    </a:lvl7pPr>
    <a:lvl8pPr indent="1600119" defTabSz="457176" latinLnBrk="0">
      <a:lnSpc>
        <a:spcPct val="117999"/>
      </a:lnSpc>
      <a:defRPr sz="2100">
        <a:latin typeface="Helvetica Neue"/>
        <a:ea typeface="Helvetica Neue"/>
        <a:cs typeface="Helvetica Neue"/>
        <a:sym typeface="Helvetica Neue"/>
      </a:defRPr>
    </a:lvl8pPr>
    <a:lvl9pPr indent="1828706" defTabSz="457176" latinLnBrk="0">
      <a:lnSpc>
        <a:spcPct val="117999"/>
      </a:lnSpc>
      <a:defRPr sz="21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Picture 6" descr="303867_Engineering-PPT-Pattern.jpg"/>
          <p:cNvPicPr>
            <a:picLocks noChangeAspect="1"/>
          </p:cNvPicPr>
          <p:nvPr userDrawn="1"/>
        </p:nvPicPr>
        <p:blipFill rotWithShape="1">
          <a:blip r:embed="rId2">
            <a:extLst>
              <a:ext uri="{28A0092B-C50C-407E-A947-70E740481C1C}">
                <a14:useLocalDpi xmlns:a14="http://schemas.microsoft.com/office/drawing/2010/main" val="0"/>
              </a:ext>
            </a:extLst>
          </a:blip>
          <a:srcRect l="7158" r="5527"/>
          <a:stretch/>
        </p:blipFill>
        <p:spPr>
          <a:xfrm>
            <a:off x="-1" y="-180949"/>
            <a:ext cx="13004801" cy="9929324"/>
          </a:xfrm>
          <a:prstGeom prst="rect">
            <a:avLst/>
          </a:prstGeom>
        </p:spPr>
      </p:pic>
      <p:pic>
        <p:nvPicPr>
          <p:cNvPr id="4" name="Picture 3"/>
          <p:cNvPicPr>
            <a:picLocks noChangeAspect="1"/>
          </p:cNvPicPr>
          <p:nvPr userDrawn="1"/>
        </p:nvPicPr>
        <p:blipFill>
          <a:blip r:embed="rId3"/>
          <a:stretch>
            <a:fillRect/>
          </a:stretch>
        </p:blipFill>
        <p:spPr>
          <a:xfrm>
            <a:off x="3136901" y="1511301"/>
            <a:ext cx="6718300" cy="6718300"/>
          </a:xfrm>
          <a:prstGeom prst="rect">
            <a:avLst/>
          </a:prstGeom>
        </p:spPr>
      </p:pic>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Copy with footer">
    <p:spTree>
      <p:nvGrpSpPr>
        <p:cNvPr id="1" name=""/>
        <p:cNvGrpSpPr/>
        <p:nvPr/>
      </p:nvGrpSpPr>
      <p:grpSpPr>
        <a:xfrm>
          <a:off x="0" y="0"/>
          <a:ext cx="0" cy="0"/>
          <a:chOff x="0" y="0"/>
          <a:chExt cx="0" cy="0"/>
        </a:xfrm>
      </p:grpSpPr>
      <p:pic>
        <p:nvPicPr>
          <p:cNvPr id="15" name="Picture 14" descr="303867_Engineering-Branding_Patter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744428"/>
            <a:ext cx="13004800" cy="1009172"/>
          </a:xfrm>
          <a:prstGeom prst="rect">
            <a:avLst/>
          </a:prstGeom>
        </p:spPr>
      </p:pic>
    </p:spTree>
    <p:extLst>
      <p:ext uri="{BB962C8B-B14F-4D97-AF65-F5344CB8AC3E}">
        <p14:creationId xmlns:p14="http://schemas.microsoft.com/office/powerpoint/2010/main" val="307635462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reserve="1">
  <p:cSld name="Copy with 2/3 footer">
    <p:spTree>
      <p:nvGrpSpPr>
        <p:cNvPr id="1" name=""/>
        <p:cNvGrpSpPr/>
        <p:nvPr/>
      </p:nvGrpSpPr>
      <p:grpSpPr>
        <a:xfrm>
          <a:off x="0" y="0"/>
          <a:ext cx="0" cy="0"/>
          <a:chOff x="0" y="0"/>
          <a:chExt cx="0" cy="0"/>
        </a:xfrm>
      </p:grpSpPr>
      <p:pic>
        <p:nvPicPr>
          <p:cNvPr id="15" name="Picture 14" descr="303867_Engineering-Branding_Pattern.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40216"/>
          <a:stretch/>
        </p:blipFill>
        <p:spPr>
          <a:xfrm>
            <a:off x="0" y="8744428"/>
            <a:ext cx="7775002" cy="1009172"/>
          </a:xfrm>
          <a:prstGeom prst="rect">
            <a:avLst/>
          </a:prstGeom>
        </p:spPr>
      </p:pic>
    </p:spTree>
    <p:extLst>
      <p:ext uri="{BB962C8B-B14F-4D97-AF65-F5344CB8AC3E}">
        <p14:creationId xmlns:p14="http://schemas.microsoft.com/office/powerpoint/2010/main" val="300144801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Lst>
  <p:txStyles>
    <p:titleStyle>
      <a:lvl1pPr algn="ctr" defTabSz="1300460" rtl="0" eaLnBrk="1" latinLnBrk="0" hangingPunct="1">
        <a:spcBef>
          <a:spcPct val="0"/>
        </a:spcBef>
        <a:buNone/>
        <a:defRPr sz="6300" kern="1200">
          <a:solidFill>
            <a:schemeClr val="tx1"/>
          </a:solidFill>
          <a:latin typeface="+mj-lt"/>
          <a:ea typeface="+mj-ea"/>
          <a:cs typeface="+mj-cs"/>
        </a:defRPr>
      </a:lvl1pPr>
    </p:titleStyle>
    <p:bodyStyle>
      <a:lvl1pPr marL="487672" indent="-487672" algn="l" defTabSz="1300460"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56623" indent="-406394" algn="l" defTabSz="1300460"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25575" indent="-325115" algn="l" defTabSz="130046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7580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603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7.png"/><Relationship Id="rId5"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0.png"/><Relationship Id="rId5"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C27"/>
        </a:solidFill>
        <a:effectLst/>
      </p:bgPr>
    </p:bg>
    <p:spTree>
      <p:nvGrpSpPr>
        <p:cNvPr id="1" name=""/>
        <p:cNvGrpSpPr/>
        <p:nvPr/>
      </p:nvGrpSpPr>
      <p:grpSpPr>
        <a:xfrm>
          <a:off x="0" y="0"/>
          <a:ext cx="0" cy="0"/>
          <a:chOff x="0" y="0"/>
          <a:chExt cx="0" cy="0"/>
        </a:xfrm>
      </p:grpSpPr>
      <p:sp>
        <p:nvSpPr>
          <p:cNvPr id="44" name="Shape 44"/>
          <p:cNvSpPr/>
          <p:nvPr/>
        </p:nvSpPr>
        <p:spPr>
          <a:xfrm>
            <a:off x="4395875" y="4393445"/>
            <a:ext cx="3984455" cy="733528"/>
          </a:xfrm>
          <a:prstGeom prst="rect">
            <a:avLst/>
          </a:prstGeom>
          <a:ln w="12700">
            <a:miter lim="400000"/>
          </a:ln>
          <a:extLst>
            <a:ext uri="{C572A759-6A51-4108-AA02-DFA0A04FC94B}">
              <ma14:wrappingTextBoxFlag xmlns:ma14="http://schemas.microsoft.com/office/mac/drawingml/2011/main" val="1"/>
            </a:ext>
          </a:extLst>
        </p:spPr>
        <p:txBody>
          <a:bodyPr wrap="none" lIns="50797" tIns="50797" rIns="50797" bIns="50797" anchor="ctr">
            <a:spAutoFit/>
          </a:bodyPr>
          <a:lstStyle>
            <a:lvl1pPr>
              <a:defRPr sz="4100" b="1">
                <a:solidFill>
                  <a:srgbClr val="FFFFFF"/>
                </a:solidFill>
                <a:latin typeface="Helvetica"/>
                <a:ea typeface="Helvetica"/>
                <a:cs typeface="Helvetica"/>
                <a:sym typeface="Helvetica"/>
              </a:defRPr>
            </a:lvl1pPr>
          </a:lstStyle>
          <a:p>
            <a:r>
              <a:rPr b="0" dirty="0">
                <a:latin typeface="Proxima Nova Semibold"/>
                <a:cs typeface="Proxima Nova Semibold"/>
              </a:rPr>
              <a:t>INTRODUCTION</a:t>
            </a:r>
          </a:p>
        </p:txBody>
      </p:sp>
      <p:sp>
        <p:nvSpPr>
          <p:cNvPr id="45" name="Shape 45"/>
          <p:cNvSpPr/>
          <p:nvPr/>
        </p:nvSpPr>
        <p:spPr>
          <a:xfrm>
            <a:off x="5049130" y="5169634"/>
            <a:ext cx="2677943" cy="425752"/>
          </a:xfrm>
          <a:prstGeom prst="rect">
            <a:avLst/>
          </a:prstGeom>
          <a:ln w="12700">
            <a:miter lim="400000"/>
          </a:ln>
          <a:extLst>
            <a:ext uri="{C572A759-6A51-4108-AA02-DFA0A04FC94B}">
              <ma14:wrappingTextBoxFlag xmlns:ma14="http://schemas.microsoft.com/office/mac/drawingml/2011/main" val="1"/>
            </a:ext>
          </a:extLst>
        </p:spPr>
        <p:txBody>
          <a:bodyPr wrap="none" lIns="50797" tIns="50797" rIns="50797" bIns="50797" anchor="ctr">
            <a:spAutoFit/>
          </a:bodyPr>
          <a:lstStyle>
            <a:lvl1pPr>
              <a:defRPr sz="2100">
                <a:solidFill>
                  <a:srgbClr val="FFFFFF"/>
                </a:solidFill>
                <a:latin typeface="Vitesse"/>
                <a:ea typeface="Vitesse"/>
                <a:cs typeface="Vitesse"/>
                <a:sym typeface="Vitesse"/>
              </a:defRPr>
            </a:lvl1pPr>
          </a:lstStyle>
          <a:p>
            <a:r>
              <a:rPr dirty="0">
                <a:latin typeface="Vitesse Medium"/>
                <a:cs typeface="Vitesse Medium"/>
              </a:rPr>
              <a:t>Presentation Name</a:t>
            </a:r>
          </a:p>
        </p:txBody>
      </p:sp>
      <p:pic>
        <p:nvPicPr>
          <p:cNvPr id="3" name="Picture 2" descr="SCOE-CSU-2-HR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443" y="8607176"/>
            <a:ext cx="3675888" cy="1048512"/>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sted-image.pdf"/>
          <p:cNvPicPr>
            <a:picLocks noChangeAspect="1"/>
          </p:cNvPicPr>
          <p:nvPr/>
        </p:nvPicPr>
        <p:blipFill rotWithShape="1">
          <a:blip r:embed="rId2">
            <a:extLst/>
          </a:blip>
          <a:srcRect l="29674" r="35016"/>
          <a:stretch/>
        </p:blipFill>
        <p:spPr>
          <a:xfrm>
            <a:off x="7839540" y="-809"/>
            <a:ext cx="5186252" cy="9776210"/>
          </a:xfrm>
          <a:prstGeom prst="rect">
            <a:avLst/>
          </a:prstGeom>
          <a:ln w="12700">
            <a:miter lim="400000"/>
          </a:ln>
        </p:spPr>
      </p:pic>
      <p:sp>
        <p:nvSpPr>
          <p:cNvPr id="158" name="Shape 158"/>
          <p:cNvSpPr/>
          <p:nvPr/>
        </p:nvSpPr>
        <p:spPr>
          <a:xfrm>
            <a:off x="617093" y="1983908"/>
            <a:ext cx="5373242" cy="469358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000">
                <a:solidFill>
                  <a:srgbClr val="53585F"/>
                </a:solidFill>
                <a:latin typeface="Helvetica"/>
                <a:ea typeface="Helvetica"/>
                <a:cs typeface="Helvetica"/>
                <a:sym typeface="Helvetica"/>
              </a:defRPr>
            </a:lvl1pPr>
          </a:lstStyle>
          <a:p>
            <a:r>
              <a:t>Our graduates are well prepared for careers and advanced study. At Colorado State, our undergraduate and graduate students work closely with faculty and each other. Student design teams have made discoveries leading to patents, new products, and start-up companies. Our alumni have gone on to distinguished careers as innovators in industry, outstanding educators, and highly ranked government leaders.</a:t>
            </a:r>
          </a:p>
        </p:txBody>
      </p:sp>
      <p:pic>
        <p:nvPicPr>
          <p:cNvPr id="159" name="pasted-image.pdf"/>
          <p:cNvPicPr>
            <a:picLocks noChangeAspect="1"/>
          </p:cNvPicPr>
          <p:nvPr/>
        </p:nvPicPr>
        <p:blipFill>
          <a:blip r:embed="rId3">
            <a:extLst/>
          </a:blip>
          <a:stretch>
            <a:fillRect/>
          </a:stretch>
        </p:blipFill>
        <p:spPr>
          <a:xfrm>
            <a:off x="7102167" y="1074236"/>
            <a:ext cx="1416666" cy="1416666"/>
          </a:xfrm>
          <a:prstGeom prst="rect">
            <a:avLst/>
          </a:prstGeom>
          <a:ln w="12700">
            <a:miter lim="400000"/>
          </a:ln>
        </p:spPr>
      </p:pic>
      <p:pic>
        <p:nvPicPr>
          <p:cNvPr id="160" name="Artboard 2.png"/>
          <p:cNvPicPr>
            <a:picLocks noChangeAspect="1"/>
          </p:cNvPicPr>
          <p:nvPr/>
        </p:nvPicPr>
        <p:blipFill>
          <a:blip r:embed="rId4">
            <a:extLst/>
          </a:blip>
          <a:stretch>
            <a:fillRect/>
          </a:stretch>
        </p:blipFill>
        <p:spPr>
          <a:xfrm>
            <a:off x="6424774" y="396843"/>
            <a:ext cx="2771452" cy="2771452"/>
          </a:xfrm>
          <a:prstGeom prst="rect">
            <a:avLst/>
          </a:prstGeom>
          <a:ln w="12700">
            <a:miter lim="400000"/>
          </a:ln>
        </p:spPr>
      </p:pic>
      <p:sp>
        <p:nvSpPr>
          <p:cNvPr id="161" name="Shape 161"/>
          <p:cNvSpPr/>
          <p:nvPr/>
        </p:nvSpPr>
        <p:spPr>
          <a:xfrm>
            <a:off x="668886" y="1782569"/>
            <a:ext cx="5373242" cy="1"/>
          </a:xfrm>
          <a:prstGeom prst="line">
            <a:avLst/>
          </a:prstGeom>
          <a:ln w="38100">
            <a:solidFill>
              <a:srgbClr val="D9792C"/>
            </a:solidFill>
            <a:custDash>
              <a:ds d="600000" sp="600000"/>
            </a:custDash>
            <a:miter lim="400000"/>
          </a:ln>
        </p:spPr>
        <p:txBody>
          <a:bodyPr lIns="50797" tIns="50797" rIns="50797" bIns="50797" anchor="ctr"/>
          <a:lstStyle/>
          <a:p>
            <a:pPr>
              <a:defRPr sz="2400"/>
            </a:pPr>
            <a:endParaRPr/>
          </a:p>
        </p:txBody>
      </p:sp>
      <p:sp>
        <p:nvSpPr>
          <p:cNvPr id="8" name="Shape 47"/>
          <p:cNvSpPr/>
          <p:nvPr/>
        </p:nvSpPr>
        <p:spPr>
          <a:xfrm>
            <a:off x="617093" y="888614"/>
            <a:ext cx="3617708" cy="656590"/>
          </a:xfrm>
          <a:prstGeom prst="rect">
            <a:avLst/>
          </a:prstGeom>
          <a:ln w="12700">
            <a:miter lim="400000"/>
          </a:ln>
          <a:extLst>
            <a:ext uri="{C572A759-6A51-4108-AA02-DFA0A04FC94B}">
              <ma14:wrappingTextBoxFlag xmlns:ma14="http://schemas.microsoft.com/office/mac/drawingml/2011/main" val="1"/>
            </a:ext>
          </a:extLst>
        </p:spPr>
        <p:txBody>
          <a:bodyPr wrap="none" lIns="50797" tIns="50797" rIns="50797" bIns="50797" anchor="ctr">
            <a:spAutoFit/>
          </a:bodyPr>
          <a:lstStyle>
            <a:lvl1pPr algn="l">
              <a:defRPr b="1">
                <a:solidFill>
                  <a:srgbClr val="145638"/>
                </a:solidFill>
                <a:latin typeface="Vitesse"/>
                <a:ea typeface="Vitesse"/>
                <a:cs typeface="Vitesse"/>
                <a:sym typeface="Vitesse"/>
              </a:defRPr>
            </a:lvl1pPr>
          </a:lstStyle>
          <a:p>
            <a:r>
              <a:rPr b="0" dirty="0">
                <a:latin typeface="Vitesse Bold"/>
                <a:cs typeface="Vitesse Bold"/>
              </a:rPr>
              <a:t>Title goes here</a:t>
            </a:r>
          </a:p>
        </p:txBody>
      </p:sp>
      <p:pic>
        <p:nvPicPr>
          <p:cNvPr id="9" name="Picture 8" descr="SCOE-CSU-2-HRev.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87" y="8707448"/>
            <a:ext cx="3675888" cy="1048512"/>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sted-image.pdf"/>
          <p:cNvPicPr>
            <a:picLocks noChangeAspect="1"/>
          </p:cNvPicPr>
          <p:nvPr/>
        </p:nvPicPr>
        <p:blipFill rotWithShape="1">
          <a:blip r:embed="rId2">
            <a:extLst/>
          </a:blip>
          <a:srcRect l="29674" r="35016"/>
          <a:stretch/>
        </p:blipFill>
        <p:spPr>
          <a:xfrm>
            <a:off x="7839540" y="-809"/>
            <a:ext cx="5186252" cy="9776210"/>
          </a:xfrm>
          <a:prstGeom prst="rect">
            <a:avLst/>
          </a:prstGeom>
          <a:ln w="12700">
            <a:miter lim="400000"/>
          </a:ln>
        </p:spPr>
      </p:pic>
      <p:sp>
        <p:nvSpPr>
          <p:cNvPr id="165" name="Shape 165"/>
          <p:cNvSpPr/>
          <p:nvPr/>
        </p:nvSpPr>
        <p:spPr>
          <a:xfrm>
            <a:off x="617093" y="1983908"/>
            <a:ext cx="5373242" cy="469358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000">
                <a:solidFill>
                  <a:srgbClr val="53585F"/>
                </a:solidFill>
                <a:latin typeface="Helvetica"/>
                <a:ea typeface="Helvetica"/>
                <a:cs typeface="Helvetica"/>
                <a:sym typeface="Helvetica"/>
              </a:defRPr>
            </a:lvl1pPr>
          </a:lstStyle>
          <a:p>
            <a:r>
              <a:t>Our graduates are well prepared for careers and advanced study. At Colorado State, our undergraduate and graduate students work closely with faculty and each other. Student design teams have made discoveries leading to patents, new products, and start-up companies. Our alumni have gone on to distinguished careers as innovators in industry, outstanding educators, and highly ranked government leaders.</a:t>
            </a:r>
          </a:p>
        </p:txBody>
      </p:sp>
      <p:pic>
        <p:nvPicPr>
          <p:cNvPr id="166" name="pasted-image.pdf"/>
          <p:cNvPicPr>
            <a:picLocks noChangeAspect="1"/>
          </p:cNvPicPr>
          <p:nvPr/>
        </p:nvPicPr>
        <p:blipFill>
          <a:blip r:embed="rId3">
            <a:extLst/>
          </a:blip>
          <a:stretch>
            <a:fillRect/>
          </a:stretch>
        </p:blipFill>
        <p:spPr>
          <a:xfrm>
            <a:off x="7102167" y="1074236"/>
            <a:ext cx="1416666" cy="1416666"/>
          </a:xfrm>
          <a:prstGeom prst="rect">
            <a:avLst/>
          </a:prstGeom>
          <a:ln w="12700">
            <a:miter lim="400000"/>
          </a:ln>
        </p:spPr>
      </p:pic>
      <p:sp>
        <p:nvSpPr>
          <p:cNvPr id="168" name="Shape 168"/>
          <p:cNvSpPr/>
          <p:nvPr/>
        </p:nvSpPr>
        <p:spPr>
          <a:xfrm>
            <a:off x="668886" y="1782569"/>
            <a:ext cx="5373242" cy="1"/>
          </a:xfrm>
          <a:prstGeom prst="line">
            <a:avLst/>
          </a:prstGeom>
          <a:ln w="38100">
            <a:solidFill>
              <a:srgbClr val="D15039"/>
            </a:solidFill>
            <a:custDash>
              <a:ds d="600000" sp="600000"/>
            </a:custDash>
            <a:miter lim="400000"/>
          </a:ln>
        </p:spPr>
        <p:txBody>
          <a:bodyPr lIns="50797" tIns="50797" rIns="50797" bIns="50797" anchor="ctr"/>
          <a:lstStyle/>
          <a:p>
            <a:pPr>
              <a:defRPr sz="2400"/>
            </a:pPr>
            <a:endParaRPr/>
          </a:p>
        </p:txBody>
      </p:sp>
      <p:sp>
        <p:nvSpPr>
          <p:cNvPr id="8" name="Shape 47"/>
          <p:cNvSpPr/>
          <p:nvPr/>
        </p:nvSpPr>
        <p:spPr>
          <a:xfrm>
            <a:off x="617093" y="888614"/>
            <a:ext cx="3617708" cy="656590"/>
          </a:xfrm>
          <a:prstGeom prst="rect">
            <a:avLst/>
          </a:prstGeom>
          <a:ln w="12700">
            <a:miter lim="400000"/>
          </a:ln>
          <a:extLst>
            <a:ext uri="{C572A759-6A51-4108-AA02-DFA0A04FC94B}">
              <ma14:wrappingTextBoxFlag xmlns:ma14="http://schemas.microsoft.com/office/mac/drawingml/2011/main" val="1"/>
            </a:ext>
          </a:extLst>
        </p:spPr>
        <p:txBody>
          <a:bodyPr wrap="none" lIns="50797" tIns="50797" rIns="50797" bIns="50797" anchor="ctr">
            <a:spAutoFit/>
          </a:bodyPr>
          <a:lstStyle>
            <a:lvl1pPr algn="l">
              <a:defRPr b="1">
                <a:solidFill>
                  <a:srgbClr val="145638"/>
                </a:solidFill>
                <a:latin typeface="Vitesse"/>
                <a:ea typeface="Vitesse"/>
                <a:cs typeface="Vitesse"/>
                <a:sym typeface="Vitesse"/>
              </a:defRPr>
            </a:lvl1pPr>
          </a:lstStyle>
          <a:p>
            <a:r>
              <a:rPr b="0" dirty="0">
                <a:latin typeface="Vitesse Bold"/>
                <a:cs typeface="Vitesse Bold"/>
              </a:rPr>
              <a:t>Title goes here</a:t>
            </a:r>
          </a:p>
        </p:txBody>
      </p:sp>
      <p:pic>
        <p:nvPicPr>
          <p:cNvPr id="11" name="Artboard 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4774" y="396843"/>
            <a:ext cx="2771452" cy="2771452"/>
          </a:xfrm>
          <a:prstGeom prst="rect">
            <a:avLst/>
          </a:prstGeom>
          <a:ln w="12700">
            <a:miter lim="400000"/>
          </a:ln>
        </p:spPr>
      </p:pic>
      <p:pic>
        <p:nvPicPr>
          <p:cNvPr id="9" name="Picture 8" descr="SCOE-CSU-2-HRev.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87" y="8707448"/>
            <a:ext cx="3675888" cy="1048512"/>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sted-image.pdf"/>
          <p:cNvPicPr>
            <a:picLocks noChangeAspect="1"/>
          </p:cNvPicPr>
          <p:nvPr/>
        </p:nvPicPr>
        <p:blipFill rotWithShape="1">
          <a:blip r:embed="rId2">
            <a:extLst/>
          </a:blip>
          <a:srcRect l="29674" r="35016"/>
          <a:stretch/>
        </p:blipFill>
        <p:spPr>
          <a:xfrm>
            <a:off x="7839540" y="-809"/>
            <a:ext cx="5186252" cy="9776210"/>
          </a:xfrm>
          <a:prstGeom prst="rect">
            <a:avLst/>
          </a:prstGeom>
          <a:ln w="12700">
            <a:miter lim="400000"/>
          </a:ln>
        </p:spPr>
      </p:pic>
      <p:sp>
        <p:nvSpPr>
          <p:cNvPr id="172" name="Shape 172"/>
          <p:cNvSpPr/>
          <p:nvPr/>
        </p:nvSpPr>
        <p:spPr>
          <a:xfrm>
            <a:off x="617093" y="1983908"/>
            <a:ext cx="5373242" cy="469358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000">
                <a:solidFill>
                  <a:srgbClr val="53585F"/>
                </a:solidFill>
                <a:latin typeface="Helvetica"/>
                <a:ea typeface="Helvetica"/>
                <a:cs typeface="Helvetica"/>
                <a:sym typeface="Helvetica"/>
              </a:defRPr>
            </a:lvl1pPr>
          </a:lstStyle>
          <a:p>
            <a:r>
              <a:t>Our graduates are well prepared for careers and advanced study. At Colorado State, our undergraduate and graduate students work closely with faculty and each other. Student design teams have made discoveries leading to patents, new products, and start-up companies. Our alumni have gone on to distinguished careers as innovators in industry, outstanding educators, and highly ranked government leaders.</a:t>
            </a:r>
          </a:p>
        </p:txBody>
      </p:sp>
      <p:pic>
        <p:nvPicPr>
          <p:cNvPr id="173" name="pasted-image.pdf"/>
          <p:cNvPicPr>
            <a:picLocks noChangeAspect="1"/>
          </p:cNvPicPr>
          <p:nvPr/>
        </p:nvPicPr>
        <p:blipFill>
          <a:blip r:embed="rId3">
            <a:extLst/>
          </a:blip>
          <a:stretch>
            <a:fillRect/>
          </a:stretch>
        </p:blipFill>
        <p:spPr>
          <a:xfrm>
            <a:off x="7102167" y="1074236"/>
            <a:ext cx="1416666" cy="1416666"/>
          </a:xfrm>
          <a:prstGeom prst="rect">
            <a:avLst/>
          </a:prstGeom>
          <a:ln w="12700">
            <a:miter lim="400000"/>
          </a:ln>
        </p:spPr>
      </p:pic>
      <p:pic>
        <p:nvPicPr>
          <p:cNvPr id="174" name="Artboard 4.png"/>
          <p:cNvPicPr>
            <a:picLocks noChangeAspect="1"/>
          </p:cNvPicPr>
          <p:nvPr/>
        </p:nvPicPr>
        <p:blipFill>
          <a:blip r:embed="rId4">
            <a:extLst/>
          </a:blip>
          <a:stretch>
            <a:fillRect/>
          </a:stretch>
        </p:blipFill>
        <p:spPr>
          <a:xfrm>
            <a:off x="6424774" y="396843"/>
            <a:ext cx="2771452" cy="2771452"/>
          </a:xfrm>
          <a:prstGeom prst="rect">
            <a:avLst/>
          </a:prstGeom>
          <a:ln w="12700">
            <a:miter lim="400000"/>
          </a:ln>
        </p:spPr>
      </p:pic>
      <p:sp>
        <p:nvSpPr>
          <p:cNvPr id="175" name="Shape 175"/>
          <p:cNvSpPr/>
          <p:nvPr/>
        </p:nvSpPr>
        <p:spPr>
          <a:xfrm>
            <a:off x="668886" y="1782569"/>
            <a:ext cx="5373242" cy="1"/>
          </a:xfrm>
          <a:prstGeom prst="line">
            <a:avLst/>
          </a:prstGeom>
          <a:ln w="38100">
            <a:solidFill>
              <a:srgbClr val="0DA5B8"/>
            </a:solidFill>
            <a:custDash>
              <a:ds d="600000" sp="600000"/>
            </a:custDash>
            <a:miter lim="400000"/>
          </a:ln>
        </p:spPr>
        <p:txBody>
          <a:bodyPr lIns="50797" tIns="50797" rIns="50797" bIns="50797" anchor="ctr"/>
          <a:lstStyle/>
          <a:p>
            <a:pPr>
              <a:defRPr sz="2400"/>
            </a:pPr>
            <a:endParaRPr/>
          </a:p>
        </p:txBody>
      </p:sp>
      <p:sp>
        <p:nvSpPr>
          <p:cNvPr id="8" name="Shape 47"/>
          <p:cNvSpPr/>
          <p:nvPr/>
        </p:nvSpPr>
        <p:spPr>
          <a:xfrm>
            <a:off x="617093" y="888614"/>
            <a:ext cx="3617708" cy="656590"/>
          </a:xfrm>
          <a:prstGeom prst="rect">
            <a:avLst/>
          </a:prstGeom>
          <a:ln w="12700">
            <a:miter lim="400000"/>
          </a:ln>
          <a:extLst>
            <a:ext uri="{C572A759-6A51-4108-AA02-DFA0A04FC94B}">
              <ma14:wrappingTextBoxFlag xmlns:ma14="http://schemas.microsoft.com/office/mac/drawingml/2011/main" val="1"/>
            </a:ext>
          </a:extLst>
        </p:spPr>
        <p:txBody>
          <a:bodyPr wrap="none" lIns="50797" tIns="50797" rIns="50797" bIns="50797" anchor="ctr">
            <a:spAutoFit/>
          </a:bodyPr>
          <a:lstStyle>
            <a:lvl1pPr algn="l">
              <a:defRPr b="1">
                <a:solidFill>
                  <a:srgbClr val="145638"/>
                </a:solidFill>
                <a:latin typeface="Vitesse"/>
                <a:ea typeface="Vitesse"/>
                <a:cs typeface="Vitesse"/>
                <a:sym typeface="Vitesse"/>
              </a:defRPr>
            </a:lvl1pPr>
          </a:lstStyle>
          <a:p>
            <a:r>
              <a:rPr b="0" dirty="0">
                <a:latin typeface="Vitesse Bold"/>
                <a:cs typeface="Vitesse Bold"/>
              </a:rPr>
              <a:t>Title goes here</a:t>
            </a:r>
          </a:p>
        </p:txBody>
      </p:sp>
      <p:pic>
        <p:nvPicPr>
          <p:cNvPr id="9" name="Picture 8" descr="SCOE-CSU-2-HRev.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87" y="8707448"/>
            <a:ext cx="3675888" cy="1048512"/>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sted-image.pdf"/>
          <p:cNvPicPr>
            <a:picLocks noChangeAspect="1"/>
          </p:cNvPicPr>
          <p:nvPr/>
        </p:nvPicPr>
        <p:blipFill rotWithShape="1">
          <a:blip r:embed="rId2">
            <a:extLst/>
          </a:blip>
          <a:srcRect l="29674" r="35016"/>
          <a:stretch/>
        </p:blipFill>
        <p:spPr>
          <a:xfrm>
            <a:off x="7839540" y="-809"/>
            <a:ext cx="5186252" cy="9776210"/>
          </a:xfrm>
          <a:prstGeom prst="rect">
            <a:avLst/>
          </a:prstGeom>
          <a:ln w="12700">
            <a:miter lim="400000"/>
          </a:ln>
        </p:spPr>
      </p:pic>
      <p:sp>
        <p:nvSpPr>
          <p:cNvPr id="179" name="Shape 179"/>
          <p:cNvSpPr/>
          <p:nvPr/>
        </p:nvSpPr>
        <p:spPr>
          <a:xfrm>
            <a:off x="617093" y="1983908"/>
            <a:ext cx="5373242" cy="469358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000">
                <a:solidFill>
                  <a:srgbClr val="53585F"/>
                </a:solidFill>
                <a:latin typeface="Helvetica"/>
                <a:ea typeface="Helvetica"/>
                <a:cs typeface="Helvetica"/>
                <a:sym typeface="Helvetica"/>
              </a:defRPr>
            </a:lvl1pPr>
          </a:lstStyle>
          <a:p>
            <a:r>
              <a:t>Our graduates are well prepared for careers and advanced study. At Colorado State, our undergraduate and graduate students work closely with faculty and each other. Student design teams have made discoveries leading to patents, new products, and start-up companies. Our alumni have gone on to distinguished careers as innovators in industry, outstanding educators, and highly ranked government leaders.</a:t>
            </a:r>
          </a:p>
        </p:txBody>
      </p:sp>
      <p:pic>
        <p:nvPicPr>
          <p:cNvPr id="180" name="pasted-image.pdf"/>
          <p:cNvPicPr>
            <a:picLocks noChangeAspect="1"/>
          </p:cNvPicPr>
          <p:nvPr/>
        </p:nvPicPr>
        <p:blipFill>
          <a:blip r:embed="rId3">
            <a:extLst/>
          </a:blip>
          <a:stretch>
            <a:fillRect/>
          </a:stretch>
        </p:blipFill>
        <p:spPr>
          <a:xfrm>
            <a:off x="7102167" y="1074236"/>
            <a:ext cx="1416666" cy="1416666"/>
          </a:xfrm>
          <a:prstGeom prst="rect">
            <a:avLst/>
          </a:prstGeom>
          <a:ln w="12700">
            <a:miter lim="400000"/>
          </a:ln>
        </p:spPr>
      </p:pic>
      <p:pic>
        <p:nvPicPr>
          <p:cNvPr id="181" name="Artboard 5.png"/>
          <p:cNvPicPr>
            <a:picLocks noChangeAspect="1"/>
          </p:cNvPicPr>
          <p:nvPr/>
        </p:nvPicPr>
        <p:blipFill>
          <a:blip r:embed="rId4">
            <a:extLst/>
          </a:blip>
          <a:stretch>
            <a:fillRect/>
          </a:stretch>
        </p:blipFill>
        <p:spPr>
          <a:xfrm>
            <a:off x="6424774" y="396843"/>
            <a:ext cx="2771452" cy="2771452"/>
          </a:xfrm>
          <a:prstGeom prst="rect">
            <a:avLst/>
          </a:prstGeom>
          <a:ln w="12700">
            <a:miter lim="400000"/>
          </a:ln>
        </p:spPr>
      </p:pic>
      <p:sp>
        <p:nvSpPr>
          <p:cNvPr id="182" name="Shape 182"/>
          <p:cNvSpPr/>
          <p:nvPr/>
        </p:nvSpPr>
        <p:spPr>
          <a:xfrm>
            <a:off x="668886" y="1782569"/>
            <a:ext cx="5373242" cy="1"/>
          </a:xfrm>
          <a:prstGeom prst="line">
            <a:avLst/>
          </a:prstGeom>
          <a:ln w="38100">
            <a:solidFill>
              <a:srgbClr val="F4D736"/>
            </a:solidFill>
            <a:custDash>
              <a:ds d="600000" sp="600000"/>
            </a:custDash>
            <a:miter lim="400000"/>
          </a:ln>
        </p:spPr>
        <p:txBody>
          <a:bodyPr lIns="50797" tIns="50797" rIns="50797" bIns="50797" anchor="ctr"/>
          <a:lstStyle/>
          <a:p>
            <a:pPr>
              <a:defRPr sz="2400"/>
            </a:pPr>
            <a:endParaRPr/>
          </a:p>
        </p:txBody>
      </p:sp>
      <p:sp>
        <p:nvSpPr>
          <p:cNvPr id="8" name="Shape 47"/>
          <p:cNvSpPr/>
          <p:nvPr/>
        </p:nvSpPr>
        <p:spPr>
          <a:xfrm>
            <a:off x="617093" y="888614"/>
            <a:ext cx="3617708" cy="656590"/>
          </a:xfrm>
          <a:prstGeom prst="rect">
            <a:avLst/>
          </a:prstGeom>
          <a:ln w="12700">
            <a:miter lim="400000"/>
          </a:ln>
          <a:extLst>
            <a:ext uri="{C572A759-6A51-4108-AA02-DFA0A04FC94B}">
              <ma14:wrappingTextBoxFlag xmlns:ma14="http://schemas.microsoft.com/office/mac/drawingml/2011/main" val="1"/>
            </a:ext>
          </a:extLst>
        </p:spPr>
        <p:txBody>
          <a:bodyPr wrap="none" lIns="50797" tIns="50797" rIns="50797" bIns="50797" anchor="ctr">
            <a:spAutoFit/>
          </a:bodyPr>
          <a:lstStyle>
            <a:lvl1pPr algn="l">
              <a:defRPr b="1">
                <a:solidFill>
                  <a:srgbClr val="145638"/>
                </a:solidFill>
                <a:latin typeface="Vitesse"/>
                <a:ea typeface="Vitesse"/>
                <a:cs typeface="Vitesse"/>
                <a:sym typeface="Vitesse"/>
              </a:defRPr>
            </a:lvl1pPr>
          </a:lstStyle>
          <a:p>
            <a:r>
              <a:rPr b="0" dirty="0">
                <a:latin typeface="Vitesse Bold"/>
                <a:cs typeface="Vitesse Bold"/>
              </a:rPr>
              <a:t>Title goes here</a:t>
            </a:r>
          </a:p>
        </p:txBody>
      </p:sp>
      <p:pic>
        <p:nvPicPr>
          <p:cNvPr id="9" name="Picture 8" descr="SCOE-CSU-2-HRev.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87" y="8707448"/>
            <a:ext cx="3675888" cy="1048512"/>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p:nvPr/>
        </p:nvSpPr>
        <p:spPr>
          <a:xfrm>
            <a:off x="617093" y="888614"/>
            <a:ext cx="3617708" cy="656590"/>
          </a:xfrm>
          <a:prstGeom prst="rect">
            <a:avLst/>
          </a:prstGeom>
          <a:ln w="12700">
            <a:miter lim="400000"/>
          </a:ln>
          <a:extLst>
            <a:ext uri="{C572A759-6A51-4108-AA02-DFA0A04FC94B}">
              <ma14:wrappingTextBoxFlag xmlns:ma14="http://schemas.microsoft.com/office/mac/drawingml/2011/main" val="1"/>
            </a:ext>
          </a:extLst>
        </p:spPr>
        <p:txBody>
          <a:bodyPr wrap="none" lIns="50797" tIns="50797" rIns="50797" bIns="50797" anchor="ctr">
            <a:spAutoFit/>
          </a:bodyPr>
          <a:lstStyle>
            <a:lvl1pPr algn="l">
              <a:defRPr b="1">
                <a:solidFill>
                  <a:srgbClr val="145638"/>
                </a:solidFill>
                <a:latin typeface="Vitesse"/>
                <a:ea typeface="Vitesse"/>
                <a:cs typeface="Vitesse"/>
                <a:sym typeface="Vitesse"/>
              </a:defRPr>
            </a:lvl1pPr>
          </a:lstStyle>
          <a:p>
            <a:r>
              <a:rPr b="0" dirty="0">
                <a:latin typeface="Vitesse Bold"/>
                <a:cs typeface="Vitesse Bold"/>
              </a:rPr>
              <a:t>Title goes here</a:t>
            </a:r>
          </a:p>
        </p:txBody>
      </p:sp>
      <p:sp>
        <p:nvSpPr>
          <p:cNvPr id="48" name="Shape 48"/>
          <p:cNvSpPr/>
          <p:nvPr/>
        </p:nvSpPr>
        <p:spPr>
          <a:xfrm>
            <a:off x="668886" y="1782569"/>
            <a:ext cx="9948198" cy="1"/>
          </a:xfrm>
          <a:prstGeom prst="line">
            <a:avLst/>
          </a:prstGeom>
          <a:ln w="38100">
            <a:solidFill>
              <a:srgbClr val="0B5457"/>
            </a:solidFill>
            <a:custDash>
              <a:ds d="600000" sp="600000"/>
            </a:custDash>
            <a:miter lim="400000"/>
          </a:ln>
        </p:spPr>
        <p:txBody>
          <a:bodyPr lIns="50797" tIns="50797" rIns="50797" bIns="50797" anchor="ctr"/>
          <a:lstStyle/>
          <a:p>
            <a:pPr>
              <a:defRPr sz="2400"/>
            </a:pPr>
            <a:endParaRPr/>
          </a:p>
        </p:txBody>
      </p:sp>
      <p:sp>
        <p:nvSpPr>
          <p:cNvPr id="49" name="Shape 49"/>
          <p:cNvSpPr/>
          <p:nvPr/>
        </p:nvSpPr>
        <p:spPr>
          <a:xfrm>
            <a:off x="617092" y="2291506"/>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50" name="Shape 50"/>
          <p:cNvSpPr/>
          <p:nvPr/>
        </p:nvSpPr>
        <p:spPr>
          <a:xfrm>
            <a:off x="617092" y="3346498"/>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51" name="Shape 51"/>
          <p:cNvSpPr/>
          <p:nvPr/>
        </p:nvSpPr>
        <p:spPr>
          <a:xfrm>
            <a:off x="617092" y="4401488"/>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52" name="Shape 52"/>
          <p:cNvSpPr/>
          <p:nvPr/>
        </p:nvSpPr>
        <p:spPr>
          <a:xfrm>
            <a:off x="617092" y="5491946"/>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53" name="Shape 53"/>
          <p:cNvSpPr/>
          <p:nvPr/>
        </p:nvSpPr>
        <p:spPr>
          <a:xfrm>
            <a:off x="617092" y="6582403"/>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54" name="Shape 54"/>
          <p:cNvSpPr/>
          <p:nvPr/>
        </p:nvSpPr>
        <p:spPr>
          <a:xfrm>
            <a:off x="4340019" y="2291506"/>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55" name="Shape 55"/>
          <p:cNvSpPr/>
          <p:nvPr/>
        </p:nvSpPr>
        <p:spPr>
          <a:xfrm>
            <a:off x="4340019" y="3346498"/>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56" name="Shape 56"/>
          <p:cNvSpPr/>
          <p:nvPr/>
        </p:nvSpPr>
        <p:spPr>
          <a:xfrm>
            <a:off x="4340019" y="4401488"/>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57" name="Shape 57"/>
          <p:cNvSpPr/>
          <p:nvPr/>
        </p:nvSpPr>
        <p:spPr>
          <a:xfrm>
            <a:off x="4340019" y="5491946"/>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58" name="Shape 58"/>
          <p:cNvSpPr/>
          <p:nvPr/>
        </p:nvSpPr>
        <p:spPr>
          <a:xfrm>
            <a:off x="4340019" y="6582403"/>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59" name="Shape 59"/>
          <p:cNvSpPr/>
          <p:nvPr/>
        </p:nvSpPr>
        <p:spPr>
          <a:xfrm>
            <a:off x="8062946" y="2291506"/>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60" name="Shape 60"/>
          <p:cNvSpPr/>
          <p:nvPr/>
        </p:nvSpPr>
        <p:spPr>
          <a:xfrm>
            <a:off x="8062946" y="3346498"/>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61" name="Shape 61"/>
          <p:cNvSpPr/>
          <p:nvPr/>
        </p:nvSpPr>
        <p:spPr>
          <a:xfrm>
            <a:off x="8062946" y="4401488"/>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62" name="Shape 62"/>
          <p:cNvSpPr/>
          <p:nvPr/>
        </p:nvSpPr>
        <p:spPr>
          <a:xfrm>
            <a:off x="8062946" y="5491946"/>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63" name="Shape 63"/>
          <p:cNvSpPr/>
          <p:nvPr/>
        </p:nvSpPr>
        <p:spPr>
          <a:xfrm>
            <a:off x="8062946" y="6582403"/>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pic>
        <p:nvPicPr>
          <p:cNvPr id="64" name="Artboard 1.png"/>
          <p:cNvPicPr>
            <a:picLocks noChangeAspect="1"/>
          </p:cNvPicPr>
          <p:nvPr/>
        </p:nvPicPr>
        <p:blipFill>
          <a:blip r:embed="rId2">
            <a:extLst/>
          </a:blip>
          <a:stretch>
            <a:fillRect/>
          </a:stretch>
        </p:blipFill>
        <p:spPr>
          <a:xfrm>
            <a:off x="10185762" y="396843"/>
            <a:ext cx="2771453" cy="2771452"/>
          </a:xfrm>
          <a:prstGeom prst="rect">
            <a:avLst/>
          </a:prstGeom>
          <a:ln w="12700">
            <a:miter lim="400000"/>
          </a:ln>
        </p:spPr>
      </p:pic>
      <p:pic>
        <p:nvPicPr>
          <p:cNvPr id="22" name="Picture 21" descr="SCOE-CSU-2-HR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87" y="8707448"/>
            <a:ext cx="3675888" cy="1048512"/>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Artboard 2.png"/>
          <p:cNvPicPr>
            <a:picLocks noChangeAspect="1"/>
          </p:cNvPicPr>
          <p:nvPr/>
        </p:nvPicPr>
        <p:blipFill>
          <a:blip r:embed="rId2">
            <a:extLst/>
          </a:blip>
          <a:stretch>
            <a:fillRect/>
          </a:stretch>
        </p:blipFill>
        <p:spPr>
          <a:xfrm>
            <a:off x="10185762" y="396843"/>
            <a:ext cx="2771453" cy="2771452"/>
          </a:xfrm>
          <a:prstGeom prst="rect">
            <a:avLst/>
          </a:prstGeom>
          <a:ln w="12700">
            <a:miter lim="400000"/>
          </a:ln>
        </p:spPr>
      </p:pic>
      <p:sp>
        <p:nvSpPr>
          <p:cNvPr id="68" name="Shape 68"/>
          <p:cNvSpPr/>
          <p:nvPr/>
        </p:nvSpPr>
        <p:spPr>
          <a:xfrm>
            <a:off x="668886" y="1782569"/>
            <a:ext cx="9948198" cy="1"/>
          </a:xfrm>
          <a:prstGeom prst="line">
            <a:avLst/>
          </a:prstGeom>
          <a:ln w="38100">
            <a:solidFill>
              <a:srgbClr val="D9792C"/>
            </a:solidFill>
            <a:custDash>
              <a:ds d="600000" sp="600000"/>
            </a:custDash>
            <a:miter lim="400000"/>
          </a:ln>
        </p:spPr>
        <p:txBody>
          <a:bodyPr lIns="50797" tIns="50797" rIns="50797" bIns="50797" anchor="ctr"/>
          <a:lstStyle/>
          <a:p>
            <a:pPr>
              <a:defRPr sz="2400"/>
            </a:pPr>
            <a:endParaRPr/>
          </a:p>
        </p:txBody>
      </p:sp>
      <p:sp>
        <p:nvSpPr>
          <p:cNvPr id="69" name="Shape 69"/>
          <p:cNvSpPr/>
          <p:nvPr/>
        </p:nvSpPr>
        <p:spPr>
          <a:xfrm>
            <a:off x="617092" y="2291506"/>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70" name="Shape 70"/>
          <p:cNvSpPr/>
          <p:nvPr/>
        </p:nvSpPr>
        <p:spPr>
          <a:xfrm>
            <a:off x="617092" y="3346498"/>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71" name="Shape 71"/>
          <p:cNvSpPr/>
          <p:nvPr/>
        </p:nvSpPr>
        <p:spPr>
          <a:xfrm>
            <a:off x="617092" y="4401488"/>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72" name="Shape 72"/>
          <p:cNvSpPr/>
          <p:nvPr/>
        </p:nvSpPr>
        <p:spPr>
          <a:xfrm>
            <a:off x="617092" y="5491946"/>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73" name="Shape 73"/>
          <p:cNvSpPr/>
          <p:nvPr/>
        </p:nvSpPr>
        <p:spPr>
          <a:xfrm>
            <a:off x="617092" y="6582403"/>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74" name="Shape 74"/>
          <p:cNvSpPr/>
          <p:nvPr/>
        </p:nvSpPr>
        <p:spPr>
          <a:xfrm>
            <a:off x="4340019" y="2291506"/>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75" name="Shape 75"/>
          <p:cNvSpPr/>
          <p:nvPr/>
        </p:nvSpPr>
        <p:spPr>
          <a:xfrm>
            <a:off x="4340019" y="3346498"/>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76" name="Shape 76"/>
          <p:cNvSpPr/>
          <p:nvPr/>
        </p:nvSpPr>
        <p:spPr>
          <a:xfrm>
            <a:off x="4340019" y="4401488"/>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77" name="Shape 77"/>
          <p:cNvSpPr/>
          <p:nvPr/>
        </p:nvSpPr>
        <p:spPr>
          <a:xfrm>
            <a:off x="4340019" y="5491946"/>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78" name="Shape 78"/>
          <p:cNvSpPr/>
          <p:nvPr/>
        </p:nvSpPr>
        <p:spPr>
          <a:xfrm>
            <a:off x="4340019" y="6582403"/>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79" name="Shape 79"/>
          <p:cNvSpPr/>
          <p:nvPr/>
        </p:nvSpPr>
        <p:spPr>
          <a:xfrm>
            <a:off x="8062945" y="2291506"/>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80" name="Shape 80"/>
          <p:cNvSpPr/>
          <p:nvPr/>
        </p:nvSpPr>
        <p:spPr>
          <a:xfrm>
            <a:off x="8062945" y="3346498"/>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81" name="Shape 81"/>
          <p:cNvSpPr/>
          <p:nvPr/>
        </p:nvSpPr>
        <p:spPr>
          <a:xfrm>
            <a:off x="8062945" y="4401488"/>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82" name="Shape 82"/>
          <p:cNvSpPr/>
          <p:nvPr/>
        </p:nvSpPr>
        <p:spPr>
          <a:xfrm>
            <a:off x="8062945" y="5491946"/>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83" name="Shape 83"/>
          <p:cNvSpPr/>
          <p:nvPr/>
        </p:nvSpPr>
        <p:spPr>
          <a:xfrm>
            <a:off x="8062945" y="6582403"/>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20" name="Shape 47"/>
          <p:cNvSpPr/>
          <p:nvPr/>
        </p:nvSpPr>
        <p:spPr>
          <a:xfrm>
            <a:off x="617093" y="888614"/>
            <a:ext cx="3617708" cy="656590"/>
          </a:xfrm>
          <a:prstGeom prst="rect">
            <a:avLst/>
          </a:prstGeom>
          <a:ln w="12700">
            <a:miter lim="400000"/>
          </a:ln>
          <a:extLst>
            <a:ext uri="{C572A759-6A51-4108-AA02-DFA0A04FC94B}">
              <ma14:wrappingTextBoxFlag xmlns:ma14="http://schemas.microsoft.com/office/mac/drawingml/2011/main" val="1"/>
            </a:ext>
          </a:extLst>
        </p:spPr>
        <p:txBody>
          <a:bodyPr wrap="none" lIns="50797" tIns="50797" rIns="50797" bIns="50797" anchor="ctr">
            <a:spAutoFit/>
          </a:bodyPr>
          <a:lstStyle>
            <a:lvl1pPr algn="l">
              <a:defRPr b="1">
                <a:solidFill>
                  <a:srgbClr val="145638"/>
                </a:solidFill>
                <a:latin typeface="Vitesse"/>
                <a:ea typeface="Vitesse"/>
                <a:cs typeface="Vitesse"/>
                <a:sym typeface="Vitesse"/>
              </a:defRPr>
            </a:lvl1pPr>
          </a:lstStyle>
          <a:p>
            <a:r>
              <a:rPr b="0" dirty="0">
                <a:latin typeface="Vitesse Bold"/>
                <a:cs typeface="Vitesse Bold"/>
              </a:rPr>
              <a:t>Title goes here</a:t>
            </a:r>
          </a:p>
        </p:txBody>
      </p:sp>
      <p:pic>
        <p:nvPicPr>
          <p:cNvPr id="21" name="Picture 20" descr="SCOE-CSU-2-HR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87" y="8707448"/>
            <a:ext cx="3675888" cy="1048512"/>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p:nvPr/>
        </p:nvSpPr>
        <p:spPr>
          <a:xfrm>
            <a:off x="668886" y="1782569"/>
            <a:ext cx="9948198" cy="1"/>
          </a:xfrm>
          <a:prstGeom prst="line">
            <a:avLst/>
          </a:prstGeom>
          <a:ln w="38100">
            <a:solidFill>
              <a:srgbClr val="D15039"/>
            </a:solidFill>
            <a:custDash>
              <a:ds d="600000" sp="600000"/>
            </a:custDash>
            <a:miter lim="400000"/>
          </a:ln>
        </p:spPr>
        <p:txBody>
          <a:bodyPr lIns="50797" tIns="50797" rIns="50797" bIns="50797" anchor="ctr"/>
          <a:lstStyle/>
          <a:p>
            <a:pPr>
              <a:defRPr sz="2400"/>
            </a:pPr>
            <a:endParaRPr/>
          </a:p>
        </p:txBody>
      </p:sp>
      <p:sp>
        <p:nvSpPr>
          <p:cNvPr id="87" name="Shape 87"/>
          <p:cNvSpPr/>
          <p:nvPr/>
        </p:nvSpPr>
        <p:spPr>
          <a:xfrm>
            <a:off x="617092" y="2291506"/>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88" name="Shape 88"/>
          <p:cNvSpPr/>
          <p:nvPr/>
        </p:nvSpPr>
        <p:spPr>
          <a:xfrm>
            <a:off x="617092" y="3346498"/>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89" name="Shape 89"/>
          <p:cNvSpPr/>
          <p:nvPr/>
        </p:nvSpPr>
        <p:spPr>
          <a:xfrm>
            <a:off x="617092" y="4401488"/>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90" name="Shape 90"/>
          <p:cNvSpPr/>
          <p:nvPr/>
        </p:nvSpPr>
        <p:spPr>
          <a:xfrm>
            <a:off x="617092" y="5491946"/>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91" name="Shape 91"/>
          <p:cNvSpPr/>
          <p:nvPr/>
        </p:nvSpPr>
        <p:spPr>
          <a:xfrm>
            <a:off x="617092" y="6582403"/>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92" name="Shape 92"/>
          <p:cNvSpPr/>
          <p:nvPr/>
        </p:nvSpPr>
        <p:spPr>
          <a:xfrm>
            <a:off x="4340019" y="2291506"/>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93" name="Shape 93"/>
          <p:cNvSpPr/>
          <p:nvPr/>
        </p:nvSpPr>
        <p:spPr>
          <a:xfrm>
            <a:off x="4340019" y="3346498"/>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94" name="Shape 94"/>
          <p:cNvSpPr/>
          <p:nvPr/>
        </p:nvSpPr>
        <p:spPr>
          <a:xfrm>
            <a:off x="4340019" y="4401488"/>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95" name="Shape 95"/>
          <p:cNvSpPr/>
          <p:nvPr/>
        </p:nvSpPr>
        <p:spPr>
          <a:xfrm>
            <a:off x="4340019" y="5491946"/>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96" name="Shape 96"/>
          <p:cNvSpPr/>
          <p:nvPr/>
        </p:nvSpPr>
        <p:spPr>
          <a:xfrm>
            <a:off x="4340019" y="6582403"/>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97" name="Shape 97"/>
          <p:cNvSpPr/>
          <p:nvPr/>
        </p:nvSpPr>
        <p:spPr>
          <a:xfrm>
            <a:off x="8062945" y="2291506"/>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98" name="Shape 98"/>
          <p:cNvSpPr/>
          <p:nvPr/>
        </p:nvSpPr>
        <p:spPr>
          <a:xfrm>
            <a:off x="8062945" y="3346498"/>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99" name="Shape 99"/>
          <p:cNvSpPr/>
          <p:nvPr/>
        </p:nvSpPr>
        <p:spPr>
          <a:xfrm>
            <a:off x="8062945" y="4401488"/>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100" name="Shape 100"/>
          <p:cNvSpPr/>
          <p:nvPr/>
        </p:nvSpPr>
        <p:spPr>
          <a:xfrm>
            <a:off x="8062945" y="5491946"/>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101" name="Shape 101"/>
          <p:cNvSpPr/>
          <p:nvPr/>
        </p:nvSpPr>
        <p:spPr>
          <a:xfrm>
            <a:off x="8062945" y="6582403"/>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20" name="Shape 47"/>
          <p:cNvSpPr/>
          <p:nvPr/>
        </p:nvSpPr>
        <p:spPr>
          <a:xfrm>
            <a:off x="617093" y="888614"/>
            <a:ext cx="3617708" cy="656590"/>
          </a:xfrm>
          <a:prstGeom prst="rect">
            <a:avLst/>
          </a:prstGeom>
          <a:ln w="12700">
            <a:miter lim="400000"/>
          </a:ln>
          <a:extLst>
            <a:ext uri="{C572A759-6A51-4108-AA02-DFA0A04FC94B}">
              <ma14:wrappingTextBoxFlag xmlns:ma14="http://schemas.microsoft.com/office/mac/drawingml/2011/main" val="1"/>
            </a:ext>
          </a:extLst>
        </p:spPr>
        <p:txBody>
          <a:bodyPr wrap="none" lIns="50797" tIns="50797" rIns="50797" bIns="50797" anchor="ctr">
            <a:spAutoFit/>
          </a:bodyPr>
          <a:lstStyle>
            <a:lvl1pPr algn="l">
              <a:defRPr b="1">
                <a:solidFill>
                  <a:srgbClr val="145638"/>
                </a:solidFill>
                <a:latin typeface="Vitesse"/>
                <a:ea typeface="Vitesse"/>
                <a:cs typeface="Vitesse"/>
                <a:sym typeface="Vitesse"/>
              </a:defRPr>
            </a:lvl1pPr>
          </a:lstStyle>
          <a:p>
            <a:r>
              <a:rPr b="0" dirty="0">
                <a:latin typeface="Vitesse Bold"/>
                <a:cs typeface="Vitesse Bold"/>
              </a:rPr>
              <a:t>Title goes here</a:t>
            </a:r>
          </a:p>
        </p:txBody>
      </p:sp>
      <p:pic>
        <p:nvPicPr>
          <p:cNvPr id="21" name="Artboard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5762" y="396843"/>
            <a:ext cx="2771452" cy="2771452"/>
          </a:xfrm>
          <a:prstGeom prst="rect">
            <a:avLst/>
          </a:prstGeom>
          <a:ln w="12700">
            <a:miter lim="400000"/>
          </a:ln>
        </p:spPr>
      </p:pic>
      <p:pic>
        <p:nvPicPr>
          <p:cNvPr id="22" name="Picture 21" descr="SCOE-CSU-2-HR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87" y="8707448"/>
            <a:ext cx="3675888" cy="1048512"/>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p:nvPr/>
        </p:nvSpPr>
        <p:spPr>
          <a:xfrm>
            <a:off x="668886" y="1782569"/>
            <a:ext cx="9948198" cy="1"/>
          </a:xfrm>
          <a:prstGeom prst="line">
            <a:avLst/>
          </a:prstGeom>
          <a:ln w="38100">
            <a:solidFill>
              <a:srgbClr val="0DA5B8"/>
            </a:solidFill>
            <a:custDash>
              <a:ds d="600000" sp="600000"/>
            </a:custDash>
            <a:miter lim="400000"/>
          </a:ln>
        </p:spPr>
        <p:txBody>
          <a:bodyPr lIns="50797" tIns="50797" rIns="50797" bIns="50797" anchor="ctr"/>
          <a:lstStyle/>
          <a:p>
            <a:pPr>
              <a:defRPr sz="2400"/>
            </a:pPr>
            <a:endParaRPr/>
          </a:p>
        </p:txBody>
      </p:sp>
      <p:sp>
        <p:nvSpPr>
          <p:cNvPr id="106" name="Shape 106"/>
          <p:cNvSpPr/>
          <p:nvPr/>
        </p:nvSpPr>
        <p:spPr>
          <a:xfrm>
            <a:off x="617092" y="2291506"/>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107" name="Shape 107"/>
          <p:cNvSpPr/>
          <p:nvPr/>
        </p:nvSpPr>
        <p:spPr>
          <a:xfrm>
            <a:off x="617092" y="3346498"/>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108" name="Shape 108"/>
          <p:cNvSpPr/>
          <p:nvPr/>
        </p:nvSpPr>
        <p:spPr>
          <a:xfrm>
            <a:off x="617092" y="4401488"/>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109" name="Shape 109"/>
          <p:cNvSpPr/>
          <p:nvPr/>
        </p:nvSpPr>
        <p:spPr>
          <a:xfrm>
            <a:off x="617092" y="5491946"/>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110" name="Shape 110"/>
          <p:cNvSpPr/>
          <p:nvPr/>
        </p:nvSpPr>
        <p:spPr>
          <a:xfrm>
            <a:off x="617092" y="6582403"/>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111" name="Shape 111"/>
          <p:cNvSpPr/>
          <p:nvPr/>
        </p:nvSpPr>
        <p:spPr>
          <a:xfrm>
            <a:off x="4340019" y="2291506"/>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112" name="Shape 112"/>
          <p:cNvSpPr/>
          <p:nvPr/>
        </p:nvSpPr>
        <p:spPr>
          <a:xfrm>
            <a:off x="4340019" y="3346498"/>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113" name="Shape 113"/>
          <p:cNvSpPr/>
          <p:nvPr/>
        </p:nvSpPr>
        <p:spPr>
          <a:xfrm>
            <a:off x="4340019" y="4401488"/>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114" name="Shape 114"/>
          <p:cNvSpPr/>
          <p:nvPr/>
        </p:nvSpPr>
        <p:spPr>
          <a:xfrm>
            <a:off x="4340019" y="5491946"/>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115" name="Shape 115"/>
          <p:cNvSpPr/>
          <p:nvPr/>
        </p:nvSpPr>
        <p:spPr>
          <a:xfrm>
            <a:off x="4340019" y="6582403"/>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116" name="Shape 116"/>
          <p:cNvSpPr/>
          <p:nvPr/>
        </p:nvSpPr>
        <p:spPr>
          <a:xfrm>
            <a:off x="8062945" y="2291506"/>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117" name="Shape 117"/>
          <p:cNvSpPr/>
          <p:nvPr/>
        </p:nvSpPr>
        <p:spPr>
          <a:xfrm>
            <a:off x="8062945" y="3346498"/>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118" name="Shape 118"/>
          <p:cNvSpPr/>
          <p:nvPr/>
        </p:nvSpPr>
        <p:spPr>
          <a:xfrm>
            <a:off x="8062945" y="4401488"/>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119" name="Shape 119"/>
          <p:cNvSpPr/>
          <p:nvPr/>
        </p:nvSpPr>
        <p:spPr>
          <a:xfrm>
            <a:off x="8062945" y="5491946"/>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120" name="Shape 120"/>
          <p:cNvSpPr/>
          <p:nvPr/>
        </p:nvSpPr>
        <p:spPr>
          <a:xfrm>
            <a:off x="8062945" y="6582403"/>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pic>
        <p:nvPicPr>
          <p:cNvPr id="121" name="Artboard 4.png"/>
          <p:cNvPicPr>
            <a:picLocks noChangeAspect="1"/>
          </p:cNvPicPr>
          <p:nvPr/>
        </p:nvPicPr>
        <p:blipFill>
          <a:blip r:embed="rId2">
            <a:extLst/>
          </a:blip>
          <a:stretch>
            <a:fillRect/>
          </a:stretch>
        </p:blipFill>
        <p:spPr>
          <a:xfrm>
            <a:off x="10185762" y="396843"/>
            <a:ext cx="2771453" cy="2771452"/>
          </a:xfrm>
          <a:prstGeom prst="rect">
            <a:avLst/>
          </a:prstGeom>
          <a:ln w="12700">
            <a:miter lim="400000"/>
          </a:ln>
        </p:spPr>
      </p:pic>
      <p:sp>
        <p:nvSpPr>
          <p:cNvPr id="20" name="Shape 47"/>
          <p:cNvSpPr/>
          <p:nvPr/>
        </p:nvSpPr>
        <p:spPr>
          <a:xfrm>
            <a:off x="617093" y="888614"/>
            <a:ext cx="3617708" cy="656590"/>
          </a:xfrm>
          <a:prstGeom prst="rect">
            <a:avLst/>
          </a:prstGeom>
          <a:ln w="12700">
            <a:miter lim="400000"/>
          </a:ln>
          <a:extLst>
            <a:ext uri="{C572A759-6A51-4108-AA02-DFA0A04FC94B}">
              <ma14:wrappingTextBoxFlag xmlns:ma14="http://schemas.microsoft.com/office/mac/drawingml/2011/main" val="1"/>
            </a:ext>
          </a:extLst>
        </p:spPr>
        <p:txBody>
          <a:bodyPr wrap="none" lIns="50797" tIns="50797" rIns="50797" bIns="50797" anchor="ctr">
            <a:spAutoFit/>
          </a:bodyPr>
          <a:lstStyle>
            <a:lvl1pPr algn="l">
              <a:defRPr b="1">
                <a:solidFill>
                  <a:srgbClr val="145638"/>
                </a:solidFill>
                <a:latin typeface="Vitesse"/>
                <a:ea typeface="Vitesse"/>
                <a:cs typeface="Vitesse"/>
                <a:sym typeface="Vitesse"/>
              </a:defRPr>
            </a:lvl1pPr>
          </a:lstStyle>
          <a:p>
            <a:r>
              <a:rPr b="0" dirty="0">
                <a:latin typeface="Vitesse Bold"/>
                <a:cs typeface="Vitesse Bold"/>
              </a:rPr>
              <a:t>Title goes here</a:t>
            </a:r>
          </a:p>
        </p:txBody>
      </p:sp>
      <p:pic>
        <p:nvPicPr>
          <p:cNvPr id="21" name="Picture 20" descr="SCOE-CSU-2-HR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87" y="8707448"/>
            <a:ext cx="3675888" cy="1048512"/>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p:nvPr/>
        </p:nvSpPr>
        <p:spPr>
          <a:xfrm>
            <a:off x="668886" y="1782569"/>
            <a:ext cx="9948198" cy="1"/>
          </a:xfrm>
          <a:prstGeom prst="line">
            <a:avLst/>
          </a:prstGeom>
          <a:ln w="38100">
            <a:solidFill>
              <a:srgbClr val="F4D736"/>
            </a:solidFill>
            <a:custDash>
              <a:ds d="600000" sp="600000"/>
            </a:custDash>
            <a:miter lim="400000"/>
          </a:ln>
        </p:spPr>
        <p:txBody>
          <a:bodyPr lIns="50797" tIns="50797" rIns="50797" bIns="50797" anchor="ctr"/>
          <a:lstStyle/>
          <a:p>
            <a:pPr>
              <a:defRPr sz="2400"/>
            </a:pPr>
            <a:endParaRPr/>
          </a:p>
        </p:txBody>
      </p:sp>
      <p:sp>
        <p:nvSpPr>
          <p:cNvPr id="125" name="Shape 125"/>
          <p:cNvSpPr/>
          <p:nvPr/>
        </p:nvSpPr>
        <p:spPr>
          <a:xfrm>
            <a:off x="617092" y="2291506"/>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126" name="Shape 126"/>
          <p:cNvSpPr/>
          <p:nvPr/>
        </p:nvSpPr>
        <p:spPr>
          <a:xfrm>
            <a:off x="617092" y="3346498"/>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127" name="Shape 127"/>
          <p:cNvSpPr/>
          <p:nvPr/>
        </p:nvSpPr>
        <p:spPr>
          <a:xfrm>
            <a:off x="617092" y="4401488"/>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128" name="Shape 128"/>
          <p:cNvSpPr/>
          <p:nvPr/>
        </p:nvSpPr>
        <p:spPr>
          <a:xfrm>
            <a:off x="617092" y="5491946"/>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129" name="Shape 129"/>
          <p:cNvSpPr/>
          <p:nvPr/>
        </p:nvSpPr>
        <p:spPr>
          <a:xfrm>
            <a:off x="617092" y="6582403"/>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130" name="Shape 130"/>
          <p:cNvSpPr/>
          <p:nvPr/>
        </p:nvSpPr>
        <p:spPr>
          <a:xfrm>
            <a:off x="4340019" y="2291506"/>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131" name="Shape 131"/>
          <p:cNvSpPr/>
          <p:nvPr/>
        </p:nvSpPr>
        <p:spPr>
          <a:xfrm>
            <a:off x="4340019" y="3346498"/>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132" name="Shape 132"/>
          <p:cNvSpPr/>
          <p:nvPr/>
        </p:nvSpPr>
        <p:spPr>
          <a:xfrm>
            <a:off x="4340019" y="4401488"/>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133" name="Shape 133"/>
          <p:cNvSpPr/>
          <p:nvPr/>
        </p:nvSpPr>
        <p:spPr>
          <a:xfrm>
            <a:off x="4340019" y="5491946"/>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134" name="Shape 134"/>
          <p:cNvSpPr/>
          <p:nvPr/>
        </p:nvSpPr>
        <p:spPr>
          <a:xfrm>
            <a:off x="4340019" y="6582403"/>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135" name="Shape 135"/>
          <p:cNvSpPr/>
          <p:nvPr/>
        </p:nvSpPr>
        <p:spPr>
          <a:xfrm>
            <a:off x="8062945" y="2291506"/>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136" name="Shape 136"/>
          <p:cNvSpPr/>
          <p:nvPr/>
        </p:nvSpPr>
        <p:spPr>
          <a:xfrm>
            <a:off x="8062945" y="3346498"/>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137" name="Shape 137"/>
          <p:cNvSpPr/>
          <p:nvPr/>
        </p:nvSpPr>
        <p:spPr>
          <a:xfrm>
            <a:off x="8062945" y="4401488"/>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138" name="Shape 138"/>
          <p:cNvSpPr/>
          <p:nvPr/>
        </p:nvSpPr>
        <p:spPr>
          <a:xfrm>
            <a:off x="8062945" y="5491946"/>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sp>
        <p:nvSpPr>
          <p:cNvPr id="139" name="Shape 139"/>
          <p:cNvSpPr/>
          <p:nvPr/>
        </p:nvSpPr>
        <p:spPr>
          <a:xfrm>
            <a:off x="8062945" y="6582403"/>
            <a:ext cx="2605932" cy="64760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500">
                <a:solidFill>
                  <a:srgbClr val="53585F"/>
                </a:solidFill>
                <a:latin typeface="Helvetica"/>
                <a:ea typeface="Helvetica"/>
                <a:cs typeface="Helvetica"/>
                <a:sym typeface="Helvetica"/>
              </a:defRPr>
            </a:lvl1pPr>
          </a:lstStyle>
          <a:p>
            <a:r>
              <a:t>• BULLET POINT</a:t>
            </a:r>
          </a:p>
        </p:txBody>
      </p:sp>
      <p:pic>
        <p:nvPicPr>
          <p:cNvPr id="140" name="Artboard 5.png"/>
          <p:cNvPicPr>
            <a:picLocks noChangeAspect="1"/>
          </p:cNvPicPr>
          <p:nvPr/>
        </p:nvPicPr>
        <p:blipFill>
          <a:blip r:embed="rId2">
            <a:extLst/>
          </a:blip>
          <a:stretch>
            <a:fillRect/>
          </a:stretch>
        </p:blipFill>
        <p:spPr>
          <a:xfrm>
            <a:off x="10185762" y="396843"/>
            <a:ext cx="2771453" cy="2771452"/>
          </a:xfrm>
          <a:prstGeom prst="rect">
            <a:avLst/>
          </a:prstGeom>
          <a:ln w="12700">
            <a:miter lim="400000"/>
          </a:ln>
        </p:spPr>
      </p:pic>
      <p:sp>
        <p:nvSpPr>
          <p:cNvPr id="20" name="Shape 47"/>
          <p:cNvSpPr/>
          <p:nvPr/>
        </p:nvSpPr>
        <p:spPr>
          <a:xfrm>
            <a:off x="617093" y="888614"/>
            <a:ext cx="3617708" cy="656590"/>
          </a:xfrm>
          <a:prstGeom prst="rect">
            <a:avLst/>
          </a:prstGeom>
          <a:ln w="12700">
            <a:miter lim="400000"/>
          </a:ln>
          <a:extLst>
            <a:ext uri="{C572A759-6A51-4108-AA02-DFA0A04FC94B}">
              <ma14:wrappingTextBoxFlag xmlns:ma14="http://schemas.microsoft.com/office/mac/drawingml/2011/main" val="1"/>
            </a:ext>
          </a:extLst>
        </p:spPr>
        <p:txBody>
          <a:bodyPr wrap="none" lIns="50797" tIns="50797" rIns="50797" bIns="50797" anchor="ctr">
            <a:spAutoFit/>
          </a:bodyPr>
          <a:lstStyle>
            <a:lvl1pPr algn="l">
              <a:defRPr b="1">
                <a:solidFill>
                  <a:srgbClr val="145638"/>
                </a:solidFill>
                <a:latin typeface="Vitesse"/>
                <a:ea typeface="Vitesse"/>
                <a:cs typeface="Vitesse"/>
                <a:sym typeface="Vitesse"/>
              </a:defRPr>
            </a:lvl1pPr>
          </a:lstStyle>
          <a:p>
            <a:r>
              <a:rPr b="0" dirty="0">
                <a:latin typeface="Vitesse Bold"/>
                <a:cs typeface="Vitesse Bold"/>
              </a:rPr>
              <a:t>Title goes here</a:t>
            </a:r>
          </a:p>
        </p:txBody>
      </p:sp>
      <p:pic>
        <p:nvPicPr>
          <p:cNvPr id="21" name="Picture 20" descr="SCOE-CSU-2-HR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87" y="8707448"/>
            <a:ext cx="3675888" cy="1048512"/>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23017_03346.jpg"/>
          <p:cNvPicPr>
            <a:picLocks noChangeAspect="1"/>
          </p:cNvPicPr>
          <p:nvPr/>
        </p:nvPicPr>
        <p:blipFill>
          <a:blip r:embed="rId2">
            <a:extLst/>
          </a:blip>
          <a:srcRect l="1687" t="342" b="342"/>
          <a:stretch>
            <a:fillRect/>
          </a:stretch>
        </p:blipFill>
        <p:spPr>
          <a:xfrm>
            <a:off x="-12700" y="2034"/>
            <a:ext cx="12979401" cy="8726191"/>
          </a:xfrm>
          <a:prstGeom prst="rect">
            <a:avLst/>
          </a:prstGeom>
          <a:ln w="12700">
            <a:miter lim="400000"/>
          </a:ln>
        </p:spPr>
      </p:pic>
      <p:pic>
        <p:nvPicPr>
          <p:cNvPr id="5" name="Picture 4" descr="SCOE-CSU-2-HR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87" y="8707448"/>
            <a:ext cx="3675888" cy="1048512"/>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pasted-image.pdf"/>
          <p:cNvPicPr>
            <a:picLocks noChangeAspect="1"/>
          </p:cNvPicPr>
          <p:nvPr/>
        </p:nvPicPr>
        <p:blipFill>
          <a:blip r:embed="rId2">
            <a:extLst/>
          </a:blip>
          <a:srcRect/>
          <a:stretch>
            <a:fillRect/>
          </a:stretch>
        </p:blipFill>
        <p:spPr>
          <a:xfrm>
            <a:off x="7191087" y="-1985"/>
            <a:ext cx="5810987" cy="8705597"/>
          </a:xfrm>
          <a:prstGeom prst="rect">
            <a:avLst/>
          </a:prstGeom>
          <a:ln w="12700">
            <a:miter lim="400000"/>
          </a:ln>
        </p:spPr>
      </p:pic>
      <p:sp>
        <p:nvSpPr>
          <p:cNvPr id="146" name="Shape 146"/>
          <p:cNvSpPr/>
          <p:nvPr/>
        </p:nvSpPr>
        <p:spPr>
          <a:xfrm>
            <a:off x="617093" y="1983908"/>
            <a:ext cx="5373242" cy="469358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000">
                <a:solidFill>
                  <a:srgbClr val="53585F"/>
                </a:solidFill>
                <a:latin typeface="Helvetica"/>
                <a:ea typeface="Helvetica"/>
                <a:cs typeface="Helvetica"/>
                <a:sym typeface="Helvetica"/>
              </a:defRPr>
            </a:lvl1pPr>
          </a:lstStyle>
          <a:p>
            <a:r>
              <a:t>Our graduates are well prepared for careers and advanced study. At Colorado State, our undergraduate and graduate students work closely with faculty and each other. Student design teams have made discoveries leading to patents, new products, and start-up companies. Our alumni have gone on to distinguished careers as innovators in industry, outstanding educators, and highly ranked government leaders.</a:t>
            </a:r>
          </a:p>
        </p:txBody>
      </p:sp>
      <p:sp>
        <p:nvSpPr>
          <p:cNvPr id="147" name="Shape 147"/>
          <p:cNvSpPr/>
          <p:nvPr/>
        </p:nvSpPr>
        <p:spPr>
          <a:xfrm>
            <a:off x="668886" y="1782569"/>
            <a:ext cx="5373242" cy="1"/>
          </a:xfrm>
          <a:prstGeom prst="line">
            <a:avLst/>
          </a:prstGeom>
          <a:ln w="38100">
            <a:solidFill>
              <a:srgbClr val="CBC574"/>
            </a:solidFill>
            <a:custDash>
              <a:ds d="600000" sp="600000"/>
            </a:custDash>
            <a:miter lim="400000"/>
          </a:ln>
        </p:spPr>
        <p:txBody>
          <a:bodyPr lIns="50797" tIns="50797" rIns="50797" bIns="50797" anchor="ctr"/>
          <a:lstStyle/>
          <a:p>
            <a:pPr>
              <a:defRPr sz="2400"/>
            </a:pPr>
            <a:endParaRPr/>
          </a:p>
        </p:txBody>
      </p:sp>
      <p:sp>
        <p:nvSpPr>
          <p:cNvPr id="6" name="Shape 47"/>
          <p:cNvSpPr/>
          <p:nvPr/>
        </p:nvSpPr>
        <p:spPr>
          <a:xfrm>
            <a:off x="617093" y="888614"/>
            <a:ext cx="3617708" cy="656590"/>
          </a:xfrm>
          <a:prstGeom prst="rect">
            <a:avLst/>
          </a:prstGeom>
          <a:ln w="12700">
            <a:miter lim="400000"/>
          </a:ln>
          <a:extLst>
            <a:ext uri="{C572A759-6A51-4108-AA02-DFA0A04FC94B}">
              <ma14:wrappingTextBoxFlag xmlns:ma14="http://schemas.microsoft.com/office/mac/drawingml/2011/main" val="1"/>
            </a:ext>
          </a:extLst>
        </p:spPr>
        <p:txBody>
          <a:bodyPr wrap="none" lIns="50797" tIns="50797" rIns="50797" bIns="50797" anchor="ctr">
            <a:spAutoFit/>
          </a:bodyPr>
          <a:lstStyle>
            <a:lvl1pPr algn="l">
              <a:defRPr b="1">
                <a:solidFill>
                  <a:srgbClr val="145638"/>
                </a:solidFill>
                <a:latin typeface="Vitesse"/>
                <a:ea typeface="Vitesse"/>
                <a:cs typeface="Vitesse"/>
                <a:sym typeface="Vitesse"/>
              </a:defRPr>
            </a:lvl1pPr>
          </a:lstStyle>
          <a:p>
            <a:r>
              <a:rPr b="0" dirty="0">
                <a:latin typeface="Vitesse Bold"/>
                <a:cs typeface="Vitesse Bold"/>
              </a:rPr>
              <a:t>Title goes here</a:t>
            </a:r>
          </a:p>
        </p:txBody>
      </p:sp>
      <p:pic>
        <p:nvPicPr>
          <p:cNvPr id="8" name="Picture 7" descr="SCOE-CSU-2-HR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87" y="8707448"/>
            <a:ext cx="3675888" cy="1048512"/>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asted-image.pdf"/>
          <p:cNvPicPr>
            <a:picLocks noChangeAspect="1"/>
          </p:cNvPicPr>
          <p:nvPr/>
        </p:nvPicPr>
        <p:blipFill rotWithShape="1">
          <a:blip r:embed="rId2">
            <a:extLst/>
          </a:blip>
          <a:srcRect l="29674" r="35016"/>
          <a:stretch/>
        </p:blipFill>
        <p:spPr>
          <a:xfrm>
            <a:off x="7839540" y="-809"/>
            <a:ext cx="5186252" cy="9776210"/>
          </a:xfrm>
          <a:prstGeom prst="rect">
            <a:avLst/>
          </a:prstGeom>
          <a:ln w="12700">
            <a:miter lim="400000"/>
          </a:ln>
        </p:spPr>
      </p:pic>
      <p:sp>
        <p:nvSpPr>
          <p:cNvPr id="151" name="Shape 151"/>
          <p:cNvSpPr/>
          <p:nvPr/>
        </p:nvSpPr>
        <p:spPr>
          <a:xfrm>
            <a:off x="668887" y="1782569"/>
            <a:ext cx="5937803" cy="1"/>
          </a:xfrm>
          <a:prstGeom prst="line">
            <a:avLst/>
          </a:prstGeom>
          <a:ln w="38100">
            <a:solidFill>
              <a:srgbClr val="0B5457"/>
            </a:solidFill>
            <a:custDash>
              <a:ds d="600000" sp="600000"/>
            </a:custDash>
            <a:miter lim="400000"/>
          </a:ln>
        </p:spPr>
        <p:txBody>
          <a:bodyPr lIns="50797" tIns="50797" rIns="50797" bIns="50797" anchor="ctr"/>
          <a:lstStyle/>
          <a:p>
            <a:pPr>
              <a:defRPr sz="2400"/>
            </a:pPr>
            <a:endParaRPr/>
          </a:p>
        </p:txBody>
      </p:sp>
      <p:sp>
        <p:nvSpPr>
          <p:cNvPr id="152" name="Shape 152"/>
          <p:cNvSpPr/>
          <p:nvPr/>
        </p:nvSpPr>
        <p:spPr>
          <a:xfrm>
            <a:off x="617093" y="1983908"/>
            <a:ext cx="5373242" cy="4693587"/>
          </a:xfrm>
          <a:prstGeom prst="rect">
            <a:avLst/>
          </a:prstGeom>
          <a:ln w="12700">
            <a:miter lim="400000"/>
          </a:ln>
          <a:extLst>
            <a:ext uri="{C572A759-6A51-4108-AA02-DFA0A04FC94B}">
              <ma14:wrappingTextBoxFlag xmlns:ma14="http://schemas.microsoft.com/office/mac/drawingml/2011/main" val="1"/>
            </a:ext>
          </a:extLst>
        </p:spPr>
        <p:txBody>
          <a:bodyPr lIns="50797" tIns="50797" rIns="50797" bIns="50797" anchor="ctr">
            <a:spAutoFit/>
          </a:bodyPr>
          <a:lstStyle>
            <a:lvl1pPr algn="l">
              <a:lnSpc>
                <a:spcPct val="150000"/>
              </a:lnSpc>
              <a:defRPr sz="2000">
                <a:solidFill>
                  <a:srgbClr val="53585F"/>
                </a:solidFill>
                <a:latin typeface="Helvetica"/>
                <a:ea typeface="Helvetica"/>
                <a:cs typeface="Helvetica"/>
                <a:sym typeface="Helvetica"/>
              </a:defRPr>
            </a:lvl1pPr>
          </a:lstStyle>
          <a:p>
            <a:r>
              <a:t>Our graduates are well prepared for careers and advanced study. At Colorado State, our undergraduate and graduate students work closely with faculty and each other. Student design teams have made discoveries leading to patents, new products, and start-up companies. Our alumni have gone on to distinguished careers as innovators in industry, outstanding educators, and highly ranked government leaders.</a:t>
            </a:r>
          </a:p>
        </p:txBody>
      </p:sp>
      <p:pic>
        <p:nvPicPr>
          <p:cNvPr id="153" name="pasted-image.pdf"/>
          <p:cNvPicPr>
            <a:picLocks noChangeAspect="1"/>
          </p:cNvPicPr>
          <p:nvPr/>
        </p:nvPicPr>
        <p:blipFill>
          <a:blip r:embed="rId3">
            <a:extLst/>
          </a:blip>
          <a:stretch>
            <a:fillRect/>
          </a:stretch>
        </p:blipFill>
        <p:spPr>
          <a:xfrm>
            <a:off x="7102167" y="1074236"/>
            <a:ext cx="1416666" cy="1416666"/>
          </a:xfrm>
          <a:prstGeom prst="rect">
            <a:avLst/>
          </a:prstGeom>
          <a:ln w="12700">
            <a:miter lim="400000"/>
          </a:ln>
        </p:spPr>
      </p:pic>
      <p:pic>
        <p:nvPicPr>
          <p:cNvPr id="154" name="Artboard 1.png"/>
          <p:cNvPicPr>
            <a:picLocks noChangeAspect="1"/>
          </p:cNvPicPr>
          <p:nvPr/>
        </p:nvPicPr>
        <p:blipFill>
          <a:blip r:embed="rId4">
            <a:extLst/>
          </a:blip>
          <a:stretch>
            <a:fillRect/>
          </a:stretch>
        </p:blipFill>
        <p:spPr>
          <a:xfrm>
            <a:off x="6424774" y="396843"/>
            <a:ext cx="2771452" cy="2771452"/>
          </a:xfrm>
          <a:prstGeom prst="rect">
            <a:avLst/>
          </a:prstGeom>
          <a:ln w="12700">
            <a:miter lim="400000"/>
          </a:ln>
        </p:spPr>
      </p:pic>
      <p:sp>
        <p:nvSpPr>
          <p:cNvPr id="8" name="Shape 47"/>
          <p:cNvSpPr/>
          <p:nvPr/>
        </p:nvSpPr>
        <p:spPr>
          <a:xfrm>
            <a:off x="617093" y="888614"/>
            <a:ext cx="3617708" cy="656590"/>
          </a:xfrm>
          <a:prstGeom prst="rect">
            <a:avLst/>
          </a:prstGeom>
          <a:ln w="12700">
            <a:miter lim="400000"/>
          </a:ln>
          <a:extLst>
            <a:ext uri="{C572A759-6A51-4108-AA02-DFA0A04FC94B}">
              <ma14:wrappingTextBoxFlag xmlns:ma14="http://schemas.microsoft.com/office/mac/drawingml/2011/main" val="1"/>
            </a:ext>
          </a:extLst>
        </p:spPr>
        <p:txBody>
          <a:bodyPr wrap="none" lIns="50797" tIns="50797" rIns="50797" bIns="50797" anchor="ctr">
            <a:spAutoFit/>
          </a:bodyPr>
          <a:lstStyle>
            <a:lvl1pPr algn="l">
              <a:defRPr b="1">
                <a:solidFill>
                  <a:srgbClr val="145638"/>
                </a:solidFill>
                <a:latin typeface="Vitesse"/>
                <a:ea typeface="Vitesse"/>
                <a:cs typeface="Vitesse"/>
                <a:sym typeface="Vitesse"/>
              </a:defRPr>
            </a:lvl1pPr>
          </a:lstStyle>
          <a:p>
            <a:r>
              <a:rPr b="0" dirty="0">
                <a:latin typeface="Vitesse Bold"/>
                <a:cs typeface="Vitesse Bold"/>
              </a:rPr>
              <a:t>Title goes here</a:t>
            </a:r>
          </a:p>
        </p:txBody>
      </p:sp>
      <p:pic>
        <p:nvPicPr>
          <p:cNvPr id="9" name="Picture 8" descr="SCOE-CSU-2-HRev.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87" y="8707448"/>
            <a:ext cx="3675888" cy="1048512"/>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name="CSU-E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114</TotalTime>
  <Words>675</Words>
  <Application>Microsoft Macintosh PowerPoint</Application>
  <PresentationFormat>Custom</PresentationFormat>
  <Paragraphs>94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CSU-EN-Template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Jessica Cox</cp:lastModifiedBy>
  <cp:revision>14</cp:revision>
  <cp:lastPrinted>2016-09-13T16:24:03Z</cp:lastPrinted>
  <dcterms:modified xsi:type="dcterms:W3CDTF">2017-03-23T16:28:26Z</dcterms:modified>
</cp:coreProperties>
</file>