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3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D081BB-8581-44EC-AF16-3823DA8FAF5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7724E69-3965-4294-A432-B05AE95C0C9B}">
      <dgm:prSet/>
      <dgm:spPr/>
      <dgm:t>
        <a:bodyPr/>
        <a:lstStyle/>
        <a:p>
          <a:r>
            <a:rPr lang="en-US"/>
            <a:t>Dissolved Oxygen &amp; Contaminants / Toxicity Within Stream Restoration</a:t>
          </a:r>
        </a:p>
      </dgm:t>
    </dgm:pt>
    <dgm:pt modelId="{129EAFCD-54E0-4DB9-91A2-4E349E91EDAC}" type="parTrans" cxnId="{8B8F93D7-CBC8-4651-A4CD-7004B62AFA31}">
      <dgm:prSet/>
      <dgm:spPr/>
      <dgm:t>
        <a:bodyPr/>
        <a:lstStyle/>
        <a:p>
          <a:endParaRPr lang="en-US"/>
        </a:p>
      </dgm:t>
    </dgm:pt>
    <dgm:pt modelId="{7B13CCFF-80A6-411A-A7A1-43DCD322EDFE}" type="sibTrans" cxnId="{8B8F93D7-CBC8-4651-A4CD-7004B62AFA31}">
      <dgm:prSet/>
      <dgm:spPr/>
      <dgm:t>
        <a:bodyPr/>
        <a:lstStyle/>
        <a:p>
          <a:endParaRPr lang="en-US"/>
        </a:p>
      </dgm:t>
    </dgm:pt>
    <dgm:pt modelId="{7A33BA2C-C3EC-42C3-93B0-090E520AC6DC}">
      <dgm:prSet/>
      <dgm:spPr/>
      <dgm:t>
        <a:bodyPr/>
        <a:lstStyle/>
        <a:p>
          <a:pPr algn="l"/>
          <a:r>
            <a:rPr lang="en-US" dirty="0"/>
            <a:t>	By:</a:t>
          </a:r>
        </a:p>
      </dgm:t>
    </dgm:pt>
    <dgm:pt modelId="{79EA4E44-3E70-4083-A688-E9FB290EBF74}" type="parTrans" cxnId="{4BE1BF94-D7CF-4F44-A8B0-4552E72E3499}">
      <dgm:prSet/>
      <dgm:spPr/>
      <dgm:t>
        <a:bodyPr/>
        <a:lstStyle/>
        <a:p>
          <a:endParaRPr lang="en-US"/>
        </a:p>
      </dgm:t>
    </dgm:pt>
    <dgm:pt modelId="{A9F57CDC-8A3F-460F-AC36-5AD50C15AFB8}" type="sibTrans" cxnId="{4BE1BF94-D7CF-4F44-A8B0-4552E72E3499}">
      <dgm:prSet/>
      <dgm:spPr/>
      <dgm:t>
        <a:bodyPr/>
        <a:lstStyle/>
        <a:p>
          <a:endParaRPr lang="en-US"/>
        </a:p>
      </dgm:t>
    </dgm:pt>
    <dgm:pt modelId="{A598554F-BD94-4B16-B534-F1B9C43AB267}">
      <dgm:prSet/>
      <dgm:spPr/>
      <dgm:t>
        <a:bodyPr/>
        <a:lstStyle/>
        <a:p>
          <a:r>
            <a:rPr lang="en-US"/>
            <a:t>Joshua Sperry</a:t>
          </a:r>
        </a:p>
      </dgm:t>
    </dgm:pt>
    <dgm:pt modelId="{8C5C31A6-B463-4FC2-91A7-9CA074498A0A}" type="parTrans" cxnId="{80D5B0A4-3377-4685-AB08-EA40D3D559A6}">
      <dgm:prSet/>
      <dgm:spPr/>
      <dgm:t>
        <a:bodyPr/>
        <a:lstStyle/>
        <a:p>
          <a:endParaRPr lang="en-US"/>
        </a:p>
      </dgm:t>
    </dgm:pt>
    <dgm:pt modelId="{F625ADA3-1DE2-45A7-ADAC-765A77E8CE3F}" type="sibTrans" cxnId="{80D5B0A4-3377-4685-AB08-EA40D3D559A6}">
      <dgm:prSet/>
      <dgm:spPr/>
      <dgm:t>
        <a:bodyPr/>
        <a:lstStyle/>
        <a:p>
          <a:endParaRPr lang="en-US"/>
        </a:p>
      </dgm:t>
    </dgm:pt>
    <dgm:pt modelId="{8D61365F-8BB4-4375-A5C4-DEC625DB7B64}" type="pres">
      <dgm:prSet presAssocID="{2ED081BB-8581-44EC-AF16-3823DA8FAF55}" presName="root" presStyleCnt="0">
        <dgm:presLayoutVars>
          <dgm:dir/>
          <dgm:resizeHandles val="exact"/>
        </dgm:presLayoutVars>
      </dgm:prSet>
      <dgm:spPr/>
    </dgm:pt>
    <dgm:pt modelId="{7C3E692A-D44E-4CDA-9B75-5EAF6895BE11}" type="pres">
      <dgm:prSet presAssocID="{57724E69-3965-4294-A432-B05AE95C0C9B}" presName="compNode" presStyleCnt="0"/>
      <dgm:spPr/>
    </dgm:pt>
    <dgm:pt modelId="{923DEA82-CA58-421B-A968-D0F1FCAF225D}" type="pres">
      <dgm:prSet presAssocID="{57724E69-3965-4294-A432-B05AE95C0C9B}" presName="bgRect" presStyleLbl="bgShp" presStyleIdx="0" presStyleCnt="3"/>
      <dgm:spPr/>
    </dgm:pt>
    <dgm:pt modelId="{9A55B3CE-C28D-4D8F-BBAA-5B0BA4D8F558}" type="pres">
      <dgm:prSet presAssocID="{57724E69-3965-4294-A432-B05AE95C0C9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ientist"/>
        </a:ext>
      </dgm:extLst>
    </dgm:pt>
    <dgm:pt modelId="{AE10CBCE-A491-43D9-8B82-C2CF05D1F833}" type="pres">
      <dgm:prSet presAssocID="{57724E69-3965-4294-A432-B05AE95C0C9B}" presName="spaceRect" presStyleCnt="0"/>
      <dgm:spPr/>
    </dgm:pt>
    <dgm:pt modelId="{EEC1F60C-EFB3-40CC-A3E9-EC8672959073}" type="pres">
      <dgm:prSet presAssocID="{57724E69-3965-4294-A432-B05AE95C0C9B}" presName="parTx" presStyleLbl="revTx" presStyleIdx="0" presStyleCnt="3">
        <dgm:presLayoutVars>
          <dgm:chMax val="0"/>
          <dgm:chPref val="0"/>
        </dgm:presLayoutVars>
      </dgm:prSet>
      <dgm:spPr/>
    </dgm:pt>
    <dgm:pt modelId="{F8F5F81B-79FB-47A0-8786-81C17AC22DFD}" type="pres">
      <dgm:prSet presAssocID="{7B13CCFF-80A6-411A-A7A1-43DCD322EDFE}" presName="sibTrans" presStyleCnt="0"/>
      <dgm:spPr/>
    </dgm:pt>
    <dgm:pt modelId="{092EE5C4-E84D-407B-A38A-831261BF8046}" type="pres">
      <dgm:prSet presAssocID="{7A33BA2C-C3EC-42C3-93B0-090E520AC6DC}" presName="compNode" presStyleCnt="0"/>
      <dgm:spPr/>
    </dgm:pt>
    <dgm:pt modelId="{873DFA67-3B16-4286-974B-C338C6BC1DF1}" type="pres">
      <dgm:prSet presAssocID="{7A33BA2C-C3EC-42C3-93B0-090E520AC6DC}" presName="bgRect" presStyleLbl="bgShp" presStyleIdx="1" presStyleCnt="3"/>
      <dgm:spPr/>
    </dgm:pt>
    <dgm:pt modelId="{5F5D43A8-BFEA-4211-A16E-CEE293FDF8C2}" type="pres">
      <dgm:prSet presAssocID="{7A33BA2C-C3EC-42C3-93B0-090E520AC6DC}" presName="iconRect" presStyleLbl="node1" presStyleIdx="1" presStyleCnt="3" custLinFactX="200000" custLinFactY="200000" custLinFactNeighborX="242502" custLinFactNeighborY="235451"/>
      <dgm:spPr>
        <a:ln>
          <a:noFill/>
        </a:ln>
      </dgm:spPr>
    </dgm:pt>
    <dgm:pt modelId="{5D7F2B07-F7CD-4B45-BC23-D39B3931A090}" type="pres">
      <dgm:prSet presAssocID="{7A33BA2C-C3EC-42C3-93B0-090E520AC6DC}" presName="spaceRect" presStyleCnt="0"/>
      <dgm:spPr/>
    </dgm:pt>
    <dgm:pt modelId="{53D492FD-19C4-4E74-8F71-3790296085C7}" type="pres">
      <dgm:prSet presAssocID="{7A33BA2C-C3EC-42C3-93B0-090E520AC6DC}" presName="parTx" presStyleLbl="revTx" presStyleIdx="1" presStyleCnt="3">
        <dgm:presLayoutVars>
          <dgm:chMax val="0"/>
          <dgm:chPref val="0"/>
        </dgm:presLayoutVars>
      </dgm:prSet>
      <dgm:spPr/>
    </dgm:pt>
    <dgm:pt modelId="{93027D2B-3058-4E2F-A92A-D67680E6C885}" type="pres">
      <dgm:prSet presAssocID="{A9F57CDC-8A3F-460F-AC36-5AD50C15AFB8}" presName="sibTrans" presStyleCnt="0"/>
      <dgm:spPr/>
    </dgm:pt>
    <dgm:pt modelId="{2C998FC3-1A8D-4AD2-816A-9C8796B7F7BC}" type="pres">
      <dgm:prSet presAssocID="{A598554F-BD94-4B16-B534-F1B9C43AB267}" presName="compNode" presStyleCnt="0"/>
      <dgm:spPr/>
    </dgm:pt>
    <dgm:pt modelId="{F179B23C-25BB-49A9-8492-4FAFE331236E}" type="pres">
      <dgm:prSet presAssocID="{A598554F-BD94-4B16-B534-F1B9C43AB267}" presName="bgRect" presStyleLbl="bgShp" presStyleIdx="2" presStyleCnt="3"/>
      <dgm:spPr/>
    </dgm:pt>
    <dgm:pt modelId="{F62630AF-2A7E-40F9-877F-CF57AD1D7673}" type="pres">
      <dgm:prSet presAssocID="{A598554F-BD94-4B16-B534-F1B9C43AB267}" presName="iconRect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6FD17E50-2C11-47C4-82DA-A396EBAC9BBF}" type="pres">
      <dgm:prSet presAssocID="{A598554F-BD94-4B16-B534-F1B9C43AB267}" presName="spaceRect" presStyleCnt="0"/>
      <dgm:spPr/>
    </dgm:pt>
    <dgm:pt modelId="{E3609419-82BE-42D1-968A-14FCD26B1120}" type="pres">
      <dgm:prSet presAssocID="{A598554F-BD94-4B16-B534-F1B9C43AB26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1D4A310-883F-4DC2-8D29-0FEA9ED6534E}" type="presOf" srcId="{57724E69-3965-4294-A432-B05AE95C0C9B}" destId="{EEC1F60C-EFB3-40CC-A3E9-EC8672959073}" srcOrd="0" destOrd="0" presId="urn:microsoft.com/office/officeart/2018/2/layout/IconVerticalSolidList"/>
    <dgm:cxn modelId="{2C8D1616-8E73-40A0-928A-A717F88BCBE6}" type="presOf" srcId="{7A33BA2C-C3EC-42C3-93B0-090E520AC6DC}" destId="{53D492FD-19C4-4E74-8F71-3790296085C7}" srcOrd="0" destOrd="0" presId="urn:microsoft.com/office/officeart/2018/2/layout/IconVerticalSolidList"/>
    <dgm:cxn modelId="{4BE1BF94-D7CF-4F44-A8B0-4552E72E3499}" srcId="{2ED081BB-8581-44EC-AF16-3823DA8FAF55}" destId="{7A33BA2C-C3EC-42C3-93B0-090E520AC6DC}" srcOrd="1" destOrd="0" parTransId="{79EA4E44-3E70-4083-A688-E9FB290EBF74}" sibTransId="{A9F57CDC-8A3F-460F-AC36-5AD50C15AFB8}"/>
    <dgm:cxn modelId="{80D5B0A4-3377-4685-AB08-EA40D3D559A6}" srcId="{2ED081BB-8581-44EC-AF16-3823DA8FAF55}" destId="{A598554F-BD94-4B16-B534-F1B9C43AB267}" srcOrd="2" destOrd="0" parTransId="{8C5C31A6-B463-4FC2-91A7-9CA074498A0A}" sibTransId="{F625ADA3-1DE2-45A7-ADAC-765A77E8CE3F}"/>
    <dgm:cxn modelId="{929CC3CE-47D9-426C-9235-832C916C0006}" type="presOf" srcId="{A598554F-BD94-4B16-B534-F1B9C43AB267}" destId="{E3609419-82BE-42D1-968A-14FCD26B1120}" srcOrd="0" destOrd="0" presId="urn:microsoft.com/office/officeart/2018/2/layout/IconVerticalSolidList"/>
    <dgm:cxn modelId="{8B8F93D7-CBC8-4651-A4CD-7004B62AFA31}" srcId="{2ED081BB-8581-44EC-AF16-3823DA8FAF55}" destId="{57724E69-3965-4294-A432-B05AE95C0C9B}" srcOrd="0" destOrd="0" parTransId="{129EAFCD-54E0-4DB9-91A2-4E349E91EDAC}" sibTransId="{7B13CCFF-80A6-411A-A7A1-43DCD322EDFE}"/>
    <dgm:cxn modelId="{DEA947F8-3C5F-42A9-B5C8-7CD5B16B0309}" type="presOf" srcId="{2ED081BB-8581-44EC-AF16-3823DA8FAF55}" destId="{8D61365F-8BB4-4375-A5C4-DEC625DB7B64}" srcOrd="0" destOrd="0" presId="urn:microsoft.com/office/officeart/2018/2/layout/IconVerticalSolidList"/>
    <dgm:cxn modelId="{D6751ED8-097F-49E0-8146-A756E3EFAFF1}" type="presParOf" srcId="{8D61365F-8BB4-4375-A5C4-DEC625DB7B64}" destId="{7C3E692A-D44E-4CDA-9B75-5EAF6895BE11}" srcOrd="0" destOrd="0" presId="urn:microsoft.com/office/officeart/2018/2/layout/IconVerticalSolidList"/>
    <dgm:cxn modelId="{BD4FE72A-F9C6-4547-A7EE-0F9AD66D1877}" type="presParOf" srcId="{7C3E692A-D44E-4CDA-9B75-5EAF6895BE11}" destId="{923DEA82-CA58-421B-A968-D0F1FCAF225D}" srcOrd="0" destOrd="0" presId="urn:microsoft.com/office/officeart/2018/2/layout/IconVerticalSolidList"/>
    <dgm:cxn modelId="{6D868BEB-5F3D-43B7-835F-D6D445B7FD47}" type="presParOf" srcId="{7C3E692A-D44E-4CDA-9B75-5EAF6895BE11}" destId="{9A55B3CE-C28D-4D8F-BBAA-5B0BA4D8F558}" srcOrd="1" destOrd="0" presId="urn:microsoft.com/office/officeart/2018/2/layout/IconVerticalSolidList"/>
    <dgm:cxn modelId="{ED80BB16-79ED-417F-94D4-CE44451D28C5}" type="presParOf" srcId="{7C3E692A-D44E-4CDA-9B75-5EAF6895BE11}" destId="{AE10CBCE-A491-43D9-8B82-C2CF05D1F833}" srcOrd="2" destOrd="0" presId="urn:microsoft.com/office/officeart/2018/2/layout/IconVerticalSolidList"/>
    <dgm:cxn modelId="{B27A4D23-4DB0-46AB-8836-DCC48DA2AC47}" type="presParOf" srcId="{7C3E692A-D44E-4CDA-9B75-5EAF6895BE11}" destId="{EEC1F60C-EFB3-40CC-A3E9-EC8672959073}" srcOrd="3" destOrd="0" presId="urn:microsoft.com/office/officeart/2018/2/layout/IconVerticalSolidList"/>
    <dgm:cxn modelId="{7E8ABEDD-EC22-46D0-AC79-3A82D0E36B67}" type="presParOf" srcId="{8D61365F-8BB4-4375-A5C4-DEC625DB7B64}" destId="{F8F5F81B-79FB-47A0-8786-81C17AC22DFD}" srcOrd="1" destOrd="0" presId="urn:microsoft.com/office/officeart/2018/2/layout/IconVerticalSolidList"/>
    <dgm:cxn modelId="{F894234A-48B7-45C0-8F6B-C82A1C1E294C}" type="presParOf" srcId="{8D61365F-8BB4-4375-A5C4-DEC625DB7B64}" destId="{092EE5C4-E84D-407B-A38A-831261BF8046}" srcOrd="2" destOrd="0" presId="urn:microsoft.com/office/officeart/2018/2/layout/IconVerticalSolidList"/>
    <dgm:cxn modelId="{4DE59482-B91A-4E9B-B568-DB3B87B12DED}" type="presParOf" srcId="{092EE5C4-E84D-407B-A38A-831261BF8046}" destId="{873DFA67-3B16-4286-974B-C338C6BC1DF1}" srcOrd="0" destOrd="0" presId="urn:microsoft.com/office/officeart/2018/2/layout/IconVerticalSolidList"/>
    <dgm:cxn modelId="{121A0CE6-6A74-4319-ACB4-5D82CD456576}" type="presParOf" srcId="{092EE5C4-E84D-407B-A38A-831261BF8046}" destId="{5F5D43A8-BFEA-4211-A16E-CEE293FDF8C2}" srcOrd="1" destOrd="0" presId="urn:microsoft.com/office/officeart/2018/2/layout/IconVerticalSolidList"/>
    <dgm:cxn modelId="{A674E6EE-7599-47B6-828D-DD4FF1B60E2F}" type="presParOf" srcId="{092EE5C4-E84D-407B-A38A-831261BF8046}" destId="{5D7F2B07-F7CD-4B45-BC23-D39B3931A090}" srcOrd="2" destOrd="0" presId="urn:microsoft.com/office/officeart/2018/2/layout/IconVerticalSolidList"/>
    <dgm:cxn modelId="{5298C952-A069-41F5-8868-996F1CEBFA44}" type="presParOf" srcId="{092EE5C4-E84D-407B-A38A-831261BF8046}" destId="{53D492FD-19C4-4E74-8F71-3790296085C7}" srcOrd="3" destOrd="0" presId="urn:microsoft.com/office/officeart/2018/2/layout/IconVerticalSolidList"/>
    <dgm:cxn modelId="{973F9DD0-DBBF-482E-BC5E-76C8945F1C05}" type="presParOf" srcId="{8D61365F-8BB4-4375-A5C4-DEC625DB7B64}" destId="{93027D2B-3058-4E2F-A92A-D67680E6C885}" srcOrd="3" destOrd="0" presId="urn:microsoft.com/office/officeart/2018/2/layout/IconVerticalSolidList"/>
    <dgm:cxn modelId="{B6433011-CD03-4920-8C8B-F50F52FCBB0E}" type="presParOf" srcId="{8D61365F-8BB4-4375-A5C4-DEC625DB7B64}" destId="{2C998FC3-1A8D-4AD2-816A-9C8796B7F7BC}" srcOrd="4" destOrd="0" presId="urn:microsoft.com/office/officeart/2018/2/layout/IconVerticalSolidList"/>
    <dgm:cxn modelId="{B221A804-86DF-482D-A09E-02EFA0C7ECE9}" type="presParOf" srcId="{2C998FC3-1A8D-4AD2-816A-9C8796B7F7BC}" destId="{F179B23C-25BB-49A9-8492-4FAFE331236E}" srcOrd="0" destOrd="0" presId="urn:microsoft.com/office/officeart/2018/2/layout/IconVerticalSolidList"/>
    <dgm:cxn modelId="{0D49CD28-F1B3-4D90-86AB-2807A443A826}" type="presParOf" srcId="{2C998FC3-1A8D-4AD2-816A-9C8796B7F7BC}" destId="{F62630AF-2A7E-40F9-877F-CF57AD1D7673}" srcOrd="1" destOrd="0" presId="urn:microsoft.com/office/officeart/2018/2/layout/IconVerticalSolidList"/>
    <dgm:cxn modelId="{23A146DA-EEE4-4941-85E9-C2B25411CD44}" type="presParOf" srcId="{2C998FC3-1A8D-4AD2-816A-9C8796B7F7BC}" destId="{6FD17E50-2C11-47C4-82DA-A396EBAC9BBF}" srcOrd="2" destOrd="0" presId="urn:microsoft.com/office/officeart/2018/2/layout/IconVerticalSolidList"/>
    <dgm:cxn modelId="{329D2D39-2444-4525-99ED-3515A288CEFF}" type="presParOf" srcId="{2C998FC3-1A8D-4AD2-816A-9C8796B7F7BC}" destId="{E3609419-82BE-42D1-968A-14FCD26B112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3DEA82-CA58-421B-A968-D0F1FCAF225D}">
      <dsp:nvSpPr>
        <dsp:cNvPr id="0" name=""/>
        <dsp:cNvSpPr/>
      </dsp:nvSpPr>
      <dsp:spPr>
        <a:xfrm>
          <a:off x="0" y="582"/>
          <a:ext cx="6190459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55B3CE-C28D-4D8F-BBAA-5B0BA4D8F558}">
      <dsp:nvSpPr>
        <dsp:cNvPr id="0" name=""/>
        <dsp:cNvSpPr/>
      </dsp:nvSpPr>
      <dsp:spPr>
        <a:xfrm>
          <a:off x="412052" y="307067"/>
          <a:ext cx="749186" cy="7491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C1F60C-EFB3-40CC-A3E9-EC8672959073}">
      <dsp:nvSpPr>
        <dsp:cNvPr id="0" name=""/>
        <dsp:cNvSpPr/>
      </dsp:nvSpPr>
      <dsp:spPr>
        <a:xfrm>
          <a:off x="1573291" y="582"/>
          <a:ext cx="4617167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Dissolved Oxygen &amp; Contaminants / Toxicity Within Stream Restoration</a:t>
          </a:r>
        </a:p>
      </dsp:txBody>
      <dsp:txXfrm>
        <a:off x="1573291" y="582"/>
        <a:ext cx="4617167" cy="1362156"/>
      </dsp:txXfrm>
    </dsp:sp>
    <dsp:sp modelId="{873DFA67-3B16-4286-974B-C338C6BC1DF1}">
      <dsp:nvSpPr>
        <dsp:cNvPr id="0" name=""/>
        <dsp:cNvSpPr/>
      </dsp:nvSpPr>
      <dsp:spPr>
        <a:xfrm>
          <a:off x="0" y="1703278"/>
          <a:ext cx="6190459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5D43A8-BFEA-4211-A16E-CEE293FDF8C2}">
      <dsp:nvSpPr>
        <dsp:cNvPr id="0" name=""/>
        <dsp:cNvSpPr/>
      </dsp:nvSpPr>
      <dsp:spPr>
        <a:xfrm>
          <a:off x="3727216" y="4019526"/>
          <a:ext cx="749186" cy="74918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D492FD-19C4-4E74-8F71-3790296085C7}">
      <dsp:nvSpPr>
        <dsp:cNvPr id="0" name=""/>
        <dsp:cNvSpPr/>
      </dsp:nvSpPr>
      <dsp:spPr>
        <a:xfrm>
          <a:off x="1573291" y="1703278"/>
          <a:ext cx="4617167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	By:</a:t>
          </a:r>
        </a:p>
      </dsp:txBody>
      <dsp:txXfrm>
        <a:off x="1573291" y="1703278"/>
        <a:ext cx="4617167" cy="1362156"/>
      </dsp:txXfrm>
    </dsp:sp>
    <dsp:sp modelId="{F179B23C-25BB-49A9-8492-4FAFE331236E}">
      <dsp:nvSpPr>
        <dsp:cNvPr id="0" name=""/>
        <dsp:cNvSpPr/>
      </dsp:nvSpPr>
      <dsp:spPr>
        <a:xfrm>
          <a:off x="0" y="3405974"/>
          <a:ext cx="6190459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2630AF-2A7E-40F9-877F-CF57AD1D7673}">
      <dsp:nvSpPr>
        <dsp:cNvPr id="0" name=""/>
        <dsp:cNvSpPr/>
      </dsp:nvSpPr>
      <dsp:spPr>
        <a:xfrm>
          <a:off x="412052" y="3712459"/>
          <a:ext cx="749186" cy="7491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609419-82BE-42D1-968A-14FCD26B1120}">
      <dsp:nvSpPr>
        <dsp:cNvPr id="0" name=""/>
        <dsp:cNvSpPr/>
      </dsp:nvSpPr>
      <dsp:spPr>
        <a:xfrm>
          <a:off x="1573291" y="3405974"/>
          <a:ext cx="4617167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Joshua Sperry</a:t>
          </a:r>
        </a:p>
      </dsp:txBody>
      <dsp:txXfrm>
        <a:off x="1573291" y="3405974"/>
        <a:ext cx="4617167" cy="13621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2773D-245B-4CD4-B4BF-CC528223937E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90201-4F56-4C98-8ADB-B9F788ED0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10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https://ib.bioninja.com.au/_Media/eutrophication-2_med.jpeg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90201-4F56-4C98-8ADB-B9F788ED02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06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https://pubs.rsc.org/image/article/2018/EM/c8em00042e/c8em00042e-f3_hi-res.gif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90201-4F56-4C98-8ADB-B9F788ED02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24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https://www.google.com/url?sa=i&amp;url=https%3A%2F%2Fwww.britannica.com%2Fstory%2Fharmful-algal-blooms&amp;psig=AOvVaw2cU3NXUZ28L9RKqVZ_67BY&amp;ust=1619018985127000&amp;source=images&amp;cd=vfe&amp;ved=0CAIQjRxqFwoTCMjL2L2SjfACFQAAAAAdAAAAABAD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90201-4F56-4C98-8ADB-B9F788ED02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89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https://www.google.com/url?sa=i&amp;url=https%3A%2F%2Fskytruth.org%2F2015%2F10%2Fmapping-abandoned-coal-mines%2F&amp;psig=AOvVaw2EJTtLKtJlPKOM8DE168E0&amp;ust=1619019512087000&amp;source=images&amp;cd=vfe&amp;ved=0CAIQjRxqFwoTCLDHyeqTjfACFQAAAAAdAAAAABAO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90201-4F56-4C98-8ADB-B9F788ED02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158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https://link.springer.com/chapter/10.1007/978-981-13-0149-0_12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90201-4F56-4C98-8ADB-B9F788ED02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729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https://encrypted-tbn0.gstatic.com/images?q=tbn:ANd9GcSCCJlnZiDdLhyJI3IDjqR026qPJO4T4smM609seWAtYIgwTxbD_3k7rHEHoB1xZ7Ar6nw&amp;usqp=CAU</a:t>
            </a:r>
          </a:p>
          <a:p>
            <a:r>
              <a:rPr lang="en-US" dirty="0"/>
              <a:t>https://sites.sandiego.edu/sdpollutiontrackers/files/2018/04/PCB_Food_Chain_Marine_Plankton_Herring_Salmon_Mammals.jpg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90201-4F56-4C98-8ADB-B9F788ED02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07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455B88A-C127-47B3-B317-724BD4EA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F07A923-368D-45E6-AACC-9ECE4057A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FE16B44-FE3C-4330-AF20-E869FC7B7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1CB6733-6A12-4A1C-87C3-B676FB381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754CCFD-DC5E-453F-B95A-F045ED9B2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E826A39-89EA-44EA-ABC5-F446934921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C33F367-76E5-4D2A-96B1-4FD443CDD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nip Diagonal Corner Rectangle 21">
            <a:extLst>
              <a:ext uri="{FF2B5EF4-FFF2-40B4-BE49-F238E27FC236}">
                <a16:creationId xmlns:a16="http://schemas.microsoft.com/office/drawing/2014/main" id="{6F769419-3E73-449D-B62A-0CDEC946A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8129873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6515200-42F9-488F-9895-6CDBCD1E8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3185F0E-78D5-4C2D-9239-D3515B448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5BD9142-FF9C-4EED-A027-18D095481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2F547D3-9752-4481-B3A8-50E08610B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1999C2F-3D0D-4813-9696-83630A6FE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C737390-C9CA-456B-9F40-D7A76EA24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6A58CBA1-A194-4228-9F6A-B84ECF9CE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102" y="-257234"/>
            <a:ext cx="11357793" cy="324861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000" kern="1200" cap="all" dirty="0">
                <a:ln w="3175" cmpd="sng"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CIVE 717 River Mechanics</a:t>
            </a:r>
          </a:p>
        </p:txBody>
      </p:sp>
      <p:graphicFrame>
        <p:nvGraphicFramePr>
          <p:cNvPr id="8" name="Text Placeholder 5">
            <a:extLst>
              <a:ext uri="{FF2B5EF4-FFF2-40B4-BE49-F238E27FC236}">
                <a16:creationId xmlns:a16="http://schemas.microsoft.com/office/drawing/2014/main" id="{0F1FC899-5556-4B9F-B317-B69AA843DD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0076104"/>
              </p:ext>
            </p:extLst>
          </p:nvPr>
        </p:nvGraphicFramePr>
        <p:xfrm>
          <a:off x="3000770" y="2080341"/>
          <a:ext cx="6190459" cy="476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7540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396387-8901-4462-B335-01AB71836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0722"/>
            <a:ext cx="3518748" cy="11424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Mining</a:t>
            </a:r>
          </a:p>
        </p:txBody>
      </p:sp>
      <p:sp>
        <p:nvSpPr>
          <p:cNvPr id="19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44E6AEB-E15D-4C5E-B130-1DE041E384A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7943" r="7943"/>
          <a:stretch/>
        </p:blipFill>
        <p:spPr>
          <a:xfrm>
            <a:off x="77806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6F70B-6DD6-4C91-9326-E3739C000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2710" y="1822448"/>
            <a:ext cx="4486762" cy="379622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 3" panose="05040102010807070707" pitchFamily="18" charset="2"/>
              <a:buChar char=""/>
            </a:pPr>
            <a:r>
              <a:rPr lang="en-US" dirty="0">
                <a:solidFill>
                  <a:schemeClr val="bg1"/>
                </a:solidFill>
              </a:rPr>
              <a:t>Runoff can lead to yellow ferric hydroxide on stream beds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eliminates macroinvertebrate habitat in hyporheic zone.</a:t>
            </a:r>
          </a:p>
          <a:p>
            <a:pPr>
              <a:buFont typeface="Wingdings 3" panose="05040102010807070707" pitchFamily="18" charset="2"/>
              <a:buChar char=""/>
            </a:pP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>
              <a:buFont typeface="Wingdings 3" panose="05040102010807070707" pitchFamily="18" charset="2"/>
              <a:buChar char="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Low pH runoff  dissolves metals  increases water hardness and dissolved solids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1918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C41C0-E51E-4CE3-AE35-2A5E03CC3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3120" y="-166699"/>
            <a:ext cx="3518748" cy="11424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Wetland</a:t>
            </a:r>
          </a:p>
        </p:txBody>
      </p:sp>
      <p:sp>
        <p:nvSpPr>
          <p:cNvPr id="19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Diagram&#10;&#10;Description automatically generated">
            <a:extLst>
              <a:ext uri="{FF2B5EF4-FFF2-40B4-BE49-F238E27FC236}">
                <a16:creationId xmlns:a16="http://schemas.microsoft.com/office/drawing/2014/main" id="{D28B20DD-42C8-453E-BC66-7D7861A41C4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3847" r="3848" b="1"/>
          <a:stretch/>
        </p:blipFill>
        <p:spPr>
          <a:xfrm>
            <a:off x="77806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9992A1-9B6C-4670-8ACE-EECC216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74225" y="975763"/>
            <a:ext cx="4498264" cy="461860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buFont typeface="Wingdings 3" panose="05040102010807070707" pitchFamily="18" charset="2"/>
              <a:buChar char=""/>
            </a:pPr>
            <a:r>
              <a:rPr lang="en-US" dirty="0">
                <a:solidFill>
                  <a:schemeClr val="bg1"/>
                </a:solidFill>
              </a:rPr>
              <a:t>Can remove contaminants, nitrates, and phosphates</a:t>
            </a:r>
          </a:p>
          <a:p>
            <a:pPr>
              <a:lnSpc>
                <a:spcPct val="90000"/>
              </a:lnSpc>
              <a:buFont typeface="Wingdings 3" panose="05040102010807070707" pitchFamily="18" charset="2"/>
              <a:buChar char=""/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 typeface="Wingdings 3" panose="05040102010807070707" pitchFamily="18" charset="2"/>
              <a:buChar char=""/>
            </a:pPr>
            <a:r>
              <a:rPr lang="en-US" dirty="0">
                <a:solidFill>
                  <a:schemeClr val="bg1"/>
                </a:solidFill>
              </a:rPr>
              <a:t>High organic matter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increase adsorption  decrease dissolved contaminant concentration</a:t>
            </a:r>
          </a:p>
          <a:p>
            <a:pPr>
              <a:lnSpc>
                <a:spcPct val="90000"/>
              </a:lnSpc>
              <a:buFont typeface="Wingdings 3" panose="05040102010807070707" pitchFamily="18" charset="2"/>
              <a:buChar char=""/>
            </a:pP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  <a:buFont typeface="Wingdings 3" panose="05040102010807070707" pitchFamily="18" charset="2"/>
              <a:buChar char="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Sand-gravel filter less effective at removing hydrophobic contaminants.</a:t>
            </a:r>
          </a:p>
          <a:p>
            <a:pPr>
              <a:lnSpc>
                <a:spcPct val="90000"/>
              </a:lnSpc>
              <a:buFont typeface="Wingdings 3" panose="05040102010807070707" pitchFamily="18" charset="2"/>
              <a:buChar char=""/>
            </a:pP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  <a:buFont typeface="Wingdings 3" panose="05040102010807070707" pitchFamily="18" charset="2"/>
              <a:buChar char="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Acute Toxicity  high concentrations over short periods (hours / days)</a:t>
            </a:r>
          </a:p>
          <a:p>
            <a:pPr>
              <a:lnSpc>
                <a:spcPct val="90000"/>
              </a:lnSpc>
              <a:buFont typeface="Wingdings 3" panose="05040102010807070707" pitchFamily="18" charset="2"/>
              <a:buChar char=""/>
            </a:pP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  <a:buFont typeface="Wingdings 3" panose="05040102010807070707" pitchFamily="18" charset="2"/>
              <a:buChar char="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Chronic Toxicity  high concentration over long periods (weeks to years)</a:t>
            </a:r>
          </a:p>
          <a:p>
            <a:pPr>
              <a:lnSpc>
                <a:spcPct val="90000"/>
              </a:lnSpc>
              <a:buFont typeface="Wingdings 3" panose="05040102010807070707" pitchFamily="18" charset="2"/>
              <a:buChar char=""/>
            </a:pPr>
            <a:endParaRPr lang="en-US" sz="1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9597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9F8AD66-CC09-4C8D-94EE-932C3785B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E364623-3F66-4AAD-94F8-C053CD4F1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E37E17-44F9-4E44-8F2F-0E873C68E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D327A4D-ADCE-482F-9F55-3B64D197A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600A8AB-CDF2-4E93-92C8-2CCB8230B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F8EE76C-974C-43A5-806B-47687FCB9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FC3BF2D-25C6-4594-8B55-8F1185219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57FD7D-4000-4CEE-A1BC-0B31CBC1B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5923" y="3369733"/>
            <a:ext cx="5556822" cy="15070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Bioaccumulation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7A12C12-F8D4-4AC9-84E1-E4F85BFAB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0"/>
            <a:ext cx="4070923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9FD943-DEB3-4C14-B6FF-07589A8C8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" y="864251"/>
            <a:ext cx="4070923" cy="484163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D982B8-61D5-4D9C-AA05-F95AD17FF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52378" y="685800"/>
            <a:ext cx="6952234" cy="36152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3" panose="05040102010807070707" pitchFamily="18" charset="2"/>
              <a:buChar char=""/>
            </a:pPr>
            <a:r>
              <a:rPr lang="en-US" dirty="0">
                <a:solidFill>
                  <a:schemeClr val="bg1"/>
                </a:solidFill>
              </a:rPr>
              <a:t>Defined as, ”accumulation of contaminants in the biomass of aquatic species from long-term exposure” (Julien, Pg. 370)</a:t>
            </a:r>
          </a:p>
          <a:p>
            <a:pPr>
              <a:buFont typeface="Wingdings 3" panose="05040102010807070707" pitchFamily="18" charset="2"/>
              <a:buChar char=""/>
            </a:pPr>
            <a:r>
              <a:rPr lang="en-US" dirty="0">
                <a:solidFill>
                  <a:schemeClr val="bg1"/>
                </a:solidFill>
              </a:rPr>
              <a:t>Eating 100g of fish contains 0.03 mg of biphenyls (PCB), whereas 100 liters of water has 0.0012 mg.</a:t>
            </a:r>
          </a:p>
          <a:p>
            <a:pPr>
              <a:buFont typeface="Wingdings 3" panose="05040102010807070707" pitchFamily="18" charset="2"/>
              <a:buChar char=""/>
            </a:pPr>
            <a:r>
              <a:rPr lang="en-US" dirty="0">
                <a:solidFill>
                  <a:schemeClr val="bg1"/>
                </a:solidFill>
              </a:rPr>
              <a:t>Radionuclides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radioactive decay of k=0.693/t50.</a:t>
            </a:r>
          </a:p>
          <a:p>
            <a:pPr>
              <a:buFont typeface="Wingdings 3" panose="05040102010807070707" pitchFamily="18" charset="2"/>
              <a:buChar char="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Becquerel (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Bq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)  decay of atoms per second</a:t>
            </a:r>
          </a:p>
          <a:p>
            <a:pPr>
              <a:buFont typeface="Wingdings 3" panose="05040102010807070707" pitchFamily="18" charset="2"/>
              <a:buChar char="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Most soluble radionuclide is Sr90</a:t>
            </a:r>
          </a:p>
          <a:p>
            <a:pPr>
              <a:buFont typeface="Wingdings 3" panose="05040102010807070707" pitchFamily="18" charset="2"/>
              <a:buChar char=""/>
            </a:pPr>
            <a:endParaRPr lang="en-US" dirty="0">
              <a:sym typeface="Wingdings" panose="05000000000000000000" pitchFamily="2" charset="2"/>
            </a:endParaRPr>
          </a:p>
          <a:p>
            <a:pPr>
              <a:buFont typeface="Wingdings 3" panose="05040102010807070707" pitchFamily="18" charset="2"/>
              <a:buChar char=""/>
            </a:pPr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D8AD14-0613-481A-BA78-CCA8DD1F3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36D0C6A-5417-49B9-A556-98633131B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8727C4A-D172-4E5A-9D28-9C04CC829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3D19D09-0DC1-4FC2-B1AD-011ED9010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9016FDD-D596-484A-87E8-CC1E7BAD8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D7E80C5-88F9-44F8-A8D1-0F2F223A7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390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7AB2D0D-D847-47F9-9DCE-FB60F6A58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142" y="117986"/>
            <a:ext cx="12001858" cy="674001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References: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3 Picture: Julien, Pg. 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364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5 Picture: https://ib.bioninja.com.au/_Media/eutrophication-2_med.jpeg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8 Picture: https://pubs.rsc.org/image/article/2018/EM/c8em00042e/c8em00042e-f3_hi-res.gif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9 Picture: https://www.google.com/url?sa=i&amp;url=https%3A%2F%2Fwww.britannica.com%2Fstory%2Fharmful-algal-blooms&amp;psig=AOvVaw2cU3NXUZ28L9RKqVZ_67BY&amp;ust=1619018985127000&amp;source=images&amp;cd=vfe&amp;ved=0CAIQjRxqFwoTCMjL2L2SjfACFQAAAAAdAAAAABAD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10 Picture: https://www.google.com/url?sa=i&amp;url=https%3A%2F%2Fskytruth.org%2F2015%2F10%2Fmapping-abandoned-coal-mines%2F&amp;psig=AOvVaw2EJTtLKtJlPKOM8DE168E0&amp;ust=1619019512087000&amp;source=images&amp;cd=vfe&amp;ved=0CAIQjRxqFwoTCLDHyeqTjfACFQAAAAAdAAAAABAO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11Picture: https://link.springer.com/chapter/10.1007/978-981-13-0149-0_12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12 Picture: https://encrypted-tbn0.gstatic.com/images?q=tbn:ANd9GcSCCJlnZiDdLhyJI3IDjqR026qPJO4T4smM609seWAtYIgwTxbD_3k7rHEHoB1xZ7Ar6nw&amp;usqp=CAU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https://sites.sandiego.edu/sdpollutiontrackers/files/2018/04/PCB_Food_Chain_Marine_Plankton_Herring_Salmon_Mammals.jpg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Book</a:t>
            </a:r>
          </a:p>
          <a:p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Julien, Pierre Y. River Mechanics. Cambridge University Press, 2018.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733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5BDD1EA-D8C1-45AF-9F0A-14A2A137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26FB15-37A7-4214-A20B-88FADC4783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2710" y="628617"/>
            <a:ext cx="3971902" cy="3028983"/>
          </a:xfrm>
        </p:spPr>
        <p:txBody>
          <a:bodyPr>
            <a:normAutofit/>
          </a:bodyPr>
          <a:lstStyle/>
          <a:p>
            <a:r>
              <a:rPr lang="en-US" dirty="0"/>
              <a:t>Dissolved Oxygen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DB83AD-1BF4-4E15-9475-0BC2963027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2709" y="3843868"/>
            <a:ext cx="2827315" cy="1564744"/>
          </a:xfrm>
        </p:spPr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23" name="Snip Diagonal Corner Rectangle 6">
            <a:extLst>
              <a:ext uri="{FF2B5EF4-FFF2-40B4-BE49-F238E27FC236}">
                <a16:creationId xmlns:a16="http://schemas.microsoft.com/office/drawing/2014/main" id="{14354E08-0068-48D7-A8AD-84C7B1CF5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olecules">
            <a:extLst>
              <a:ext uri="{FF2B5EF4-FFF2-40B4-BE49-F238E27FC236}">
                <a16:creationId xmlns:a16="http://schemas.microsoft.com/office/drawing/2014/main" id="{CEC2D810-5609-45F7-A678-A00B125976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85"/>
          <a:stretch/>
        </p:blipFill>
        <p:spPr>
          <a:xfrm>
            <a:off x="79907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779F34F-2960-4B81-BA08-445B6F6A0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0A57ACC-416F-4A5D-B7F7-DDA9886A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6522B4F-50C4-4FCE-8AE2-3789D63ED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C3978FC-B5D1-42BE-B086-BC2A733D5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CED99F1-340D-4970-8E66-3B28E9271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0A54E39-63C0-4847-A766-C6B74FEB4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3C07581-E3A4-4A1E-A550-08FB91ADE0F1}"/>
              </a:ext>
            </a:extLst>
          </p:cNvPr>
          <p:cNvSpPr txBox="1"/>
          <p:nvPr/>
        </p:nvSpPr>
        <p:spPr>
          <a:xfrm>
            <a:off x="7625751" y="4658264"/>
            <a:ext cx="3209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Written Content:</a:t>
            </a:r>
          </a:p>
          <a:p>
            <a:r>
              <a:rPr lang="en-US" dirty="0"/>
              <a:t>Julien, Pg.361-365</a:t>
            </a:r>
          </a:p>
        </p:txBody>
      </p:sp>
    </p:spTree>
    <p:extLst>
      <p:ext uri="{BB962C8B-B14F-4D97-AF65-F5344CB8AC3E}">
        <p14:creationId xmlns:p14="http://schemas.microsoft.com/office/powerpoint/2010/main" val="371533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ED469F-277F-4F9F-AA5F-80E5CD230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Saturated Dissolved Oxygen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AA4FDE1D-D98C-4072-BB21-6B5ECA2A8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468488" y="-306649"/>
            <a:ext cx="4303600" cy="692944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4850E0-E7BF-41E9-91F5-A8D988153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Drop with Temperature (fish species seek cold water during summer)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Oxygen depletion greatest during summer due to increased temperature &amp; low river flows</a:t>
            </a:r>
          </a:p>
        </p:txBody>
      </p:sp>
    </p:spTree>
    <p:extLst>
      <p:ext uri="{BB962C8B-B14F-4D97-AF65-F5344CB8AC3E}">
        <p14:creationId xmlns:p14="http://schemas.microsoft.com/office/powerpoint/2010/main" val="2804802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1E00D-CE37-487C-BAAC-8604D8B1E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5858" y="956094"/>
            <a:ext cx="3657600" cy="1371600"/>
          </a:xfrm>
        </p:spPr>
        <p:txBody>
          <a:bodyPr/>
          <a:lstStyle/>
          <a:p>
            <a:r>
              <a:rPr lang="en-US" dirty="0"/>
              <a:t>Reaeration Rates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98B855-B2BA-490A-89CC-D66F85573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324464"/>
            <a:ext cx="3493904" cy="620907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644BAA-5C9D-4024-8443-4572BE428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5858" y="2398783"/>
            <a:ext cx="3939396" cy="209126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Increases with flow velocity</a:t>
            </a:r>
          </a:p>
          <a:p>
            <a:r>
              <a:rPr lang="en-US" sz="2000" dirty="0">
                <a:solidFill>
                  <a:schemeClr val="bg1"/>
                </a:solidFill>
              </a:rPr>
              <a:t>Decreases with flow depth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3BF316-9DE1-48DE-96F0-173A9C180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903" y="324463"/>
            <a:ext cx="3493328" cy="620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24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C2AC8-E135-4D63-AA7F-DE9619FA0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Biochemical Oxygen Demand (BOD)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B7784B-91CB-42BF-A109-F7C768CE5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748" y="966217"/>
            <a:ext cx="6986264" cy="477322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83A8F4-055E-4E15-94B2-3A3AC20B4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4618158" cy="292004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Dissolved oxygen consumed by living organisms under aerobic conditions.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Carbonaceous (CBOD) from carbohydrates / organic matter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Nitrogenous (NBOD) break down of organic-N to ammonia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142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9403C7F-76AE-4587-92A2-D4E41EBE6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Oil refinery against blue sky">
            <a:extLst>
              <a:ext uri="{FF2B5EF4-FFF2-40B4-BE49-F238E27FC236}">
                <a16:creationId xmlns:a16="http://schemas.microsoft.com/office/drawing/2014/main" id="{8513161D-0B65-4AA5-A425-41E6084D38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76" r="31500"/>
          <a:stretch/>
        </p:blipFill>
        <p:spPr>
          <a:xfrm>
            <a:off x="831" y="10"/>
            <a:ext cx="3502025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7004E52-7D34-4936-B47A-F2A5E40A7E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71347" y="139700"/>
            <a:ext cx="6626072" cy="36152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3" panose="05040102010807070707" pitchFamily="18" charset="2"/>
              <a:buChar char=""/>
            </a:pPr>
            <a:r>
              <a:rPr lang="en-US" dirty="0">
                <a:solidFill>
                  <a:schemeClr val="bg1"/>
                </a:solidFill>
              </a:rPr>
              <a:t>Domestic and Industrial Waste have higher levels of BOD.</a:t>
            </a:r>
          </a:p>
          <a:p>
            <a:pPr lvl="1">
              <a:buFont typeface="Wingdings 3" panose="05040102010807070707" pitchFamily="18" charset="2"/>
              <a:buChar char=""/>
            </a:pPr>
            <a:r>
              <a:rPr lang="en-US" dirty="0">
                <a:solidFill>
                  <a:schemeClr val="bg1"/>
                </a:solidFill>
              </a:rPr>
              <a:t>Deplete DO of surface water and decrease aquatic biodiversity</a:t>
            </a:r>
          </a:p>
          <a:p>
            <a:pPr lvl="1">
              <a:buFont typeface="Wingdings 3" panose="05040102010807070707" pitchFamily="18" charset="2"/>
              <a:buChar char=""/>
            </a:pPr>
            <a:r>
              <a:rPr lang="en-US" dirty="0">
                <a:solidFill>
                  <a:schemeClr val="bg1"/>
                </a:solidFill>
              </a:rPr>
              <a:t>When waste is added to river the oxygen consumption can exceed the oxygen supply from reaeration.</a:t>
            </a:r>
          </a:p>
          <a:p>
            <a:pPr>
              <a:buFont typeface="Wingdings 3" panose="05040102010807070707" pitchFamily="18" charset="2"/>
              <a:buChar char=""/>
            </a:pPr>
            <a:endParaRPr lang="en-US" dirty="0"/>
          </a:p>
          <a:p>
            <a:pPr>
              <a:buFont typeface="Wingdings 3" panose="05040102010807070707" pitchFamily="18" charset="2"/>
              <a:buChar char=""/>
            </a:pPr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6C71778-3DDA-4748-AEBB-2A4B75016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A1F5C7D-5183-424E-BD72-BBFC59C5A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848F76E-D8DE-4826-901B-4E409024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AE84420-E672-4A16-8384-42BDDC4A9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44D91EB-FA8D-4FD3-88F8-053F9962B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56B711F-46BD-4789-926C-CF2F01F71D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D73729F-2347-472C-898A-1A961DACB12E}"/>
                  </a:ext>
                </a:extLst>
              </p:cNvPr>
              <p:cNvSpPr txBox="1"/>
              <p:nvPr/>
            </p:nvSpPr>
            <p:spPr>
              <a:xfrm>
                <a:off x="1812041" y="4302525"/>
                <a:ext cx="743597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𝐷𝑂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𝐷𝑂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𝑠𝑎𝑡</m:t>
                          </m:r>
                        </m:sub>
                      </m:sSub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D73729F-2347-472C-898A-1A961DACB1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041" y="4302525"/>
                <a:ext cx="743597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D545885-3EE2-4F1D-BBF8-37CD24D5926C}"/>
                  </a:ext>
                </a:extLst>
              </p:cNvPr>
              <p:cNvSpPr txBox="1"/>
              <p:nvPr/>
            </p:nvSpPr>
            <p:spPr>
              <a:xfrm>
                <a:off x="3502856" y="2929581"/>
                <a:ext cx="6104626" cy="6951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den>
                              </m:f>
                            </m:sup>
                          </m:s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den>
                              </m:f>
                            </m:sup>
                          </m:sSup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D545885-3EE2-4F1D-BBF8-37CD24D59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2856" y="2929581"/>
                <a:ext cx="6104626" cy="6951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A805D47-6BB0-4559-8DB8-C9BEF4556AA4}"/>
                  </a:ext>
                </a:extLst>
              </p:cNvPr>
              <p:cNvSpPr txBox="1"/>
              <p:nvPr/>
            </p:nvSpPr>
            <p:spPr>
              <a:xfrm>
                <a:off x="4500933" y="3697503"/>
                <a:ext cx="6104626" cy="5852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ln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{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US" dirty="0"/>
                  <a:t>}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A805D47-6BB0-4559-8DB8-C9BEF4556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933" y="3697503"/>
                <a:ext cx="6104626" cy="5852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0B95A66-085B-4002-A8F7-AC15C9F78547}"/>
              </a:ext>
            </a:extLst>
          </p:cNvPr>
          <p:cNvSpPr txBox="1"/>
          <p:nvPr/>
        </p:nvSpPr>
        <p:spPr>
          <a:xfrm>
            <a:off x="4468173" y="2594001"/>
            <a:ext cx="450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Important Equations (Julien, Pg. 364)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B144498-53D7-465F-B2D7-4F81A8483DF0}"/>
                  </a:ext>
                </a:extLst>
              </p:cNvPr>
              <p:cNvSpPr txBox="1"/>
              <p:nvPr/>
            </p:nvSpPr>
            <p:spPr>
              <a:xfrm>
                <a:off x="3502856" y="5397689"/>
                <a:ext cx="880924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= Oxygen Depletion Rate,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= Reaeration Constant,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= Initial </a:t>
                </a:r>
                <a:br>
                  <a:rPr lang="en-US" dirty="0"/>
                </a:br>
                <a:r>
                  <a:rPr lang="en-US" dirty="0"/>
                  <a:t>Load, V =Flow velocity,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/>
                  <a:t>= Downstream Distance with max. oxygen deficit,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𝑠𝑎𝑡</m:t>
                        </m:r>
                      </m:sub>
                    </m:sSub>
                  </m:oMath>
                </a14:m>
                <a:r>
                  <a:rPr lang="en-US" dirty="0"/>
                  <a:t>= Dissolved Oxygen,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= Minimum Dissolved Oxygen   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B144498-53D7-465F-B2D7-4F81A8483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2856" y="5397689"/>
                <a:ext cx="8809240" cy="923330"/>
              </a:xfrm>
              <a:prstGeom prst="rect">
                <a:avLst/>
              </a:prstGeom>
              <a:blipFill>
                <a:blip r:embed="rId6"/>
                <a:stretch>
                  <a:fillRect l="-623" t="-3289" r="-761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FD82C05A-8276-49C0-A88D-286258B335B6}"/>
              </a:ext>
            </a:extLst>
          </p:cNvPr>
          <p:cNvSpPr txBox="1"/>
          <p:nvPr/>
        </p:nvSpPr>
        <p:spPr>
          <a:xfrm>
            <a:off x="3535720" y="4948856"/>
            <a:ext cx="6188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Variables:</a:t>
            </a:r>
          </a:p>
        </p:txBody>
      </p:sp>
    </p:spTree>
    <p:extLst>
      <p:ext uri="{BB962C8B-B14F-4D97-AF65-F5344CB8AC3E}">
        <p14:creationId xmlns:p14="http://schemas.microsoft.com/office/powerpoint/2010/main" val="429188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rystal lattice grid">
            <a:extLst>
              <a:ext uri="{FF2B5EF4-FFF2-40B4-BE49-F238E27FC236}">
                <a16:creationId xmlns:a16="http://schemas.microsoft.com/office/drawing/2014/main" id="{5027EE73-9D4E-4B98-8D77-BAE81F162E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-3175" y="10"/>
            <a:ext cx="12192000" cy="685799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6343D80-A0C6-4FDD-8BC9-A3C5F36AC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8001000" cy="2971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Contaminant and toxicity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EA33FF-E185-439D-9B0B-042D07D0C8C1}"/>
              </a:ext>
            </a:extLst>
          </p:cNvPr>
          <p:cNvSpPr txBox="1"/>
          <p:nvPr/>
        </p:nvSpPr>
        <p:spPr>
          <a:xfrm>
            <a:off x="744374" y="3771347"/>
            <a:ext cx="4606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Written content:</a:t>
            </a:r>
          </a:p>
          <a:p>
            <a:r>
              <a:rPr lang="en-US" dirty="0"/>
              <a:t>Julien, Pg. 367-371</a:t>
            </a:r>
          </a:p>
        </p:txBody>
      </p:sp>
    </p:spTree>
    <p:extLst>
      <p:ext uri="{BB962C8B-B14F-4D97-AF65-F5344CB8AC3E}">
        <p14:creationId xmlns:p14="http://schemas.microsoft.com/office/powerpoint/2010/main" val="146277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08A2880-0D4A-4DC1-AF0A-8C401769D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522" y="1189703"/>
            <a:ext cx="6019800" cy="1143000"/>
          </a:xfrm>
        </p:spPr>
        <p:txBody>
          <a:bodyPr/>
          <a:lstStyle/>
          <a:p>
            <a:r>
              <a:rPr lang="en-US" dirty="0"/>
              <a:t>Nitrogen Cycle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CB6888-AB06-4BD4-BA5D-8412D50F96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7522" y="2384323"/>
            <a:ext cx="6021388" cy="28473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Bacterial Fixation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bg1"/>
                </a:solidFill>
              </a:rPr>
              <a:t> atmospheric nitrogen (N2)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bg1"/>
                </a:solidFill>
              </a:rPr>
              <a:t> ammonia through nitrogen fixation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Plants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bg1"/>
                </a:solidFill>
              </a:rPr>
              <a:t> Incorporate Nucleic Acids and proteins that sustain the food chain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Ammonia is toxic to aquatic life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6C034F-264F-44F3-8A68-35B23C46F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6376"/>
            <a:ext cx="6208350" cy="439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3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57146-DA63-4F66-91DE-C9DF1D590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Nutrients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360D64E-4B65-42BC-B401-F2B8DD700F3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3086" r="23086"/>
          <a:stretch>
            <a:fillRect/>
          </a:stretch>
        </p:blipFill>
        <p:spPr>
          <a:xfrm>
            <a:off x="126231" y="226358"/>
            <a:ext cx="4596581" cy="640528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B6BFC-4F75-4973-80E9-BD6932E9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33534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Ammonia Nitrate requires oxygen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leads to depletion of dissolved oxygen</a:t>
            </a:r>
          </a:p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Agricultural areas have excessive fertilizers, untreated surface water has excess phosphorus  algae growth and cause water-quality problems, oxygen depletion (which kills fish), rotting of algal mats</a:t>
            </a:r>
          </a:p>
          <a:p>
            <a:r>
              <a:rPr lang="en-US" dirty="0">
                <a:solidFill>
                  <a:schemeClr val="bg1"/>
                </a:solidFill>
              </a:rPr>
              <a:t>Increased nutrients and organic matter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causes eutrophication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633805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775</TotalTime>
  <Words>930</Words>
  <Application>Microsoft Office PowerPoint</Application>
  <PresentationFormat>Widescreen</PresentationFormat>
  <Paragraphs>85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Cambria Math</vt:lpstr>
      <vt:lpstr>Century Gothic</vt:lpstr>
      <vt:lpstr>Times New Roman</vt:lpstr>
      <vt:lpstr>Wingdings 3</vt:lpstr>
      <vt:lpstr>Slice</vt:lpstr>
      <vt:lpstr>CIVE 717 River Mechanics</vt:lpstr>
      <vt:lpstr>Dissolved Oxygen</vt:lpstr>
      <vt:lpstr>Saturated Dissolved Oxygen</vt:lpstr>
      <vt:lpstr>Reaeration Rates</vt:lpstr>
      <vt:lpstr>Biochemical Oxygen Demand (BOD)</vt:lpstr>
      <vt:lpstr>PowerPoint Presentation</vt:lpstr>
      <vt:lpstr>Contaminant and toxicity</vt:lpstr>
      <vt:lpstr>Nitrogen Cycle</vt:lpstr>
      <vt:lpstr>Nutrients</vt:lpstr>
      <vt:lpstr>Mining</vt:lpstr>
      <vt:lpstr>Wetland</vt:lpstr>
      <vt:lpstr>Bioaccumulation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CIVE 717 River Mechanics</dc:title>
  <dc:creator>Sperry,Josh (EID)</dc:creator>
  <cp:lastModifiedBy>Sperry,Josh (EID)</cp:lastModifiedBy>
  <cp:revision>29</cp:revision>
  <dcterms:created xsi:type="dcterms:W3CDTF">2021-04-14T14:41:24Z</dcterms:created>
  <dcterms:modified xsi:type="dcterms:W3CDTF">2021-04-22T18:50:55Z</dcterms:modified>
</cp:coreProperties>
</file>