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57" r:id="rId4"/>
    <p:sldId id="258" r:id="rId5"/>
    <p:sldId id="259" r:id="rId6"/>
    <p:sldId id="260" r:id="rId7"/>
    <p:sldId id="265" r:id="rId8"/>
    <p:sldId id="261" r:id="rId9"/>
    <p:sldId id="266" r:id="rId10"/>
    <p:sldId id="268"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76" d="100"/>
          <a:sy n="76" d="100"/>
        </p:scale>
        <p:origin x="6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E7A99F-25CA-496C-B5DF-D43471906CD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FB8A4-2222-41E6-A7A4-6ED0B2283A8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41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E7A99F-25CA-496C-B5DF-D43471906CD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FB8A4-2222-41E6-A7A4-6ED0B2283A83}" type="slidenum">
              <a:rPr lang="en-US" smtClean="0"/>
              <a:t>‹#›</a:t>
            </a:fld>
            <a:endParaRPr lang="en-US"/>
          </a:p>
        </p:txBody>
      </p:sp>
    </p:spTree>
    <p:extLst>
      <p:ext uri="{BB962C8B-B14F-4D97-AF65-F5344CB8AC3E}">
        <p14:creationId xmlns:p14="http://schemas.microsoft.com/office/powerpoint/2010/main" val="188874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E7A99F-25CA-496C-B5DF-D43471906CD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FB8A4-2222-41E6-A7A4-6ED0B2283A83}" type="slidenum">
              <a:rPr lang="en-US" smtClean="0"/>
              <a:t>‹#›</a:t>
            </a:fld>
            <a:endParaRPr lang="en-US"/>
          </a:p>
        </p:txBody>
      </p:sp>
    </p:spTree>
    <p:extLst>
      <p:ext uri="{BB962C8B-B14F-4D97-AF65-F5344CB8AC3E}">
        <p14:creationId xmlns:p14="http://schemas.microsoft.com/office/powerpoint/2010/main" val="316735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E7A99F-25CA-496C-B5DF-D43471906CD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FB8A4-2222-41E6-A7A4-6ED0B2283A83}" type="slidenum">
              <a:rPr lang="en-US" smtClean="0"/>
              <a:t>‹#›</a:t>
            </a:fld>
            <a:endParaRPr lang="en-US"/>
          </a:p>
        </p:txBody>
      </p:sp>
    </p:spTree>
    <p:extLst>
      <p:ext uri="{BB962C8B-B14F-4D97-AF65-F5344CB8AC3E}">
        <p14:creationId xmlns:p14="http://schemas.microsoft.com/office/powerpoint/2010/main" val="120879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E7A99F-25CA-496C-B5DF-D43471906CD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FB8A4-2222-41E6-A7A4-6ED0B2283A8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54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E7A99F-25CA-496C-B5DF-D43471906CDC}"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FB8A4-2222-41E6-A7A4-6ED0B2283A83}" type="slidenum">
              <a:rPr lang="en-US" smtClean="0"/>
              <a:t>‹#›</a:t>
            </a:fld>
            <a:endParaRPr lang="en-US"/>
          </a:p>
        </p:txBody>
      </p:sp>
    </p:spTree>
    <p:extLst>
      <p:ext uri="{BB962C8B-B14F-4D97-AF65-F5344CB8AC3E}">
        <p14:creationId xmlns:p14="http://schemas.microsoft.com/office/powerpoint/2010/main" val="344657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E7A99F-25CA-496C-B5DF-D43471906CDC}" type="datetimeFigureOut">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FB8A4-2222-41E6-A7A4-6ED0B2283A83}" type="slidenum">
              <a:rPr lang="en-US" smtClean="0"/>
              <a:t>‹#›</a:t>
            </a:fld>
            <a:endParaRPr lang="en-US"/>
          </a:p>
        </p:txBody>
      </p:sp>
    </p:spTree>
    <p:extLst>
      <p:ext uri="{BB962C8B-B14F-4D97-AF65-F5344CB8AC3E}">
        <p14:creationId xmlns:p14="http://schemas.microsoft.com/office/powerpoint/2010/main" val="352427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E7A99F-25CA-496C-B5DF-D43471906CDC}" type="datetimeFigureOut">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FB8A4-2222-41E6-A7A4-6ED0B2283A83}" type="slidenum">
              <a:rPr lang="en-US" smtClean="0"/>
              <a:t>‹#›</a:t>
            </a:fld>
            <a:endParaRPr lang="en-US"/>
          </a:p>
        </p:txBody>
      </p:sp>
    </p:spTree>
    <p:extLst>
      <p:ext uri="{BB962C8B-B14F-4D97-AF65-F5344CB8AC3E}">
        <p14:creationId xmlns:p14="http://schemas.microsoft.com/office/powerpoint/2010/main" val="382661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6E7A99F-25CA-496C-B5DF-D43471906CDC}" type="datetimeFigureOut">
              <a:rPr lang="en-US" smtClean="0"/>
              <a:t>4/5/2019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8FFB8A4-2222-41E6-A7A4-6ED0B2283A83}" type="slidenum">
              <a:rPr lang="en-US" smtClean="0"/>
              <a:t>‹#›</a:t>
            </a:fld>
            <a:endParaRPr lang="en-US"/>
          </a:p>
        </p:txBody>
      </p:sp>
    </p:spTree>
    <p:extLst>
      <p:ext uri="{BB962C8B-B14F-4D97-AF65-F5344CB8AC3E}">
        <p14:creationId xmlns:p14="http://schemas.microsoft.com/office/powerpoint/2010/main" val="98887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E7A99F-25CA-496C-B5DF-D43471906CDC}" type="datetimeFigureOut">
              <a:rPr lang="en-US" smtClean="0"/>
              <a:t>4/5/2019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8FFB8A4-2222-41E6-A7A4-6ED0B2283A83}" type="slidenum">
              <a:rPr lang="en-US" smtClean="0"/>
              <a:t>‹#›</a:t>
            </a:fld>
            <a:endParaRPr lang="en-US"/>
          </a:p>
        </p:txBody>
      </p:sp>
    </p:spTree>
    <p:extLst>
      <p:ext uri="{BB962C8B-B14F-4D97-AF65-F5344CB8AC3E}">
        <p14:creationId xmlns:p14="http://schemas.microsoft.com/office/powerpoint/2010/main" val="193461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7A99F-25CA-496C-B5DF-D43471906CDC}"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FB8A4-2222-41E6-A7A4-6ED0B2283A83}" type="slidenum">
              <a:rPr lang="en-US" smtClean="0"/>
              <a:t>‹#›</a:t>
            </a:fld>
            <a:endParaRPr lang="en-US"/>
          </a:p>
        </p:txBody>
      </p:sp>
    </p:spTree>
    <p:extLst>
      <p:ext uri="{BB962C8B-B14F-4D97-AF65-F5344CB8AC3E}">
        <p14:creationId xmlns:p14="http://schemas.microsoft.com/office/powerpoint/2010/main" val="20593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6E7A99F-25CA-496C-B5DF-D43471906CDC}" type="datetimeFigureOut">
              <a:rPr lang="en-US" smtClean="0"/>
              <a:t>4/5/2019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8FFB8A4-2222-41E6-A7A4-6ED0B2283A8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2087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usace.army.mil/About/History/Brief-History-of-the-Corps/The-Growing-N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Articulating Concrete Mattresses</a:t>
            </a:r>
          </a:p>
        </p:txBody>
      </p:sp>
      <p:sp>
        <p:nvSpPr>
          <p:cNvPr id="3" name="Subtitle 2"/>
          <p:cNvSpPr>
            <a:spLocks noGrp="1"/>
          </p:cNvSpPr>
          <p:nvPr>
            <p:ph type="subTitle" idx="1"/>
          </p:nvPr>
        </p:nvSpPr>
        <p:spPr/>
        <p:txBody>
          <a:bodyPr/>
          <a:lstStyle/>
          <a:p>
            <a:r>
              <a:rPr lang="en-US" dirty="0"/>
              <a:t>Danny White</a:t>
            </a:r>
          </a:p>
          <a:p>
            <a:r>
              <a:rPr lang="en-US" dirty="0" err="1"/>
              <a:t>Cive</a:t>
            </a:r>
            <a:r>
              <a:rPr lang="en-US" dirty="0"/>
              <a:t> 717, spring 2019</a:t>
            </a:r>
          </a:p>
        </p:txBody>
      </p:sp>
    </p:spTree>
    <p:extLst>
      <p:ext uri="{BB962C8B-B14F-4D97-AF65-F5344CB8AC3E}">
        <p14:creationId xmlns:p14="http://schemas.microsoft.com/office/powerpoint/2010/main" val="91549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154A-2B3C-41F9-B805-2657E853494F}"/>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E0AC8380-9FDB-4902-A89F-C975FBC6CF9A}"/>
              </a:ext>
            </a:extLst>
          </p:cNvPr>
          <p:cNvSpPr>
            <a:spLocks noGrp="1"/>
          </p:cNvSpPr>
          <p:nvPr>
            <p:ph sz="half" idx="2"/>
          </p:nvPr>
        </p:nvSpPr>
        <p:spPr>
          <a:xfrm>
            <a:off x="1097280" y="2122889"/>
            <a:ext cx="4095505" cy="3837645"/>
          </a:xfrm>
        </p:spPr>
        <p:txBody>
          <a:bodyPr/>
          <a:lstStyle/>
          <a:p>
            <a:r>
              <a:rPr lang="en-US" dirty="0"/>
              <a:t>ACM are an effective solution providing flexible bank and channel stability.</a:t>
            </a:r>
          </a:p>
          <a:p>
            <a:r>
              <a:rPr lang="en-US" dirty="0"/>
              <a:t>They remain in use and see continued installation on the lower Mississippi river and have the potential to be used on large rivers throughout the world.</a:t>
            </a:r>
          </a:p>
          <a:p>
            <a:r>
              <a:rPr lang="en-US" dirty="0"/>
              <a:t>Although expensive, this channel stabilization structure will continue to be used </a:t>
            </a:r>
            <a:r>
              <a:rPr lang="en-US"/>
              <a:t>in varied future </a:t>
            </a:r>
            <a:r>
              <a:rPr lang="en-US" dirty="0"/>
              <a:t>applications.</a:t>
            </a:r>
          </a:p>
        </p:txBody>
      </p:sp>
      <p:pic>
        <p:nvPicPr>
          <p:cNvPr id="7" name="Content Placeholder 6">
            <a:extLst>
              <a:ext uri="{FF2B5EF4-FFF2-40B4-BE49-F238E27FC236}">
                <a16:creationId xmlns:a16="http://schemas.microsoft.com/office/drawing/2014/main" id="{4185A0CC-A412-4BFE-8A39-A9771D915B64}"/>
              </a:ext>
            </a:extLst>
          </p:cNvPr>
          <p:cNvPicPr>
            <a:picLocks noGrp="1" noChangeAspect="1"/>
          </p:cNvPicPr>
          <p:nvPr>
            <p:ph sz="quarter" idx="4"/>
          </p:nvPr>
        </p:nvPicPr>
        <p:blipFill rotWithShape="1">
          <a:blip r:embed="rId2"/>
          <a:srcRect l="2966" t="13177" r="1746" b="14199"/>
          <a:stretch/>
        </p:blipFill>
        <p:spPr>
          <a:xfrm>
            <a:off x="5427009" y="2122889"/>
            <a:ext cx="5728671" cy="3274589"/>
          </a:xfrm>
          <a:prstGeom prst="rect">
            <a:avLst/>
          </a:prstGeom>
        </p:spPr>
      </p:pic>
    </p:spTree>
    <p:extLst>
      <p:ext uri="{BB962C8B-B14F-4D97-AF65-F5344CB8AC3E}">
        <p14:creationId xmlns:p14="http://schemas.microsoft.com/office/powerpoint/2010/main" val="151421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7261-AFF0-447C-B24B-7414106320E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992BEF6-5826-4CE2-A63D-BC477F6D502A}"/>
              </a:ext>
            </a:extLst>
          </p:cNvPr>
          <p:cNvSpPr>
            <a:spLocks noGrp="1"/>
          </p:cNvSpPr>
          <p:nvPr>
            <p:ph idx="1"/>
          </p:nvPr>
        </p:nvSpPr>
        <p:spPr/>
        <p:txBody>
          <a:bodyPr/>
          <a:lstStyle/>
          <a:p>
            <a:r>
              <a:rPr lang="en-US" sz="1600" dirty="0"/>
              <a:t>Army Corps of Engineers. ‘The U.S. Army Corps of Engineers: A Brief History’. [Online]. Available: 	</a:t>
            </a:r>
            <a:r>
              <a:rPr lang="en-US" sz="1600" dirty="0">
                <a:hlinkClick r:id="rId2"/>
              </a:rPr>
              <a:t>https://www.usace.army.mil/About/History/Brief-History-of-the-Corps/The-Growing-Nation/</a:t>
            </a:r>
            <a:r>
              <a:rPr lang="en-US" sz="1600" dirty="0"/>
              <a:t>.</a:t>
            </a:r>
          </a:p>
          <a:p>
            <a:pPr marL="749808" lvl="4" indent="0">
              <a:buNone/>
            </a:pPr>
            <a:r>
              <a:rPr lang="en-US" sz="1600" dirty="0"/>
              <a:t>	[Accessed: 4-1-2019].</a:t>
            </a:r>
          </a:p>
          <a:p>
            <a:r>
              <a:rPr lang="en-US" sz="1600" dirty="0"/>
              <a:t>P. Julien, </a:t>
            </a:r>
            <a:r>
              <a:rPr lang="en-US" sz="1600" i="1" dirty="0"/>
              <a:t>River Mechanics Second Edition. </a:t>
            </a:r>
            <a:r>
              <a:rPr lang="en-US" sz="1600" dirty="0"/>
              <a:t>Cambridge University Press, 2018,  p. 241.</a:t>
            </a:r>
          </a:p>
          <a:p>
            <a:endParaRPr lang="en-US" sz="1600" i="1" dirty="0"/>
          </a:p>
        </p:txBody>
      </p:sp>
    </p:spTree>
    <p:extLst>
      <p:ext uri="{BB962C8B-B14F-4D97-AF65-F5344CB8AC3E}">
        <p14:creationId xmlns:p14="http://schemas.microsoft.com/office/powerpoint/2010/main" val="232768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pic>
        <p:nvPicPr>
          <p:cNvPr id="4098" name="Picture 2" descr="Image result for articulated concrete ma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175407" y="1845735"/>
            <a:ext cx="5364480" cy="402336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2"/>
          </p:nvPr>
        </p:nvSpPr>
        <p:spPr>
          <a:xfrm>
            <a:off x="719328" y="1845735"/>
            <a:ext cx="4937760" cy="4023360"/>
          </a:xfrm>
        </p:spPr>
        <p:txBody>
          <a:bodyPr>
            <a:normAutofit/>
          </a:bodyPr>
          <a:lstStyle/>
          <a:p>
            <a:pPr>
              <a:buFont typeface="Arial" panose="020B0604020202020204" pitchFamily="34" charset="0"/>
              <a:buChar char="•"/>
            </a:pPr>
            <a:r>
              <a:rPr lang="en-US" sz="2400" dirty="0"/>
              <a:t>Articulated concrete mattresses are bank stabilization structures in which concrete blocks are connected with rebar or other flexible material. </a:t>
            </a:r>
          </a:p>
          <a:p>
            <a:pPr>
              <a:buFont typeface="Arial" panose="020B0604020202020204" pitchFamily="34" charset="0"/>
              <a:buChar char="•"/>
            </a:pPr>
            <a:r>
              <a:rPr lang="en-US" sz="2400" dirty="0"/>
              <a:t>They have the ability to adjust to erosive processes in the river while staying connected.</a:t>
            </a:r>
          </a:p>
        </p:txBody>
      </p:sp>
    </p:spTree>
    <p:extLst>
      <p:ext uri="{BB962C8B-B14F-4D97-AF65-F5344CB8AC3E}">
        <p14:creationId xmlns:p14="http://schemas.microsoft.com/office/powerpoint/2010/main" val="99067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2714" y="304800"/>
            <a:ext cx="4653734" cy="798576"/>
          </a:xfrm>
        </p:spPr>
        <p:txBody>
          <a:bodyPr>
            <a:normAutofit fontScale="90000"/>
          </a:bodyPr>
          <a:lstStyle/>
          <a:p>
            <a:r>
              <a:rPr lang="en-US" dirty="0"/>
              <a:t>History of Use in U.S.</a:t>
            </a:r>
          </a:p>
        </p:txBody>
      </p:sp>
      <p:sp>
        <p:nvSpPr>
          <p:cNvPr id="6" name="Text Placeholder 5"/>
          <p:cNvSpPr>
            <a:spLocks noGrp="1"/>
          </p:cNvSpPr>
          <p:nvPr>
            <p:ph type="body" idx="1"/>
          </p:nvPr>
        </p:nvSpPr>
        <p:spPr>
          <a:xfrm>
            <a:off x="7656576" y="4608576"/>
            <a:ext cx="4937760" cy="1803062"/>
          </a:xfrm>
        </p:spPr>
        <p:txBody>
          <a:bodyPr>
            <a:normAutofit/>
          </a:bodyPr>
          <a:lstStyle/>
          <a:p>
            <a:endParaRPr lang="en-US" dirty="0"/>
          </a:p>
          <a:p>
            <a:endParaRPr lang="en-US" dirty="0"/>
          </a:p>
        </p:txBody>
      </p:sp>
      <p:sp>
        <p:nvSpPr>
          <p:cNvPr id="9" name="TextBox 8"/>
          <p:cNvSpPr txBox="1"/>
          <p:nvPr/>
        </p:nvSpPr>
        <p:spPr>
          <a:xfrm>
            <a:off x="7656576" y="1804416"/>
            <a:ext cx="3547872" cy="4616648"/>
          </a:xfrm>
          <a:prstGeom prst="rect">
            <a:avLst/>
          </a:prstGeom>
          <a:noFill/>
        </p:spPr>
        <p:txBody>
          <a:bodyPr wrap="square" rtlCol="0">
            <a:spAutoFit/>
          </a:bodyPr>
          <a:lstStyle/>
          <a:p>
            <a:r>
              <a:rPr lang="en-US" dirty="0"/>
              <a:t>The U.S. Army Corps of Engineers developed an Articulated Concrete Mattress (ACM) system that was used extensively in bank stabilization projects along the Mississippi river over the past 60 years. It is still used on the Lower Mississippi and has a good service record.</a:t>
            </a:r>
          </a:p>
          <a:p>
            <a:endParaRPr lang="en-US" dirty="0"/>
          </a:p>
          <a:p>
            <a:r>
              <a:rPr lang="en-US" dirty="0"/>
              <a:t>This method was preceded by willow mattresses that were also used experimentally as erosion control structures on the Mississippi river.</a:t>
            </a:r>
            <a:endParaRPr lang="en-US" sz="1200" dirty="0"/>
          </a:p>
          <a:p>
            <a:endParaRPr lang="en-US" sz="1200" dirty="0"/>
          </a:p>
          <a:p>
            <a:endParaRPr lang="en-US" sz="1200" dirty="0"/>
          </a:p>
        </p:txBody>
      </p:sp>
      <p:pic>
        <p:nvPicPr>
          <p:cNvPr id="3076" name="Picture 4" descr="Image result for willow mattress mississippi 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13" y="3251017"/>
            <a:ext cx="3925823" cy="28930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rticulated concrete mats mississipp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316736" y="1355051"/>
            <a:ext cx="3767328" cy="26191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93792" y="2023872"/>
            <a:ext cx="1706880" cy="1477328"/>
          </a:xfrm>
          <a:prstGeom prst="rect">
            <a:avLst/>
          </a:prstGeom>
          <a:noFill/>
        </p:spPr>
        <p:txBody>
          <a:bodyPr wrap="square" rtlCol="0">
            <a:spAutoFit/>
          </a:bodyPr>
          <a:lstStyle/>
          <a:p>
            <a:r>
              <a:rPr lang="en-US" sz="1200" dirty="0"/>
              <a:t>Constructing the </a:t>
            </a:r>
            <a:r>
              <a:rPr lang="en-US" sz="1200" dirty="0" err="1"/>
              <a:t>Goldbottom</a:t>
            </a:r>
            <a:r>
              <a:rPr lang="en-US" sz="1200" dirty="0"/>
              <a:t> revetment in Mississippi, 1964; images via the Public Library of Cincinnati and Hamilton County</a:t>
            </a:r>
          </a:p>
          <a:p>
            <a:endParaRPr lang="en-US" dirty="0"/>
          </a:p>
        </p:txBody>
      </p:sp>
      <p:sp>
        <p:nvSpPr>
          <p:cNvPr id="14" name="TextBox 13"/>
          <p:cNvSpPr txBox="1"/>
          <p:nvPr/>
        </p:nvSpPr>
        <p:spPr>
          <a:xfrm>
            <a:off x="4858512" y="4421696"/>
            <a:ext cx="1706880" cy="923330"/>
          </a:xfrm>
          <a:prstGeom prst="rect">
            <a:avLst/>
          </a:prstGeom>
          <a:noFill/>
        </p:spPr>
        <p:txBody>
          <a:bodyPr wrap="square" rtlCol="0">
            <a:spAutoFit/>
          </a:bodyPr>
          <a:lstStyle/>
          <a:p>
            <a:r>
              <a:rPr lang="en-US" sz="1200" dirty="0"/>
              <a:t>Workers on a barge constructing willow fascine mattresses.</a:t>
            </a:r>
          </a:p>
          <a:p>
            <a:endParaRPr lang="en-US" dirty="0"/>
          </a:p>
        </p:txBody>
      </p:sp>
    </p:spTree>
    <p:extLst>
      <p:ext uri="{BB962C8B-B14F-4D97-AF65-F5344CB8AC3E}">
        <p14:creationId xmlns:p14="http://schemas.microsoft.com/office/powerpoint/2010/main" val="102975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8784" y="853440"/>
            <a:ext cx="2974848" cy="664464"/>
          </a:xfrm>
        </p:spPr>
        <p:txBody>
          <a:bodyPr>
            <a:normAutofit fontScale="90000"/>
          </a:bodyPr>
          <a:lstStyle/>
          <a:p>
            <a:r>
              <a:rPr lang="en-US" dirty="0"/>
              <a:t>Advantages</a:t>
            </a:r>
          </a:p>
        </p:txBody>
      </p:sp>
      <p:pic>
        <p:nvPicPr>
          <p:cNvPr id="4098" name="Picture 2" descr="Image result for articulated concrete ma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21163" y="2428875"/>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articulated concrete m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2608" y="2176363"/>
            <a:ext cx="3864864" cy="28856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9056" y="1853184"/>
            <a:ext cx="339210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Can completely cover entire river bank.</a:t>
            </a:r>
          </a:p>
          <a:p>
            <a:pPr marL="285750" indent="-285750">
              <a:buFont typeface="Arial" panose="020B0604020202020204" pitchFamily="34" charset="0"/>
              <a:buChar char="•"/>
            </a:pPr>
            <a:r>
              <a:rPr lang="en-US" dirty="0"/>
              <a:t>Flexible articulating nature allows for adjustment to river morphology.</a:t>
            </a:r>
          </a:p>
          <a:p>
            <a:pPr marL="285750" indent="-285750">
              <a:buFont typeface="Arial" panose="020B0604020202020204" pitchFamily="34" charset="0"/>
              <a:buChar char="•"/>
            </a:pPr>
            <a:r>
              <a:rPr lang="en-US" dirty="0"/>
              <a:t>Can be used in large rivers with high shear and erosive potential.</a:t>
            </a:r>
          </a:p>
          <a:p>
            <a:pPr marL="285750" indent="-285750">
              <a:buFont typeface="Arial" panose="020B0604020202020204" pitchFamily="34" charset="0"/>
              <a:buChar char="•"/>
            </a:pPr>
            <a:r>
              <a:rPr lang="en-US" dirty="0"/>
              <a:t>Smooth flat surface can provide walking path.</a:t>
            </a:r>
          </a:p>
          <a:p>
            <a:pPr marL="285750" indent="-285750">
              <a:buFont typeface="Arial" panose="020B0604020202020204" pitchFamily="34" charset="0"/>
              <a:buChar char="•"/>
            </a:pPr>
            <a:r>
              <a:rPr lang="en-US" dirty="0"/>
              <a:t>Spacing allows vegetation to grow between blocks.</a:t>
            </a:r>
          </a:p>
          <a:p>
            <a:pPr marL="285750" indent="-285750">
              <a:buFont typeface="Arial" panose="020B0604020202020204" pitchFamily="34" charset="0"/>
              <a:buChar char="•"/>
            </a:pPr>
            <a:r>
              <a:rPr lang="en-US" dirty="0"/>
              <a:t>Can be installed with confidence in deep rivers.</a:t>
            </a:r>
          </a:p>
        </p:txBody>
      </p:sp>
    </p:spTree>
    <p:extLst>
      <p:ext uri="{BB962C8B-B14F-4D97-AF65-F5344CB8AC3E}">
        <p14:creationId xmlns:p14="http://schemas.microsoft.com/office/powerpoint/2010/main" val="250047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24128"/>
            <a:ext cx="3621024" cy="713232"/>
          </a:xfrm>
        </p:spPr>
        <p:txBody>
          <a:bodyPr>
            <a:normAutofit fontScale="90000"/>
          </a:bodyPr>
          <a:lstStyle/>
          <a:p>
            <a:r>
              <a:rPr lang="en-US" dirty="0"/>
              <a:t>Disadvantages</a:t>
            </a:r>
          </a:p>
        </p:txBody>
      </p:sp>
      <p:sp>
        <p:nvSpPr>
          <p:cNvPr id="4" name="Content Placeholder 3"/>
          <p:cNvSpPr>
            <a:spLocks noGrp="1"/>
          </p:cNvSpPr>
          <p:nvPr>
            <p:ph sz="half" idx="2"/>
          </p:nvPr>
        </p:nvSpPr>
        <p:spPr>
          <a:xfrm>
            <a:off x="1097280" y="1846052"/>
            <a:ext cx="3913632" cy="3471883"/>
          </a:xfrm>
        </p:spPr>
        <p:txBody>
          <a:bodyPr>
            <a:normAutofit lnSpcReduction="10000"/>
          </a:bodyPr>
          <a:lstStyle/>
          <a:p>
            <a:pPr>
              <a:buFont typeface="Arial" panose="020B0604020202020204" pitchFamily="34" charset="0"/>
              <a:buChar char="•"/>
            </a:pPr>
            <a:r>
              <a:rPr lang="en-US" dirty="0"/>
              <a:t>Large size does not allow for installation in channels with tight bends.</a:t>
            </a:r>
          </a:p>
          <a:p>
            <a:pPr>
              <a:buFont typeface="Arial" panose="020B0604020202020204" pitchFamily="34" charset="0"/>
              <a:buChar char="•"/>
            </a:pPr>
            <a:r>
              <a:rPr lang="en-US" dirty="0"/>
              <a:t>Open space between concrete blocks allows for erosion of fine materials below mattress.</a:t>
            </a:r>
          </a:p>
          <a:p>
            <a:pPr>
              <a:buFont typeface="Arial" panose="020B0604020202020204" pitchFamily="34" charset="0"/>
              <a:buChar char="•"/>
            </a:pPr>
            <a:r>
              <a:rPr lang="en-US" dirty="0"/>
              <a:t>Intensive site preparation to ensure secure placement of mats on banks. </a:t>
            </a:r>
          </a:p>
          <a:p>
            <a:pPr>
              <a:buFont typeface="Arial" panose="020B0604020202020204" pitchFamily="34" charset="0"/>
              <a:buChar char="•"/>
            </a:pPr>
            <a:r>
              <a:rPr lang="en-US" dirty="0"/>
              <a:t>Expensive to install compared to riprap and requires specialized equipment.</a:t>
            </a:r>
          </a:p>
        </p:txBody>
      </p:sp>
      <p:pic>
        <p:nvPicPr>
          <p:cNvPr id="5122" name="Picture 2" descr="Image result for articulated concrete mat"/>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5120640" y="1380744"/>
            <a:ext cx="6163987" cy="462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88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4544" y="97368"/>
            <a:ext cx="10058400" cy="975528"/>
          </a:xfrm>
        </p:spPr>
        <p:txBody>
          <a:bodyPr>
            <a:noAutofit/>
          </a:bodyPr>
          <a:lstStyle/>
          <a:p>
            <a:r>
              <a:rPr lang="en-US" sz="2400" dirty="0"/>
              <a:t>Installation example in </a:t>
            </a:r>
            <a:r>
              <a:rPr lang="en-US" sz="2400" dirty="0" err="1"/>
              <a:t>Canmore</a:t>
            </a:r>
            <a:r>
              <a:rPr lang="en-US" sz="2400" dirty="0"/>
              <a:t> Alberta, an area dominated by snowmelt runoff in the spring and large flows. Cougar Creek passes high spring flows and articulated concrete mats stabilize banks at this culvert.</a:t>
            </a:r>
          </a:p>
        </p:txBody>
      </p:sp>
      <p:pic>
        <p:nvPicPr>
          <p:cNvPr id="6146" name="Picture 2" descr="Image result for articulated concrete ma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26336" y="1164168"/>
            <a:ext cx="8186928" cy="528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8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914400"/>
            <a:ext cx="8241792" cy="822960"/>
          </a:xfrm>
        </p:spPr>
        <p:txBody>
          <a:bodyPr>
            <a:normAutofit/>
          </a:bodyPr>
          <a:lstStyle/>
          <a:p>
            <a:r>
              <a:rPr lang="en-US" dirty="0"/>
              <a:t>Design methods</a:t>
            </a:r>
          </a:p>
        </p:txBody>
      </p:sp>
      <p:pic>
        <p:nvPicPr>
          <p:cNvPr id="5124" name="Picture 4" descr="Image result for articulated concrete mattress fail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27" y="1891420"/>
            <a:ext cx="4735385" cy="23834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45808" y="4583018"/>
            <a:ext cx="3998976" cy="1569660"/>
          </a:xfrm>
          <a:prstGeom prst="rect">
            <a:avLst/>
          </a:prstGeom>
          <a:noFill/>
        </p:spPr>
        <p:txBody>
          <a:bodyPr wrap="square" rtlCol="0">
            <a:spAutoFit/>
          </a:bodyPr>
          <a:lstStyle/>
          <a:p>
            <a:r>
              <a:rPr lang="en-US" sz="1600" dirty="0"/>
              <a:t>When placed on steep banks, ACM should be anchored to a secure geological feature. When only stabilizing the bank, the toe of the structure should extend to the deepest point of predicted scour to ensure bank stabilization should incision occur.</a:t>
            </a:r>
          </a:p>
        </p:txBody>
      </p:sp>
      <p:sp>
        <p:nvSpPr>
          <p:cNvPr id="12" name="TextBox 11"/>
          <p:cNvSpPr txBox="1"/>
          <p:nvPr/>
        </p:nvSpPr>
        <p:spPr>
          <a:xfrm>
            <a:off x="948531" y="4583018"/>
            <a:ext cx="3998976" cy="1323439"/>
          </a:xfrm>
          <a:prstGeom prst="rect">
            <a:avLst/>
          </a:prstGeom>
          <a:noFill/>
        </p:spPr>
        <p:txBody>
          <a:bodyPr wrap="square" rtlCol="0">
            <a:spAutoFit/>
          </a:bodyPr>
          <a:lstStyle/>
          <a:p>
            <a:r>
              <a:rPr lang="en-US" sz="1600" dirty="0"/>
              <a:t>ACM can be used to line the entire channel bank and channel bottom. It is suggested to use a geotextile fabric and/or filter beneath the structure to minimize erosion of fine materials beneath the mattress.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42890" y="-1486271"/>
            <a:ext cx="2068682" cy="5309616"/>
          </a:xfrm>
          <a:prstGeom prst="rect">
            <a:avLst/>
          </a:prstGeom>
        </p:spPr>
      </p:pic>
      <p:pic>
        <p:nvPicPr>
          <p:cNvPr id="5122" name="Picture 2" descr="Image result for articulated concrete mattress failure"/>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6107875" y="1891420"/>
            <a:ext cx="4938712" cy="2691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rticulated concrete mat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57600" y="318596"/>
            <a:ext cx="8142117" cy="610658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a:xfrm>
            <a:off x="420624" y="336082"/>
            <a:ext cx="2944368" cy="6071616"/>
          </a:xfrm>
        </p:spPr>
        <p:txBody>
          <a:bodyPr>
            <a:normAutofit/>
          </a:bodyPr>
          <a:lstStyle/>
          <a:p>
            <a:r>
              <a:rPr lang="en-US" sz="1800" dirty="0"/>
              <a:t>ACM can be stored efficiently due to their geometric shape.  They can be formed at the construction site or transported. ACM manufactures typically have the capability to produce a product that meets the specific requirements of a project. There are also instances of cinder and concrete blocks that are slightly lighter and easier to install but may not provide as much bank stabilization.  </a:t>
            </a:r>
          </a:p>
        </p:txBody>
      </p:sp>
    </p:spTree>
    <p:extLst>
      <p:ext uri="{BB962C8B-B14F-4D97-AF65-F5344CB8AC3E}">
        <p14:creationId xmlns:p14="http://schemas.microsoft.com/office/powerpoint/2010/main" val="1714837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24128"/>
            <a:ext cx="7522464" cy="713232"/>
          </a:xfrm>
        </p:spPr>
        <p:txBody>
          <a:bodyPr>
            <a:normAutofit fontScale="90000"/>
          </a:bodyPr>
          <a:lstStyle/>
          <a:p>
            <a:r>
              <a:rPr lang="en-US" dirty="0"/>
              <a:t>Manufacturing and Installation</a:t>
            </a:r>
          </a:p>
        </p:txBody>
      </p:sp>
      <p:sp>
        <p:nvSpPr>
          <p:cNvPr id="4" name="Content Placeholder 3"/>
          <p:cNvSpPr>
            <a:spLocks noGrp="1"/>
          </p:cNvSpPr>
          <p:nvPr>
            <p:ph sz="half" idx="2"/>
          </p:nvPr>
        </p:nvSpPr>
        <p:spPr>
          <a:xfrm>
            <a:off x="566826" y="5049008"/>
            <a:ext cx="3182213" cy="521210"/>
          </a:xfrm>
        </p:spPr>
        <p:txBody>
          <a:bodyPr>
            <a:normAutofit lnSpcReduction="10000"/>
          </a:bodyPr>
          <a:lstStyle/>
          <a:p>
            <a:pPr marL="0" indent="0">
              <a:buNone/>
            </a:pPr>
            <a:r>
              <a:rPr lang="en-US" sz="1600" dirty="0"/>
              <a:t>ACM formed in different shapes and sizes with modular design.</a:t>
            </a:r>
          </a:p>
        </p:txBody>
      </p:sp>
      <p:pic>
        <p:nvPicPr>
          <p:cNvPr id="5122" name="Picture 2" descr="Image result for articulated concrete mat"/>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7827264" y="2030792"/>
            <a:ext cx="3977555" cy="29831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8284" t="840" r="14272" b="8347"/>
          <a:stretch/>
        </p:blipFill>
        <p:spPr bwMode="auto">
          <a:xfrm>
            <a:off x="463195" y="2030791"/>
            <a:ext cx="3389477" cy="298316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articulated concrete mattress bar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672" y="2033015"/>
            <a:ext cx="3974592" cy="298094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p:cNvSpPr txBox="1">
            <a:spLocks/>
          </p:cNvSpPr>
          <p:nvPr/>
        </p:nvSpPr>
        <p:spPr>
          <a:xfrm>
            <a:off x="4248861" y="5049008"/>
            <a:ext cx="3182213" cy="7909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600" dirty="0"/>
              <a:t>Specialized barges used for installation of mats in large rivers such as the Mississippi</a:t>
            </a:r>
          </a:p>
        </p:txBody>
      </p:sp>
      <p:sp>
        <p:nvSpPr>
          <p:cNvPr id="10" name="Content Placeholder 3"/>
          <p:cNvSpPr txBox="1">
            <a:spLocks/>
          </p:cNvSpPr>
          <p:nvPr/>
        </p:nvSpPr>
        <p:spPr>
          <a:xfrm>
            <a:off x="8224934" y="5049008"/>
            <a:ext cx="3182213" cy="7909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600" dirty="0"/>
              <a:t>Large cranes with specialized lift mechanisms place heavy ACM structures. </a:t>
            </a:r>
          </a:p>
        </p:txBody>
      </p:sp>
    </p:spTree>
    <p:extLst>
      <p:ext uri="{BB962C8B-B14F-4D97-AF65-F5344CB8AC3E}">
        <p14:creationId xmlns:p14="http://schemas.microsoft.com/office/powerpoint/2010/main" val="116464649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137</TotalTime>
  <Words>571</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Retrospect</vt:lpstr>
      <vt:lpstr>Articulating Concrete Mattresses</vt:lpstr>
      <vt:lpstr>Overview</vt:lpstr>
      <vt:lpstr>History of Use in U.S.</vt:lpstr>
      <vt:lpstr>Advantages</vt:lpstr>
      <vt:lpstr>Disadvantages</vt:lpstr>
      <vt:lpstr>Installation example in Canmore Alberta, an area dominated by snowmelt runoff in the spring and large flows. Cougar Creek passes high spring flows and articulated concrete mats stabilize banks at this culvert.</vt:lpstr>
      <vt:lpstr>Design methods</vt:lpstr>
      <vt:lpstr>PowerPoint Presentation</vt:lpstr>
      <vt:lpstr>Manufacturing and Installation</vt:lpstr>
      <vt:lpstr>Conclusion</vt:lpstr>
      <vt:lpstr>References</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 Daniel</dc:creator>
  <cp:lastModifiedBy>Julien, Pierre</cp:lastModifiedBy>
  <cp:revision>13</cp:revision>
  <dcterms:created xsi:type="dcterms:W3CDTF">2019-03-29T16:21:21Z</dcterms:created>
  <dcterms:modified xsi:type="dcterms:W3CDTF">2019-04-05T21:52:36Z</dcterms:modified>
</cp:coreProperties>
</file>