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1" r:id="rId3"/>
    <p:sldMasterId id="2147483652" r:id="rId4"/>
    <p:sldMasterId id="2147483659" r:id="rId5"/>
    <p:sldMasterId id="2147483662" r:id="rId6"/>
    <p:sldMasterId id="2147483664" r:id="rId7"/>
    <p:sldMasterId id="2147483665" r:id="rId8"/>
    <p:sldMasterId id="2147483888" r:id="rId9"/>
  </p:sldMasterIdLst>
  <p:notesMasterIdLst>
    <p:notesMasterId r:id="rId41"/>
  </p:notesMasterIdLst>
  <p:handoutMasterIdLst>
    <p:handoutMasterId r:id="rId42"/>
  </p:handoutMasterIdLst>
  <p:sldIdLst>
    <p:sldId id="657" r:id="rId10"/>
    <p:sldId id="690" r:id="rId11"/>
    <p:sldId id="678" r:id="rId12"/>
    <p:sldId id="313" r:id="rId13"/>
    <p:sldId id="680" r:id="rId14"/>
    <p:sldId id="688" r:id="rId15"/>
    <p:sldId id="691" r:id="rId16"/>
    <p:sldId id="679" r:id="rId17"/>
    <p:sldId id="538" r:id="rId18"/>
    <p:sldId id="542" r:id="rId19"/>
    <p:sldId id="429" r:id="rId20"/>
    <p:sldId id="436" r:id="rId21"/>
    <p:sldId id="703" r:id="rId22"/>
    <p:sldId id="702" r:id="rId23"/>
    <p:sldId id="687" r:id="rId24"/>
    <p:sldId id="686" r:id="rId25"/>
    <p:sldId id="704" r:id="rId26"/>
    <p:sldId id="694" r:id="rId27"/>
    <p:sldId id="696" r:id="rId28"/>
    <p:sldId id="706" r:id="rId29"/>
    <p:sldId id="707" r:id="rId30"/>
    <p:sldId id="705" r:id="rId31"/>
    <p:sldId id="708" r:id="rId32"/>
    <p:sldId id="698" r:id="rId33"/>
    <p:sldId id="699" r:id="rId34"/>
    <p:sldId id="709" r:id="rId35"/>
    <p:sldId id="700" r:id="rId36"/>
    <p:sldId id="701" r:id="rId37"/>
    <p:sldId id="710" r:id="rId38"/>
    <p:sldId id="635" r:id="rId39"/>
    <p:sldId id="654" r:id="rId40"/>
  </p:sldIdLst>
  <p:sldSz cx="9144000" cy="6858000" type="screen4x3"/>
  <p:notesSz cx="7315200" cy="9601200"/>
  <p:defaultTextStyle>
    <a:defPPr>
      <a:defRPr lang="ko-K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맑은 고딕"/>
        <a:cs typeface="맑은 고딕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맑은 고딕"/>
        <a:cs typeface="맑은 고딕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맑은 고딕"/>
        <a:cs typeface="맑은 고딕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맑은 고딕"/>
        <a:cs typeface="맑은 고딕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맑은 고딕"/>
        <a:cs typeface="맑은 고딕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맑은 고딕"/>
        <a:cs typeface="맑은 고딕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맑은 고딕"/>
        <a:cs typeface="맑은 고딕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맑은 고딕"/>
        <a:cs typeface="맑은 고딕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맑은 고딕"/>
        <a:cs typeface="맑은 고딕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hil Combs" initials="PGC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66F"/>
    <a:srgbClr val="009900"/>
    <a:srgbClr val="FFFF00"/>
    <a:srgbClr val="CCFF33"/>
    <a:srgbClr val="00B0F0"/>
    <a:srgbClr val="000066"/>
    <a:srgbClr val="0000FF"/>
    <a:srgbClr val="FF0000"/>
    <a:srgbClr val="FFFF66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4660"/>
  </p:normalViewPr>
  <p:slideViewPr>
    <p:cSldViewPr snapToObjects="1">
      <p:cViewPr varScale="1">
        <p:scale>
          <a:sx n="111" d="100"/>
          <a:sy n="111" d="100"/>
        </p:scale>
        <p:origin x="-162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E8DC690E-63E3-4D6B-AEE4-C8BF5835381F}" type="datetimeFigureOut">
              <a:rPr lang="en-US"/>
              <a:pPr>
                <a:defRPr/>
              </a:pPr>
              <a:t>8/3/2012</a:t>
            </a:fld>
            <a:endParaRPr lang="en-US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0198AF70-FDD8-4D11-A45B-9500B2D27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460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E56BA92A-8DF5-4C61-AB6A-09DF14901672}" type="datetimeFigureOut">
              <a:rPr lang="en-US"/>
              <a:pPr>
                <a:defRPr/>
              </a:pPr>
              <a:t>8/3/2012</a:t>
            </a:fld>
            <a:endParaRPr lang="en-US"/>
          </a:p>
        </p:txBody>
      </p:sp>
      <p:sp>
        <p:nvSpPr>
          <p:cNvPr id="148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3E2A8CB2-2755-4D0D-BCE6-25337F5DF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375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맑은 고딕"/>
        <a:cs typeface="맑은 고딕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맑은 고딕"/>
        <a:cs typeface="맑은 고딕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맑은 고딕"/>
        <a:cs typeface="맑은 고딕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맑은 고딕"/>
        <a:cs typeface="맑은 고딕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맑은 고딕"/>
        <a:cs typeface="맑은 고딕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7" name="Rectangle 7"/>
          <p:cNvSpPr txBox="1">
            <a:spLocks noGrp="1" noChangeArrowheads="1"/>
          </p:cNvSpPr>
          <p:nvPr/>
        </p:nvSpPr>
        <p:spPr bwMode="auto">
          <a:xfrm>
            <a:off x="4144963" y="9402763"/>
            <a:ext cx="3170237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66788" eaLnBrk="0" hangingPunct="0"/>
            <a:fld id="{F79A215D-F047-46C1-9F9C-9AA0E9A88224}" type="slidenum">
              <a:rPr lang="en-US" sz="1300">
                <a:solidFill>
                  <a:srgbClr val="000000"/>
                </a:solidFill>
                <a:latin typeface="Times New Roman" pitchFamily="18" charset="0"/>
              </a:rPr>
              <a:pPr algn="r" defTabSz="966788" eaLnBrk="0" hangingPunct="0"/>
              <a:t>2</a:t>
            </a:fld>
            <a:endParaRPr lang="en-US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574675"/>
          </a:xfrm>
          <a:noFill/>
          <a:ln/>
        </p:spPr>
        <p:txBody>
          <a:bodyPr lIns="0" tIns="0" rIns="0" bIns="0">
            <a:spAutoFit/>
          </a:bodyPr>
          <a:lstStyle/>
          <a:p>
            <a:r>
              <a:rPr lang="en-US" dirty="0" smtClean="0"/>
              <a:t>In my presentation, I will be reviewing the CASC2D-SED model, then, I will apply it to a case study and finally </a:t>
            </a:r>
            <a:r>
              <a:rPr lang="en-US" dirty="0" err="1" smtClean="0"/>
              <a:t>i</a:t>
            </a:r>
            <a:r>
              <a:rPr lang="en-US" dirty="0" smtClean="0"/>
              <a:t> will present some of the results as a time-series of raster maps.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7"/>
          <p:cNvSpPr txBox="1">
            <a:spLocks noGrp="1" noChangeArrowheads="1"/>
          </p:cNvSpPr>
          <p:nvPr/>
        </p:nvSpPr>
        <p:spPr bwMode="auto">
          <a:xfrm>
            <a:off x="4144963" y="9402763"/>
            <a:ext cx="3170237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66788" eaLnBrk="0" hangingPunct="0"/>
            <a:fld id="{403C86E1-EFF8-48B2-BB2C-AC6A82403573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algn="r" defTabSz="966788" eaLnBrk="0" hangingPunct="0"/>
              <a:t>28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0819" name="Rectangle 7"/>
          <p:cNvSpPr txBox="1">
            <a:spLocks noGrp="1" noChangeArrowheads="1"/>
          </p:cNvSpPr>
          <p:nvPr/>
        </p:nvSpPr>
        <p:spPr bwMode="auto">
          <a:xfrm>
            <a:off x="-231775" y="-382588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6" rIns="96653" bIns="48326" anchor="b"/>
          <a:lstStyle/>
          <a:p>
            <a:pPr algn="r" defTabSz="966788" eaLnBrk="0" hangingPunct="0"/>
            <a:fld id="{534E63A4-26F9-42F2-B99D-5933859A799B}" type="slidenum">
              <a:rPr lang="en-US" sz="13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66788" eaLnBrk="0" hangingPunct="0"/>
              <a:t>28</a:t>
            </a:fld>
            <a:endParaRPr lang="en-US" sz="13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90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00038" y="-177800"/>
            <a:ext cx="185738" cy="139700"/>
          </a:xfrm>
          <a:ln/>
        </p:spPr>
      </p:sp>
      <p:sp>
        <p:nvSpPr>
          <p:cNvPr id="290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47663" y="-346075"/>
            <a:ext cx="285750" cy="153987"/>
          </a:xfrm>
          <a:noFill/>
          <a:ln/>
        </p:spPr>
        <p:txBody>
          <a:bodyPr wrap="none" lIns="96653" tIns="48326" rIns="96653" bIns="48326" anchor="ctr">
            <a:spAutoFit/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7" name="Rectangle 7"/>
          <p:cNvSpPr txBox="1">
            <a:spLocks noGrp="1" noChangeArrowheads="1"/>
          </p:cNvSpPr>
          <p:nvPr/>
        </p:nvSpPr>
        <p:spPr bwMode="auto">
          <a:xfrm>
            <a:off x="4144963" y="9402763"/>
            <a:ext cx="3170237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66788" eaLnBrk="0" hangingPunct="0"/>
            <a:fld id="{F79A215D-F047-46C1-9F9C-9AA0E9A88224}" type="slidenum">
              <a:rPr lang="en-US" sz="1300">
                <a:solidFill>
                  <a:srgbClr val="000000"/>
                </a:solidFill>
                <a:latin typeface="Times New Roman" pitchFamily="18" charset="0"/>
              </a:rPr>
              <a:pPr algn="r" defTabSz="966788" eaLnBrk="0" hangingPunct="0"/>
              <a:t>29</a:t>
            </a:fld>
            <a:endParaRPr lang="en-US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574675"/>
          </a:xfrm>
          <a:noFill/>
          <a:ln/>
        </p:spPr>
        <p:txBody>
          <a:bodyPr lIns="0" tIns="0" rIns="0" bIns="0">
            <a:spAutoFit/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7"/>
          <p:cNvSpPr txBox="1">
            <a:spLocks noGrp="1" noChangeArrowheads="1"/>
          </p:cNvSpPr>
          <p:nvPr/>
        </p:nvSpPr>
        <p:spPr bwMode="auto">
          <a:xfrm>
            <a:off x="4144963" y="9402763"/>
            <a:ext cx="3170237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/>
          <a:p>
            <a:pPr algn="r" defTabSz="966788" eaLnBrk="0" hangingPunct="0"/>
            <a:fld id="{98F06E4C-5205-44DC-AFC2-F3BA3A3E37AB}" type="slidenum">
              <a:rPr lang="en-US" sz="1300">
                <a:solidFill>
                  <a:srgbClr val="000000"/>
                </a:solidFill>
                <a:latin typeface="Times New Roman" pitchFamily="18" charset="0"/>
              </a:rPr>
              <a:pPr algn="r" defTabSz="966788" eaLnBrk="0" hangingPunct="0"/>
              <a:t>30</a:t>
            </a:fld>
            <a:endParaRPr lang="en-US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5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65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182562"/>
          </a:xfrm>
          <a:noFill/>
          <a:ln/>
        </p:spPr>
        <p:txBody>
          <a:bodyPr lIns="0" tIns="0" rIns="0" bIns="0">
            <a:spAutoFit/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2A8CB2-2755-4D0D-BCE6-25337F5DF2A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24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7" name="Rectangle 7"/>
          <p:cNvSpPr txBox="1">
            <a:spLocks noGrp="1" noChangeArrowheads="1"/>
          </p:cNvSpPr>
          <p:nvPr/>
        </p:nvSpPr>
        <p:spPr bwMode="auto">
          <a:xfrm>
            <a:off x="4144963" y="9402763"/>
            <a:ext cx="3170237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66788" eaLnBrk="0" hangingPunct="0"/>
            <a:fld id="{F79A215D-F047-46C1-9F9C-9AA0E9A88224}" type="slidenum">
              <a:rPr lang="en-US" sz="1300">
                <a:solidFill>
                  <a:srgbClr val="000000"/>
                </a:solidFill>
                <a:latin typeface="Times New Roman" pitchFamily="18" charset="0"/>
              </a:rPr>
              <a:pPr algn="r" defTabSz="966788" eaLnBrk="0" hangingPunct="0"/>
              <a:t>7</a:t>
            </a:fld>
            <a:endParaRPr lang="en-US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574675"/>
          </a:xfrm>
          <a:noFill/>
          <a:ln/>
        </p:spPr>
        <p:txBody>
          <a:bodyPr lIns="0" tIns="0" rIns="0" bIns="0">
            <a:spAutoFit/>
          </a:bodyPr>
          <a:lstStyle/>
          <a:p>
            <a:r>
              <a:rPr lang="en-US" smtClean="0"/>
              <a:t>In my presentation, I will be reviewing the CASC2D-SED model, then, I will apply it to a case study and finally i will present some of the results as a time-series of raster maps.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7" name="Rectangle 7"/>
          <p:cNvSpPr txBox="1">
            <a:spLocks noGrp="1" noChangeArrowheads="1"/>
          </p:cNvSpPr>
          <p:nvPr/>
        </p:nvSpPr>
        <p:spPr bwMode="auto">
          <a:xfrm>
            <a:off x="4144963" y="9402763"/>
            <a:ext cx="3170237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66788" eaLnBrk="0" hangingPunct="0"/>
            <a:fld id="{9B6B063A-3D3A-41B2-99B1-A73A56EAAF4E}" type="slidenum">
              <a:rPr lang="en-US" sz="1300">
                <a:solidFill>
                  <a:srgbClr val="000000"/>
                </a:solidFill>
                <a:latin typeface="Times New Roman" pitchFamily="18" charset="0"/>
              </a:rPr>
              <a:pPr algn="r" defTabSz="966788" eaLnBrk="0" hangingPunct="0"/>
              <a:t>11</a:t>
            </a:fld>
            <a:endParaRPr lang="en-US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192087"/>
          </a:xfrm>
          <a:noFill/>
          <a:ln/>
        </p:spPr>
        <p:txBody>
          <a:bodyPr lIns="0" tIns="0" rIns="0" bIns="0">
            <a:spAutoFit/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7" name="Rectangle 7"/>
          <p:cNvSpPr txBox="1">
            <a:spLocks noGrp="1" noChangeArrowheads="1"/>
          </p:cNvSpPr>
          <p:nvPr/>
        </p:nvSpPr>
        <p:spPr bwMode="auto">
          <a:xfrm>
            <a:off x="4144963" y="9402763"/>
            <a:ext cx="3170237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66788" eaLnBrk="0" hangingPunct="0"/>
            <a:fld id="{1E39897E-5537-4B59-B744-52B425E01DBC}" type="slidenum">
              <a:rPr lang="en-US" sz="1300">
                <a:solidFill>
                  <a:srgbClr val="000000"/>
                </a:solidFill>
                <a:latin typeface="Times New Roman" pitchFamily="18" charset="0"/>
              </a:rPr>
              <a:pPr algn="r" defTabSz="966788" eaLnBrk="0" hangingPunct="0"/>
              <a:t>12</a:t>
            </a:fld>
            <a:endParaRPr lang="en-US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2700" y="730250"/>
            <a:ext cx="4751388" cy="3563938"/>
          </a:xfrm>
          <a:solidFill>
            <a:srgbClr val="FFFFFF"/>
          </a:solidFill>
          <a:ln/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38663"/>
            <a:ext cx="5365750" cy="9048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0" tIns="0" rIns="0" bIns="0">
            <a:spAutoFit/>
          </a:bodyPr>
          <a:lstStyle/>
          <a:p>
            <a:r>
              <a:rPr lang="en-US" smtClean="0"/>
              <a:t>THIS IS A GOOD PICTURE SHOWING THE LOCATIONS OF THE </a:t>
            </a:r>
          </a:p>
          <a:p>
            <a:r>
              <a:rPr lang="en-US" smtClean="0"/>
              <a:t>HYDRAULIC STRUCTURES AND THE FLOW DIRECTIONS. IT ALSO</a:t>
            </a:r>
          </a:p>
          <a:p>
            <a:r>
              <a:rPr lang="en-US" smtClean="0"/>
              <a:t>CLEARLY SHOWS THE EXISTANCE OF SEDIMENT IN THE LOWER</a:t>
            </a:r>
          </a:p>
          <a:p>
            <a:r>
              <a:rPr lang="en-US" smtClean="0"/>
              <a:t>MISSISSIPPI RIVER.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7" name="Rectangle 7"/>
          <p:cNvSpPr txBox="1">
            <a:spLocks noGrp="1" noChangeArrowheads="1"/>
          </p:cNvSpPr>
          <p:nvPr/>
        </p:nvSpPr>
        <p:spPr bwMode="auto">
          <a:xfrm>
            <a:off x="4144963" y="9402763"/>
            <a:ext cx="3170237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66788" eaLnBrk="0" hangingPunct="0"/>
            <a:fld id="{F79A215D-F047-46C1-9F9C-9AA0E9A88224}" type="slidenum">
              <a:rPr lang="en-US" sz="1300">
                <a:solidFill>
                  <a:srgbClr val="000000"/>
                </a:solidFill>
                <a:latin typeface="Times New Roman" pitchFamily="18" charset="0"/>
              </a:rPr>
              <a:pPr algn="r" defTabSz="966788" eaLnBrk="0" hangingPunct="0"/>
              <a:t>14</a:t>
            </a:fld>
            <a:endParaRPr lang="en-US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574675"/>
          </a:xfrm>
          <a:noFill/>
          <a:ln/>
        </p:spPr>
        <p:txBody>
          <a:bodyPr lIns="0" tIns="0" rIns="0" bIns="0">
            <a:spAutoFit/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7" name="Rectangle 7"/>
          <p:cNvSpPr txBox="1">
            <a:spLocks noGrp="1" noChangeArrowheads="1"/>
          </p:cNvSpPr>
          <p:nvPr/>
        </p:nvSpPr>
        <p:spPr bwMode="auto">
          <a:xfrm>
            <a:off x="4144963" y="9402763"/>
            <a:ext cx="3170237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66788" eaLnBrk="0" hangingPunct="0"/>
            <a:fld id="{F79A215D-F047-46C1-9F9C-9AA0E9A88224}" type="slidenum">
              <a:rPr lang="en-US" sz="1300">
                <a:solidFill>
                  <a:srgbClr val="000000"/>
                </a:solidFill>
                <a:latin typeface="Times New Roman" pitchFamily="18" charset="0"/>
              </a:rPr>
              <a:pPr algn="r" defTabSz="966788" eaLnBrk="0" hangingPunct="0"/>
              <a:t>17</a:t>
            </a:fld>
            <a:endParaRPr lang="en-US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574675"/>
          </a:xfrm>
          <a:noFill/>
          <a:ln/>
        </p:spPr>
        <p:txBody>
          <a:bodyPr lIns="0" tIns="0" rIns="0" bIns="0">
            <a:spAutoFit/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7"/>
          <p:cNvSpPr txBox="1">
            <a:spLocks noGrp="1" noChangeArrowheads="1"/>
          </p:cNvSpPr>
          <p:nvPr/>
        </p:nvSpPr>
        <p:spPr bwMode="auto">
          <a:xfrm>
            <a:off x="4144963" y="9402763"/>
            <a:ext cx="3170237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66788" eaLnBrk="0" hangingPunct="0"/>
            <a:fld id="{B73F7BBF-18BE-4020-8D92-256E68F7692E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algn="r" defTabSz="966788" eaLnBrk="0" hangingPunct="0"/>
              <a:t>24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85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4250" cy="3595688"/>
          </a:xfrm>
          <a:solidFill>
            <a:srgbClr val="FFFFFF"/>
          </a:solidFill>
          <a:ln/>
        </p:spPr>
      </p:sp>
      <p:sp>
        <p:nvSpPr>
          <p:cNvPr id="285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3398838"/>
            <a:ext cx="8326437" cy="182562"/>
          </a:xfrm>
          <a:noFill/>
          <a:ln/>
        </p:spPr>
        <p:txBody>
          <a:bodyPr lIns="0" tIns="0" rIns="0" bIns="0">
            <a:spAutoFit/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7"/>
          <p:cNvSpPr txBox="1">
            <a:spLocks noGrp="1" noChangeArrowheads="1"/>
          </p:cNvSpPr>
          <p:nvPr/>
        </p:nvSpPr>
        <p:spPr bwMode="auto">
          <a:xfrm>
            <a:off x="4144963" y="9402763"/>
            <a:ext cx="3170237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66788" eaLnBrk="0" hangingPunct="0"/>
            <a:fld id="{D51DB77C-8B67-4607-9F8A-ABC91CEBF4B0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algn="r" defTabSz="966788" eaLnBrk="0" hangingPunct="0"/>
              <a:t>25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87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4250" cy="3595688"/>
          </a:xfrm>
          <a:solidFill>
            <a:srgbClr val="FFFFFF"/>
          </a:solidFill>
          <a:ln/>
        </p:spPr>
      </p:sp>
      <p:sp>
        <p:nvSpPr>
          <p:cNvPr id="287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3398838"/>
            <a:ext cx="8326437" cy="182562"/>
          </a:xfrm>
          <a:noFill/>
          <a:ln/>
        </p:spPr>
        <p:txBody>
          <a:bodyPr lIns="0" tIns="0" rIns="0" bIns="0">
            <a:spAutoFit/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1" name="Rectangle 7"/>
          <p:cNvSpPr txBox="1">
            <a:spLocks noGrp="1" noChangeArrowheads="1"/>
          </p:cNvSpPr>
          <p:nvPr/>
        </p:nvSpPr>
        <p:spPr bwMode="auto">
          <a:xfrm>
            <a:off x="4144963" y="9402763"/>
            <a:ext cx="3170237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66788" eaLnBrk="0" hangingPunct="0"/>
            <a:fld id="{04EE666E-2703-45DA-B6D8-6291F2913723}" type="slidenum">
              <a:rPr lang="en-US" sz="1300">
                <a:solidFill>
                  <a:srgbClr val="000000"/>
                </a:solidFill>
                <a:latin typeface="Times New Roman" pitchFamily="18" charset="0"/>
              </a:rPr>
              <a:pPr algn="r" defTabSz="966788" eaLnBrk="0" hangingPunct="0"/>
              <a:t>27</a:t>
            </a:fld>
            <a:endParaRPr lang="en-US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382587"/>
          </a:xfrm>
          <a:noFill/>
          <a:ln/>
        </p:spPr>
        <p:txBody>
          <a:bodyPr lIns="0" tIns="0" rIns="0" bIns="0">
            <a:spAutoFit/>
          </a:bodyPr>
          <a:lstStyle/>
          <a:p>
            <a:r>
              <a:rPr lang="en-US" smtClean="0"/>
              <a:t>The revised version of the CASC2D-SED model has been applied in the extensively monitored Goodwin Creek, which….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B9C5F-82DD-43D6-ACD6-540997E8F818}" type="datetimeFigureOut">
              <a:rPr lang="ko-KR" altLang="en-US"/>
              <a:pPr>
                <a:defRPr/>
              </a:pPr>
              <a:t>2012-08-03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7C06E-0EE4-41D9-AB32-F6029BC4E02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ABC94-D704-409C-8612-B1CC9221F314}" type="datetimeFigureOut">
              <a:rPr lang="ko-KR" altLang="en-US"/>
              <a:pPr>
                <a:defRPr/>
              </a:pPr>
              <a:t>2012-08-03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563A8-059A-4544-AA56-6E50E4B4A3F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B1484-7B56-43A6-8139-4D593441520F}" type="datetimeFigureOut">
              <a:rPr lang="ko-KR" altLang="en-US"/>
              <a:pPr>
                <a:defRPr/>
              </a:pPr>
              <a:t>2012-08-03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02117-504B-483F-A424-901CD5EBDC3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4DF24-A1F8-4D9A-95DB-38F329C5C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9DE37-1B7F-4A17-8A7F-E4637A8C38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80A2B-D701-4AC9-95F9-820C258E2A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4051A-C6B4-49A7-88D7-34AFEE7B0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EDDDE-9412-4847-9BEF-5F4AFAABF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7B79F-92A1-4CAE-88B3-6E56A3EBF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8ECE0-9A07-4B8B-A653-EC7D04C878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1725C-F895-4E96-BD46-C9910F8335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07721-7CA0-4594-A2FB-3F4283A79F9E}" type="datetimeFigureOut">
              <a:rPr lang="ko-KR" altLang="en-US"/>
              <a:pPr>
                <a:defRPr/>
              </a:pPr>
              <a:t>2012-08-03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C6050-C5B8-4933-871E-5F094B04EE5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6AB98-6C14-43A7-9B44-B924AE209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292E9-8A27-4F81-90F8-A42BBF5840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AA5E9-2EB3-44B8-9ED9-3A71F8EB8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3802D-3E05-4A0A-A9C4-1B151D1F7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39A76-FF8A-4B16-9AEC-7F7985038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58C94-D46C-4B38-BF65-EB800310D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1CF7E-015D-4041-A731-47C1B40D5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89602-B7C3-4EBF-882F-9CC46F2F5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B0BB7-588E-477A-BDAE-3C6A86368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BBAA-8192-46D1-87CA-78649FD59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3CFE5-7C9F-41FF-A2B4-583862B77443}" type="datetimeFigureOut">
              <a:rPr lang="ko-KR" altLang="en-US"/>
              <a:pPr>
                <a:defRPr/>
              </a:pPr>
              <a:t>2012-08-03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ACAB8-55F3-437A-9525-ACCF6F1665D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C68D6-C201-4CED-88FB-5F5EDF8E4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AC60C-A992-4BCA-B8B5-B0BD7A3A64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CE1C8-393E-47E4-9DEB-0772AC60B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D101D-B561-4453-9356-7211BE84AE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9448F-9C9C-4CCF-86B4-6B33C22D5A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758A9-946D-46B8-A3EF-EC23C2C9D5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9B581-A6CA-439C-AC34-68BDE8808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6ED45-9FBB-49B6-B217-5A2684321F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BAAF9-B217-40B8-BE49-7392796F73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F66E0-BDE8-408B-9230-B050240CF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6321A-3401-42FE-A423-3E46DDE12D34}" type="datetimeFigureOut">
              <a:rPr lang="ko-KR" altLang="en-US"/>
              <a:pPr>
                <a:defRPr/>
              </a:pPr>
              <a:t>2012-08-03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D634C-849B-492C-88F3-901967C5E3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343BC-D021-456B-96C0-FD82AABF9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E6928-9484-4B25-863A-D54FB55B24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D4AB1-A541-4C20-9DB4-50F9376FB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0B166-D098-4100-AB07-ADDDCC1D5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CD402-FEB7-4318-BD93-864AEA03A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CASC2D-SED Modeling 2004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37F809A4-4998-4465-9A34-3A85DAC38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CASC2D-SED Modeling 2004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5912AA8C-61EB-41D9-92A1-254FED8AD8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CASC2D-SED Modeling 2004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96DE541B-AD41-4441-A3F0-21446E5896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CASC2D-SED Modeling 2004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E75B7A36-9678-42D2-8965-14F1A3B38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CASC2D-SED Modeling 2004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764AF9DC-C050-424B-B60E-3808B70A2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BA790-580D-4FAD-A57B-56B895A4C0EF}" type="datetimeFigureOut">
              <a:rPr lang="ko-KR" altLang="en-US"/>
              <a:pPr>
                <a:defRPr/>
              </a:pPr>
              <a:t>2012-08-03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8D735-32D8-4A76-986A-C12972238DC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CASC2D-SED Modeling 2004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73F85B57-6A4F-494E-8F8F-E75279037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CASC2D-SED Modeling 2004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AD43903E-9B95-4947-9577-86767E096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CASC2D-SED Modeling 2004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7594B2ED-8E1F-4A96-A2CC-B629E65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CASC2D-SED Modeling 2004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9FD19C2F-2B35-4B27-BE71-207D5CB8D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CASC2D-SED Modeling 2004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FF83FEFE-2844-4295-8FE6-1D3DA9CFF2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400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400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CASC2D-SED Modeling 2004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AABE9FCD-73D6-431F-A6B6-88694F752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D03FB-E876-44BA-8512-B8155B3FEC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FF460-14CA-481D-8392-05A81F4FA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5BE98-83D5-4CCE-BB1E-91F7E03FF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FF9FF-19B6-4194-AC35-8F50E2C2B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1E69E-444A-43A9-91B6-8A4C930A04B2}" type="datetimeFigureOut">
              <a:rPr lang="ko-KR" altLang="en-US"/>
              <a:pPr>
                <a:defRPr/>
              </a:pPr>
              <a:t>2012-08-03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68D3B-3865-403A-86EA-3960BB54B14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86D66-B12E-4464-954E-A053CA54D3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F2B36-1BAC-4BED-AD42-0D09A8E47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A87DC-02CC-49CD-9A73-29A6C9EB7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3B692-BB02-4ED8-9020-538D78229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75B44-3BD8-4AD5-9357-19730B703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BF852-0BFA-47B4-AA92-BE7FAD52B7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FF523-7B6F-47E4-859A-B19F0CD9B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B982A-5B47-44D4-8888-33D1AEC3A746}" type="datetimeFigureOut">
              <a:rPr lang="ko-KR" altLang="en-US"/>
              <a:pPr>
                <a:defRPr/>
              </a:pPr>
              <a:t>2012-08-03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4A6BB-6613-4FF3-87A1-F5966FE114D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8E067-20E7-4A10-B9D1-9A64DB84771B}" type="datetimeFigureOut">
              <a:rPr lang="ko-KR" altLang="en-US"/>
              <a:pPr>
                <a:defRPr/>
              </a:pPr>
              <a:t>2012-08-03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01E20-7568-450D-AD1D-17B3288450B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62BE9-5FED-4DC6-B56D-6E102E7BBC6A}" type="datetimeFigureOut">
              <a:rPr lang="ko-KR" altLang="en-US"/>
              <a:pPr>
                <a:defRPr/>
              </a:pPr>
              <a:t>2012-08-03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DB259-34BF-46CE-9749-6D19F7591CF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E1448-3F46-475B-B32F-2B5EE35CA1C0}" type="datetimeFigureOut">
              <a:rPr lang="ko-KR" altLang="en-US"/>
              <a:pPr>
                <a:defRPr/>
              </a:pPr>
              <a:t>2012-08-03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FA2B8-4241-4FF1-84B5-4007CA1EE68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C742C-C213-4364-8E94-A256382E1A68}" type="datetimeFigureOut">
              <a:rPr lang="ko-KR" altLang="en-US"/>
              <a:pPr>
                <a:defRPr/>
              </a:pPr>
              <a:t>2012-08-03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1FEEA-AA84-4EA9-BBDB-811495406F1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C0BB2-C77E-4A61-9E95-B38ACD1D483D}" type="datetimeFigureOut">
              <a:rPr lang="ko-KR" altLang="en-US"/>
              <a:pPr>
                <a:defRPr/>
              </a:pPr>
              <a:t>2012-08-03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8E3C4-F5D0-4D5D-A6EF-30759B5EF16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7E2C0-79DC-461F-A066-4E26761E37C9}" type="datetimeFigureOut">
              <a:rPr lang="ko-KR" altLang="en-US"/>
              <a:pPr>
                <a:defRPr/>
              </a:pPr>
              <a:t>2012-08-03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A9276-E70B-4390-A6AC-6849C25F84B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32121-D000-4E53-91E2-2AA74D5F7928}" type="datetimeFigureOut">
              <a:rPr lang="ko-KR" altLang="en-US"/>
              <a:pPr>
                <a:defRPr/>
              </a:pPr>
              <a:t>2012-08-03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541DD-2609-4C21-9D5B-3EA7E357D8D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5B209-24F5-4D9E-B948-DB9C1D26C532}" type="datetimeFigureOut">
              <a:rPr lang="ko-KR" altLang="en-US"/>
              <a:pPr>
                <a:defRPr/>
              </a:pPr>
              <a:t>2012-08-03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668B6-BD25-40BF-973D-B90E9E22220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DA59D-8BDF-4096-85AA-2988356DC8C2}" type="datetimeFigureOut">
              <a:rPr lang="ko-KR" altLang="en-US"/>
              <a:pPr>
                <a:defRPr/>
              </a:pPr>
              <a:t>2012-08-03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F75C4-1749-4D33-B34C-D4D50E308E1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3802F-DE66-4E61-A729-C051250DC7B9}" type="datetimeFigureOut">
              <a:rPr lang="ko-KR" altLang="en-US"/>
              <a:pPr>
                <a:defRPr/>
              </a:pPr>
              <a:t>2012-08-03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09DAA-DEBE-4A28-BF8E-A6537FB4E5F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62D04-8400-4FDE-8B60-0CB84184CF4B}" type="datetimeFigureOut">
              <a:rPr lang="ko-KR" altLang="en-US"/>
              <a:pPr>
                <a:defRPr/>
              </a:pPr>
              <a:t>2012-08-03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73EF3-8E9F-4AA6-A98F-E776000D92D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D64F0-88BD-413A-9AB9-68B7390A2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9407E-FEEB-4B82-903F-21CF1BA104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49987-E329-45F9-AC70-1D56A9469BC4}" type="datetimeFigureOut">
              <a:rPr lang="ko-KR" altLang="en-US"/>
              <a:pPr>
                <a:defRPr/>
              </a:pPr>
              <a:t>2012-08-03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11D4B-7C27-4681-9A26-94827D71E17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56A89-BD60-400F-B782-9974A98645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1C9B2-B2E2-40EF-9150-B633C12AE1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14FA2-FAAD-4834-8D3B-14CFCCDF8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E08D4-2908-4B24-9CB7-F9CB0F48D5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A2673-039C-4C92-8E52-621497A26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A7D9F-40E3-459C-8390-377873C4A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93EC8-E796-426B-8B7A-B6B78A69A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8BEA3-F780-4C0D-BEE9-EAF899EB1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A4D04-F76E-4F59-B9B4-034E915853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B9C5F-82DD-43D6-ACD6-540997E8F818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7C06E-0EE4-41D9-AB32-F6029BC4E02A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3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CC266-96D9-44C7-A738-88127CC1FF07}" type="datetimeFigureOut">
              <a:rPr lang="ko-KR" altLang="en-US"/>
              <a:pPr>
                <a:defRPr/>
              </a:pPr>
              <a:t>2012-08-03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F5CE4-C409-4553-AA60-2D51D337F3B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07721-7CA0-4594-A2FB-3F4283A79F9E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C6050-C5B8-4933-871E-5F094B04EE58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8045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3CFE5-7C9F-41FF-A2B4-583862B77443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ACAB8-55F3-437A-9525-ACCF6F1665DD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0850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6321A-3401-42FE-A423-3E46DDE12D34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D634C-849B-492C-88F3-901967C5E382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360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BA790-580D-4FAD-A57B-56B895A4C0EF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8D735-32D8-4A76-986A-C12972238DCA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0428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1E69E-444A-43A9-91B6-8A4C930A04B2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68D3B-3865-403A-86EA-3960BB54B147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3709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E1448-3F46-475B-B32F-2B5EE35CA1C0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FA2B8-4241-4FF1-84B5-4007CA1EE68C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8661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49987-E329-45F9-AC70-1D56A9469BC4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11D4B-7C27-4681-9A26-94827D71E171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2608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CC266-96D9-44C7-A738-88127CC1FF07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F5CE4-C409-4553-AA60-2D51D337F3B2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5584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ABC94-D704-409C-8612-B1CC9221F314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563A8-059A-4544-AA56-6E50E4B4A3FE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0440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B1484-7B56-43A6-8139-4D593441520F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02117-504B-483F-A424-901CD5EBDC3E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41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 latinLnBrk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CC1CB1E-BE43-42B4-9B66-0A12A3AAD775}" type="datetimeFigureOut">
              <a:rPr lang="ko-KR" altLang="en-US"/>
              <a:pPr>
                <a:defRPr/>
              </a:pPr>
              <a:t>2012-08-03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 latinLnBrk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 latinLnBrk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21725DF-C3BB-436A-89E0-751BA04FF50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7" r:id="rId2"/>
    <p:sldLayoutId id="2147483676" r:id="rId3"/>
    <p:sldLayoutId id="2147483675" r:id="rId4"/>
    <p:sldLayoutId id="2147483674" r:id="rId5"/>
    <p:sldLayoutId id="2147483673" r:id="rId6"/>
    <p:sldLayoutId id="2147483672" r:id="rId7"/>
    <p:sldLayoutId id="2147483671" r:id="rId8"/>
    <p:sldLayoutId id="2147483670" r:id="rId9"/>
    <p:sldLayoutId id="2147483669" r:id="rId10"/>
    <p:sldLayoutId id="2147483668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맑은 고딕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맑은 고딕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맑은 고딕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맑은 고딕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맑은 고딕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맑은 고딕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00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043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043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043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E8B19CA-BAA9-457F-9DCE-7361C543C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8" r:id="rId2"/>
    <p:sldLayoutId id="2147483687" r:id="rId3"/>
    <p:sldLayoutId id="2147483686" r:id="rId4"/>
    <p:sldLayoutId id="2147483685" r:id="rId5"/>
    <p:sldLayoutId id="2147483684" r:id="rId6"/>
    <p:sldLayoutId id="2147483683" r:id="rId7"/>
    <p:sldLayoutId id="2147483682" r:id="rId8"/>
    <p:sldLayoutId id="2147483681" r:id="rId9"/>
    <p:sldLayoutId id="2147483680" r:id="rId10"/>
    <p:sldLayoutId id="21474836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15F2717-4E8B-4A59-8AE3-DCBF895F4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0" r:id="rId2"/>
    <p:sldLayoutId id="2147483709" r:id="rId3"/>
    <p:sldLayoutId id="2147483708" r:id="rId4"/>
    <p:sldLayoutId id="2147483707" r:id="rId5"/>
    <p:sldLayoutId id="2147483706" r:id="rId6"/>
    <p:sldLayoutId id="2147483705" r:id="rId7"/>
    <p:sldLayoutId id="2147483704" r:id="rId8"/>
    <p:sldLayoutId id="2147483703" r:id="rId9"/>
    <p:sldLayoutId id="2147483702" r:id="rId10"/>
    <p:sldLayoutId id="21474837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00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fld id="{8B8705A4-5ED0-49FF-9714-EB708577EA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1" r:id="rId2"/>
    <p:sldLayoutId id="2147483720" r:id="rId3"/>
    <p:sldLayoutId id="2147483719" r:id="rId4"/>
    <p:sldLayoutId id="2147483718" r:id="rId5"/>
    <p:sldLayoutId id="2147483717" r:id="rId6"/>
    <p:sldLayoutId id="2147483716" r:id="rId7"/>
    <p:sldLayoutId id="2147483715" r:id="rId8"/>
    <p:sldLayoutId id="2147483714" r:id="rId9"/>
    <p:sldLayoutId id="2147483713" r:id="rId10"/>
    <p:sldLayoutId id="21474837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Line 6"/>
          <p:cNvSpPr>
            <a:spLocks noChangeShapeType="1"/>
          </p:cNvSpPr>
          <p:nvPr/>
        </p:nvSpPr>
        <p:spPr bwMode="auto">
          <a:xfrm>
            <a:off x="304800" y="990600"/>
            <a:ext cx="8610600" cy="0"/>
          </a:xfrm>
          <a:prstGeom prst="line">
            <a:avLst/>
          </a:prstGeom>
          <a:noFill/>
          <a:ln w="57150" cmpd="thickThin">
            <a:solidFill>
              <a:srgbClr val="F3E92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36195" name="Picture 7" descr="Ram logo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9538" y="6361113"/>
            <a:ext cx="4095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HERE TO ADD SLIDE</a:t>
            </a:r>
          </a:p>
        </p:txBody>
      </p:sp>
      <p:sp>
        <p:nvSpPr>
          <p:cNvPr id="13619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2514600" y="6477000"/>
            <a:ext cx="4267200" cy="320675"/>
          </a:xfrm>
          <a:prstGeom prst="rect">
            <a:avLst/>
          </a:prstGeom>
          <a:noFill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rgbClr val="FFFFCC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CASC2D-SED Modeling 2004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477000"/>
            <a:ext cx="2133600" cy="320675"/>
          </a:xfrm>
          <a:prstGeom prst="rect">
            <a:avLst/>
          </a:prstGeom>
          <a:noFill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1">
                <a:solidFill>
                  <a:srgbClr val="FFFFCC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Slide </a:t>
            </a:r>
            <a:fld id="{10B2A5CD-5FC9-4BCD-AC52-5F26763B2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9" r:id="rId1"/>
    <p:sldLayoutId id="2147483798" r:id="rId2"/>
    <p:sldLayoutId id="2147483797" r:id="rId3"/>
    <p:sldLayoutId id="2147483796" r:id="rId4"/>
    <p:sldLayoutId id="2147483795" r:id="rId5"/>
    <p:sldLayoutId id="2147483794" r:id="rId6"/>
    <p:sldLayoutId id="2147483793" r:id="rId7"/>
    <p:sldLayoutId id="2147483792" r:id="rId8"/>
    <p:sldLayoutId id="2147483791" r:id="rId9"/>
    <p:sldLayoutId id="2147483790" r:id="rId10"/>
    <p:sldLayoutId id="214748378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3E927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3E927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3E927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3E927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3E927"/>
          </a:solidFill>
          <a:latin typeface="Book Antiqua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3E927"/>
          </a:solidFill>
          <a:latin typeface="Book Antiqua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3E927"/>
          </a:solidFill>
          <a:latin typeface="Book Antiqua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3E927"/>
          </a:solidFill>
          <a:latin typeface="Book Antiqua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3E927"/>
          </a:solidFill>
          <a:latin typeface="Book Antiqua" pitchFamily="18" charset="0"/>
        </a:defRPr>
      </a:lvl9pPr>
    </p:titleStyle>
    <p:bodyStyle>
      <a:lvl1pPr marL="609600" indent="-609600" algn="l" rtl="0" eaLnBrk="0" fontAlgn="base" hangingPunct="0">
        <a:spcBef>
          <a:spcPct val="20000"/>
        </a:spcBef>
        <a:spcAft>
          <a:spcPct val="0"/>
        </a:spcAft>
        <a:defRPr sz="3800" b="1">
          <a:solidFill>
            <a:srgbClr val="FFFF81"/>
          </a:solidFill>
          <a:latin typeface="+mn-lt"/>
          <a:ea typeface="+mn-ea"/>
          <a:cs typeface="+mn-cs"/>
        </a:defRPr>
      </a:lvl1pPr>
      <a:lvl2pPr marL="990600" indent="-533400" algn="l" rtl="0" eaLnBrk="0" fontAlgn="base" hangingPunct="0">
        <a:spcBef>
          <a:spcPct val="20000"/>
        </a:spcBef>
        <a:spcAft>
          <a:spcPct val="0"/>
        </a:spcAft>
        <a:buAutoNum type="arabicPeriod"/>
        <a:defRPr sz="3400">
          <a:solidFill>
            <a:srgbClr val="FFFF81"/>
          </a:solidFill>
          <a:latin typeface="+mn-lt"/>
        </a:defRPr>
      </a:lvl2pPr>
      <a:lvl3pPr marL="1371600" indent="-4572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rgbClr val="FFFF81"/>
          </a:solidFill>
          <a:latin typeface="+mn-lt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81"/>
          </a:solidFill>
          <a:latin typeface="+mn-lt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rgbClr val="FFFF81"/>
          </a:solidFill>
          <a:latin typeface="+mn-lt"/>
        </a:defRPr>
      </a:lvl5pPr>
      <a:lvl6pPr marL="2667000" indent="-3810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rgbClr val="FFFF81"/>
          </a:solidFill>
          <a:latin typeface="+mn-lt"/>
        </a:defRPr>
      </a:lvl6pPr>
      <a:lvl7pPr marL="3124200" indent="-3810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rgbClr val="FFFF81"/>
          </a:solidFill>
          <a:latin typeface="+mn-lt"/>
        </a:defRPr>
      </a:lvl7pPr>
      <a:lvl8pPr marL="3581400" indent="-3810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rgbClr val="FFFF81"/>
          </a:solidFill>
          <a:latin typeface="+mn-lt"/>
        </a:defRPr>
      </a:lvl8pPr>
      <a:lvl9pPr marL="4038600" indent="-3810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rgbClr val="FFFF8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00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08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fld id="{4A853924-759A-4ABF-B780-731C895E0C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623619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auto" latinLnBrk="1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CD6ECC-F087-47DC-9F3D-F788E9343674}" type="datetimeFigureOut">
              <a:rPr lang="ko-KR" altLang="en-US"/>
              <a:pPr>
                <a:defRPr/>
              </a:pPr>
              <a:t>2012-08-03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latinLnBrk="1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latinLnBrk="1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774AF66-BF45-4AB3-B28A-B1D1C5BD6E1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5pPr>
      <a:lvl6pPr marL="4572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6pPr>
      <a:lvl7pPr marL="9144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7pPr>
      <a:lvl8pPr marL="13716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8pPr>
      <a:lvl9pPr marL="18288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36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9B22BFF-BC89-40FB-9F6F-81A62235E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 latinLnBrk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CC1CB1E-BE43-42B4-9B66-0A12A3AAD775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 latinLnBrk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 latinLnBrk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21725DF-C3BB-436A-89E0-751BA04FF505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0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맑은 고딕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맑은 고딕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맑은 고딕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맑은 고딕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맑은 고딕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맑은 고딕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video" Target="file:///C:\Users\pierre\Desktop\cg100yr7.wmv" TargetMode="Externa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588" y="0"/>
            <a:ext cx="9145588" cy="4905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dirty="0">
                <a:solidFill>
                  <a:prstClr val="white"/>
                </a:solidFill>
              </a:rPr>
              <a:t>   U.S.A  </a:t>
            </a:r>
            <a:endParaRPr lang="ko-KR" altLang="en-US" sz="3200" dirty="0">
              <a:solidFill>
                <a:prstClr val="white"/>
              </a:solidFill>
            </a:endParaRPr>
          </a:p>
        </p:txBody>
      </p:sp>
      <p:pic>
        <p:nvPicPr>
          <p:cNvPr id="19046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74121" y="43050"/>
            <a:ext cx="10155193" cy="706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863E33F-0FE7-49A0-ABC1-FB11C27FCD8C}" type="slidenum">
              <a:rPr lang="en-US" sz="1200">
                <a:solidFill>
                  <a:prstClr val="black">
                    <a:tint val="75000"/>
                  </a:prstClr>
                </a:solidFill>
                <a:latin typeface="맑은 고딕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en-US" sz="1200">
              <a:solidFill>
                <a:prstClr val="black">
                  <a:tint val="75000"/>
                </a:prstClr>
              </a:solidFill>
              <a:latin typeface="맑은 고딕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56665" y="1715033"/>
            <a:ext cx="59856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/>
            <a:r>
              <a:rPr lang="en-US" altLang="ko-KR" sz="3600" b="1" dirty="0">
                <a:solidFill>
                  <a:srgbClr val="FFFF00"/>
                </a:solidFill>
                <a:latin typeface="Tahoma" pitchFamily="34" charset="0"/>
                <a:ea typeface="굴림"/>
                <a:cs typeface="굴림"/>
              </a:rPr>
              <a:t>River </a:t>
            </a:r>
            <a:r>
              <a:rPr lang="en-US" altLang="ko-KR" sz="3600" b="1" dirty="0" smtClean="0">
                <a:solidFill>
                  <a:srgbClr val="FFFF00"/>
                </a:solidFill>
                <a:latin typeface="Tahoma" pitchFamily="34" charset="0"/>
                <a:ea typeface="굴림"/>
                <a:cs typeface="굴림"/>
              </a:rPr>
              <a:t>Management and Restoration</a:t>
            </a:r>
          </a:p>
        </p:txBody>
      </p:sp>
      <p:pic>
        <p:nvPicPr>
          <p:cNvPr id="66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885" y="3474005"/>
            <a:ext cx="323056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163446" y="5225716"/>
            <a:ext cx="2895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atinLnBrk="1"/>
            <a:r>
              <a:rPr kumimoji="1" lang="en-US" altLang="ko-KR" dirty="0" smtClean="0">
                <a:solidFill>
                  <a:srgbClr val="00B0F0"/>
                </a:solidFill>
                <a:ea typeface="굴림"/>
                <a:cs typeface="굴림"/>
              </a:rPr>
              <a:t>World River Forum</a:t>
            </a:r>
          </a:p>
          <a:p>
            <a:pPr latinLnBrk="1"/>
            <a:r>
              <a:rPr kumimoji="1" lang="en-US" altLang="ko-KR" dirty="0" err="1" smtClean="0">
                <a:solidFill>
                  <a:srgbClr val="00B0F0"/>
                </a:solidFill>
                <a:ea typeface="굴림"/>
                <a:cs typeface="굴림"/>
              </a:rPr>
              <a:t>Daegu</a:t>
            </a:r>
            <a:r>
              <a:rPr kumimoji="1" lang="en-US" altLang="ko-KR" dirty="0" smtClean="0">
                <a:solidFill>
                  <a:srgbClr val="00B0F0"/>
                </a:solidFill>
                <a:ea typeface="굴림"/>
                <a:cs typeface="굴림"/>
              </a:rPr>
              <a:t>, South Korea</a:t>
            </a:r>
          </a:p>
          <a:p>
            <a:pPr latinLnBrk="1"/>
            <a:r>
              <a:rPr kumimoji="1" lang="en-US" altLang="ko-KR" dirty="0" smtClean="0">
                <a:solidFill>
                  <a:srgbClr val="00B0F0"/>
                </a:solidFill>
                <a:ea typeface="굴림"/>
                <a:cs typeface="굴림"/>
              </a:rPr>
              <a:t>Sept. 21, 2012</a:t>
            </a:r>
            <a:endParaRPr kumimoji="1" lang="en-US" altLang="ko-KR" dirty="0">
              <a:solidFill>
                <a:srgbClr val="00B0F0"/>
              </a:solidFill>
              <a:ea typeface="굴림"/>
              <a:cs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val="3451186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57150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21218" name="Picture 3" descr="Download of Digital Pictures on 07-18-04 1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10" y="-1538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37084" y="5193272"/>
            <a:ext cx="36004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atinLnBrk="1"/>
            <a:r>
              <a:rPr kumimoji="1" lang="en-US" altLang="ko-KR" sz="2000" b="1" dirty="0" smtClean="0">
                <a:solidFill>
                  <a:srgbClr val="FFFF00"/>
                </a:solidFill>
                <a:ea typeface="굴림"/>
                <a:cs typeface="굴림"/>
              </a:rPr>
              <a:t>Grade-control Structures Reduce Incision Problems</a:t>
            </a:r>
            <a:endParaRPr kumimoji="1" lang="en-US" altLang="ko-KR" sz="2000" b="1" dirty="0">
              <a:solidFill>
                <a:srgbClr val="FFFF00"/>
              </a:solidFill>
              <a:ea typeface="굴림"/>
              <a:cs typeface="굴림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4" name="Picture 7" descr="ButteBrid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8531" y="-1"/>
            <a:ext cx="9406045" cy="7057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5875" name="Picture 8" descr="Dump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7105" y="418762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21550" y="6051484"/>
            <a:ext cx="41404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atinLnBrk="1"/>
            <a:r>
              <a:rPr kumimoji="1" lang="en-US" altLang="ko-KR" sz="2000" b="1" dirty="0" smtClean="0">
                <a:solidFill>
                  <a:srgbClr val="FFFF00"/>
                </a:solidFill>
                <a:ea typeface="굴림"/>
                <a:cs typeface="굴림"/>
              </a:rPr>
              <a:t>Bank Stabilization near Bridges</a:t>
            </a:r>
          </a:p>
          <a:p>
            <a:pPr latinLnBrk="1"/>
            <a:r>
              <a:rPr kumimoji="1" lang="en-US" altLang="ko-KR" sz="2000" b="1" dirty="0" smtClean="0">
                <a:solidFill>
                  <a:srgbClr val="FFFF00"/>
                </a:solidFill>
                <a:ea typeface="굴림"/>
                <a:cs typeface="굴림"/>
              </a:rPr>
              <a:t>Sacramento River, CA</a:t>
            </a:r>
            <a:endParaRPr kumimoji="1" lang="en-US" altLang="ko-KR" sz="2000" b="1" dirty="0">
              <a:solidFill>
                <a:srgbClr val="FFFF00"/>
              </a:solidFill>
              <a:ea typeface="굴림"/>
              <a:cs typeface="굴림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3" name="Picture 2" descr="oldriv1a"/>
          <p:cNvPicPr>
            <a:picLocks noChangeAspect="1" noChangeArrowheads="1"/>
          </p:cNvPicPr>
          <p:nvPr/>
        </p:nvPicPr>
        <p:blipFill>
          <a:blip r:embed="rId3">
            <a:lum bright="-18000" contrast="12000"/>
          </a:blip>
          <a:srcRect/>
          <a:stretch>
            <a:fillRect/>
          </a:stretch>
        </p:blipFill>
        <p:spPr bwMode="auto">
          <a:xfrm>
            <a:off x="-647742" y="5875"/>
            <a:ext cx="106877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6114" name="Line 3"/>
          <p:cNvSpPr>
            <a:spLocks noChangeShapeType="1"/>
          </p:cNvSpPr>
          <p:nvPr/>
        </p:nvSpPr>
        <p:spPr bwMode="auto">
          <a:xfrm>
            <a:off x="4038599" y="2438400"/>
            <a:ext cx="398385" cy="72057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6115" name="Text Box 4"/>
          <p:cNvSpPr txBox="1">
            <a:spLocks noChangeArrowheads="1"/>
          </p:cNvSpPr>
          <p:nvPr/>
        </p:nvSpPr>
        <p:spPr bwMode="auto">
          <a:xfrm>
            <a:off x="3352800" y="1752600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Auxiliary Structure</a:t>
            </a:r>
          </a:p>
        </p:txBody>
      </p:sp>
      <p:sp>
        <p:nvSpPr>
          <p:cNvPr id="346116" name="Line 5"/>
          <p:cNvSpPr>
            <a:spLocks noChangeShapeType="1"/>
          </p:cNvSpPr>
          <p:nvPr/>
        </p:nvSpPr>
        <p:spPr bwMode="auto">
          <a:xfrm>
            <a:off x="6282190" y="2073274"/>
            <a:ext cx="1185410" cy="631825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6117" name="Text Box 6"/>
          <p:cNvSpPr txBox="1">
            <a:spLocks noChangeArrowheads="1"/>
          </p:cNvSpPr>
          <p:nvPr/>
        </p:nvSpPr>
        <p:spPr bwMode="auto">
          <a:xfrm>
            <a:off x="5107995" y="1524000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</a:rPr>
              <a:t>Lowsill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 Structure</a:t>
            </a:r>
          </a:p>
        </p:txBody>
      </p:sp>
      <p:sp>
        <p:nvSpPr>
          <p:cNvPr id="346118" name="Line 7"/>
          <p:cNvSpPr>
            <a:spLocks noChangeShapeType="1"/>
          </p:cNvSpPr>
          <p:nvPr/>
        </p:nvSpPr>
        <p:spPr bwMode="auto">
          <a:xfrm flipH="1">
            <a:off x="8288224" y="4953000"/>
            <a:ext cx="1276762" cy="1716850"/>
          </a:xfrm>
          <a:prstGeom prst="line">
            <a:avLst/>
          </a:prstGeom>
          <a:noFill/>
          <a:ln w="101600">
            <a:solidFill>
              <a:srgbClr val="00206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6119" name="Line 8"/>
          <p:cNvSpPr>
            <a:spLocks noChangeShapeType="1"/>
          </p:cNvSpPr>
          <p:nvPr/>
        </p:nvSpPr>
        <p:spPr bwMode="auto">
          <a:xfrm flipV="1">
            <a:off x="3041831" y="4284095"/>
            <a:ext cx="765084" cy="450050"/>
          </a:xfrm>
          <a:prstGeom prst="line">
            <a:avLst/>
          </a:prstGeom>
          <a:noFill/>
          <a:ln w="50800">
            <a:solidFill>
              <a:srgbClr val="00206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6120" name="Line 9"/>
          <p:cNvSpPr>
            <a:spLocks noChangeShapeType="1"/>
          </p:cNvSpPr>
          <p:nvPr/>
        </p:nvSpPr>
        <p:spPr bwMode="auto">
          <a:xfrm flipH="1" flipV="1">
            <a:off x="881590" y="1896530"/>
            <a:ext cx="855094" cy="329145"/>
          </a:xfrm>
          <a:prstGeom prst="line">
            <a:avLst/>
          </a:prstGeom>
          <a:noFill/>
          <a:ln w="38100">
            <a:solidFill>
              <a:srgbClr val="000066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6121" name="Line 10"/>
          <p:cNvSpPr>
            <a:spLocks noChangeShapeType="1"/>
          </p:cNvSpPr>
          <p:nvPr/>
        </p:nvSpPr>
        <p:spPr bwMode="auto">
          <a:xfrm flipH="1">
            <a:off x="7677344" y="1896530"/>
            <a:ext cx="399855" cy="26882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6122" name="Text Box 11"/>
          <p:cNvSpPr txBox="1">
            <a:spLocks noChangeArrowheads="1"/>
          </p:cNvSpPr>
          <p:nvPr/>
        </p:nvSpPr>
        <p:spPr bwMode="auto">
          <a:xfrm>
            <a:off x="7022250" y="1268760"/>
            <a:ext cx="160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Hydroelectric Power Plant</a:t>
            </a:r>
          </a:p>
        </p:txBody>
      </p:sp>
      <p:sp>
        <p:nvSpPr>
          <p:cNvPr id="346123" name="Text Box 12"/>
          <p:cNvSpPr txBox="1">
            <a:spLocks noChangeArrowheads="1"/>
          </p:cNvSpPr>
          <p:nvPr/>
        </p:nvSpPr>
        <p:spPr bwMode="auto">
          <a:xfrm rot="-3101152">
            <a:off x="7106259" y="4867683"/>
            <a:ext cx="25749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FFFF"/>
                </a:solidFill>
                <a:latin typeface="Tahoma" pitchFamily="34" charset="0"/>
              </a:rPr>
              <a:t>MISSISSPPI RIVER</a:t>
            </a:r>
          </a:p>
        </p:txBody>
      </p:sp>
      <p:sp>
        <p:nvSpPr>
          <p:cNvPr id="346124" name="Text Box 13"/>
          <p:cNvSpPr txBox="1">
            <a:spLocks noChangeArrowheads="1"/>
          </p:cNvSpPr>
          <p:nvPr/>
        </p:nvSpPr>
        <p:spPr bwMode="auto">
          <a:xfrm>
            <a:off x="1611660" y="1294606"/>
            <a:ext cx="1600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Outflow Channel to Atchafalaya</a:t>
            </a:r>
          </a:p>
        </p:txBody>
      </p:sp>
      <p:sp>
        <p:nvSpPr>
          <p:cNvPr id="346126" name="Line 15"/>
          <p:cNvSpPr>
            <a:spLocks noChangeShapeType="1"/>
          </p:cNvSpPr>
          <p:nvPr/>
        </p:nvSpPr>
        <p:spPr bwMode="auto">
          <a:xfrm flipH="1" flipV="1">
            <a:off x="8802986" y="2686238"/>
            <a:ext cx="762000" cy="0"/>
          </a:xfrm>
          <a:prstGeom prst="line">
            <a:avLst/>
          </a:prstGeom>
          <a:noFill/>
          <a:ln w="50800">
            <a:solidFill>
              <a:srgbClr val="000066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pic>
        <p:nvPicPr>
          <p:cNvPr id="346127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5902" y="2573905"/>
            <a:ext cx="2720806" cy="20640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346128" name="Rectangle 19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  <a:latin typeface="Arial" charset="0"/>
              </a:rPr>
              <a:t>Lower Mississippi River 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424374" y="6150114"/>
            <a:ext cx="51980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atinLnBrk="1"/>
            <a:r>
              <a:rPr kumimoji="1" lang="en-US" altLang="ko-KR" sz="2000" b="1" dirty="0" smtClean="0">
                <a:solidFill>
                  <a:srgbClr val="FFFF00"/>
                </a:solidFill>
                <a:ea typeface="굴림"/>
                <a:cs typeface="굴림"/>
              </a:rPr>
              <a:t>Complex Flow and Sediment Control,</a:t>
            </a:r>
          </a:p>
          <a:p>
            <a:pPr latinLnBrk="1"/>
            <a:r>
              <a:rPr kumimoji="1" lang="en-US" altLang="ko-KR" sz="2000" b="1" dirty="0" smtClean="0">
                <a:solidFill>
                  <a:srgbClr val="FFFF00"/>
                </a:solidFill>
                <a:ea typeface="굴림"/>
                <a:cs typeface="굴림"/>
              </a:rPr>
              <a:t>Mississippi River, LA</a:t>
            </a:r>
            <a:endParaRPr kumimoji="1" lang="en-US" altLang="ko-KR" sz="2000" b="1" dirty="0">
              <a:solidFill>
                <a:srgbClr val="FFFF00"/>
              </a:solidFill>
              <a:ea typeface="굴림"/>
              <a:cs typeface="굴림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Title 1"/>
          <p:cNvSpPr>
            <a:spLocks noGrp="1"/>
          </p:cNvSpPr>
          <p:nvPr>
            <p:ph type="title" idx="4294967295"/>
          </p:nvPr>
        </p:nvSpPr>
        <p:spPr>
          <a:xfrm>
            <a:off x="457200" y="142875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i="1">
                <a:solidFill>
                  <a:schemeClr val="hlink"/>
                </a:solidFill>
                <a:latin typeface="Arial" charset="0"/>
              </a:rPr>
              <a:t>River Management</a:t>
            </a:r>
          </a:p>
        </p:txBody>
      </p:sp>
      <p:sp>
        <p:nvSpPr>
          <p:cNvPr id="655364" name="Line 4"/>
          <p:cNvSpPr>
            <a:spLocks noChangeShapeType="1"/>
          </p:cNvSpPr>
          <p:nvPr/>
        </p:nvSpPr>
        <p:spPr bwMode="auto">
          <a:xfrm flipH="1">
            <a:off x="2185988" y="3113088"/>
            <a:ext cx="946150" cy="1260475"/>
          </a:xfrm>
          <a:prstGeom prst="line">
            <a:avLst/>
          </a:prstGeom>
          <a:noFill/>
          <a:ln w="63500">
            <a:solidFill>
              <a:srgbClr val="80008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55365" name="Line 5"/>
          <p:cNvSpPr>
            <a:spLocks noChangeShapeType="1"/>
          </p:cNvSpPr>
          <p:nvPr/>
        </p:nvSpPr>
        <p:spPr bwMode="auto">
          <a:xfrm>
            <a:off x="5292725" y="2663825"/>
            <a:ext cx="1079500" cy="1260475"/>
          </a:xfrm>
          <a:prstGeom prst="line">
            <a:avLst/>
          </a:prstGeom>
          <a:noFill/>
          <a:ln w="63500">
            <a:solidFill>
              <a:srgbClr val="80008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55366" name="Line 6"/>
          <p:cNvSpPr>
            <a:spLocks noChangeShapeType="1"/>
          </p:cNvSpPr>
          <p:nvPr/>
        </p:nvSpPr>
        <p:spPr bwMode="auto">
          <a:xfrm flipH="1" flipV="1">
            <a:off x="4122738" y="4868863"/>
            <a:ext cx="1169987" cy="0"/>
          </a:xfrm>
          <a:prstGeom prst="line">
            <a:avLst/>
          </a:prstGeom>
          <a:noFill/>
          <a:ln w="63500">
            <a:solidFill>
              <a:srgbClr val="80008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55367" name="Oval 7"/>
          <p:cNvSpPr>
            <a:spLocks noChangeArrowheads="1"/>
          </p:cNvSpPr>
          <p:nvPr/>
        </p:nvSpPr>
        <p:spPr bwMode="auto">
          <a:xfrm>
            <a:off x="2671762" y="1299645"/>
            <a:ext cx="3700463" cy="226437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b="1" dirty="0" smtClean="0">
              <a:solidFill>
                <a:srgbClr val="000000"/>
              </a:solidFill>
            </a:endParaRP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Problems </a:t>
            </a:r>
            <a:r>
              <a:rPr lang="en-US" b="1" dirty="0">
                <a:solidFill>
                  <a:srgbClr val="000000"/>
                </a:solidFill>
              </a:rPr>
              <a:t>and Issues</a:t>
            </a:r>
          </a:p>
          <a:p>
            <a:pPr algn="ctr"/>
            <a:endParaRPr lang="en-US" sz="1400" b="1" dirty="0">
              <a:solidFill>
                <a:srgbClr val="000000"/>
              </a:solidFill>
            </a:endParaRPr>
          </a:p>
          <a:p>
            <a:pPr algn="ctr"/>
            <a:r>
              <a:rPr lang="en-US" sz="1400" b="1" dirty="0">
                <a:solidFill>
                  <a:srgbClr val="FFFFFF"/>
                </a:solidFill>
              </a:rPr>
              <a:t>Flood Control and Dam Safety</a:t>
            </a:r>
          </a:p>
          <a:p>
            <a:pPr algn="ctr"/>
            <a:r>
              <a:rPr lang="en-US" sz="1400" b="1" dirty="0" smtClean="0">
                <a:solidFill>
                  <a:srgbClr val="FFFFFF"/>
                </a:solidFill>
              </a:rPr>
              <a:t>Navigation and  </a:t>
            </a:r>
            <a:r>
              <a:rPr lang="en-US" sz="1400" b="1" dirty="0">
                <a:solidFill>
                  <a:srgbClr val="FFFFFF"/>
                </a:solidFill>
              </a:rPr>
              <a:t>Transportation</a:t>
            </a:r>
          </a:p>
          <a:p>
            <a:pPr algn="ctr"/>
            <a:r>
              <a:rPr lang="en-US" sz="1400" b="1" dirty="0">
                <a:solidFill>
                  <a:srgbClr val="FFFFFF"/>
                </a:solidFill>
              </a:rPr>
              <a:t>Water Supply</a:t>
            </a:r>
          </a:p>
          <a:p>
            <a:pPr algn="ctr"/>
            <a:r>
              <a:rPr lang="en-US" sz="1400" b="1" dirty="0">
                <a:solidFill>
                  <a:srgbClr val="FFFFFF"/>
                </a:solidFill>
              </a:rPr>
              <a:t>Irrigation and </a:t>
            </a:r>
            <a:r>
              <a:rPr lang="en-US" sz="1400" b="1" dirty="0" smtClean="0">
                <a:solidFill>
                  <a:srgbClr val="FFFFFF"/>
                </a:solidFill>
              </a:rPr>
              <a:t>Drainage</a:t>
            </a:r>
            <a:endParaRPr lang="en-US" sz="1400" b="1" dirty="0">
              <a:solidFill>
                <a:srgbClr val="FFFFFF"/>
              </a:solidFill>
            </a:endParaRPr>
          </a:p>
          <a:p>
            <a:pPr algn="ctr"/>
            <a:r>
              <a:rPr lang="en-US" sz="1400" b="1" dirty="0">
                <a:solidFill>
                  <a:srgbClr val="FFFFFF"/>
                </a:solidFill>
              </a:rPr>
              <a:t>Water Quality</a:t>
            </a:r>
          </a:p>
          <a:p>
            <a:pPr algn="ctr"/>
            <a:r>
              <a:rPr lang="en-US" sz="1400" b="1" dirty="0">
                <a:solidFill>
                  <a:srgbClr val="FFFFFF"/>
                </a:solidFill>
              </a:rPr>
              <a:t>Aquatic Habitat</a:t>
            </a:r>
          </a:p>
          <a:p>
            <a:pPr algn="ctr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55368" name="Oval 8"/>
          <p:cNvSpPr>
            <a:spLocks noChangeArrowheads="1"/>
          </p:cNvSpPr>
          <p:nvPr/>
        </p:nvSpPr>
        <p:spPr bwMode="auto">
          <a:xfrm>
            <a:off x="4932995" y="3651805"/>
            <a:ext cx="3059385" cy="261251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Laws and Regulations</a:t>
            </a:r>
          </a:p>
          <a:p>
            <a:pPr algn="ctr"/>
            <a:endParaRPr lang="en-US" sz="1400" b="1" dirty="0">
              <a:solidFill>
                <a:srgbClr val="000000"/>
              </a:solidFill>
            </a:endParaRPr>
          </a:p>
          <a:p>
            <a:pPr algn="ctr"/>
            <a:r>
              <a:rPr lang="en-US" sz="1400" b="1" dirty="0">
                <a:solidFill>
                  <a:srgbClr val="FFFFFF"/>
                </a:solidFill>
              </a:rPr>
              <a:t>International Treaties</a:t>
            </a:r>
          </a:p>
          <a:p>
            <a:pPr algn="ctr"/>
            <a:r>
              <a:rPr lang="en-US" sz="1400" b="1" dirty="0">
                <a:solidFill>
                  <a:srgbClr val="FFFFFF"/>
                </a:solidFill>
              </a:rPr>
              <a:t>Water Delivery Compacts</a:t>
            </a:r>
          </a:p>
          <a:p>
            <a:pPr algn="ctr"/>
            <a:r>
              <a:rPr lang="en-US" sz="1400" b="1" dirty="0">
                <a:solidFill>
                  <a:srgbClr val="FFFFFF"/>
                </a:solidFill>
              </a:rPr>
              <a:t>Water Rights</a:t>
            </a:r>
          </a:p>
          <a:p>
            <a:pPr algn="ctr"/>
            <a:r>
              <a:rPr lang="en-US" sz="1400" b="1" dirty="0">
                <a:solidFill>
                  <a:srgbClr val="FFFFFF"/>
                </a:solidFill>
              </a:rPr>
              <a:t>Clean Water Act</a:t>
            </a:r>
          </a:p>
          <a:p>
            <a:pPr algn="ctr"/>
            <a:r>
              <a:rPr lang="en-US" sz="1400" b="1" dirty="0">
                <a:solidFill>
                  <a:srgbClr val="FFFFFF"/>
                </a:solidFill>
              </a:rPr>
              <a:t>Endangered Species Act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55369" name="Oval 9"/>
          <p:cNvSpPr>
            <a:spLocks noChangeArrowheads="1"/>
          </p:cNvSpPr>
          <p:nvPr/>
        </p:nvSpPr>
        <p:spPr bwMode="auto">
          <a:xfrm>
            <a:off x="1331640" y="3654025"/>
            <a:ext cx="3085741" cy="26122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Major Stakeholders</a:t>
            </a: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r>
              <a:rPr lang="en-US" sz="1400" b="1" dirty="0">
                <a:solidFill>
                  <a:srgbClr val="FFFFFF"/>
                </a:solidFill>
              </a:rPr>
              <a:t> Federal Agencies</a:t>
            </a:r>
          </a:p>
          <a:p>
            <a:pPr algn="ctr"/>
            <a:r>
              <a:rPr lang="en-US" sz="1400" b="1" dirty="0">
                <a:solidFill>
                  <a:srgbClr val="FFFFFF"/>
                </a:solidFill>
              </a:rPr>
              <a:t>State Agencies</a:t>
            </a:r>
          </a:p>
          <a:p>
            <a:pPr algn="ctr"/>
            <a:r>
              <a:rPr lang="en-US" sz="1400" b="1" dirty="0">
                <a:solidFill>
                  <a:srgbClr val="FFFFFF"/>
                </a:solidFill>
              </a:rPr>
              <a:t>Counties and Districts</a:t>
            </a:r>
          </a:p>
          <a:p>
            <a:pPr algn="ctr"/>
            <a:r>
              <a:rPr lang="en-US" sz="1400" b="1" dirty="0">
                <a:solidFill>
                  <a:srgbClr val="FFFFFF"/>
                </a:solidFill>
              </a:rPr>
              <a:t>Cities and Towns</a:t>
            </a:r>
          </a:p>
          <a:p>
            <a:pPr algn="ctr"/>
            <a:r>
              <a:rPr lang="en-US" sz="1400" b="1" dirty="0">
                <a:solidFill>
                  <a:srgbClr val="FFFFFF"/>
                </a:solidFill>
              </a:rPr>
              <a:t>Private </a:t>
            </a:r>
            <a:r>
              <a:rPr lang="en-US" sz="1400" b="1" dirty="0" smtClean="0">
                <a:solidFill>
                  <a:srgbClr val="FFFFFF"/>
                </a:solidFill>
              </a:rPr>
              <a:t>Sector/Companies</a:t>
            </a:r>
            <a:endParaRPr lang="en-US" sz="1400" b="1" dirty="0">
              <a:solidFill>
                <a:srgbClr val="FFFFFF"/>
              </a:solidFill>
            </a:endParaRPr>
          </a:p>
          <a:p>
            <a:pPr algn="ctr"/>
            <a:r>
              <a:rPr lang="en-US" sz="1400" b="1" dirty="0">
                <a:solidFill>
                  <a:srgbClr val="FFFFFF"/>
                </a:solidFill>
              </a:rPr>
              <a:t>Public</a:t>
            </a:r>
          </a:p>
          <a:p>
            <a:pPr algn="ctr"/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581890" y="6538912"/>
            <a:ext cx="2160240" cy="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839337" y="6356350"/>
            <a:ext cx="1664850" cy="3651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Technical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67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894" y="6292055"/>
            <a:ext cx="16891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8511243" y="3158970"/>
            <a:ext cx="0" cy="899390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65022" y="4150565"/>
            <a:ext cx="461665" cy="1258655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vert="vert270"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  National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6768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405" y="1403775"/>
            <a:ext cx="534129" cy="164592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68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75" y="1513055"/>
            <a:ext cx="5175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687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75" y="4123345"/>
            <a:ext cx="5175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687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85" y="2827170"/>
            <a:ext cx="328613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88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6505" y="-76200"/>
            <a:ext cx="8836995" cy="11430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ko-KR" sz="3600" b="1" dirty="0" smtClean="0">
                <a:solidFill>
                  <a:srgbClr val="F7FD11"/>
                </a:solidFill>
                <a:latin typeface="Arial" charset="0"/>
                <a:ea typeface="굴림"/>
                <a:cs typeface="Arial" charset="0"/>
              </a:rPr>
              <a:t>River Management and Restoration </a:t>
            </a:r>
          </a:p>
        </p:txBody>
      </p:sp>
      <p:sp>
        <p:nvSpPr>
          <p:cNvPr id="596994" name="Text Box 3"/>
          <p:cNvSpPr txBox="1">
            <a:spLocks noChangeArrowheads="1"/>
          </p:cNvSpPr>
          <p:nvPr/>
        </p:nvSpPr>
        <p:spPr bwMode="auto">
          <a:xfrm>
            <a:off x="228600" y="1882389"/>
            <a:ext cx="8724900" cy="2536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457200" indent="-457200" eaLnBrk="0" hangingPunct="0"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kumimoji="1" lang="en-US" altLang="ko-KR" sz="3600" b="1" dirty="0" smtClean="0">
                <a:solidFill>
                  <a:srgbClr val="00B0F0"/>
                </a:solidFill>
                <a:ea typeface="굴림"/>
                <a:cs typeface="굴림"/>
              </a:rPr>
              <a:t>River Management</a:t>
            </a:r>
          </a:p>
          <a:p>
            <a:pPr marL="571500" indent="-571500" eaLnBrk="0" hangingPunct="0">
              <a:lnSpc>
                <a:spcPct val="8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3200" b="1" dirty="0" smtClean="0">
                <a:solidFill>
                  <a:srgbClr val="00B0F0"/>
                </a:solidFill>
                <a:ea typeface="굴림"/>
                <a:cs typeface="굴림"/>
              </a:rPr>
              <a:t>Too much sediment </a:t>
            </a:r>
          </a:p>
          <a:p>
            <a:pPr marL="571500" indent="-571500" eaLnBrk="0" hangingPunct="0">
              <a:lnSpc>
                <a:spcPct val="8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3200" b="1" dirty="0" smtClean="0">
                <a:solidFill>
                  <a:srgbClr val="00B0F0"/>
                </a:solidFill>
                <a:ea typeface="굴림"/>
                <a:cs typeface="굴림"/>
              </a:rPr>
              <a:t>Not enough sediment</a:t>
            </a:r>
          </a:p>
          <a:p>
            <a:pPr marL="514350" indent="-514350" eaLnBrk="0" hangingPunct="0">
              <a:lnSpc>
                <a:spcPct val="80000"/>
              </a:lnSpc>
              <a:spcBef>
                <a:spcPct val="50000"/>
              </a:spcBef>
              <a:buFont typeface="+mj-lt"/>
              <a:buAutoNum type="arabicPeriod" startAt="2"/>
            </a:pPr>
            <a:r>
              <a:rPr kumimoji="1" lang="en-US" altLang="ko-KR" sz="3600" b="1" dirty="0" smtClean="0">
                <a:solidFill>
                  <a:srgbClr val="CCFF33"/>
                </a:solidFill>
                <a:ea typeface="굴림"/>
                <a:cs typeface="굴림"/>
              </a:rPr>
              <a:t>River Restoration</a:t>
            </a:r>
            <a:endParaRPr kumimoji="1" lang="en-US" altLang="ko-KR" sz="3600" b="1" dirty="0">
              <a:solidFill>
                <a:srgbClr val="CCFF33"/>
              </a:solidFill>
              <a:ea typeface="굴림"/>
              <a:cs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val="332101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95600"/>
            <a:ext cx="3276600" cy="170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2018" name="Rectangle 3"/>
          <p:cNvSpPr>
            <a:spLocks noChangeArrowheads="1"/>
          </p:cNvSpPr>
          <p:nvPr/>
        </p:nvSpPr>
        <p:spPr bwMode="auto">
          <a:xfrm>
            <a:off x="2895600" y="4724400"/>
            <a:ext cx="67056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174625" eaLnBrk="0" hangingPunct="0">
              <a:buClr>
                <a:srgbClr val="FFCC66"/>
              </a:buClr>
              <a:buFontTx/>
              <a:buChar char="•"/>
              <a:tabLst>
                <a:tab pos="915988" algn="l"/>
              </a:tabLst>
            </a:pPr>
            <a:r>
              <a:rPr lang="en-US" sz="2400" b="1">
                <a:solidFill>
                  <a:srgbClr val="000000"/>
                </a:solidFill>
                <a:latin typeface="Tahoma" pitchFamily="34" charset="0"/>
              </a:rPr>
              <a:t>  </a:t>
            </a:r>
            <a:r>
              <a:rPr lang="en-US" sz="2400" b="1">
                <a:solidFill>
                  <a:srgbClr val="FFCC66"/>
                </a:solidFill>
                <a:latin typeface="Tahoma" pitchFamily="34" charset="0"/>
              </a:rPr>
              <a:t>Sandy/silty substrate</a:t>
            </a:r>
          </a:p>
          <a:p>
            <a:pPr marL="742950" lvl="1" indent="-174625" eaLnBrk="0" hangingPunct="0">
              <a:buClr>
                <a:srgbClr val="FFCC66"/>
              </a:buClr>
              <a:buFontTx/>
              <a:buChar char="•"/>
              <a:tabLst>
                <a:tab pos="915988" algn="l"/>
              </a:tabLst>
            </a:pPr>
            <a:r>
              <a:rPr lang="en-US" sz="2400" b="1">
                <a:solidFill>
                  <a:srgbClr val="FFCC66"/>
                </a:solidFill>
                <a:latin typeface="Tahoma" pitchFamily="34" charset="0"/>
              </a:rPr>
              <a:t>  Shallow water h &lt; 0.4 m</a:t>
            </a:r>
          </a:p>
          <a:p>
            <a:pPr marL="742950" lvl="1" indent="-174625" eaLnBrk="0" hangingPunct="0">
              <a:buClr>
                <a:srgbClr val="FFCC66"/>
              </a:buClr>
              <a:buFontTx/>
              <a:buChar char="•"/>
              <a:tabLst>
                <a:tab pos="915988" algn="l"/>
              </a:tabLst>
            </a:pPr>
            <a:r>
              <a:rPr lang="en-US" sz="2400" b="1">
                <a:solidFill>
                  <a:srgbClr val="FFCC66"/>
                </a:solidFill>
                <a:latin typeface="Tahoma" pitchFamily="34" charset="0"/>
              </a:rPr>
              <a:t>  Water velocities</a:t>
            </a:r>
          </a:p>
          <a:p>
            <a:pPr marL="742950" lvl="1" indent="-174625" eaLnBrk="0" hangingPunct="0">
              <a:buClr>
                <a:srgbClr val="FFCC66"/>
              </a:buClr>
              <a:tabLst>
                <a:tab pos="915988" algn="l"/>
              </a:tabLst>
            </a:pPr>
            <a:r>
              <a:rPr lang="en-US" sz="2000" b="1">
                <a:solidFill>
                  <a:srgbClr val="FFCC66"/>
                </a:solidFill>
                <a:latin typeface="Tahoma" pitchFamily="34" charset="0"/>
              </a:rPr>
              <a:t>    </a:t>
            </a:r>
            <a:r>
              <a:rPr lang="en-US" sz="2400" b="1">
                <a:solidFill>
                  <a:srgbClr val="FFCC66"/>
                </a:solidFill>
                <a:latin typeface="Tahoma" pitchFamily="34" charset="0"/>
              </a:rPr>
              <a:t>0.1 m/s &lt; V &lt; 0.5 m/s</a:t>
            </a:r>
            <a:endParaRPr lang="en-US" sz="2400" b="1">
              <a:solidFill>
                <a:srgbClr val="FFFFFF"/>
              </a:solidFill>
              <a:latin typeface="Tahoma" pitchFamily="34" charset="0"/>
            </a:endParaRPr>
          </a:p>
          <a:p>
            <a:pPr marL="742950" lvl="1" indent="-174625" eaLnBrk="0" hangingPunct="0">
              <a:buFontTx/>
              <a:buChar char="•"/>
              <a:tabLst>
                <a:tab pos="915988" algn="l"/>
              </a:tabLst>
            </a:pPr>
            <a:endParaRPr lang="en-US" sz="2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42019" name="Rectangle 4"/>
          <p:cNvSpPr>
            <a:spLocks noChangeArrowheads="1"/>
          </p:cNvSpPr>
          <p:nvPr/>
        </p:nvSpPr>
        <p:spPr bwMode="auto">
          <a:xfrm>
            <a:off x="3200400" y="1447800"/>
            <a:ext cx="54102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174625" eaLnBrk="0" hangingPunct="0">
              <a:buClr>
                <a:srgbClr val="FFFFFF"/>
              </a:buClr>
              <a:buFontTx/>
              <a:buChar char="•"/>
              <a:tabLst>
                <a:tab pos="915988" algn="l"/>
              </a:tabLst>
            </a:pPr>
            <a:r>
              <a:rPr lang="en-US" sz="2400" b="1">
                <a:solidFill>
                  <a:srgbClr val="000000"/>
                </a:solidFill>
                <a:latin typeface="Tahoma" pitchFamily="34" charset="0"/>
              </a:rPr>
              <a:t>  </a:t>
            </a:r>
            <a:r>
              <a:rPr lang="en-US" sz="2400" b="1">
                <a:solidFill>
                  <a:srgbClr val="FFFFFF"/>
                </a:solidFill>
                <a:latin typeface="Tahoma" pitchFamily="34" charset="0"/>
              </a:rPr>
              <a:t>Bimodal sand/gravel bed</a:t>
            </a:r>
          </a:p>
          <a:p>
            <a:pPr marL="742950" lvl="1" indent="-174625" eaLnBrk="0" hangingPunct="0">
              <a:buClr>
                <a:srgbClr val="FFFFFF"/>
              </a:buClr>
              <a:buFontTx/>
              <a:buChar char="•"/>
              <a:tabLst>
                <a:tab pos="915988" algn="l"/>
              </a:tabLst>
            </a:pPr>
            <a:r>
              <a:rPr lang="en-US" sz="2400" b="1">
                <a:solidFill>
                  <a:srgbClr val="FFFFFF"/>
                </a:solidFill>
                <a:latin typeface="Tahoma" pitchFamily="34" charset="0"/>
              </a:rPr>
              <a:t>  Deep water  h ~  1.20 m</a:t>
            </a:r>
          </a:p>
          <a:p>
            <a:pPr marL="742950" lvl="1" indent="-174625" eaLnBrk="0" hangingPunct="0">
              <a:buClr>
                <a:srgbClr val="FFFFFF"/>
              </a:buClr>
              <a:buFontTx/>
              <a:buChar char="•"/>
              <a:tabLst>
                <a:tab pos="915988" algn="l"/>
              </a:tabLst>
            </a:pPr>
            <a:r>
              <a:rPr lang="en-US" sz="2400" b="1">
                <a:solidFill>
                  <a:srgbClr val="FFFFFF"/>
                </a:solidFill>
                <a:latin typeface="Tahoma" pitchFamily="34" charset="0"/>
              </a:rPr>
              <a:t>  Water velocities     1.4 m/s</a:t>
            </a:r>
          </a:p>
          <a:p>
            <a:pPr marL="742950" lvl="1" indent="-174625" eaLnBrk="0" hangingPunct="0">
              <a:buFontTx/>
              <a:buChar char="•"/>
              <a:tabLst>
                <a:tab pos="915988" algn="l"/>
              </a:tabLst>
            </a:pP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42020" name="AutoShape 7"/>
          <p:cNvSpPr>
            <a:spLocks noChangeArrowheads="1"/>
          </p:cNvSpPr>
          <p:nvPr/>
        </p:nvSpPr>
        <p:spPr bwMode="auto">
          <a:xfrm rot="1346459">
            <a:off x="1447800" y="5029200"/>
            <a:ext cx="2133600" cy="762000"/>
          </a:xfrm>
          <a:prstGeom prst="curvedUpArrow">
            <a:avLst>
              <a:gd name="adj1" fmla="val 56000"/>
              <a:gd name="adj2" fmla="val 112000"/>
              <a:gd name="adj3" fmla="val 33333"/>
            </a:avLst>
          </a:prstGeom>
          <a:solidFill>
            <a:srgbClr val="FFFF66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42021" name="AutoShape 8"/>
          <p:cNvSpPr>
            <a:spLocks noChangeArrowheads="1"/>
          </p:cNvSpPr>
          <p:nvPr/>
        </p:nvSpPr>
        <p:spPr bwMode="auto">
          <a:xfrm>
            <a:off x="3657600" y="2971800"/>
            <a:ext cx="609600" cy="1371600"/>
          </a:xfrm>
          <a:prstGeom prst="downArrow">
            <a:avLst>
              <a:gd name="adj1" fmla="val 50000"/>
              <a:gd name="adj2" fmla="val 56250"/>
            </a:avLst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42022" name="Text Box 9"/>
          <p:cNvSpPr txBox="1">
            <a:spLocks noChangeArrowheads="1"/>
          </p:cNvSpPr>
          <p:nvPr/>
        </p:nvSpPr>
        <p:spPr bwMode="auto">
          <a:xfrm>
            <a:off x="4191000" y="3124200"/>
            <a:ext cx="4953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2800" b="1">
                <a:solidFill>
                  <a:srgbClr val="00CC99"/>
                </a:solidFill>
                <a:latin typeface="Tahoma" pitchFamily="34" charset="0"/>
              </a:rPr>
              <a:t>Restoration</a:t>
            </a:r>
          </a:p>
          <a:p>
            <a:pPr lvl="1" eaLnBrk="0" hangingPunct="0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sz="2800" b="1">
                <a:solidFill>
                  <a:srgbClr val="00CC99"/>
                </a:solidFill>
                <a:latin typeface="Tahoma" pitchFamily="34" charset="0"/>
              </a:rPr>
              <a:t> Create wider channels</a:t>
            </a:r>
          </a:p>
        </p:txBody>
      </p:sp>
      <p:sp>
        <p:nvSpPr>
          <p:cNvPr id="342023" name="AutoShape 10"/>
          <p:cNvSpPr>
            <a:spLocks noChangeArrowheads="1"/>
          </p:cNvSpPr>
          <p:nvPr/>
        </p:nvSpPr>
        <p:spPr bwMode="auto">
          <a:xfrm rot="19960030" flipV="1">
            <a:off x="1524000" y="1676400"/>
            <a:ext cx="2133600" cy="762000"/>
          </a:xfrm>
          <a:prstGeom prst="curvedUpArrow">
            <a:avLst>
              <a:gd name="adj1" fmla="val 56000"/>
              <a:gd name="adj2" fmla="val 112000"/>
              <a:gd name="adj3" fmla="val 33333"/>
            </a:avLst>
          </a:prstGeom>
          <a:solidFill>
            <a:srgbClr val="FFFF66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42024" name="Line 11"/>
          <p:cNvSpPr>
            <a:spLocks noChangeShapeType="1"/>
          </p:cNvSpPr>
          <p:nvPr/>
        </p:nvSpPr>
        <p:spPr bwMode="auto">
          <a:xfrm rot="978161" flipH="1">
            <a:off x="2057400" y="1295400"/>
            <a:ext cx="609600" cy="16002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2025" name="Line 12"/>
          <p:cNvSpPr>
            <a:spLocks noChangeShapeType="1"/>
          </p:cNvSpPr>
          <p:nvPr/>
        </p:nvSpPr>
        <p:spPr bwMode="auto">
          <a:xfrm rot="-1389165">
            <a:off x="1600200" y="1524000"/>
            <a:ext cx="1600200" cy="11430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2026" name="Rectangle 14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200">
                <a:solidFill>
                  <a:srgbClr val="FFFF00"/>
                </a:solidFill>
              </a:rPr>
              <a:t>Rio Grande Restoration (Endangered Species)</a:t>
            </a:r>
          </a:p>
        </p:txBody>
      </p:sp>
    </p:spTree>
    <p:extLst>
      <p:ext uri="{BB962C8B-B14F-4D97-AF65-F5344CB8AC3E}">
        <p14:creationId xmlns:p14="http://schemas.microsoft.com/office/powerpoint/2010/main" val="346234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4"/>
          <p:cNvSpPr>
            <a:spLocks noChangeArrowheads="1"/>
          </p:cNvSpPr>
          <p:nvPr/>
        </p:nvSpPr>
        <p:spPr bwMode="auto">
          <a:xfrm>
            <a:off x="3491880" y="2978950"/>
            <a:ext cx="5638800" cy="16002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Protect Levee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Create a Functioning Floodplain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Improve Wildlife Habitat  </a:t>
            </a:r>
          </a:p>
        </p:txBody>
      </p:sp>
      <p:sp>
        <p:nvSpPr>
          <p:cNvPr id="640003" name="Rectangle 6"/>
          <p:cNvSpPr>
            <a:spLocks noChangeArrowheads="1"/>
          </p:cNvSpPr>
          <p:nvPr/>
        </p:nvSpPr>
        <p:spPr bwMode="auto">
          <a:xfrm>
            <a:off x="566555" y="0"/>
            <a:ext cx="423047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en-US" sz="4400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Rio </a:t>
            </a:r>
            <a:r>
              <a:rPr lang="en-US" sz="4400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Grande, NM</a:t>
            </a:r>
            <a:endParaRPr lang="en-US" sz="4400" dirty="0"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0004" name="Rectangle 8"/>
          <p:cNvSpPr>
            <a:spLocks noChangeArrowheads="1"/>
          </p:cNvSpPr>
          <p:nvPr/>
        </p:nvSpPr>
        <p:spPr bwMode="auto">
          <a:xfrm>
            <a:off x="4481990" y="2078850"/>
            <a:ext cx="4572000" cy="9144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4400" b="1" dirty="0" smtClean="0">
                <a:solidFill>
                  <a:srgbClr val="000000"/>
                </a:solidFill>
                <a:latin typeface="Times New Roman" pitchFamily="18" charset="0"/>
              </a:rPr>
              <a:t>Restoration Goals</a:t>
            </a:r>
            <a:endParaRPr lang="en-US" sz="4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" name="Picture 2" descr="B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6905" y="4815426"/>
            <a:ext cx="2723430" cy="204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night before spik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37151" y="4734144"/>
            <a:ext cx="2837718" cy="212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266910" y="6314255"/>
            <a:ext cx="2895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atinLnBrk="1"/>
            <a:r>
              <a:rPr kumimoji="1" lang="en-US" altLang="ko-KR" dirty="0">
                <a:solidFill>
                  <a:srgbClr val="0000FF"/>
                </a:solidFill>
                <a:ea typeface="굴림"/>
                <a:cs typeface="굴림"/>
              </a:rPr>
              <a:t> </a:t>
            </a:r>
            <a:r>
              <a:rPr kumimoji="1" lang="en-US" altLang="ko-KR" sz="2000" b="1" dirty="0">
                <a:solidFill>
                  <a:srgbClr val="FFFF00"/>
                </a:solidFill>
                <a:ea typeface="굴림"/>
                <a:cs typeface="굴림"/>
              </a:rPr>
              <a:t>From </a:t>
            </a:r>
            <a:r>
              <a:rPr kumimoji="1" lang="en-US" altLang="ko-KR" sz="2000" b="1" dirty="0" smtClean="0">
                <a:solidFill>
                  <a:srgbClr val="FFFF00"/>
                </a:solidFill>
                <a:ea typeface="굴림"/>
                <a:cs typeface="굴림"/>
              </a:rPr>
              <a:t>USBR</a:t>
            </a:r>
            <a:endParaRPr kumimoji="1" lang="en-US" altLang="ko-KR" b="1" dirty="0">
              <a:solidFill>
                <a:srgbClr val="FFFF00"/>
              </a:solidFill>
              <a:ea typeface="굴림"/>
              <a:cs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val="278239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6505" y="-76200"/>
            <a:ext cx="8836995" cy="11430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ko-KR" sz="3600" b="1" dirty="0" smtClean="0">
                <a:solidFill>
                  <a:srgbClr val="F7FD11"/>
                </a:solidFill>
                <a:latin typeface="Arial" charset="0"/>
                <a:ea typeface="굴림"/>
                <a:cs typeface="Arial" charset="0"/>
              </a:rPr>
              <a:t>River Management and Restoration </a:t>
            </a:r>
          </a:p>
        </p:txBody>
      </p:sp>
      <p:sp>
        <p:nvSpPr>
          <p:cNvPr id="596994" name="Text Box 3"/>
          <p:cNvSpPr txBox="1">
            <a:spLocks noChangeArrowheads="1"/>
          </p:cNvSpPr>
          <p:nvPr/>
        </p:nvSpPr>
        <p:spPr bwMode="auto">
          <a:xfrm>
            <a:off x="228600" y="1837267"/>
            <a:ext cx="8724900" cy="3256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457200" indent="-457200" eaLnBrk="0" hangingPunct="0"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kumimoji="1" lang="en-US" altLang="ko-KR" sz="3600" b="1" dirty="0" smtClean="0">
                <a:solidFill>
                  <a:srgbClr val="00B0F0"/>
                </a:solidFill>
                <a:ea typeface="굴림"/>
                <a:cs typeface="굴림"/>
              </a:rPr>
              <a:t>River Management</a:t>
            </a:r>
          </a:p>
          <a:p>
            <a:pPr marL="571500" indent="-571500" eaLnBrk="0" hangingPunct="0">
              <a:lnSpc>
                <a:spcPct val="8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3200" b="1" dirty="0" smtClean="0">
                <a:solidFill>
                  <a:srgbClr val="00B0F0"/>
                </a:solidFill>
                <a:ea typeface="굴림"/>
                <a:cs typeface="굴림"/>
              </a:rPr>
              <a:t>Too much sediment </a:t>
            </a:r>
          </a:p>
          <a:p>
            <a:pPr marL="571500" indent="-571500" eaLnBrk="0" hangingPunct="0">
              <a:lnSpc>
                <a:spcPct val="8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3200" b="1" dirty="0" smtClean="0">
                <a:solidFill>
                  <a:srgbClr val="00B0F0"/>
                </a:solidFill>
                <a:ea typeface="굴림"/>
                <a:cs typeface="굴림"/>
              </a:rPr>
              <a:t>Not enough sediment</a:t>
            </a:r>
          </a:p>
          <a:p>
            <a:pPr marL="514350" indent="-514350" eaLnBrk="0" hangingPunct="0">
              <a:lnSpc>
                <a:spcPct val="80000"/>
              </a:lnSpc>
              <a:spcBef>
                <a:spcPct val="50000"/>
              </a:spcBef>
              <a:buFont typeface="+mj-lt"/>
              <a:buAutoNum type="arabicPeriod" startAt="2"/>
            </a:pPr>
            <a:r>
              <a:rPr kumimoji="1" lang="en-US" altLang="ko-KR" sz="3600" b="1" dirty="0" smtClean="0">
                <a:solidFill>
                  <a:srgbClr val="00B0F0"/>
                </a:solidFill>
                <a:ea typeface="굴림"/>
                <a:cs typeface="굴림"/>
              </a:rPr>
              <a:t>River Restoration</a:t>
            </a:r>
          </a:p>
          <a:p>
            <a:pPr marL="514350" indent="-514350" eaLnBrk="0" hangingPunct="0">
              <a:lnSpc>
                <a:spcPct val="80000"/>
              </a:lnSpc>
              <a:spcBef>
                <a:spcPct val="50000"/>
              </a:spcBef>
              <a:buFont typeface="+mj-lt"/>
              <a:buAutoNum type="arabicPeriod" startAt="2"/>
            </a:pPr>
            <a:r>
              <a:rPr kumimoji="1" lang="en-US" altLang="ko-KR" sz="3600" b="1" dirty="0" smtClean="0">
                <a:solidFill>
                  <a:srgbClr val="CCFF33"/>
                </a:solidFill>
                <a:ea typeface="굴림"/>
                <a:cs typeface="굴림"/>
              </a:rPr>
              <a:t>Climate Change and Watersheds</a:t>
            </a:r>
            <a:endParaRPr kumimoji="1" lang="en-US" altLang="ko-KR" sz="3600" b="1" dirty="0">
              <a:solidFill>
                <a:srgbClr val="CCFF33"/>
              </a:solidFill>
              <a:ea typeface="굴림"/>
              <a:cs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val="231374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5" name="Picture 2" descr="us17680-R01-0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98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15619" name="Text Box 3"/>
          <p:cNvSpPr txBox="1">
            <a:spLocks noChangeArrowheads="1"/>
          </p:cNvSpPr>
          <p:nvPr/>
        </p:nvSpPr>
        <p:spPr bwMode="auto">
          <a:xfrm>
            <a:off x="381000" y="1395413"/>
            <a:ext cx="8382000" cy="32015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Ctr="1">
            <a:spAutoFit/>
          </a:bodyPr>
          <a:lstStyle/>
          <a:p>
            <a:pPr eaLnBrk="0" hangingPunct="0">
              <a:spcBef>
                <a:spcPct val="50000"/>
              </a:spcBef>
              <a:buClr>
                <a:srgbClr val="009999"/>
              </a:buClr>
              <a:buSzPct val="80000"/>
              <a:buFont typeface="Arial" pitchFamily="34" charset="0"/>
              <a:buNone/>
              <a:defRPr/>
            </a:pPr>
            <a:endParaRPr lang="en-US" sz="2800" b="1" dirty="0">
              <a:solidFill>
                <a:srgbClr val="808080"/>
              </a:solidFill>
              <a:latin typeface="굴림" pitchFamily="34" charset="-127"/>
              <a:cs typeface="+mn-cs"/>
            </a:endParaRPr>
          </a:p>
          <a:p>
            <a:pPr eaLnBrk="0" hangingPunct="0">
              <a:spcBef>
                <a:spcPct val="50000"/>
              </a:spcBef>
              <a:buClr>
                <a:srgbClr val="009999"/>
              </a:buClr>
              <a:buSzPct val="80000"/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808080"/>
                </a:solidFill>
                <a:latin typeface="Arial" pitchFamily="34" charset="0"/>
                <a:cs typeface="+mn-cs"/>
              </a:rPr>
              <a:t>Upper Elevation:  Flooding from snowmelt</a:t>
            </a:r>
          </a:p>
          <a:p>
            <a:pPr eaLnBrk="0" hangingPunct="0">
              <a:spcBef>
                <a:spcPct val="50000"/>
              </a:spcBef>
              <a:buClr>
                <a:srgbClr val="009999"/>
              </a:buClr>
              <a:buSzPct val="80000"/>
              <a:buFont typeface="Arial" pitchFamily="34" charset="0"/>
              <a:buNone/>
              <a:defRPr/>
            </a:pPr>
            <a:endParaRPr lang="en-US" sz="1600" b="1" dirty="0">
              <a:solidFill>
                <a:srgbClr val="808080"/>
              </a:solidFill>
              <a:latin typeface="Arial" pitchFamily="34" charset="0"/>
              <a:cs typeface="+mn-cs"/>
            </a:endParaRPr>
          </a:p>
          <a:p>
            <a:pPr eaLnBrk="0" hangingPunct="0">
              <a:spcBef>
                <a:spcPct val="50000"/>
              </a:spcBef>
              <a:buClr>
                <a:srgbClr val="009999"/>
              </a:buClr>
              <a:buSzPct val="80000"/>
              <a:buFont typeface="Arial" pitchFamily="34" charset="0"/>
              <a:buNone/>
              <a:defRPr/>
            </a:pPr>
            <a:endParaRPr lang="en-US" sz="1600" b="1" dirty="0">
              <a:solidFill>
                <a:srgbClr val="003300"/>
              </a:solidFill>
              <a:latin typeface="Arial" pitchFamily="34" charset="0"/>
              <a:cs typeface="+mn-cs"/>
            </a:endParaRPr>
          </a:p>
          <a:p>
            <a:pPr eaLnBrk="0" hangingPunct="0">
              <a:spcBef>
                <a:spcPct val="50000"/>
              </a:spcBef>
              <a:buClr>
                <a:srgbClr val="009999"/>
              </a:buClr>
              <a:buSzPct val="80000"/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34" charset="-127"/>
                <a:cs typeface="+mn-cs"/>
              </a:rPr>
              <a:t>-----------------------------</a:t>
            </a:r>
          </a:p>
          <a:p>
            <a:pPr eaLnBrk="0" hangingPunct="0">
              <a:spcBef>
                <a:spcPct val="50000"/>
              </a:spcBef>
              <a:buClr>
                <a:srgbClr val="009999"/>
              </a:buClr>
              <a:buSzPct val="80000"/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FFFF99"/>
                </a:solidFill>
                <a:latin typeface="Arial" pitchFamily="34" charset="0"/>
                <a:cs typeface="+mn-cs"/>
              </a:rPr>
              <a:t>Lower Elevation:  Flooding from </a:t>
            </a:r>
            <a:r>
              <a:rPr lang="en-US" sz="2800" b="1" dirty="0" smtClean="0">
                <a:solidFill>
                  <a:srgbClr val="FFFF99"/>
                </a:solidFill>
                <a:latin typeface="Arial" pitchFamily="34" charset="0"/>
                <a:cs typeface="+mn-cs"/>
              </a:rPr>
              <a:t>rainstorms</a:t>
            </a:r>
            <a:endParaRPr lang="en-US" sz="2800" b="1" dirty="0">
              <a:solidFill>
                <a:srgbClr val="FFFF99"/>
              </a:solidFill>
              <a:latin typeface="Arial" pitchFamily="34" charset="0"/>
              <a:cs typeface="+mn-cs"/>
            </a:endParaRPr>
          </a:p>
        </p:txBody>
      </p:sp>
      <p:sp>
        <p:nvSpPr>
          <p:cNvPr id="277507" name="Text Box 4"/>
          <p:cNvSpPr txBox="1">
            <a:spLocks noChangeArrowheads="1"/>
          </p:cNvSpPr>
          <p:nvPr/>
        </p:nvSpPr>
        <p:spPr bwMode="auto">
          <a:xfrm>
            <a:off x="1219200" y="457200"/>
            <a:ext cx="6019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003300"/>
                </a:solidFill>
              </a:rPr>
              <a:t>Climate Change Impact on Watersheds</a:t>
            </a:r>
            <a:endParaRPr lang="en-US" sz="3600" b="1" dirty="0">
              <a:solidFill>
                <a:srgbClr val="0033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509030" y="3023955"/>
            <a:ext cx="156347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atinLnBrk="1"/>
            <a:r>
              <a:rPr kumimoji="1" lang="en-US" altLang="ko-KR" sz="2000" b="1" dirty="0" smtClean="0">
                <a:solidFill>
                  <a:schemeClr val="tx2"/>
                </a:solidFill>
                <a:ea typeface="굴림"/>
                <a:cs typeface="굴림"/>
              </a:rPr>
              <a:t>Global Warming</a:t>
            </a:r>
            <a:endParaRPr kumimoji="1" lang="en-US" altLang="ko-KR" sz="2000" b="1" dirty="0">
              <a:solidFill>
                <a:schemeClr val="tx2"/>
              </a:solidFill>
              <a:ea typeface="굴림"/>
              <a:cs typeface="굴림"/>
            </a:endParaRPr>
          </a:p>
        </p:txBody>
      </p:sp>
      <p:sp>
        <p:nvSpPr>
          <p:cNvPr id="3" name="Up Arrow 2"/>
          <p:cNvSpPr/>
          <p:nvPr/>
        </p:nvSpPr>
        <p:spPr>
          <a:xfrm>
            <a:off x="6597225" y="3113965"/>
            <a:ext cx="855095" cy="87408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2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5" name="Picture 2" descr="us17680-R01-0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98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2626" name="Text Box 3"/>
          <p:cNvSpPr txBox="1">
            <a:spLocks noChangeArrowheads="1"/>
          </p:cNvSpPr>
          <p:nvPr/>
        </p:nvSpPr>
        <p:spPr bwMode="auto">
          <a:xfrm>
            <a:off x="520700" y="4686300"/>
            <a:ext cx="8382000" cy="2014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 anchorCtr="1">
            <a:spAutoFit/>
          </a:bodyPr>
          <a:lstStyle/>
          <a:p>
            <a:pPr eaLnBrk="0" hangingPunct="0">
              <a:spcBef>
                <a:spcPct val="50000"/>
              </a:spcBef>
              <a:buClr>
                <a:srgbClr val="009999"/>
              </a:buClr>
              <a:buSzPct val="80000"/>
              <a:buFont typeface="Arial" charset="0"/>
              <a:buNone/>
            </a:pPr>
            <a:r>
              <a:rPr lang="en-US" sz="2800">
                <a:solidFill>
                  <a:srgbClr val="FFFF99"/>
                </a:solidFill>
                <a:latin typeface="굴림"/>
              </a:rPr>
              <a:t>Upper Basin: high-elevation snowpack; snowmelt runoff</a:t>
            </a:r>
          </a:p>
          <a:p>
            <a:pPr eaLnBrk="0" hangingPunct="0">
              <a:spcBef>
                <a:spcPct val="50000"/>
              </a:spcBef>
              <a:buClr>
                <a:srgbClr val="009999"/>
              </a:buClr>
              <a:buSzPct val="80000"/>
              <a:buFont typeface="Arial" charset="0"/>
              <a:buNone/>
            </a:pPr>
            <a:r>
              <a:rPr lang="en-US" sz="2800">
                <a:solidFill>
                  <a:srgbClr val="FFFF99"/>
                </a:solidFill>
                <a:latin typeface="굴림"/>
              </a:rPr>
              <a:t>Diverse Topography: highest mountains in Colorado – Elbert, Massive, Harvard, etc.</a:t>
            </a:r>
          </a:p>
        </p:txBody>
      </p:sp>
      <p:pic>
        <p:nvPicPr>
          <p:cNvPr id="282627" name="Picture 4" descr="colorado-beetle-forest-destroy-wide-horizont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12985" y="0"/>
            <a:ext cx="15621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707015" y="5193272"/>
            <a:ext cx="43654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atinLnBrk="1"/>
            <a:r>
              <a:rPr kumimoji="1" lang="en-US" altLang="ko-KR" sz="2000" b="1" dirty="0" smtClean="0">
                <a:solidFill>
                  <a:srgbClr val="FFFF00"/>
                </a:solidFill>
                <a:ea typeface="굴림"/>
                <a:cs typeface="굴림"/>
              </a:rPr>
              <a:t>Colorado Forest Infested </a:t>
            </a:r>
          </a:p>
          <a:p>
            <a:pPr latinLnBrk="1"/>
            <a:r>
              <a:rPr kumimoji="1" lang="en-US" altLang="ko-KR" sz="2000" b="1" dirty="0" smtClean="0">
                <a:solidFill>
                  <a:srgbClr val="FFFF00"/>
                </a:solidFill>
                <a:ea typeface="굴림"/>
                <a:cs typeface="굴림"/>
              </a:rPr>
              <a:t>by Pine Beetle during Droughts</a:t>
            </a:r>
            <a:endParaRPr kumimoji="1" lang="en-US" altLang="ko-KR" sz="2000" b="1" dirty="0">
              <a:solidFill>
                <a:srgbClr val="FFFF00"/>
              </a:solidFill>
              <a:ea typeface="굴림"/>
              <a:cs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val="46109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6505" y="-76200"/>
            <a:ext cx="8836995" cy="11430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ko-KR" sz="3600" b="1" dirty="0" smtClean="0">
                <a:solidFill>
                  <a:srgbClr val="F7FD11"/>
                </a:solidFill>
                <a:latin typeface="Arial" charset="0"/>
                <a:ea typeface="굴림"/>
                <a:cs typeface="Arial" charset="0"/>
              </a:rPr>
              <a:t>River Management and Restoration</a:t>
            </a:r>
          </a:p>
        </p:txBody>
      </p:sp>
      <p:sp>
        <p:nvSpPr>
          <p:cNvPr id="596994" name="Text Box 3"/>
          <p:cNvSpPr txBox="1">
            <a:spLocks noChangeArrowheads="1"/>
          </p:cNvSpPr>
          <p:nvPr/>
        </p:nvSpPr>
        <p:spPr bwMode="auto">
          <a:xfrm>
            <a:off x="228600" y="1812589"/>
            <a:ext cx="8724900" cy="1176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457200" indent="-457200" eaLnBrk="0" hangingPunct="0"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kumimoji="1" lang="en-US" altLang="ko-KR" sz="3600" b="1" dirty="0" smtClean="0">
                <a:solidFill>
                  <a:srgbClr val="00B0F0"/>
                </a:solidFill>
                <a:ea typeface="굴림"/>
                <a:cs typeface="굴림"/>
              </a:rPr>
              <a:t>River Management </a:t>
            </a:r>
          </a:p>
          <a:p>
            <a:pPr marL="571500" indent="-571500" eaLnBrk="0" hangingPunct="0">
              <a:lnSpc>
                <a:spcPct val="8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3200" b="1" dirty="0" smtClean="0">
                <a:solidFill>
                  <a:srgbClr val="CCFF33"/>
                </a:solidFill>
                <a:ea typeface="굴림"/>
                <a:cs typeface="굴림"/>
              </a:rPr>
              <a:t>Too much sediment </a:t>
            </a:r>
            <a:endParaRPr kumimoji="1" lang="en-US" altLang="ko-KR" sz="3200" b="1" dirty="0">
              <a:solidFill>
                <a:srgbClr val="CCFF33"/>
              </a:solidFill>
              <a:ea typeface="굴림"/>
              <a:cs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val="182292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Text Box 2"/>
          <p:cNvSpPr txBox="1">
            <a:spLocks noChangeArrowheads="1"/>
          </p:cNvSpPr>
          <p:nvPr/>
        </p:nvSpPr>
        <p:spPr bwMode="auto">
          <a:xfrm>
            <a:off x="520700" y="4686300"/>
            <a:ext cx="8382000" cy="2014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 anchorCtr="1">
            <a:spAutoFit/>
          </a:bodyPr>
          <a:lstStyle/>
          <a:p>
            <a:pPr eaLnBrk="0" hangingPunct="0">
              <a:spcBef>
                <a:spcPct val="50000"/>
              </a:spcBef>
              <a:buClr>
                <a:srgbClr val="009999"/>
              </a:buClr>
              <a:buSzPct val="80000"/>
              <a:buFont typeface="Arial" charset="0"/>
              <a:buNone/>
            </a:pPr>
            <a:r>
              <a:rPr lang="en-US" sz="2800">
                <a:solidFill>
                  <a:srgbClr val="FFFF99"/>
                </a:solidFill>
                <a:latin typeface="굴림"/>
              </a:rPr>
              <a:t>Upper Basin: high-elevation snowpack; snowmelt runoff</a:t>
            </a:r>
          </a:p>
          <a:p>
            <a:pPr eaLnBrk="0" hangingPunct="0">
              <a:spcBef>
                <a:spcPct val="50000"/>
              </a:spcBef>
              <a:buClr>
                <a:srgbClr val="009999"/>
              </a:buClr>
              <a:buSzPct val="80000"/>
              <a:buFont typeface="Arial" charset="0"/>
              <a:buNone/>
            </a:pPr>
            <a:r>
              <a:rPr lang="en-US" sz="2800">
                <a:solidFill>
                  <a:srgbClr val="FFFF99"/>
                </a:solidFill>
                <a:latin typeface="굴림"/>
              </a:rPr>
              <a:t>Diverse Topography: highest mountains in Colorado – Elbert, Massive, Harvard, etc.</a:t>
            </a:r>
          </a:p>
        </p:txBody>
      </p:sp>
      <p:pic>
        <p:nvPicPr>
          <p:cNvPr id="471042" name="Picture 2" descr="C:\Users\Patrick Julien\Desktop\Photos for Daegu\PHOTO_17030283_148597_41280515_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8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282190" y="5286399"/>
            <a:ext cx="43654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atinLnBrk="1"/>
            <a:r>
              <a:rPr kumimoji="1" lang="en-US" altLang="ko-KR" sz="2000" b="1" dirty="0" smtClean="0">
                <a:solidFill>
                  <a:srgbClr val="FFFF00"/>
                </a:solidFill>
                <a:ea typeface="굴림"/>
                <a:cs typeface="굴림"/>
              </a:rPr>
              <a:t>Waldo Fire</a:t>
            </a:r>
          </a:p>
          <a:p>
            <a:pPr latinLnBrk="1"/>
            <a:r>
              <a:rPr kumimoji="1" lang="en-US" altLang="ko-KR" sz="2000" b="1" dirty="0" smtClean="0">
                <a:solidFill>
                  <a:srgbClr val="FFFF00"/>
                </a:solidFill>
                <a:ea typeface="굴림"/>
                <a:cs typeface="굴림"/>
              </a:rPr>
              <a:t>Colorado June 2012</a:t>
            </a:r>
            <a:endParaRPr kumimoji="1" lang="en-US" altLang="ko-KR" sz="2000" b="1" dirty="0">
              <a:solidFill>
                <a:srgbClr val="FFFF00"/>
              </a:solidFill>
              <a:ea typeface="굴림"/>
              <a:cs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val="213155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Text Box 2"/>
          <p:cNvSpPr txBox="1">
            <a:spLocks noChangeArrowheads="1"/>
          </p:cNvSpPr>
          <p:nvPr/>
        </p:nvSpPr>
        <p:spPr bwMode="auto">
          <a:xfrm>
            <a:off x="520700" y="4686300"/>
            <a:ext cx="8382000" cy="2014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 anchorCtr="1">
            <a:spAutoFit/>
          </a:bodyPr>
          <a:lstStyle/>
          <a:p>
            <a:pPr eaLnBrk="0" hangingPunct="0">
              <a:spcBef>
                <a:spcPct val="50000"/>
              </a:spcBef>
              <a:buClr>
                <a:srgbClr val="009999"/>
              </a:buClr>
              <a:buSzPct val="80000"/>
              <a:buFont typeface="Arial" charset="0"/>
              <a:buNone/>
            </a:pPr>
            <a:r>
              <a:rPr lang="en-US" sz="2800">
                <a:solidFill>
                  <a:srgbClr val="FFFF99"/>
                </a:solidFill>
                <a:latin typeface="굴림"/>
              </a:rPr>
              <a:t>Upper Basin: high-elevation snowpack; snowmelt runoff</a:t>
            </a:r>
          </a:p>
          <a:p>
            <a:pPr eaLnBrk="0" hangingPunct="0">
              <a:spcBef>
                <a:spcPct val="50000"/>
              </a:spcBef>
              <a:buClr>
                <a:srgbClr val="009999"/>
              </a:buClr>
              <a:buSzPct val="80000"/>
              <a:buFont typeface="Arial" charset="0"/>
              <a:buNone/>
            </a:pPr>
            <a:r>
              <a:rPr lang="en-US" sz="2800">
                <a:solidFill>
                  <a:srgbClr val="FFFF99"/>
                </a:solidFill>
                <a:latin typeface="굴림"/>
              </a:rPr>
              <a:t>Diverse Topography: highest mountains in Colorado – Elbert, Massive, Harvard, etc.</a:t>
            </a:r>
          </a:p>
        </p:txBody>
      </p:sp>
      <p:pic>
        <p:nvPicPr>
          <p:cNvPr id="472066" name="Picture 2" descr="C:\Users\Patrick Julien\Desktop\Photos for Daegu\Waldo-Canyon-Fi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912"/>
            <a:ext cx="10257131" cy="683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552220" y="5229200"/>
            <a:ext cx="43654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atinLnBrk="1"/>
            <a:r>
              <a:rPr kumimoji="1" lang="en-US" altLang="ko-KR" sz="2000" b="1" dirty="0" smtClean="0">
                <a:solidFill>
                  <a:srgbClr val="FFFF00"/>
                </a:solidFill>
                <a:ea typeface="굴림"/>
                <a:cs typeface="굴림"/>
              </a:rPr>
              <a:t>Waldo Fire</a:t>
            </a:r>
          </a:p>
          <a:p>
            <a:pPr latinLnBrk="1"/>
            <a:r>
              <a:rPr kumimoji="1" lang="en-US" altLang="ko-KR" sz="2000" b="1" dirty="0" smtClean="0">
                <a:solidFill>
                  <a:srgbClr val="FFFF00"/>
                </a:solidFill>
                <a:ea typeface="굴림"/>
                <a:cs typeface="굴림"/>
              </a:rPr>
              <a:t>Colorado June 2012</a:t>
            </a:r>
            <a:endParaRPr kumimoji="1" lang="en-US" altLang="ko-KR" sz="2000" b="1" dirty="0">
              <a:solidFill>
                <a:srgbClr val="FFFF00"/>
              </a:solidFill>
              <a:ea typeface="굴림"/>
              <a:cs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val="24211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090" name="Picture 2" descr="C:\Users\Patrick Julien\Desktop\Photos for Daegu\120627095755-denver-post-fire-photos-horizontal-galle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1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282190" y="5286399"/>
            <a:ext cx="43654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atinLnBrk="1"/>
            <a:r>
              <a:rPr kumimoji="1" lang="en-US" altLang="ko-KR" sz="2000" b="1" dirty="0" smtClean="0">
                <a:solidFill>
                  <a:srgbClr val="FFFF00"/>
                </a:solidFill>
                <a:ea typeface="굴림"/>
                <a:cs typeface="굴림"/>
              </a:rPr>
              <a:t>Waldo Fire</a:t>
            </a:r>
          </a:p>
          <a:p>
            <a:pPr latinLnBrk="1"/>
            <a:r>
              <a:rPr kumimoji="1" lang="en-US" altLang="ko-KR" sz="2000" b="1" dirty="0" smtClean="0">
                <a:solidFill>
                  <a:srgbClr val="FFFF00"/>
                </a:solidFill>
                <a:ea typeface="굴림"/>
                <a:cs typeface="굴림"/>
              </a:rPr>
              <a:t>Colorado June 2012</a:t>
            </a:r>
            <a:endParaRPr kumimoji="1" lang="en-US" altLang="ko-KR" sz="2000" b="1" dirty="0">
              <a:solidFill>
                <a:srgbClr val="FFFF00"/>
              </a:solidFill>
              <a:ea typeface="굴림"/>
              <a:cs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val="258388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138" name="Picture 2" descr="C:\Users\Patrick Julien\Desktop\Photos for Daegu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2" y="14532"/>
            <a:ext cx="10781329" cy="684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5139" name="Picture 3" descr="C:\Users\Patrick Julien\Desktop\Photos for Daegu\Presidents-statement-at-Waldo-Cyn-fire-01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16" y="4149080"/>
            <a:ext cx="4804813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282190" y="5916469"/>
            <a:ext cx="43654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atinLnBrk="1"/>
            <a:r>
              <a:rPr kumimoji="1" lang="en-US" altLang="ko-KR" sz="2000" b="1" dirty="0" smtClean="0">
                <a:solidFill>
                  <a:srgbClr val="FFFF00"/>
                </a:solidFill>
                <a:ea typeface="굴림"/>
                <a:cs typeface="굴림"/>
              </a:rPr>
              <a:t>Waldo Fire</a:t>
            </a:r>
          </a:p>
          <a:p>
            <a:pPr latinLnBrk="1"/>
            <a:r>
              <a:rPr kumimoji="1" lang="en-US" altLang="ko-KR" sz="2000" b="1" dirty="0" smtClean="0">
                <a:solidFill>
                  <a:srgbClr val="FFFF00"/>
                </a:solidFill>
                <a:ea typeface="굴림"/>
                <a:cs typeface="굴림"/>
              </a:rPr>
              <a:t>Colorado June 2012</a:t>
            </a:r>
            <a:endParaRPr kumimoji="1" lang="en-US" altLang="ko-KR" sz="2000" b="1" dirty="0">
              <a:solidFill>
                <a:srgbClr val="FFFF00"/>
              </a:solidFill>
              <a:ea typeface="굴림"/>
              <a:cs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val="126823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5" name="Text Box 3"/>
          <p:cNvSpPr txBox="1">
            <a:spLocks noChangeArrowheads="1"/>
          </p:cNvSpPr>
          <p:nvPr/>
        </p:nvSpPr>
        <p:spPr bwMode="auto">
          <a:xfrm>
            <a:off x="228600" y="6621463"/>
            <a:ext cx="472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solidFill>
                  <a:srgbClr val="FFFFFF"/>
                </a:solidFill>
                <a:latin typeface="Times New Roman" pitchFamily="18" charset="0"/>
              </a:rPr>
              <a:t>Photo from US Geological Survey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202070" y="4627585"/>
            <a:ext cx="43654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atinLnBrk="1"/>
            <a:r>
              <a:rPr kumimoji="1" lang="en-US" altLang="ko-KR" sz="2400" b="1" dirty="0" smtClean="0">
                <a:solidFill>
                  <a:srgbClr val="002060"/>
                </a:solidFill>
                <a:ea typeface="굴림"/>
                <a:cs typeface="굴림"/>
              </a:rPr>
              <a:t>Post- fire erosion</a:t>
            </a:r>
          </a:p>
          <a:p>
            <a:pPr latinLnBrk="1"/>
            <a:r>
              <a:rPr kumimoji="1" lang="en-US" altLang="ko-KR" sz="2400" b="1" dirty="0" smtClean="0">
                <a:solidFill>
                  <a:srgbClr val="002060"/>
                </a:solidFill>
                <a:ea typeface="굴림"/>
                <a:cs typeface="굴림"/>
              </a:rPr>
              <a:t>Buffalo Creek, CO</a:t>
            </a:r>
            <a:endParaRPr kumimoji="1" lang="en-US" altLang="ko-KR" sz="2400" b="1" dirty="0">
              <a:solidFill>
                <a:srgbClr val="002060"/>
              </a:solidFill>
              <a:ea typeface="굴림"/>
              <a:cs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val="368156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3" name="Text Box 3"/>
          <p:cNvSpPr txBox="1">
            <a:spLocks noChangeArrowheads="1"/>
          </p:cNvSpPr>
          <p:nvPr/>
        </p:nvSpPr>
        <p:spPr bwMode="auto">
          <a:xfrm>
            <a:off x="228600" y="6621463"/>
            <a:ext cx="472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solidFill>
                  <a:srgbClr val="FFFFFF"/>
                </a:solidFill>
                <a:latin typeface="Times New Roman" pitchFamily="18" charset="0"/>
              </a:rPr>
              <a:t>Photo from US Geological Survey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112060" y="5286399"/>
            <a:ext cx="43654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atinLnBrk="1"/>
            <a:r>
              <a:rPr kumimoji="1" lang="en-US" altLang="ko-KR" sz="2000" b="1" dirty="0" smtClean="0">
                <a:solidFill>
                  <a:srgbClr val="FFFF00"/>
                </a:solidFill>
                <a:ea typeface="굴림"/>
                <a:cs typeface="굴림"/>
              </a:rPr>
              <a:t>Post-fire erosion</a:t>
            </a:r>
          </a:p>
          <a:p>
            <a:pPr latinLnBrk="1"/>
            <a:r>
              <a:rPr kumimoji="1" lang="en-US" altLang="ko-KR" sz="2000" b="1" dirty="0" smtClean="0">
                <a:solidFill>
                  <a:srgbClr val="FFFF00"/>
                </a:solidFill>
                <a:ea typeface="굴림"/>
                <a:cs typeface="굴림"/>
              </a:rPr>
              <a:t>Buffalo Creek, CO</a:t>
            </a:r>
            <a:endParaRPr kumimoji="1" lang="en-US" altLang="ko-KR" sz="2000" b="1" dirty="0">
              <a:solidFill>
                <a:srgbClr val="FFFF00"/>
              </a:solidFill>
              <a:ea typeface="굴림"/>
              <a:cs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val="393598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atrick Julien\Desktop\Photos for Daegu\AlvF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945" y="18998"/>
            <a:ext cx="10258503" cy="683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Patrick Julien\Desktop\Photos for Daegu\50185b12c93f1.preview-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130" y="4143982"/>
            <a:ext cx="3626895" cy="270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282190" y="5916469"/>
            <a:ext cx="43654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atinLnBrk="1"/>
            <a:r>
              <a:rPr kumimoji="1" lang="en-US" altLang="ko-KR" sz="2000" b="1" dirty="0" smtClean="0">
                <a:solidFill>
                  <a:srgbClr val="FFFF00"/>
                </a:solidFill>
                <a:ea typeface="굴림"/>
                <a:cs typeface="굴림"/>
              </a:rPr>
              <a:t>Post-fire mudslides</a:t>
            </a:r>
          </a:p>
          <a:p>
            <a:pPr latinLnBrk="1"/>
            <a:r>
              <a:rPr kumimoji="1" lang="en-US" altLang="ko-KR" sz="2000" b="1" dirty="0" smtClean="0">
                <a:solidFill>
                  <a:srgbClr val="FFFF00"/>
                </a:solidFill>
                <a:ea typeface="굴림"/>
                <a:cs typeface="굴림"/>
              </a:rPr>
              <a:t>Colorado 2012</a:t>
            </a:r>
            <a:endParaRPr kumimoji="1" lang="en-US" altLang="ko-KR" sz="2000" b="1" dirty="0">
              <a:solidFill>
                <a:srgbClr val="FFFF00"/>
              </a:solidFill>
              <a:ea typeface="굴림"/>
              <a:cs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val="243893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033" name="Group 2"/>
          <p:cNvGrpSpPr>
            <a:grpSpLocks/>
          </p:cNvGrpSpPr>
          <p:nvPr/>
        </p:nvGrpSpPr>
        <p:grpSpPr bwMode="auto">
          <a:xfrm>
            <a:off x="304800" y="901700"/>
            <a:ext cx="8534400" cy="38100"/>
            <a:chOff x="192" y="688"/>
            <a:chExt cx="5376" cy="24"/>
          </a:xfrm>
        </p:grpSpPr>
        <p:sp>
          <p:nvSpPr>
            <p:cNvPr id="428035" name="Line 3"/>
            <p:cNvSpPr>
              <a:spLocks noChangeShapeType="1"/>
            </p:cNvSpPr>
            <p:nvPr/>
          </p:nvSpPr>
          <p:spPr bwMode="auto">
            <a:xfrm>
              <a:off x="192" y="688"/>
              <a:ext cx="5376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8036" name="Line 4"/>
            <p:cNvSpPr>
              <a:spLocks noChangeShapeType="1"/>
            </p:cNvSpPr>
            <p:nvPr/>
          </p:nvSpPr>
          <p:spPr bwMode="auto">
            <a:xfrm>
              <a:off x="192" y="712"/>
              <a:ext cx="5376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428034" name="Picture 5" descr="CalGulch_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-76200"/>
            <a:ext cx="9220200" cy="1097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1000" y="6039290"/>
            <a:ext cx="52100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EPA Superfund Site Restoration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California Gulch </a:t>
            </a:r>
            <a:r>
              <a:rPr lang="en-US" sz="2000" b="1" dirty="0">
                <a:solidFill>
                  <a:srgbClr val="FFFF00"/>
                </a:solidFill>
              </a:rPr>
              <a:t>near Leadville, Colorado</a:t>
            </a:r>
          </a:p>
        </p:txBody>
      </p:sp>
    </p:spTree>
    <p:extLst>
      <p:ext uri="{BB962C8B-B14F-4D97-AF65-F5344CB8AC3E}">
        <p14:creationId xmlns:p14="http://schemas.microsoft.com/office/powerpoint/2010/main" val="336400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 txBox="1">
            <a:spLocks noGrp="1"/>
          </p:cNvSpPr>
          <p:nvPr/>
        </p:nvSpPr>
        <p:spPr bwMode="auto">
          <a:xfrm>
            <a:off x="152400" y="6553200"/>
            <a:ext cx="85344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0B5A566E-AC26-42EF-ADBE-D9A172706D29}" type="slidenum">
              <a:rPr lang="en-US" sz="1400">
                <a:solidFill>
                  <a:srgbClr val="000000"/>
                </a:solidFill>
                <a:latin typeface="Arial"/>
                <a:cs typeface="+mn-cs"/>
              </a:rPr>
              <a:pPr algn="r" eaLnBrk="0" hangingPunct="0">
                <a:defRPr/>
              </a:pPr>
              <a:t>28</a:t>
            </a:fld>
            <a:endParaRPr lang="en-US" sz="14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289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3100" y="255588"/>
            <a:ext cx="7808913" cy="1147762"/>
          </a:xfrm>
        </p:spPr>
        <p:txBody>
          <a:bodyPr lIns="0" tIns="0" rIns="0" bIns="0"/>
          <a:lstStyle/>
          <a:p>
            <a:pPr algn="l" defTabSz="828675" eaLnBrk="1" hangingPunct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sz="3600" b="0" i="1" smtClean="0">
              <a:solidFill>
                <a:srgbClr val="FF9966"/>
              </a:solidFill>
            </a:endParaRP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673100" y="1781175"/>
            <a:ext cx="7956550" cy="4479925"/>
          </a:xfrm>
        </p:spPr>
        <p:txBody>
          <a:bodyPr lIns="0" tIns="0" rIns="0" bIns="0" anchor="ctr"/>
          <a:lstStyle/>
          <a:p>
            <a:pPr marL="0" indent="0" algn="ctr" eaLnBrk="1" hangingPunct="1">
              <a:buFontTx/>
              <a:buNone/>
            </a:pPr>
            <a:endParaRPr lang="en-US" smtClean="0"/>
          </a:p>
        </p:txBody>
      </p:sp>
      <p:pic>
        <p:nvPicPr>
          <p:cNvPr id="7" name="cg100yr7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9797" name="Rectangle 1"/>
          <p:cNvSpPr>
            <a:spLocks noChangeArrowheads="1"/>
          </p:cNvSpPr>
          <p:nvPr/>
        </p:nvSpPr>
        <p:spPr bwMode="auto">
          <a:xfrm>
            <a:off x="381000" y="5859270"/>
            <a:ext cx="67778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TREX Model California Gulch </a:t>
            </a:r>
            <a:r>
              <a:rPr lang="en-US" sz="2000" b="1" dirty="0">
                <a:solidFill>
                  <a:srgbClr val="FFFF00"/>
                </a:solidFill>
              </a:rPr>
              <a:t>near Leadville, Colorado</a:t>
            </a:r>
          </a:p>
        </p:txBody>
      </p:sp>
    </p:spTree>
    <p:extLst>
      <p:ext uri="{BB962C8B-B14F-4D97-AF65-F5344CB8AC3E}">
        <p14:creationId xmlns:p14="http://schemas.microsoft.com/office/powerpoint/2010/main" val="10507234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6505" y="-76200"/>
            <a:ext cx="8836995" cy="11430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ko-KR" sz="3600" b="1" dirty="0" smtClean="0">
                <a:solidFill>
                  <a:srgbClr val="F7FD11"/>
                </a:solidFill>
                <a:latin typeface="Arial" charset="0"/>
                <a:ea typeface="굴림"/>
                <a:cs typeface="Arial" charset="0"/>
              </a:rPr>
              <a:t>River Management and Restoration </a:t>
            </a:r>
          </a:p>
        </p:txBody>
      </p:sp>
      <p:sp>
        <p:nvSpPr>
          <p:cNvPr id="596994" name="Text Box 3"/>
          <p:cNvSpPr txBox="1">
            <a:spLocks noChangeArrowheads="1"/>
          </p:cNvSpPr>
          <p:nvPr/>
        </p:nvSpPr>
        <p:spPr bwMode="auto">
          <a:xfrm>
            <a:off x="228600" y="1882155"/>
            <a:ext cx="8724900" cy="397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457200" indent="-457200" eaLnBrk="0" hangingPunct="0"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kumimoji="1" lang="en-US" altLang="ko-KR" sz="3600" b="1" dirty="0" smtClean="0">
                <a:solidFill>
                  <a:srgbClr val="FFFF00"/>
                </a:solidFill>
                <a:ea typeface="굴림"/>
                <a:cs typeface="굴림"/>
              </a:rPr>
              <a:t>River Management		</a:t>
            </a:r>
            <a:r>
              <a:rPr kumimoji="1" lang="en-US" altLang="ko-KR" sz="3200" b="1" dirty="0">
                <a:solidFill>
                  <a:srgbClr val="00F66F"/>
                </a:solidFill>
                <a:ea typeface="굴림"/>
                <a:cs typeface="굴림"/>
              </a:rPr>
              <a:t>b</a:t>
            </a:r>
            <a:r>
              <a:rPr kumimoji="1" lang="en-US" altLang="ko-KR" sz="3200" b="1" dirty="0" smtClean="0">
                <a:solidFill>
                  <a:srgbClr val="00F66F"/>
                </a:solidFill>
                <a:ea typeface="굴림"/>
                <a:cs typeface="굴림"/>
              </a:rPr>
              <a:t>alance </a:t>
            </a:r>
          </a:p>
          <a:p>
            <a:pPr marL="571500" indent="-571500" eaLnBrk="0" hangingPunct="0">
              <a:lnSpc>
                <a:spcPct val="8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3200" b="1" dirty="0" smtClean="0">
                <a:solidFill>
                  <a:srgbClr val="00B0F0"/>
                </a:solidFill>
                <a:ea typeface="굴림"/>
                <a:cs typeface="굴림"/>
              </a:rPr>
              <a:t>Too much sediment </a:t>
            </a:r>
            <a:r>
              <a:rPr kumimoji="1" lang="en-US" altLang="ko-KR" sz="3200" b="1" dirty="0" smtClean="0">
                <a:solidFill>
                  <a:srgbClr val="FFFF00"/>
                </a:solidFill>
                <a:ea typeface="굴림"/>
                <a:cs typeface="굴림"/>
              </a:rPr>
              <a:t>		</a:t>
            </a:r>
            <a:r>
              <a:rPr kumimoji="1" lang="en-US" altLang="ko-KR" sz="3200" b="1" dirty="0" smtClean="0">
                <a:solidFill>
                  <a:srgbClr val="00F66F"/>
                </a:solidFill>
                <a:ea typeface="굴림"/>
                <a:cs typeface="굴림"/>
              </a:rPr>
              <a:t>between 	</a:t>
            </a:r>
            <a:r>
              <a:rPr kumimoji="1" lang="en-US" altLang="ko-KR" sz="3200" b="1" dirty="0" smtClean="0">
                <a:solidFill>
                  <a:srgbClr val="FFFF00"/>
                </a:solidFill>
                <a:ea typeface="굴림"/>
                <a:cs typeface="굴림"/>
              </a:rPr>
              <a:t>	</a:t>
            </a:r>
          </a:p>
          <a:p>
            <a:pPr marL="571500" indent="-571500" eaLnBrk="0" hangingPunct="0">
              <a:lnSpc>
                <a:spcPct val="8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3200" b="1" dirty="0" smtClean="0">
                <a:solidFill>
                  <a:srgbClr val="00B0F0"/>
                </a:solidFill>
                <a:ea typeface="굴림"/>
                <a:cs typeface="굴림"/>
              </a:rPr>
              <a:t>Not enough sediment</a:t>
            </a:r>
            <a:r>
              <a:rPr kumimoji="1" lang="en-US" altLang="ko-KR" sz="3200" b="1" dirty="0" smtClean="0">
                <a:solidFill>
                  <a:srgbClr val="FFFF00"/>
                </a:solidFill>
                <a:ea typeface="굴림"/>
                <a:cs typeface="굴림"/>
              </a:rPr>
              <a:t>	</a:t>
            </a:r>
            <a:r>
              <a:rPr kumimoji="1" lang="en-US" altLang="ko-KR" sz="3200" b="1" dirty="0" smtClean="0">
                <a:solidFill>
                  <a:srgbClr val="00F66F"/>
                </a:solidFill>
                <a:ea typeface="굴림"/>
                <a:cs typeface="굴림"/>
              </a:rPr>
              <a:t>water-sediment</a:t>
            </a:r>
          </a:p>
          <a:p>
            <a:pPr marL="514350" indent="-514350" eaLnBrk="0" hangingPunct="0">
              <a:lnSpc>
                <a:spcPct val="80000"/>
              </a:lnSpc>
              <a:spcBef>
                <a:spcPct val="50000"/>
              </a:spcBef>
              <a:buFont typeface="+mj-lt"/>
              <a:buAutoNum type="arabicPeriod" startAt="2"/>
            </a:pPr>
            <a:r>
              <a:rPr kumimoji="1" lang="en-US" altLang="ko-KR" sz="3600" b="1" dirty="0" smtClean="0">
                <a:solidFill>
                  <a:srgbClr val="FFFF00"/>
                </a:solidFill>
                <a:ea typeface="굴림"/>
                <a:cs typeface="굴림"/>
              </a:rPr>
              <a:t>River Restoration	</a:t>
            </a:r>
            <a:r>
              <a:rPr kumimoji="1" lang="en-US" altLang="ko-KR" sz="3200" b="1" dirty="0" smtClean="0">
                <a:solidFill>
                  <a:srgbClr val="00F66F"/>
                </a:solidFill>
                <a:ea typeface="굴림"/>
                <a:cs typeface="굴림"/>
              </a:rPr>
              <a:t>- aquatic species</a:t>
            </a:r>
          </a:p>
          <a:p>
            <a:pPr marL="514350" indent="-514350" eaLnBrk="0" hangingPunct="0">
              <a:lnSpc>
                <a:spcPct val="80000"/>
              </a:lnSpc>
              <a:spcBef>
                <a:spcPct val="50000"/>
              </a:spcBef>
              <a:buFont typeface="+mj-lt"/>
              <a:buAutoNum type="arabicPeriod" startAt="2"/>
            </a:pPr>
            <a:r>
              <a:rPr kumimoji="1" lang="en-US" altLang="ko-KR" sz="3600" b="1" dirty="0" smtClean="0">
                <a:solidFill>
                  <a:srgbClr val="FFFF00"/>
                </a:solidFill>
                <a:ea typeface="굴림"/>
                <a:cs typeface="굴림"/>
              </a:rPr>
              <a:t>Climate Change and Watersheds</a:t>
            </a:r>
          </a:p>
          <a:p>
            <a:pPr lvl="2"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1" lang="en-US" altLang="ko-KR" sz="3200" b="1" dirty="0" smtClean="0">
                <a:solidFill>
                  <a:srgbClr val="00F66F"/>
                </a:solidFill>
                <a:ea typeface="굴림"/>
                <a:cs typeface="굴림"/>
              </a:rPr>
              <a:t>Complex ecosystems</a:t>
            </a:r>
            <a:endParaRPr kumimoji="1" lang="en-US" altLang="ko-KR" sz="3200" b="1" dirty="0">
              <a:solidFill>
                <a:srgbClr val="00F66F"/>
              </a:solidFill>
              <a:ea typeface="굴림"/>
              <a:cs typeface="굴림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5292080" y="1448780"/>
            <a:ext cx="337537" cy="1665185"/>
          </a:xfrm>
          <a:prstGeom prst="rightBrace">
            <a:avLst>
              <a:gd name="adj1" fmla="val 8333"/>
              <a:gd name="adj2" fmla="val 4948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53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8855" y="0"/>
            <a:ext cx="98565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-1588" y="0"/>
            <a:ext cx="9145588" cy="4905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dirty="0">
                <a:solidFill>
                  <a:prstClr val="white"/>
                </a:solidFill>
              </a:rPr>
              <a:t>   </a:t>
            </a:r>
            <a:r>
              <a:rPr lang="en-US" altLang="ko-KR" sz="3200" dirty="0" smtClean="0">
                <a:solidFill>
                  <a:prstClr val="white"/>
                </a:solidFill>
              </a:rPr>
              <a:t>Middle Rio Grande, 1996</a:t>
            </a:r>
            <a:endParaRPr lang="ko-KR" altLang="en-US" sz="3200" dirty="0">
              <a:solidFill>
                <a:prstClr val="white"/>
              </a:solidFill>
            </a:endParaRPr>
          </a:p>
        </p:txBody>
      </p:sp>
      <p:sp>
        <p:nvSpPr>
          <p:cNvPr id="195587" name="TextBox 1"/>
          <p:cNvSpPr txBox="1">
            <a:spLocks noChangeArrowheads="1"/>
          </p:cNvSpPr>
          <p:nvPr/>
        </p:nvSpPr>
        <p:spPr bwMode="auto">
          <a:xfrm>
            <a:off x="323850" y="908050"/>
            <a:ext cx="1368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b="1">
                <a:solidFill>
                  <a:srgbClr val="FF0000"/>
                </a:solidFill>
                <a:latin typeface="Georgia" pitchFamily="18" charset="0"/>
                <a:ea typeface="바탕"/>
                <a:cs typeface="바탕"/>
              </a:rPr>
              <a:t>1996</a:t>
            </a:r>
            <a:endParaRPr lang="ko-KR" altLang="en-US" sz="2000" b="1">
              <a:solidFill>
                <a:srgbClr val="FF0000"/>
              </a:solidFill>
              <a:latin typeface="Georgia" pitchFamily="18" charset="0"/>
              <a:ea typeface="바탕"/>
              <a:cs typeface="바탕"/>
            </a:endParaRP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7BCACC0-5679-41D3-B302-BD55FE83FAE0}" type="slidenum">
              <a:rPr lang="en-US" sz="1200">
                <a:solidFill>
                  <a:prstClr val="black">
                    <a:tint val="75000"/>
                  </a:prstClr>
                </a:solidFill>
                <a:latin typeface="맑은 고딕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en-US" sz="1200">
              <a:solidFill>
                <a:prstClr val="black">
                  <a:tint val="75000"/>
                </a:prstClr>
              </a:solidFill>
              <a:latin typeface="맑은 고딕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81590" y="5539441"/>
            <a:ext cx="2895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atinLnBrk="1"/>
            <a:r>
              <a:rPr kumimoji="1" lang="en-US" altLang="ko-KR" dirty="0" smtClean="0">
                <a:solidFill>
                  <a:srgbClr val="FFFF00"/>
                </a:solidFill>
                <a:ea typeface="굴림"/>
                <a:cs typeface="굴림"/>
              </a:rPr>
              <a:t>Rivers with excess sediment tend to braid</a:t>
            </a:r>
            <a:endParaRPr kumimoji="1" lang="en-US" altLang="ko-KR" dirty="0">
              <a:solidFill>
                <a:srgbClr val="FFFF00"/>
              </a:solidFill>
              <a:ea typeface="굴림"/>
              <a:cs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val="2338930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218" name="Picture 2" descr="CoverRiverMechanic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35594" y="0"/>
            <a:ext cx="94881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921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noFill/>
        </p:spPr>
        <p:txBody>
          <a:bodyPr/>
          <a:lstStyle/>
          <a:p>
            <a:pPr eaLnBrk="1" hangingPunct="1"/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64922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797025" cy="68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7993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79940" name="Picture 4" descr="Nakdong Migratory bird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8520" y="25997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9941" name="Text Box 5"/>
          <p:cNvSpPr txBox="1">
            <a:spLocks noChangeArrowheads="1"/>
          </p:cNvSpPr>
          <p:nvPr/>
        </p:nvSpPr>
        <p:spPr bwMode="auto">
          <a:xfrm>
            <a:off x="3186735" y="4937125"/>
            <a:ext cx="8001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</a:pPr>
            <a:r>
              <a:rPr kumimoji="1" lang="en-US" sz="4400" b="1" dirty="0">
                <a:solidFill>
                  <a:srgbClr val="FFFF00"/>
                </a:solidFill>
                <a:latin typeface="Comic Sans MS" pitchFamily="66" charset="0"/>
                <a:ea typeface="굴림"/>
                <a:cs typeface="굴림"/>
              </a:rPr>
              <a:t>Thank You!</a:t>
            </a:r>
          </a:p>
        </p:txBody>
      </p:sp>
      <p:sp>
        <p:nvSpPr>
          <p:cNvPr id="679942" name="Rectangle 6"/>
          <p:cNvSpPr>
            <a:spLocks noChangeArrowheads="1"/>
          </p:cNvSpPr>
          <p:nvPr/>
        </p:nvSpPr>
        <p:spPr bwMode="auto">
          <a:xfrm>
            <a:off x="4825770" y="5094185"/>
            <a:ext cx="4876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000" dirty="0">
                <a:solidFill>
                  <a:srgbClr val="FFFF00"/>
                </a:solidFill>
                <a:ea typeface="굴림"/>
                <a:cs typeface="굴림"/>
              </a:rPr>
              <a:t>pierre@engr.colostate.edu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ea typeface="굴림"/>
                <a:cs typeface="굴림"/>
              </a:rPr>
              <a:t/>
            </a:r>
            <a:br>
              <a:rPr lang="en-US" sz="2000" dirty="0">
                <a:solidFill>
                  <a:srgbClr val="FFFF00"/>
                </a:solidFill>
                <a:latin typeface="Times New Roman" pitchFamily="18" charset="0"/>
                <a:ea typeface="굴림"/>
                <a:cs typeface="굴림"/>
              </a:rPr>
            </a:br>
            <a:endParaRPr lang="en-US" sz="2000" dirty="0">
              <a:solidFill>
                <a:srgbClr val="FFFF00"/>
              </a:solidFill>
              <a:latin typeface="Times New Roman" pitchFamily="18" charset="0"/>
              <a:ea typeface="굴림"/>
              <a:cs typeface="굴림"/>
            </a:endParaRPr>
          </a:p>
        </p:txBody>
      </p:sp>
      <p:sp>
        <p:nvSpPr>
          <p:cNvPr id="61446" name="Rectangle 3"/>
          <p:cNvSpPr>
            <a:spLocks/>
          </p:cNvSpPr>
          <p:nvPr/>
        </p:nvSpPr>
        <p:spPr bwMode="auto">
          <a:xfrm>
            <a:off x="228600" y="1371600"/>
            <a:ext cx="876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600" b="1" i="1" kern="0" dirty="0">
              <a:solidFill>
                <a:srgbClr val="CCFF33"/>
              </a:solidFill>
              <a:latin typeface="Arial"/>
              <a:ea typeface="+mn-ea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b="1" i="1" kern="0" dirty="0" smtClean="0">
                <a:solidFill>
                  <a:srgbClr val="0000FF"/>
                </a:solidFill>
                <a:latin typeface="Arial"/>
                <a:ea typeface="+mn-ea"/>
                <a:cs typeface="+mn-cs"/>
              </a:rPr>
              <a:t>Honorable Shim M.P., 4-Rivers, South </a:t>
            </a:r>
            <a:r>
              <a:rPr lang="en-US" sz="2000" b="1" i="1" kern="0" dirty="0">
                <a:solidFill>
                  <a:srgbClr val="0000FF"/>
                </a:solidFill>
                <a:latin typeface="Arial"/>
                <a:ea typeface="+mn-ea"/>
                <a:cs typeface="+mn-cs"/>
              </a:rPr>
              <a:t>Korea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b="1" i="1" kern="0" dirty="0" smtClean="0">
                <a:solidFill>
                  <a:srgbClr val="0000FF"/>
                </a:solidFill>
                <a:latin typeface="Arial"/>
                <a:ea typeface="+mn-ea"/>
                <a:cs typeface="+mn-cs"/>
              </a:rPr>
              <a:t>Woo </a:t>
            </a:r>
            <a:r>
              <a:rPr lang="en-US" sz="2000" b="1" i="1" kern="0" dirty="0" err="1" smtClean="0">
                <a:solidFill>
                  <a:srgbClr val="0000FF"/>
                </a:solidFill>
                <a:latin typeface="Arial"/>
                <a:ea typeface="+mn-ea"/>
                <a:cs typeface="+mn-cs"/>
              </a:rPr>
              <a:t>Hyoseop</a:t>
            </a:r>
            <a:r>
              <a:rPr lang="en-US" sz="2000" b="1" i="1" kern="0" dirty="0" smtClean="0">
                <a:solidFill>
                  <a:srgbClr val="0000FF"/>
                </a:solidFill>
                <a:latin typeface="Arial"/>
                <a:ea typeface="+mn-ea"/>
                <a:cs typeface="+mn-cs"/>
              </a:rPr>
              <a:t>, KICT, S. Korea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b="1" i="1" kern="0" dirty="0" smtClean="0">
                <a:solidFill>
                  <a:srgbClr val="0000FF"/>
                </a:solidFill>
                <a:latin typeface="Arial"/>
                <a:ea typeface="+mn-ea"/>
                <a:cs typeface="+mn-cs"/>
              </a:rPr>
              <a:t>Choi </a:t>
            </a:r>
            <a:r>
              <a:rPr lang="en-US" sz="2000" b="1" i="1" kern="0" dirty="0" err="1" smtClean="0">
                <a:solidFill>
                  <a:srgbClr val="0000FF"/>
                </a:solidFill>
                <a:latin typeface="Arial"/>
                <a:ea typeface="+mn-ea"/>
                <a:cs typeface="+mn-cs"/>
              </a:rPr>
              <a:t>Gyewoon</a:t>
            </a:r>
            <a:r>
              <a:rPr lang="en-US" sz="2000" b="1" i="1" kern="0" dirty="0" smtClean="0">
                <a:solidFill>
                  <a:srgbClr val="0000FF"/>
                </a:solidFill>
                <a:latin typeface="Arial"/>
                <a:ea typeface="+mn-ea"/>
                <a:cs typeface="+mn-cs"/>
              </a:rPr>
              <a:t>, IU, S. Korea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b="1" i="1" kern="0" dirty="0" smtClean="0">
                <a:solidFill>
                  <a:srgbClr val="0000FF"/>
                </a:solidFill>
                <a:latin typeface="Arial"/>
                <a:ea typeface="+mn-ea"/>
                <a:cs typeface="+mn-cs"/>
              </a:rPr>
              <a:t>Park </a:t>
            </a:r>
            <a:r>
              <a:rPr lang="en-US" sz="2000" b="1" i="1" kern="0" dirty="0" err="1" smtClean="0">
                <a:solidFill>
                  <a:srgbClr val="0000FF"/>
                </a:solidFill>
                <a:latin typeface="Arial"/>
                <a:ea typeface="+mn-ea"/>
                <a:cs typeface="+mn-cs"/>
              </a:rPr>
              <a:t>Sangkil</a:t>
            </a:r>
            <a:r>
              <a:rPr lang="en-US" sz="2000" b="1" i="1" kern="0" dirty="0" smtClean="0">
                <a:solidFill>
                  <a:srgbClr val="0000FF"/>
                </a:solidFill>
                <a:latin typeface="Arial"/>
                <a:ea typeface="+mn-ea"/>
                <a:cs typeface="+mn-cs"/>
              </a:rPr>
              <a:t>, PNU, S. Korea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b="1" i="1" kern="0" dirty="0" err="1" smtClean="0">
                <a:solidFill>
                  <a:srgbClr val="0000FF"/>
                </a:solidFill>
                <a:latin typeface="Arial"/>
                <a:ea typeface="+mn-ea"/>
                <a:cs typeface="+mn-cs"/>
              </a:rPr>
              <a:t>Ji</a:t>
            </a:r>
            <a:r>
              <a:rPr lang="en-US" sz="2000" b="1" i="1" kern="0" dirty="0" smtClean="0">
                <a:solidFill>
                  <a:srgbClr val="0000FF"/>
                </a:solidFill>
                <a:latin typeface="Arial"/>
                <a:ea typeface="+mn-ea"/>
                <a:cs typeface="+mn-cs"/>
              </a:rPr>
              <a:t> Un, MJU, S. Korea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b="1" i="1" kern="0" dirty="0" smtClean="0">
                <a:solidFill>
                  <a:srgbClr val="0000FF"/>
                </a:solidFill>
                <a:latin typeface="Arial"/>
                <a:ea typeface="+mn-ea"/>
                <a:cs typeface="+mn-cs"/>
              </a:rPr>
              <a:t>An </a:t>
            </a:r>
            <a:r>
              <a:rPr lang="en-US" sz="2000" b="1" i="1" kern="0" dirty="0" err="1" smtClean="0">
                <a:solidFill>
                  <a:srgbClr val="0000FF"/>
                </a:solidFill>
                <a:latin typeface="Arial"/>
                <a:ea typeface="+mn-ea"/>
                <a:cs typeface="+mn-cs"/>
              </a:rPr>
              <a:t>Sangdo</a:t>
            </a:r>
            <a:r>
              <a:rPr lang="en-US" sz="2000" b="1" i="1" kern="0" dirty="0" smtClean="0">
                <a:solidFill>
                  <a:srgbClr val="0000FF"/>
                </a:solidFill>
                <a:latin typeface="Arial"/>
                <a:ea typeface="+mn-ea"/>
                <a:cs typeface="+mn-cs"/>
              </a:rPr>
              <a:t>, K-Water S. Korea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b="1" i="1" kern="0" dirty="0" smtClean="0">
                <a:solidFill>
                  <a:srgbClr val="0000FF"/>
                </a:solidFill>
                <a:latin typeface="Arial"/>
                <a:ea typeface="+mn-ea"/>
                <a:cs typeface="+mn-cs"/>
              </a:rPr>
              <a:t>Shin </a:t>
            </a:r>
            <a:r>
              <a:rPr lang="en-US" sz="2000" b="1" i="1" kern="0" dirty="0" err="1" smtClean="0">
                <a:solidFill>
                  <a:srgbClr val="0000FF"/>
                </a:solidFill>
                <a:latin typeface="Arial"/>
                <a:ea typeface="+mn-ea"/>
                <a:cs typeface="+mn-cs"/>
              </a:rPr>
              <a:t>Yongho</a:t>
            </a:r>
            <a:r>
              <a:rPr lang="en-US" sz="2000" b="1" i="1" kern="0" dirty="0" smtClean="0">
                <a:solidFill>
                  <a:srgbClr val="0000FF"/>
                </a:solidFill>
                <a:latin typeface="Arial"/>
                <a:ea typeface="+mn-ea"/>
                <a:cs typeface="+mn-cs"/>
              </a:rPr>
              <a:t>., K-Water, S. Korea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b="1" i="1" kern="0" dirty="0" smtClean="0">
                <a:solidFill>
                  <a:srgbClr val="0000FF"/>
                </a:solidFill>
                <a:latin typeface="Arial"/>
                <a:ea typeface="+mn-ea"/>
                <a:cs typeface="+mn-cs"/>
              </a:rPr>
              <a:t>Kim </a:t>
            </a:r>
            <a:r>
              <a:rPr lang="en-US" sz="2000" b="1" i="1" kern="0" dirty="0" err="1" smtClean="0">
                <a:solidFill>
                  <a:srgbClr val="0000FF"/>
                </a:solidFill>
                <a:latin typeface="Arial"/>
                <a:ea typeface="+mn-ea"/>
                <a:cs typeface="+mn-cs"/>
              </a:rPr>
              <a:t>Hyeonsik</a:t>
            </a:r>
            <a:r>
              <a:rPr lang="en-US" sz="2000" b="1" i="1" kern="0" dirty="0" smtClean="0">
                <a:solidFill>
                  <a:srgbClr val="0000FF"/>
                </a:solidFill>
                <a:latin typeface="Arial"/>
                <a:ea typeface="+mn-ea"/>
                <a:cs typeface="+mn-cs"/>
              </a:rPr>
              <a:t>, K-Water S. Korea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b="1" i="1" kern="0" dirty="0" smtClean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M</a:t>
            </a:r>
            <a:r>
              <a:rPr lang="en-US" sz="2000" b="1" i="1" kern="0" dirty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. </a:t>
            </a:r>
            <a:r>
              <a:rPr lang="en-US" sz="2000" b="1" i="1" kern="0" dirty="0" err="1">
                <a:solidFill>
                  <a:srgbClr val="FFFF00"/>
                </a:solidFill>
                <a:latin typeface="Arial"/>
                <a:ea typeface="+mn-ea"/>
                <a:cs typeface="+mn-cs"/>
              </a:rPr>
              <a:t>Velleux</a:t>
            </a:r>
            <a:r>
              <a:rPr lang="en-US" sz="2000" b="1" i="1" kern="0" dirty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, CSU, now </a:t>
            </a:r>
            <a:r>
              <a:rPr lang="en-US" sz="2000" b="1" i="1" kern="0" dirty="0" smtClean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HDR-</a:t>
            </a:r>
            <a:r>
              <a:rPr lang="en-US" sz="2000" b="1" i="1" kern="0" dirty="0" err="1" smtClean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HydroQual</a:t>
            </a:r>
            <a:endParaRPr lang="en-US" sz="2000" b="1" i="1" kern="0" dirty="0">
              <a:solidFill>
                <a:srgbClr val="FFFF00"/>
              </a:solidFill>
              <a:latin typeface="Arial"/>
              <a:ea typeface="+mn-ea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b="1" i="1" kern="0" dirty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J. </a:t>
            </a:r>
            <a:r>
              <a:rPr lang="en-US" sz="2000" b="1" i="1" kern="0" dirty="0" err="1">
                <a:solidFill>
                  <a:srgbClr val="FFFF00"/>
                </a:solidFill>
                <a:latin typeface="Arial"/>
                <a:ea typeface="+mn-ea"/>
                <a:cs typeface="+mn-cs"/>
              </a:rPr>
              <a:t>Halgren</a:t>
            </a:r>
            <a:r>
              <a:rPr lang="en-US" sz="2000" b="1" i="1" kern="0" dirty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, CSU now </a:t>
            </a:r>
            <a:r>
              <a:rPr lang="en-US" sz="2000" b="1" i="1" kern="0" dirty="0" smtClean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RTI-NOAA</a:t>
            </a:r>
            <a:endParaRPr lang="en-US" sz="2000" b="1" i="1" kern="0" dirty="0">
              <a:solidFill>
                <a:srgbClr val="FFFF00"/>
              </a:solidFill>
              <a:latin typeface="Arial"/>
              <a:ea typeface="+mn-ea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b="1" i="1" kern="0" dirty="0">
                <a:solidFill>
                  <a:srgbClr val="FFFF00"/>
                </a:solidFill>
                <a:latin typeface="Arial"/>
              </a:rPr>
              <a:t>G. Richard, Mesa State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b="1" i="1" kern="0" dirty="0" smtClean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C</a:t>
            </a:r>
            <a:r>
              <a:rPr lang="en-US" sz="2000" b="1" i="1" kern="0" dirty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. Leon, CSU and </a:t>
            </a:r>
            <a:r>
              <a:rPr lang="en-US" sz="2000" b="1" i="1" kern="0" dirty="0" smtClean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RTI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b="1" i="1" kern="0" dirty="0" smtClean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D.C</a:t>
            </a:r>
            <a:r>
              <a:rPr lang="en-US" sz="2000" b="1" i="1" kern="0" dirty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. Baird, USBR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b="1" i="1" kern="0" dirty="0" smtClean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P. O’Brien, USACE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and apologies to all forgotten…</a:t>
            </a:r>
            <a:endParaRPr lang="en-US" sz="2000" i="1" kern="0" dirty="0">
              <a:solidFill>
                <a:srgbClr val="FFFF00"/>
              </a:solidFill>
              <a:latin typeface="Arial"/>
              <a:ea typeface="+mn-ea"/>
              <a:cs typeface="+mn-cs"/>
            </a:endParaRPr>
          </a:p>
          <a:p>
            <a:pPr marL="342900" indent="-342900" latinLnBrk="1"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defRPr/>
            </a:pPr>
            <a:endParaRPr lang="en-US" sz="2000" i="1" dirty="0">
              <a:solidFill>
                <a:srgbClr val="FFFF00"/>
              </a:solidFill>
              <a:latin typeface="맑은 고딕"/>
              <a:cs typeface="+mn-cs"/>
            </a:endParaRPr>
          </a:p>
          <a:p>
            <a:pPr marL="342900" indent="-342900" latinLnBrk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b="1" i="1" dirty="0">
              <a:solidFill>
                <a:srgbClr val="FFFF66"/>
              </a:solidFill>
              <a:latin typeface="맑은 고딕"/>
              <a:cs typeface="+mn-cs"/>
            </a:endParaRPr>
          </a:p>
          <a:p>
            <a:pPr marL="342900" indent="-342900" latinLnBrk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b="1" i="1" dirty="0">
              <a:solidFill>
                <a:srgbClr val="C0504D"/>
              </a:solidFill>
              <a:latin typeface="맑은 고딕"/>
              <a:cs typeface="+mn-cs"/>
            </a:endParaRPr>
          </a:p>
        </p:txBody>
      </p:sp>
      <p:sp>
        <p:nvSpPr>
          <p:cNvPr id="679944" name="Rectangle 2"/>
          <p:cNvSpPr>
            <a:spLocks/>
          </p:cNvSpPr>
          <p:nvPr/>
        </p:nvSpPr>
        <p:spPr bwMode="auto">
          <a:xfrm>
            <a:off x="385763" y="44132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1"/>
            <a:r>
              <a:rPr lang="ko-KR" altLang="en-US" sz="6000" b="1" i="1" dirty="0">
                <a:solidFill>
                  <a:srgbClr val="0000FF"/>
                </a:solidFill>
                <a:latin typeface="Wickenden Cafe NDP" pitchFamily="2" charset="0"/>
              </a:rPr>
              <a:t>감사합니다</a:t>
            </a:r>
            <a:endParaRPr lang="en-US" sz="6000" b="1" i="1" dirty="0">
              <a:solidFill>
                <a:srgbClr val="0000FF"/>
              </a:solidFill>
              <a:latin typeface="Wickenden Cafe NDP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5282" y="0"/>
            <a:ext cx="10471133" cy="69843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9" descr="July 4, 2008 Bosque Plug 5 Resize"/>
          <p:cNvPicPr>
            <a:picLocks noChangeArrowheads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 bwMode="auto">
          <a:xfrm>
            <a:off x="7318138" y="2348880"/>
            <a:ext cx="1790366" cy="183894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5439136" y="3057030"/>
            <a:ext cx="1732967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Times New Roman" pitchFamily="18" charset="0"/>
                <a:ea typeface="+mn-ea"/>
                <a:cs typeface="Times New Roman" pitchFamily="18" charset="0"/>
              </a:rPr>
              <a:t>Sediment plug 2008</a:t>
            </a:r>
          </a:p>
        </p:txBody>
      </p:sp>
      <p:sp>
        <p:nvSpPr>
          <p:cNvPr id="5" name="Down Arrow 4"/>
          <p:cNvSpPr/>
          <p:nvPr/>
        </p:nvSpPr>
        <p:spPr>
          <a:xfrm>
            <a:off x="5218113" y="3109913"/>
            <a:ext cx="217487" cy="295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2632075" y="5680075"/>
            <a:ext cx="217488" cy="295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 bwMode="auto">
          <a:xfrm>
            <a:off x="395536" y="3717032"/>
            <a:ext cx="1965552" cy="158417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TextBox 13"/>
          <p:cNvSpPr txBox="1"/>
          <p:nvPr/>
        </p:nvSpPr>
        <p:spPr>
          <a:xfrm>
            <a:off x="4368315" y="995031"/>
            <a:ext cx="120738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w Cen MT Condensed Extra Bold" pitchFamily="34" charset="0"/>
                <a:ea typeface="+mn-ea"/>
                <a:cs typeface="+mn-cs"/>
              </a:rPr>
              <a:t>San Acacia Gauge</a:t>
            </a:r>
          </a:p>
        </p:txBody>
      </p:sp>
      <p:sp>
        <p:nvSpPr>
          <p:cNvPr id="15" name="Isosceles Triangle 14"/>
          <p:cNvSpPr/>
          <p:nvPr/>
        </p:nvSpPr>
        <p:spPr>
          <a:xfrm>
            <a:off x="4149725" y="1041400"/>
            <a:ext cx="144463" cy="92075"/>
          </a:xfrm>
          <a:prstGeom prst="triangl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885433" y="5641503"/>
            <a:ext cx="2744915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Times New Roman" pitchFamily="18" charset="0"/>
                <a:ea typeface="+mn-ea"/>
                <a:cs typeface="Times New Roman" pitchFamily="18" charset="0"/>
              </a:rPr>
              <a:t>Sediment plug 1991-1995, 2005</a:t>
            </a: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2EFE834-A59D-4DD4-B1E1-22C59CDA9859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748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795" y="5949280"/>
            <a:ext cx="64500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ChangeArrowheads="1"/>
          </p:cNvSpPr>
          <p:nvPr/>
        </p:nvSpPr>
        <p:spPr bwMode="auto">
          <a:xfrm>
            <a:off x="2209800" y="2133600"/>
            <a:ext cx="5715000" cy="41148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60770" name="Picture 3" descr="sedplu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14288"/>
            <a:ext cx="9677400" cy="684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74638"/>
            <a:ext cx="8839200" cy="1143000"/>
          </a:xfrm>
        </p:spPr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chemeClr val="hlink"/>
                </a:solidFill>
                <a:latin typeface="Arial" charset="0"/>
                <a:ea typeface="맑은 고딕"/>
              </a:rPr>
              <a:t>Sediment Plug </a:t>
            </a:r>
            <a:br>
              <a:rPr lang="en-US" sz="4000" b="1" i="1" dirty="0" smtClean="0">
                <a:solidFill>
                  <a:schemeClr val="hlink"/>
                </a:solidFill>
                <a:latin typeface="Arial" charset="0"/>
                <a:ea typeface="맑은 고딕"/>
              </a:rPr>
            </a:br>
            <a:r>
              <a:rPr lang="en-US" sz="2400" dirty="0" smtClean="0">
                <a:solidFill>
                  <a:schemeClr val="hlink"/>
                </a:solidFill>
                <a:latin typeface="Arial" charset="0"/>
                <a:ea typeface="맑은 고딕"/>
              </a:rPr>
              <a:t>Rio Grande near the Bosque del Apache, NM</a:t>
            </a:r>
          </a:p>
        </p:txBody>
      </p:sp>
      <p:sp>
        <p:nvSpPr>
          <p:cNvPr id="160772" name="Rectangle 5"/>
          <p:cNvSpPr>
            <a:spLocks noChangeArrowheads="1"/>
          </p:cNvSpPr>
          <p:nvPr/>
        </p:nvSpPr>
        <p:spPr bwMode="auto">
          <a:xfrm>
            <a:off x="685800" y="-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3600">
              <a:solidFill>
                <a:srgbClr val="FFFF00"/>
              </a:solidFill>
            </a:endParaRPr>
          </a:p>
        </p:txBody>
      </p:sp>
      <p:sp>
        <p:nvSpPr>
          <p:cNvPr id="160773" name="Rectangle 6"/>
          <p:cNvSpPr>
            <a:spLocks noChangeArrowheads="1"/>
          </p:cNvSpPr>
          <p:nvPr/>
        </p:nvSpPr>
        <p:spPr bwMode="auto">
          <a:xfrm>
            <a:off x="6507215" y="6354325"/>
            <a:ext cx="289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atinLnBrk="1"/>
            <a:r>
              <a:rPr kumimoji="1" lang="en-US" altLang="ko-KR" dirty="0">
                <a:solidFill>
                  <a:srgbClr val="0000FF"/>
                </a:solidFill>
                <a:ea typeface="굴림"/>
                <a:cs typeface="굴림"/>
              </a:rPr>
              <a:t> </a:t>
            </a:r>
            <a:r>
              <a:rPr kumimoji="1" lang="en-US" altLang="ko-KR" b="1" dirty="0">
                <a:solidFill>
                  <a:srgbClr val="FFFF00"/>
                </a:solidFill>
                <a:ea typeface="굴림"/>
                <a:cs typeface="굴림"/>
              </a:rPr>
              <a:t>From </a:t>
            </a:r>
            <a:r>
              <a:rPr kumimoji="1" lang="en-US" altLang="ko-KR" b="1" dirty="0" smtClean="0">
                <a:solidFill>
                  <a:srgbClr val="FFFF00"/>
                </a:solidFill>
                <a:ea typeface="굴림"/>
                <a:cs typeface="굴림"/>
              </a:rPr>
              <a:t>D. Baird</a:t>
            </a:r>
            <a:r>
              <a:rPr kumimoji="1" lang="en-US" altLang="ko-KR" b="1" dirty="0">
                <a:solidFill>
                  <a:srgbClr val="FFFF00"/>
                </a:solidFill>
                <a:ea typeface="굴림"/>
                <a:cs typeface="굴림"/>
              </a:rPr>
              <a:t>, USBR</a:t>
            </a:r>
          </a:p>
        </p:txBody>
      </p:sp>
    </p:spTree>
    <p:extLst>
      <p:ext uri="{BB962C8B-B14F-4D97-AF65-F5344CB8AC3E}">
        <p14:creationId xmlns:p14="http://schemas.microsoft.com/office/powerpoint/2010/main" val="375422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906" name="Picture 2" descr="photo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693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282190" y="5662551"/>
            <a:ext cx="2895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atinLnBrk="1"/>
            <a:r>
              <a:rPr kumimoji="1" lang="en-US" altLang="ko-KR" dirty="0">
                <a:solidFill>
                  <a:srgbClr val="0000FF"/>
                </a:solidFill>
                <a:ea typeface="굴림"/>
                <a:cs typeface="굴림"/>
              </a:rPr>
              <a:t> </a:t>
            </a:r>
            <a:r>
              <a:rPr kumimoji="1" lang="en-US" altLang="ko-KR" sz="2000" b="1" dirty="0">
                <a:solidFill>
                  <a:srgbClr val="FFFF00"/>
                </a:solidFill>
                <a:ea typeface="굴림"/>
                <a:cs typeface="굴림"/>
              </a:rPr>
              <a:t>From </a:t>
            </a:r>
            <a:r>
              <a:rPr kumimoji="1" lang="en-US" altLang="ko-KR" sz="2000" b="1" dirty="0" smtClean="0">
                <a:solidFill>
                  <a:srgbClr val="FFFF00"/>
                </a:solidFill>
                <a:ea typeface="굴림"/>
                <a:cs typeface="굴림"/>
              </a:rPr>
              <a:t>D. Baird</a:t>
            </a:r>
            <a:r>
              <a:rPr kumimoji="1" lang="en-US" altLang="ko-KR" sz="2000" b="1" dirty="0">
                <a:solidFill>
                  <a:srgbClr val="FFFF00"/>
                </a:solidFill>
                <a:ea typeface="굴림"/>
                <a:cs typeface="굴림"/>
              </a:rPr>
              <a:t>, USBR</a:t>
            </a:r>
            <a:endParaRPr kumimoji="1" lang="en-US" altLang="ko-KR" b="1" dirty="0">
              <a:solidFill>
                <a:srgbClr val="FFFF00"/>
              </a:solidFill>
              <a:ea typeface="굴림"/>
              <a:cs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val="158136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6505" y="-76200"/>
            <a:ext cx="8836995" cy="11430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ko-KR" sz="3600" b="1" dirty="0" smtClean="0">
                <a:solidFill>
                  <a:srgbClr val="F7FD11"/>
                </a:solidFill>
                <a:latin typeface="Arial" charset="0"/>
                <a:ea typeface="굴림"/>
                <a:cs typeface="Arial" charset="0"/>
              </a:rPr>
              <a:t>River Management and Restoration </a:t>
            </a:r>
          </a:p>
        </p:txBody>
      </p:sp>
      <p:sp>
        <p:nvSpPr>
          <p:cNvPr id="596994" name="Text Box 3"/>
          <p:cNvSpPr txBox="1">
            <a:spLocks noChangeArrowheads="1"/>
          </p:cNvSpPr>
          <p:nvPr/>
        </p:nvSpPr>
        <p:spPr bwMode="auto">
          <a:xfrm>
            <a:off x="228600" y="1837501"/>
            <a:ext cx="8724900" cy="181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457200" indent="-457200" eaLnBrk="0" hangingPunct="0"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kumimoji="1" lang="en-US" altLang="ko-KR" sz="3600" b="1" dirty="0" smtClean="0">
                <a:solidFill>
                  <a:srgbClr val="00B0F0"/>
                </a:solidFill>
                <a:ea typeface="굴림"/>
                <a:cs typeface="굴림"/>
              </a:rPr>
              <a:t>River Management</a:t>
            </a:r>
          </a:p>
          <a:p>
            <a:pPr marL="571500" indent="-571500" eaLnBrk="0" hangingPunct="0">
              <a:lnSpc>
                <a:spcPct val="8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3200" b="1" dirty="0" smtClean="0">
                <a:solidFill>
                  <a:srgbClr val="00B0F0"/>
                </a:solidFill>
                <a:ea typeface="굴림"/>
                <a:cs typeface="굴림"/>
              </a:rPr>
              <a:t>Too much sediment </a:t>
            </a:r>
          </a:p>
          <a:p>
            <a:pPr marL="571500" indent="-571500" eaLnBrk="0" hangingPunct="0">
              <a:lnSpc>
                <a:spcPct val="8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3200" b="1" dirty="0" smtClean="0">
                <a:solidFill>
                  <a:srgbClr val="CCFF33"/>
                </a:solidFill>
                <a:ea typeface="굴림"/>
                <a:cs typeface="굴림"/>
              </a:rPr>
              <a:t>Not enough sediment</a:t>
            </a:r>
            <a:endParaRPr kumimoji="1" lang="en-US" altLang="ko-KR" sz="3200" b="1" dirty="0">
              <a:solidFill>
                <a:srgbClr val="CCFF33"/>
              </a:solidFill>
              <a:ea typeface="굴림"/>
              <a:cs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val="147550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4825"/>
            <a:ext cx="9142413" cy="636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-1588" y="0"/>
            <a:ext cx="9145588" cy="4905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dirty="0">
                <a:solidFill>
                  <a:prstClr val="white"/>
                </a:solidFill>
              </a:rPr>
              <a:t>   </a:t>
            </a:r>
            <a:r>
              <a:rPr lang="en-US" altLang="ko-KR" sz="3200" dirty="0" smtClean="0">
                <a:solidFill>
                  <a:prstClr val="white"/>
                </a:solidFill>
              </a:rPr>
              <a:t>Middle Rio Grande , 2009</a:t>
            </a:r>
            <a:endParaRPr lang="ko-KR" altLang="en-US" sz="3200" dirty="0">
              <a:solidFill>
                <a:prstClr val="white"/>
              </a:solidFill>
            </a:endParaRPr>
          </a:p>
        </p:txBody>
      </p:sp>
      <p:sp>
        <p:nvSpPr>
          <p:cNvPr id="198659" name="TextBox 3"/>
          <p:cNvSpPr txBox="1">
            <a:spLocks noChangeArrowheads="1"/>
          </p:cNvSpPr>
          <p:nvPr/>
        </p:nvSpPr>
        <p:spPr bwMode="auto">
          <a:xfrm>
            <a:off x="323850" y="908050"/>
            <a:ext cx="1368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b="1">
                <a:solidFill>
                  <a:srgbClr val="FF0000"/>
                </a:solidFill>
                <a:latin typeface="Georgia" pitchFamily="18" charset="0"/>
                <a:ea typeface="바탕"/>
                <a:cs typeface="바탕"/>
              </a:rPr>
              <a:t>2009</a:t>
            </a:r>
            <a:endParaRPr lang="ko-KR" altLang="en-US" sz="2000" b="1">
              <a:solidFill>
                <a:srgbClr val="FF0000"/>
              </a:solidFill>
              <a:latin typeface="Georgia" pitchFamily="18" charset="0"/>
              <a:ea typeface="바탕"/>
              <a:cs typeface="바탕"/>
            </a:endParaRPr>
          </a:p>
        </p:txBody>
      </p:sp>
      <p:sp>
        <p:nvSpPr>
          <p:cNvPr id="2" name="Slide Number Placeholder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2F0315A-5645-4B75-91DC-981651413474}" type="slidenum">
              <a:rPr lang="en-US" sz="1200">
                <a:solidFill>
                  <a:prstClr val="black">
                    <a:tint val="75000"/>
                  </a:prstClr>
                </a:solidFill>
                <a:latin typeface="맑은 고딕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en-US" sz="1200">
              <a:solidFill>
                <a:prstClr val="black">
                  <a:tint val="75000"/>
                </a:prstClr>
              </a:solidFill>
              <a:latin typeface="맑은 고딕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81590" y="5539441"/>
            <a:ext cx="2895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atinLnBrk="1"/>
            <a:r>
              <a:rPr kumimoji="1" lang="en-US" altLang="ko-KR" dirty="0" smtClean="0">
                <a:solidFill>
                  <a:srgbClr val="FFFF00"/>
                </a:solidFill>
                <a:ea typeface="굴림"/>
                <a:cs typeface="굴림"/>
              </a:rPr>
              <a:t>Rivers with less </a:t>
            </a:r>
          </a:p>
          <a:p>
            <a:pPr latinLnBrk="1"/>
            <a:r>
              <a:rPr kumimoji="1" lang="en-US" altLang="ko-KR" dirty="0" smtClean="0">
                <a:solidFill>
                  <a:srgbClr val="FFFF00"/>
                </a:solidFill>
                <a:ea typeface="굴림"/>
                <a:cs typeface="굴림"/>
              </a:rPr>
              <a:t>sediment tend to meander</a:t>
            </a:r>
            <a:endParaRPr kumimoji="1" lang="en-US" altLang="ko-KR" dirty="0">
              <a:solidFill>
                <a:srgbClr val="FFFF00"/>
              </a:solidFill>
              <a:ea typeface="굴림"/>
              <a:cs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val="3251034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57150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46899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4329786"/>
              </p:ext>
            </p:extLst>
          </p:nvPr>
        </p:nvGraphicFramePr>
        <p:xfrm>
          <a:off x="0" y="0"/>
          <a:ext cx="10139176" cy="6939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010" name="Photo Editor Photo" r:id="rId3" imgW="4133333" imgH="2828571" progId="">
                  <p:embed/>
                </p:oleObj>
              </mc:Choice>
              <mc:Fallback>
                <p:oleObj name="Photo Editor Photo" r:id="rId3" imgW="4133333" imgH="2828571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0139176" cy="69393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86634" y="2796608"/>
            <a:ext cx="48155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atinLnBrk="1"/>
            <a:r>
              <a:rPr kumimoji="1" lang="en-US" altLang="ko-KR" sz="2400" b="1" dirty="0" smtClean="0">
                <a:solidFill>
                  <a:srgbClr val="7030A0"/>
                </a:solidFill>
                <a:ea typeface="굴림"/>
                <a:cs typeface="굴림"/>
              </a:rPr>
              <a:t>Riverbed degradation causes structural stability problems</a:t>
            </a:r>
            <a:endParaRPr kumimoji="1" lang="en-US" altLang="ko-KR" sz="2400" b="1" dirty="0">
              <a:solidFill>
                <a:srgbClr val="7030A0"/>
              </a:solidFill>
              <a:ea typeface="굴림"/>
              <a:cs typeface="굴림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3_Default Design">
  <a:themeElements>
    <a:clrScheme name="1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8_Default Design">
  <a:themeElements>
    <a:clrScheme name="68_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68_Default Design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Office 테마">
  <a:themeElements>
    <a:clrScheme name="7_Office 테마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7_Office 테마">
      <a:majorFont>
        <a:latin typeface="맑은 고딕"/>
        <a:ea typeface="맑은 고딕"/>
        <a:cs typeface="맑은 고딕"/>
      </a:majorFont>
      <a:minorFont>
        <a:latin typeface="맑은 고딕"/>
        <a:ea typeface="맑은 고딕"/>
        <a:cs typeface="맑은 고딕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Office 테마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2334</TotalTime>
  <Words>722</Words>
  <Application>Microsoft Office PowerPoint</Application>
  <PresentationFormat>On-screen Show (4:3)</PresentationFormat>
  <Paragraphs>180</Paragraphs>
  <Slides>31</Slides>
  <Notes>13</Notes>
  <HiddenSlides>0</HiddenSlides>
  <MMClips>1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Office 테마</vt:lpstr>
      <vt:lpstr>2_Default Design</vt:lpstr>
      <vt:lpstr>Default Design</vt:lpstr>
      <vt:lpstr>13_Default Design</vt:lpstr>
      <vt:lpstr>68_Default Design</vt:lpstr>
      <vt:lpstr>8_Default Design</vt:lpstr>
      <vt:lpstr>7_Office 테마</vt:lpstr>
      <vt:lpstr>4_Default Design</vt:lpstr>
      <vt:lpstr>1_Office 테마</vt:lpstr>
      <vt:lpstr>Photo Editor Photo</vt:lpstr>
      <vt:lpstr>PowerPoint Presentation</vt:lpstr>
      <vt:lpstr>River Management and Restoration</vt:lpstr>
      <vt:lpstr>PowerPoint Presentation</vt:lpstr>
      <vt:lpstr>PowerPoint Presentation</vt:lpstr>
      <vt:lpstr>Sediment Plug  Rio Grande near the Bosque del Apache, NM</vt:lpstr>
      <vt:lpstr>PowerPoint Presentation</vt:lpstr>
      <vt:lpstr>River Management and Restoration </vt:lpstr>
      <vt:lpstr>PowerPoint Presentation</vt:lpstr>
      <vt:lpstr>PowerPoint Presentation</vt:lpstr>
      <vt:lpstr>PowerPoint Presentation</vt:lpstr>
      <vt:lpstr>PowerPoint Presentation</vt:lpstr>
      <vt:lpstr>Lower Mississippi River </vt:lpstr>
      <vt:lpstr>River Management</vt:lpstr>
      <vt:lpstr>River Management and Restoration </vt:lpstr>
      <vt:lpstr>PowerPoint Presentation</vt:lpstr>
      <vt:lpstr>PowerPoint Presentation</vt:lpstr>
      <vt:lpstr>River Management and Restoration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River Management and Restoration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Establishment of Concept for Water and Green Growth</dc:title>
  <dc:creator>Pierre Julien</dc:creator>
  <cp:lastModifiedBy>.</cp:lastModifiedBy>
  <cp:revision>70</cp:revision>
  <dcterms:created xsi:type="dcterms:W3CDTF">2011-08-01T01:03:46Z</dcterms:created>
  <dcterms:modified xsi:type="dcterms:W3CDTF">2012-08-03T17:52:46Z</dcterms:modified>
</cp:coreProperties>
</file>