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96" r:id="rId2"/>
    <p:sldId id="257" r:id="rId3"/>
    <p:sldId id="298" r:id="rId4"/>
    <p:sldId id="297" r:id="rId5"/>
    <p:sldId id="304" r:id="rId6"/>
    <p:sldId id="300" r:id="rId7"/>
    <p:sldId id="299" r:id="rId8"/>
    <p:sldId id="29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309" r:id="rId17"/>
    <p:sldId id="303" r:id="rId18"/>
    <p:sldId id="302" r:id="rId19"/>
    <p:sldId id="301" r:id="rId20"/>
    <p:sldId id="306" r:id="rId21"/>
    <p:sldId id="305" r:id="rId22"/>
    <p:sldId id="271" r:id="rId23"/>
    <p:sldId id="272" r:id="rId24"/>
    <p:sldId id="273" r:id="rId25"/>
    <p:sldId id="274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9276602-ED8B-4EF4-AEF6-49EA9CE9F3F3}">
          <p14:sldIdLst>
            <p14:sldId id="296"/>
          </p14:sldIdLst>
        </p14:section>
        <p14:section name="Untitled Section" id="{6F1C4E5C-DB8C-4FCB-A3EB-ACBC3FAA2937}">
          <p14:sldIdLst>
            <p14:sldId id="257"/>
            <p14:sldId id="298"/>
            <p14:sldId id="297"/>
            <p14:sldId id="304"/>
            <p14:sldId id="300"/>
            <p14:sldId id="299"/>
            <p14:sldId id="290"/>
            <p14:sldId id="261"/>
            <p14:sldId id="262"/>
            <p14:sldId id="263"/>
            <p14:sldId id="264"/>
            <p14:sldId id="265"/>
            <p14:sldId id="266"/>
            <p14:sldId id="270"/>
            <p14:sldId id="309"/>
            <p14:sldId id="303"/>
            <p14:sldId id="302"/>
            <p14:sldId id="301"/>
            <p14:sldId id="306"/>
            <p14:sldId id="305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522699-D33E-439C-8FE7-8BE8771828F2}">
  <a:tblStyle styleId="{DF522699-D33E-439C-8FE7-8BE8771828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0E4AC9B-9193-480B-8E46-08D11268151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84D2180-9699-46DD-A34E-F1A02126F8E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486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81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9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9666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17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85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901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111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0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8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054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68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32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10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062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887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880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16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62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22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490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81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65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76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76199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3375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152143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419600" y="1152143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  <a:def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3" y="4114800"/>
            <a:ext cx="765968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ambria"/>
              <a:buNone/>
              <a:defRPr sz="27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889646"/>
            <a:ext cx="6135686" cy="122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D8E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3657600" cy="296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419600" y="1151334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419600" y="1631157"/>
            <a:ext cx="3657600" cy="2963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01752" y="4121459"/>
            <a:ext cx="7772400" cy="44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Cambria"/>
              <a:buNone/>
              <a:defRPr sz="165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0" y="1"/>
            <a:ext cx="8458200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01752" y="4572000"/>
            <a:ext cx="7772400" cy="45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accent3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4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5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2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accent4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466974" y="-809625"/>
            <a:ext cx="3600450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3375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 rot="5400000">
            <a:off x="5311378" y="1524000"/>
            <a:ext cx="438864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  <a:defRPr sz="345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3375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p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7096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AFA"/>
            </a:gs>
            <a:gs pos="75000">
              <a:schemeClr val="lt1"/>
            </a:gs>
            <a:gs pos="100000">
              <a:srgbClr val="D3D3D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1" y="205978"/>
            <a:ext cx="7619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1" y="1200150"/>
            <a:ext cx="76199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1" y="0"/>
            <a:ext cx="685799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9"/>
          <p:cNvSpPr/>
          <p:nvPr/>
        </p:nvSpPr>
        <p:spPr>
          <a:xfrm>
            <a:off x="8458201" y="4114801"/>
            <a:ext cx="685799" cy="514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 rot="-5400000">
            <a:off x="7882820" y="2990850"/>
            <a:ext cx="1775461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 rot="-5400000">
            <a:off x="7856151" y="1188720"/>
            <a:ext cx="1828799" cy="36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L_0M0YhirmhzpRL5EZdt310ySBcfSw5S/view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/>
          <a:stretch/>
        </p:blipFill>
        <p:spPr>
          <a:xfrm>
            <a:off x="-1" y="540695"/>
            <a:ext cx="3910519" cy="3118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44" y="515639"/>
            <a:ext cx="4467645" cy="3107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6" y="525682"/>
            <a:ext cx="1098791" cy="3235666"/>
          </a:xfrm>
          <a:prstGeom prst="rect">
            <a:avLst/>
          </a:prstGeom>
        </p:spPr>
      </p:pic>
      <p:pic>
        <p:nvPicPr>
          <p:cNvPr id="8" name="Picture 7" descr="303867_Engineering-Branding_Patter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2181"/>
          </a:xfrm>
          <a:prstGeom prst="rect">
            <a:avLst/>
          </a:prstGeom>
        </p:spPr>
      </p:pic>
      <p:pic>
        <p:nvPicPr>
          <p:cNvPr id="7" name="Picture 6" descr="303867_Engineering-Branding_Pattern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0216"/>
          <a:stretch/>
        </p:blipFill>
        <p:spPr>
          <a:xfrm>
            <a:off x="0" y="3644900"/>
            <a:ext cx="9144000" cy="1498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93" y="3686391"/>
            <a:ext cx="8748752" cy="1332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31" spc="316" dirty="0" smtClean="0">
                <a:solidFill>
                  <a:srgbClr val="FFFFFF"/>
                </a:solidFill>
                <a:latin typeface="+mj-lt"/>
                <a:cs typeface="Proxima Nova Extrabld"/>
              </a:rPr>
              <a:t>DESIGN OF THE ARIES IV TRIBRID LIQUID PROPELLANT ROCKET ENGINE</a:t>
            </a:r>
            <a:endParaRPr lang="en-US" sz="2531" spc="316" dirty="0">
              <a:solidFill>
                <a:srgbClr val="FFFFFF"/>
              </a:solidFill>
              <a:latin typeface="+mj-lt"/>
              <a:cs typeface="Proxima Nova Extrabld"/>
            </a:endParaRPr>
          </a:p>
          <a:p>
            <a:pPr algn="r"/>
            <a:r>
              <a:rPr lang="en-US" sz="1500" spc="316" dirty="0" smtClean="0">
                <a:solidFill>
                  <a:srgbClr val="FFFFFF"/>
                </a:solidFill>
                <a:latin typeface="+mj-lt"/>
                <a:cs typeface="Proxima Nova Extrabld"/>
              </a:rPr>
              <a:t>Colum Ashlin and Eric Lufkin</a:t>
            </a:r>
          </a:p>
          <a:p>
            <a:pPr algn="r"/>
            <a:r>
              <a:rPr lang="en-US" sz="1500" spc="316" dirty="0" smtClean="0">
                <a:solidFill>
                  <a:srgbClr val="FFFFFF"/>
                </a:solidFill>
                <a:latin typeface="+mj-lt"/>
                <a:cs typeface="Proxima Nova Extrabld"/>
              </a:rPr>
              <a:t>Colorado </a:t>
            </a:r>
            <a:r>
              <a:rPr lang="en-US" sz="1500" spc="316" dirty="0">
                <a:solidFill>
                  <a:srgbClr val="FFFFFF"/>
                </a:solidFill>
                <a:latin typeface="+mj-lt"/>
                <a:cs typeface="Proxima Nova Extrabld"/>
              </a:rPr>
              <a:t>State University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25"/>
            <a:ext cx="1938625" cy="552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2778" y="112612"/>
            <a:ext cx="3186324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65" spc="316" dirty="0">
                <a:solidFill>
                  <a:srgbClr val="FFFFFF"/>
                </a:solidFill>
                <a:latin typeface="+mj-lt"/>
                <a:cs typeface="Proxima Nova Extrabld"/>
              </a:rPr>
              <a:t>June </a:t>
            </a:r>
            <a:r>
              <a:rPr lang="en-US" sz="1265" spc="316" dirty="0" smtClean="0">
                <a:solidFill>
                  <a:srgbClr val="FFFFFF"/>
                </a:solidFill>
                <a:latin typeface="+mj-lt"/>
                <a:cs typeface="Proxima Nova Extrabld"/>
              </a:rPr>
              <a:t>19, </a:t>
            </a:r>
            <a:r>
              <a:rPr lang="en-US" sz="1265" spc="316" dirty="0">
                <a:solidFill>
                  <a:srgbClr val="FFFFFF"/>
                </a:solidFill>
                <a:latin typeface="+mj-lt"/>
                <a:cs typeface="Proxima Nova Extrabld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889187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" name="Shape 127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8" name="Shape 128"/>
          <p:cNvSpPr txBox="1"/>
          <p:nvPr/>
        </p:nvSpPr>
        <p:spPr>
          <a:xfrm>
            <a:off x="284540" y="560001"/>
            <a:ext cx="73752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</a:t>
            </a:r>
            <a:endParaRPr sz="3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Tribrid Liquid Propellant Engine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47" y="1831597"/>
            <a:ext cx="7909950" cy="14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5" name="Shape 135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6" name="Shape 136"/>
          <p:cNvSpPr txBox="1"/>
          <p:nvPr/>
        </p:nvSpPr>
        <p:spPr>
          <a:xfrm>
            <a:off x="683300" y="525625"/>
            <a:ext cx="73752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</a:t>
            </a:r>
            <a:endParaRPr sz="3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Tank/Chamber Separation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00" y="1969100"/>
            <a:ext cx="7909950" cy="14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" name="Shape 14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4" name="Shape 144"/>
          <p:cNvSpPr txBox="1"/>
          <p:nvPr/>
        </p:nvSpPr>
        <p:spPr>
          <a:xfrm>
            <a:off x="339540" y="408747"/>
            <a:ext cx="73752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</a:t>
            </a:r>
            <a:endParaRPr sz="3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 Check Valves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970" y="2960398"/>
            <a:ext cx="1473850" cy="20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t="18796" b="15801"/>
          <a:stretch/>
        </p:blipFill>
        <p:spPr>
          <a:xfrm>
            <a:off x="3065229" y="2981023"/>
            <a:ext cx="1519941" cy="204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069" y="2994772"/>
            <a:ext cx="2135581" cy="20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436" y="1428646"/>
            <a:ext cx="7701974" cy="13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Shape 154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5" name="Shape 155"/>
          <p:cNvSpPr txBox="1"/>
          <p:nvPr/>
        </p:nvSpPr>
        <p:spPr>
          <a:xfrm>
            <a:off x="332666" y="374371"/>
            <a:ext cx="60984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</a:t>
            </a: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Pintle Injector</a:t>
            </a:r>
            <a:endParaRPr sz="2400"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36" y="1508074"/>
            <a:ext cx="7881040" cy="14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5357" y="3065747"/>
            <a:ext cx="4787876" cy="18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3" name="Shape 16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64" name="Shape 164"/>
          <p:cNvSpPr txBox="1"/>
          <p:nvPr/>
        </p:nvSpPr>
        <p:spPr>
          <a:xfrm>
            <a:off x="353291" y="505000"/>
            <a:ext cx="40398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</a:t>
            </a:r>
            <a:endParaRPr sz="3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Ignition Process</a:t>
            </a:r>
            <a:endParaRPr sz="2400" dirty="0"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47" y="1749997"/>
            <a:ext cx="5683400" cy="24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l="-13726" b="-13726"/>
          <a:stretch/>
        </p:blipFill>
        <p:spPr>
          <a:xfrm>
            <a:off x="6216446" y="1749996"/>
            <a:ext cx="1739275" cy="27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00479" y="488477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dirty="0">
                <a:latin typeface="Calibri"/>
                <a:ea typeface="Calibri"/>
                <a:cs typeface="Calibri"/>
                <a:sym typeface="Calibri"/>
              </a:rPr>
              <a:t>Testing and Evaluation</a:t>
            </a:r>
            <a:endParaRPr dirty="0"/>
          </a:p>
        </p:txBody>
      </p:sp>
      <p:sp>
        <p:nvSpPr>
          <p:cNvPr id="202" name="Shape 20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Shape 20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447" y="1422849"/>
            <a:ext cx="1104450" cy="32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874" y="2208395"/>
            <a:ext cx="2977525" cy="22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256400" y="1897775"/>
            <a:ext cx="2072100" cy="18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Full ethanol combustion</a:t>
            </a:r>
            <a:endParaRPr sz="2400"/>
          </a:p>
        </p:txBody>
      </p:sp>
      <p:sp>
        <p:nvSpPr>
          <p:cNvPr id="207" name="Shape 207"/>
          <p:cNvSpPr txBox="1"/>
          <p:nvPr/>
        </p:nvSpPr>
        <p:spPr>
          <a:xfrm>
            <a:off x="4389222" y="1242272"/>
            <a:ext cx="3079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Hybrid mode (depleted ethanol)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propellant built up in the combustion chamber and a hard start was achieved.</a:t>
            </a:r>
          </a:p>
          <a:p>
            <a:r>
              <a:rPr lang="en-US" dirty="0" smtClean="0"/>
              <a:t>The nozzle was also designed to allow for a high combustion chamber pressure, which prevented the exhaust from leaving easily.</a:t>
            </a:r>
          </a:p>
          <a:p>
            <a:r>
              <a:rPr lang="en-US" dirty="0" smtClean="0"/>
              <a:t>The entire team worked together to cut weight from the rocket so the mass flow could be reduced and the combustion chamber could operate at a lower pressure.</a:t>
            </a:r>
          </a:p>
          <a:p>
            <a:r>
              <a:rPr lang="en-US" dirty="0" smtClean="0"/>
              <a:t>The propellant tanks were shortened to the minimum size necessary to take an optimized rocket to 10,000 ft.</a:t>
            </a:r>
          </a:p>
          <a:p>
            <a:r>
              <a:rPr lang="en-US" dirty="0" smtClean="0"/>
              <a:t>The combustion chamber was shortened to prevent propellant build up and reduce rocket mass.</a:t>
            </a:r>
          </a:p>
          <a:p>
            <a:r>
              <a:rPr lang="en-US" dirty="0" smtClean="0"/>
              <a:t>The mass flow was significantly reduced and the throat area of the nozzle was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Shape 172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3" name="Shape 173"/>
          <p:cNvSpPr txBox="1"/>
          <p:nvPr/>
        </p:nvSpPr>
        <p:spPr>
          <a:xfrm>
            <a:off x="380791" y="426260"/>
            <a:ext cx="7456200" cy="94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Experimental Results from Static Test Fires</a:t>
            </a:r>
            <a:endParaRPr lang="en" sz="1800" dirty="0" smtClean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Chamber Pressure, Thrust, Nitrous Tank Pressure, Ethanol Tank Pressure, Average Propellant Mass Flow Rate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92" r="4685" b="2815"/>
          <a:stretch/>
        </p:blipFill>
        <p:spPr>
          <a:xfrm>
            <a:off x="323850" y="1876007"/>
            <a:ext cx="4000500" cy="2689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79" t="1500" r="5619" b="3560"/>
          <a:stretch/>
        </p:blipFill>
        <p:spPr>
          <a:xfrm>
            <a:off x="4521200" y="1879600"/>
            <a:ext cx="3428015" cy="2705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59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Shape 172"/>
          <p:cNvGraphicFramePr/>
          <p:nvPr>
            <p:extLst>
              <p:ext uri="{D42A27DB-BD31-4B8C-83A1-F6EECF244321}">
                <p14:modId xmlns:p14="http://schemas.microsoft.com/office/powerpoint/2010/main" val="4192738203"/>
              </p:ext>
            </p:extLst>
          </p:nvPr>
        </p:nvGraphicFramePr>
        <p:xfrm>
          <a:off x="425175" y="-2923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dirty="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 dirty="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3" name="Shape 173"/>
          <p:cNvSpPr txBox="1"/>
          <p:nvPr/>
        </p:nvSpPr>
        <p:spPr>
          <a:xfrm>
            <a:off x="380791" y="426260"/>
            <a:ext cx="7456200" cy="56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Experimental Results from Static Test Fires Used to Refine Rocket Engine Model </a:t>
            </a:r>
            <a:endParaRPr lang="en" sz="1800" dirty="0" smtClean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C*, Thrust Coefficient, Injector Discharge Coefficients</a:t>
            </a: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3" t="1416" r="7431" b="3052"/>
          <a:stretch/>
        </p:blipFill>
        <p:spPr>
          <a:xfrm>
            <a:off x="253999" y="1984116"/>
            <a:ext cx="2836425" cy="2041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51" t="2737" r="10216" b="1869"/>
          <a:stretch/>
        </p:blipFill>
        <p:spPr>
          <a:xfrm>
            <a:off x="3251510" y="1974850"/>
            <a:ext cx="2622239" cy="2063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317" t="2969" r="9707" b="6350"/>
          <a:stretch/>
        </p:blipFill>
        <p:spPr>
          <a:xfrm>
            <a:off x="6024976" y="1987549"/>
            <a:ext cx="2623724" cy="20595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2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72976" y="488139"/>
            <a:ext cx="7980375" cy="48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Thermodynamic Liquid Rocket Engine Model Static</a:t>
            </a:r>
            <a:endParaRPr sz="2400" dirty="0"/>
          </a:p>
        </p:txBody>
      </p:sp>
      <p:sp>
        <p:nvSpPr>
          <p:cNvPr id="192" name="Shape 1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Shape 1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3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dirty="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 dirty="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9" y="941901"/>
            <a:ext cx="6461641" cy="40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5" name="Shape 85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94798" y="533399"/>
            <a:ext cx="8158555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375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accent1"/>
              </a:buClr>
              <a:buSzPts val="165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5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Aft>
                <a:spcPts val="1800"/>
              </a:spcAft>
              <a:buFont typeface="Arial"/>
              <a:buNone/>
            </a:pPr>
            <a:r>
              <a:rPr lang="en-US" sz="26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CSU History in IREC Competition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 typeface="Arial"/>
              <a:buNone/>
            </a:pPr>
            <a:r>
              <a:rPr lang="en-US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ARIES I (2015) – The team designed and built a nitrous oxide/HTPB hybrid powered rocket and were awarded the Gil Moore Technology Innovation Award.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 typeface="Arial"/>
              <a:buNone/>
            </a:pPr>
            <a:r>
              <a:rPr lang="en-US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ARIES II (2016) – The team improved the hybrid rocket engine with the use of aluminum/HTPB/nitrous oxide and improved the airframe construction.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 typeface="Arial"/>
              <a:buNone/>
            </a:pPr>
            <a:r>
              <a:rPr lang="en-US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ARIES III (2017) – The team designed and built a LIQUID ethanol/nitrous oxide engine, added grid fins to the design and greatly improved the airframe.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Font typeface="Arial"/>
              <a:buNone/>
            </a:pPr>
            <a:r>
              <a:rPr lang="en-US" sz="2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ARIES IV (2018) – The team has refined the liquid rocket engine and included an active control system to control the apogee.</a:t>
            </a:r>
          </a:p>
          <a:p>
            <a:pPr marL="0" indent="0">
              <a:buFont typeface="Arial"/>
              <a:buNone/>
            </a:pP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72976" y="488139"/>
            <a:ext cx="7980375" cy="48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Thermodynamic Liquid Rocket Engine Model Dynamic</a:t>
            </a:r>
            <a:endParaRPr sz="2400" dirty="0"/>
          </a:p>
        </p:txBody>
      </p:sp>
      <p:sp>
        <p:nvSpPr>
          <p:cNvPr id="192" name="Shape 1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Shape 1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3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dirty="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 dirty="0"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44" y="974616"/>
            <a:ext cx="5223036" cy="2163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444" y="3060834"/>
            <a:ext cx="5223036" cy="20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24" t="1331" r="3668"/>
          <a:stretch/>
        </p:blipFill>
        <p:spPr>
          <a:xfrm>
            <a:off x="400596" y="1985554"/>
            <a:ext cx="3974589" cy="26931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Shape 172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3" name="Shape 173"/>
          <p:cNvSpPr txBox="1"/>
          <p:nvPr/>
        </p:nvSpPr>
        <p:spPr>
          <a:xfrm>
            <a:off x="328539" y="504637"/>
            <a:ext cx="7857518" cy="94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Ignition Transient and Combustion Stability</a:t>
            </a:r>
            <a:endParaRPr lang="en" sz="1800" dirty="0" smtClean="0">
              <a:solidFill>
                <a:schemeClr val="dk2"/>
              </a:solidFill>
              <a:latin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Quasi-steady engine/tank models accurately predict steady chamber pressure and thrust vs. time, but we currently lack the ability to predict transient chamber pressure at ignition and pressure pulsations due to “chugging”.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2114" y="2351317"/>
            <a:ext cx="15568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Ignition Transient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8104" y="2721428"/>
            <a:ext cx="2020389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Pressure Pulsations </a:t>
            </a:r>
            <a:r>
              <a:rPr lang="en-US" sz="1200" dirty="0" smtClean="0"/>
              <a:t>(50 psi peak-peak; 140 Hz)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53740" y="2656115"/>
            <a:ext cx="844731" cy="50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63933" y="3596640"/>
            <a:ext cx="3831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50870" y="3870960"/>
            <a:ext cx="3831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72938" y="3596641"/>
            <a:ext cx="8709" cy="287382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 flipH="1">
            <a:off x="2643055" y="3213871"/>
            <a:ext cx="605244" cy="465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52" y="2158535"/>
            <a:ext cx="3604804" cy="215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6170025" y="2612571"/>
            <a:ext cx="70974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140 Hz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5773786" y="2751071"/>
            <a:ext cx="396239" cy="2969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9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142999" y="495352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Testing and Evaluation</a:t>
            </a:r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4" name="Shape 214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l="21561" r="19911" b="15604"/>
          <a:stretch/>
        </p:blipFill>
        <p:spPr>
          <a:xfrm>
            <a:off x="5715000" y="1197925"/>
            <a:ext cx="2695448" cy="2201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6" name="Shape 216"/>
          <p:cNvGraphicFramePr/>
          <p:nvPr>
            <p:extLst>
              <p:ext uri="{D42A27DB-BD31-4B8C-83A1-F6EECF244321}">
                <p14:modId xmlns:p14="http://schemas.microsoft.com/office/powerpoint/2010/main" val="1765246837"/>
              </p:ext>
            </p:extLst>
          </p:nvPr>
        </p:nvGraphicFramePr>
        <p:xfrm>
          <a:off x="865375" y="1296675"/>
          <a:ext cx="4414700" cy="1037784"/>
        </p:xfrm>
        <a:graphic>
          <a:graphicData uri="http://schemas.openxmlformats.org/drawingml/2006/table">
            <a:tbl>
              <a:tblPr>
                <a:noFill/>
                <a:tableStyleId>{B84D2180-9699-46DD-A34E-F1A02126F8EC}</a:tableStyleId>
              </a:tblPr>
              <a:tblGrid>
                <a:gridCol w="978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6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Impulse (lb*s)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C*</a:t>
                      </a:r>
                      <a:r>
                        <a:rPr lang="en" baseline="0" dirty="0" smtClean="0"/>
                        <a:t> efficiency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(s</a:t>
                      </a:r>
                      <a:r>
                        <a:rPr lang="en" dirty="0"/>
                        <a:t>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Thrust</a:t>
                      </a:r>
                      <a:endParaRPr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(lbs)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Range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3500-4000*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90-93%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/>
                        <a:t>480-520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7" name="Shape 217"/>
          <p:cNvSpPr txBox="1"/>
          <p:nvPr/>
        </p:nvSpPr>
        <p:spPr>
          <a:xfrm>
            <a:off x="598383" y="2681537"/>
            <a:ext cx="4487400" cy="1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Total impulse needs to be met to reach apogee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C* efficiency is </a:t>
            </a:r>
            <a:r>
              <a:rPr lang="en-US" dirty="0" smtClean="0"/>
              <a:t>measured to see how well the system is performing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218" name="Shape 218"/>
          <p:cNvSpPr txBox="1"/>
          <p:nvPr/>
        </p:nvSpPr>
        <p:spPr>
          <a:xfrm>
            <a:off x="961383" y="2283563"/>
            <a:ext cx="37614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*Hybrid mode included</a:t>
            </a:r>
            <a:endParaRPr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83" y="1604210"/>
            <a:ext cx="5542704" cy="3335955"/>
          </a:xfrm>
          <a:prstGeom prst="rect">
            <a:avLst/>
          </a:prstGeom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143000" y="495350"/>
            <a:ext cx="655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dirty="0">
                <a:latin typeface="Calibri"/>
                <a:ea typeface="Calibri"/>
                <a:cs typeface="Calibri"/>
                <a:sym typeface="Calibri"/>
              </a:rPr>
              <a:t>Conclusions and Recommendations</a:t>
            </a:r>
            <a:endParaRPr dirty="0"/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49825" y="1186175"/>
            <a:ext cx="67110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 smtClean="0"/>
              <a:t>Manufactured </a:t>
            </a:r>
            <a:r>
              <a:rPr lang="en" sz="2400" dirty="0"/>
              <a:t>well within budget constraints</a:t>
            </a:r>
            <a:endParaRPr sz="2400" dirty="0"/>
          </a:p>
        </p:txBody>
      </p:sp>
      <p:sp>
        <p:nvSpPr>
          <p:cNvPr id="225" name="Shape 225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Shape 226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8" name="Shape 228"/>
          <p:cNvGraphicFramePr/>
          <p:nvPr>
            <p:extLst>
              <p:ext uri="{D42A27DB-BD31-4B8C-83A1-F6EECF244321}">
                <p14:modId xmlns:p14="http://schemas.microsoft.com/office/powerpoint/2010/main" val="3189480942"/>
              </p:ext>
            </p:extLst>
          </p:nvPr>
        </p:nvGraphicFramePr>
        <p:xfrm>
          <a:off x="511450" y="2426852"/>
          <a:ext cx="2639825" cy="2440549"/>
        </p:xfrm>
        <a:graphic>
          <a:graphicData uri="http://schemas.openxmlformats.org/drawingml/2006/table">
            <a:tbl>
              <a:tblPr>
                <a:noFill/>
                <a:tableStyleId>{B84D2180-9699-46DD-A34E-F1A02126F8EC}</a:tableStyleId>
              </a:tblPr>
              <a:tblGrid>
                <a:gridCol w="164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4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6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Stock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1866.82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Tooling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242.84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Testing Hardware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3</a:t>
                      </a:r>
                      <a:r>
                        <a:rPr lang="en" sz="1200" dirty="0" smtClean="0"/>
                        <a:t>26.96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Engine Components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6</a:t>
                      </a:r>
                      <a:r>
                        <a:rPr lang="en" sz="1200" dirty="0" smtClean="0"/>
                        <a:t>93.6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Consumables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1119.02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Left To Spend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1</a:t>
                      </a:r>
                      <a:r>
                        <a:rPr lang="en" sz="1200" dirty="0" smtClean="0"/>
                        <a:t>007.76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143000" y="495350"/>
            <a:ext cx="6556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Conclusions and Recommendations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066800" y="1050025"/>
            <a:ext cx="7283100" cy="17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Understand every subsystem necessary for the engine to perform, as well as all identified failure modes</a:t>
            </a:r>
            <a:endParaRPr sz="2400" dirty="0"/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Get started manufacturing and doing subsystem tests early. It takes longer than you think</a:t>
            </a:r>
            <a:endParaRPr sz="2400" dirty="0"/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Have more members on the propulsion team</a:t>
            </a:r>
            <a:endParaRPr sz="2400" dirty="0"/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Take the system that’s been designed and built this year, and scale it up to take Aries V to 30,000 feet (or beyond)</a:t>
            </a:r>
            <a:endParaRPr sz="2400" dirty="0"/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Begin experimenting with </a:t>
            </a:r>
            <a:r>
              <a:rPr lang="en" sz="2400" dirty="0" smtClean="0"/>
              <a:t>kerosene and maybe LOX</a:t>
            </a:r>
            <a:endParaRPr sz="2400" dirty="0"/>
          </a:p>
          <a:p>
            <a:pPr marL="2857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 dirty="0"/>
              <a:t>Try for a full scale launch prior to the </a:t>
            </a:r>
            <a:r>
              <a:rPr lang="en" sz="2400" dirty="0" smtClean="0"/>
              <a:t>competition</a:t>
            </a:r>
            <a:endParaRPr sz="2400" dirty="0"/>
          </a:p>
        </p:txBody>
      </p:sp>
      <p:sp>
        <p:nvSpPr>
          <p:cNvPr id="235" name="Shape 235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6" name="Shape 236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543857" y="462665"/>
            <a:ext cx="5715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mbria"/>
              <a:buNone/>
            </a:pPr>
            <a:r>
              <a:rPr lang="en" sz="45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639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 title="SmallScaleEngineFir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350" y="131991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41728" y="488138"/>
            <a:ext cx="6812511" cy="6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 (2015) and ARIES II (2016)  </a:t>
            </a:r>
            <a:endParaRPr dirty="0"/>
          </a:p>
        </p:txBody>
      </p:sp>
      <p:sp>
        <p:nvSpPr>
          <p:cNvPr id="24" name="Freeform 23"/>
          <p:cNvSpPr/>
          <p:nvPr/>
        </p:nvSpPr>
        <p:spPr>
          <a:xfrm>
            <a:off x="178654" y="1998358"/>
            <a:ext cx="8545120" cy="1530312"/>
          </a:xfrm>
          <a:custGeom>
            <a:avLst/>
            <a:gdLst>
              <a:gd name="connsiteX0" fmla="*/ 230864 w 6554709"/>
              <a:gd name="connsiteY0" fmla="*/ 534154 h 796705"/>
              <a:gd name="connsiteX1" fmla="*/ 276131 w 6554709"/>
              <a:gd name="connsiteY1" fmla="*/ 796705 h 796705"/>
              <a:gd name="connsiteX2" fmla="*/ 633743 w 6554709"/>
              <a:gd name="connsiteY2" fmla="*/ 796705 h 796705"/>
              <a:gd name="connsiteX3" fmla="*/ 683537 w 6554709"/>
              <a:gd name="connsiteY3" fmla="*/ 538681 h 796705"/>
              <a:gd name="connsiteX4" fmla="*/ 5604095 w 6554709"/>
              <a:gd name="connsiteY4" fmla="*/ 543208 h 796705"/>
              <a:gd name="connsiteX5" fmla="*/ 5812325 w 6554709"/>
              <a:gd name="connsiteY5" fmla="*/ 525101 h 796705"/>
              <a:gd name="connsiteX6" fmla="*/ 5988868 w 6554709"/>
              <a:gd name="connsiteY6" fmla="*/ 506994 h 796705"/>
              <a:gd name="connsiteX7" fmla="*/ 6255945 w 6554709"/>
              <a:gd name="connsiteY7" fmla="*/ 479834 h 796705"/>
              <a:gd name="connsiteX8" fmla="*/ 6504915 w 6554709"/>
              <a:gd name="connsiteY8" fmla="*/ 425513 h 796705"/>
              <a:gd name="connsiteX9" fmla="*/ 6554709 w 6554709"/>
              <a:gd name="connsiteY9" fmla="*/ 398352 h 796705"/>
              <a:gd name="connsiteX10" fmla="*/ 6477755 w 6554709"/>
              <a:gd name="connsiteY10" fmla="*/ 366665 h 796705"/>
              <a:gd name="connsiteX11" fmla="*/ 6355533 w 6554709"/>
              <a:gd name="connsiteY11" fmla="*/ 339505 h 796705"/>
              <a:gd name="connsiteX12" fmla="*/ 6151830 w 6554709"/>
              <a:gd name="connsiteY12" fmla="*/ 307818 h 796705"/>
              <a:gd name="connsiteX13" fmla="*/ 5943600 w 6554709"/>
              <a:gd name="connsiteY13" fmla="*/ 280657 h 796705"/>
              <a:gd name="connsiteX14" fmla="*/ 5585988 w 6554709"/>
              <a:gd name="connsiteY14" fmla="*/ 253497 h 796705"/>
              <a:gd name="connsiteX15" fmla="*/ 683537 w 6554709"/>
              <a:gd name="connsiteY15" fmla="*/ 258024 h 796705"/>
              <a:gd name="connsiteX16" fmla="*/ 638269 w 6554709"/>
              <a:gd name="connsiteY16" fmla="*/ 0 h 796705"/>
              <a:gd name="connsiteX17" fmla="*/ 271604 w 6554709"/>
              <a:gd name="connsiteY17" fmla="*/ 0 h 796705"/>
              <a:gd name="connsiteX18" fmla="*/ 235390 w 6554709"/>
              <a:gd name="connsiteY18" fmla="*/ 262550 h 796705"/>
              <a:gd name="connsiteX19" fmla="*/ 149382 w 6554709"/>
              <a:gd name="connsiteY19" fmla="*/ 262550 h 796705"/>
              <a:gd name="connsiteX20" fmla="*/ 144856 w 6554709"/>
              <a:gd name="connsiteY20" fmla="*/ 384772 h 796705"/>
              <a:gd name="connsiteX21" fmla="*/ 0 w 6554709"/>
              <a:gd name="connsiteY21" fmla="*/ 384772 h 796705"/>
              <a:gd name="connsiteX22" fmla="*/ 4527 w 6554709"/>
              <a:gd name="connsiteY22" fmla="*/ 411933 h 796705"/>
              <a:gd name="connsiteX23" fmla="*/ 144856 w 6554709"/>
              <a:gd name="connsiteY23" fmla="*/ 416459 h 796705"/>
              <a:gd name="connsiteX24" fmla="*/ 140329 w 6554709"/>
              <a:gd name="connsiteY24" fmla="*/ 538681 h 796705"/>
              <a:gd name="connsiteX25" fmla="*/ 230864 w 6554709"/>
              <a:gd name="connsiteY25" fmla="*/ 534154 h 7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4709" h="796705">
                <a:moveTo>
                  <a:pt x="230864" y="534154"/>
                </a:moveTo>
                <a:lnTo>
                  <a:pt x="276131" y="796705"/>
                </a:lnTo>
                <a:lnTo>
                  <a:pt x="633743" y="796705"/>
                </a:lnTo>
                <a:lnTo>
                  <a:pt x="683537" y="538681"/>
                </a:lnTo>
                <a:lnTo>
                  <a:pt x="5604095" y="543208"/>
                </a:lnTo>
                <a:lnTo>
                  <a:pt x="5812325" y="525101"/>
                </a:lnTo>
                <a:lnTo>
                  <a:pt x="5988868" y="506994"/>
                </a:lnTo>
                <a:lnTo>
                  <a:pt x="6255945" y="479834"/>
                </a:lnTo>
                <a:lnTo>
                  <a:pt x="6504915" y="425513"/>
                </a:lnTo>
                <a:lnTo>
                  <a:pt x="6554709" y="398352"/>
                </a:lnTo>
                <a:lnTo>
                  <a:pt x="6477755" y="366665"/>
                </a:lnTo>
                <a:lnTo>
                  <a:pt x="6355533" y="339505"/>
                </a:lnTo>
                <a:lnTo>
                  <a:pt x="6151830" y="307818"/>
                </a:lnTo>
                <a:lnTo>
                  <a:pt x="5943600" y="280657"/>
                </a:lnTo>
                <a:lnTo>
                  <a:pt x="5585988" y="253497"/>
                </a:lnTo>
                <a:lnTo>
                  <a:pt x="683537" y="258024"/>
                </a:lnTo>
                <a:lnTo>
                  <a:pt x="638269" y="0"/>
                </a:lnTo>
                <a:lnTo>
                  <a:pt x="271604" y="0"/>
                </a:lnTo>
                <a:lnTo>
                  <a:pt x="235390" y="262550"/>
                </a:lnTo>
                <a:lnTo>
                  <a:pt x="149382" y="262550"/>
                </a:lnTo>
                <a:lnTo>
                  <a:pt x="144856" y="384772"/>
                </a:lnTo>
                <a:lnTo>
                  <a:pt x="0" y="384772"/>
                </a:lnTo>
                <a:lnTo>
                  <a:pt x="4527" y="411933"/>
                </a:lnTo>
                <a:lnTo>
                  <a:pt x="144856" y="416459"/>
                </a:lnTo>
                <a:lnTo>
                  <a:pt x="140329" y="538681"/>
                </a:lnTo>
                <a:lnTo>
                  <a:pt x="230864" y="534154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568234" y="1271451"/>
            <a:ext cx="1225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Solid Fuel Grain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93461" y="1578723"/>
            <a:ext cx="463155" cy="1105973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25197" y="1154709"/>
            <a:ext cx="975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Injector Plate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351071" y="1638969"/>
            <a:ext cx="45966" cy="1045727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6018" y="3518964"/>
            <a:ext cx="127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Oxidizer Tank</a:t>
            </a: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3551451" y="2886927"/>
            <a:ext cx="264910" cy="632037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116251" y="2808919"/>
            <a:ext cx="143458" cy="747864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834083" y="1247795"/>
            <a:ext cx="158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Electronics/ Payload Bays</a:t>
            </a:r>
            <a:endParaRPr lang="en-US" sz="1600" dirty="0"/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5678697" y="1832570"/>
            <a:ext cx="948287" cy="976349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85175" y="3508229"/>
            <a:ext cx="1217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Drogue Parachute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92672" y="3556782"/>
            <a:ext cx="123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</a:t>
            </a:r>
            <a:r>
              <a:rPr lang="en-US" sz="2000" dirty="0" smtClean="0"/>
              <a:t> </a:t>
            </a:r>
            <a:r>
              <a:rPr lang="en-US" sz="1600" dirty="0" smtClean="0"/>
              <a:t>Parachute</a:t>
            </a:r>
            <a:endParaRPr lang="en-US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6331939" y="2763514"/>
            <a:ext cx="193872" cy="683182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71835" y="3508229"/>
            <a:ext cx="120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Preheater Grain</a:t>
            </a:r>
          </a:p>
        </p:txBody>
      </p:sp>
      <p:cxnSp>
        <p:nvCxnSpPr>
          <p:cNvPr id="38" name="Straight Arrow Connector 37"/>
          <p:cNvCxnSpPr>
            <a:stCxn id="37" idx="0"/>
          </p:cNvCxnSpPr>
          <p:nvPr/>
        </p:nvCxnSpPr>
        <p:spPr>
          <a:xfrm flipV="1">
            <a:off x="2075623" y="2808919"/>
            <a:ext cx="45358" cy="699310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9352" y="3907859"/>
            <a:ext cx="114568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Graphite Nozzle</a:t>
            </a:r>
          </a:p>
          <a:p>
            <a:endParaRPr lang="en-US" sz="135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644435" y="2934789"/>
            <a:ext cx="182826" cy="965893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31793" y="1190535"/>
            <a:ext cx="149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Oxidizer Tank Fitting</a:t>
            </a:r>
            <a:endParaRPr lang="en-US" sz="1600" dirty="0"/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>
            <a:off x="2819399" y="1482923"/>
            <a:ext cx="212394" cy="1289300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51215" y="1638969"/>
            <a:ext cx="1227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Vent Tube</a:t>
            </a:r>
            <a:endParaRPr lang="en-US" sz="1600" dirty="0"/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>
          <a:xfrm flipH="1">
            <a:off x="3921034" y="1977523"/>
            <a:ext cx="1143922" cy="785991"/>
          </a:xfrm>
          <a:prstGeom prst="straightConnector1">
            <a:avLst/>
          </a:prstGeom>
          <a:ln w="19050">
            <a:solidFill>
              <a:schemeClr val="bg2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011679" y="4420340"/>
            <a:ext cx="5991497" cy="56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CSU ARIES I and II teams successfully designed, built, launched and recovered hybrid rocket in their first two years in the competition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41729" y="488138"/>
            <a:ext cx="5715000" cy="6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II - 2016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03" y="653143"/>
            <a:ext cx="2477888" cy="440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1555" r="9019" b="-1555"/>
          <a:stretch/>
        </p:blipFill>
        <p:spPr>
          <a:xfrm rot="5400000">
            <a:off x="623294" y="1531538"/>
            <a:ext cx="3678444" cy="30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8186" y="566515"/>
            <a:ext cx="5715000" cy="6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III </a:t>
            </a:r>
            <a:r>
              <a:rPr lang="en" sz="3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2017)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3239588" y="614695"/>
            <a:ext cx="4815842" cy="56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CSU ARIES III team successfully designed, built and launched liquid propellant N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O/C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OH rocket.  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310" y="1820636"/>
            <a:ext cx="3418114" cy="2563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5535" y="1824720"/>
            <a:ext cx="3450770" cy="2588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95108" y="1404259"/>
            <a:ext cx="3344091" cy="25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7558" y="488138"/>
            <a:ext cx="3407460" cy="6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III </a:t>
            </a:r>
            <a:r>
              <a:rPr lang="en" sz="340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2017)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847" y="1230657"/>
            <a:ext cx="4674362" cy="3505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2071" y="1308722"/>
            <a:ext cx="3979588" cy="29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41729" y="488138"/>
            <a:ext cx="5715000" cy="61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III </a:t>
            </a:r>
            <a:r>
              <a:rPr lang="en" sz="34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2017)</a:t>
            </a: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9" y="1238451"/>
            <a:ext cx="2436869" cy="36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9" y="1238450"/>
            <a:ext cx="2765370" cy="3685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7633" y="510192"/>
            <a:ext cx="4815842" cy="56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CSU ARIES III N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O/C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H</a:t>
            </a:r>
            <a:r>
              <a:rPr lang="en-US" b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itchFamily="34" charset="0"/>
              </a:rPr>
              <a:t>OH rocket catastrophically failed 1 second into flight.  </a:t>
            </a:r>
            <a:endParaRPr lang="en-US" b="1" dirty="0">
              <a:solidFill>
                <a:schemeClr val="bg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3" name="Shape 93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8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3604" y="509102"/>
            <a:ext cx="571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Font typeface="Cambria"/>
              <a:buNone/>
            </a:pPr>
            <a:r>
              <a:rPr lang="en" sz="34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ARIES IV – 2018</a:t>
            </a:r>
            <a:endParaRPr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05634" y="1228846"/>
            <a:ext cx="7535207" cy="28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2000" b="1" i="0" u="none" strike="noStrike" cap="none" dirty="0">
                <a:solidFill>
                  <a:srgbClr val="000000"/>
                </a:solidFill>
                <a:sym typeface="Calibri"/>
              </a:rPr>
              <a:t>Mission</a:t>
            </a:r>
            <a:r>
              <a:rPr lang="en" sz="2000" b="0" i="0" u="none" strike="noStrike" cap="none" dirty="0">
                <a:solidFill>
                  <a:srgbClr val="000000"/>
                </a:solidFill>
                <a:sym typeface="Calibri"/>
              </a:rPr>
              <a:t>: 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sym typeface="Calibri"/>
              </a:rPr>
              <a:t>Improve upon the Aries III design by separating tanks, developing a new injector with better mixing, and developing mathematical models to better predict performance </a:t>
            </a:r>
            <a:endParaRPr lang="en-US" sz="2000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US" sz="2000" dirty="0" smtClean="0"/>
              <a:t>Successfully developed small scale engine. Allowed for full systems testing at a fraction of the cost of full scale testing.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US" sz="2000" dirty="0" smtClean="0"/>
              <a:t>Successfully developed robust mathematical model of rocket trajectory, as well as a model that accurately predicts discharge time of propellants.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US" sz="2000" dirty="0" smtClean="0"/>
              <a:t>Unsuccessfully, then successfully developed a liquid engine capable of taking the Aries IV to 10000 ft.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292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789" y="4236720"/>
            <a:ext cx="548700" cy="297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8"/>
              <a:buFont typeface="Calibri"/>
              <a:buNone/>
            </a:pPr>
            <a:fld id="{00000000-1234-1234-1234-123412341234}" type="slidenum">
              <a:rPr lang="en"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Shape 118"/>
          <p:cNvGraphicFramePr/>
          <p:nvPr/>
        </p:nvGraphicFramePr>
        <p:xfrm>
          <a:off x="425175" y="0"/>
          <a:ext cx="7777000" cy="403880"/>
        </p:xfrm>
        <a:graphic>
          <a:graphicData uri="http://schemas.openxmlformats.org/drawingml/2006/table">
            <a:tbl>
              <a:tblPr>
                <a:noFill/>
                <a:tableStyleId>{DF522699-D33E-439C-8FE7-8BE8771828F2}</a:tableStyleId>
              </a:tblPr>
              <a:tblGrid>
                <a:gridCol w="155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A863D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EEE9D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</a:t>
                      </a:r>
                      <a:endParaRPr>
                        <a:solidFill>
                          <a:srgbClr val="EEE9D5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 b="0" u="none" strike="noStrike" cap="none">
                          <a:solidFill>
                            <a:srgbClr val="9A863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Summary</a:t>
                      </a:r>
                      <a:endParaRPr>
                        <a:solidFill>
                          <a:srgbClr val="9A863D"/>
                        </a:solidFill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9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 of Design and Supporting Analysis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and Evaluation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DE8D4"/>
                        </a:buClr>
                        <a:buSzPts val="275"/>
                        <a:buFont typeface="Calibri"/>
                        <a:buNone/>
                      </a:pPr>
                      <a:r>
                        <a:rPr lang="en" sz="1100">
                          <a:solidFill>
                            <a:srgbClr val="EDE8D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Conclusions and Recommendations</a:t>
                      </a:r>
                      <a:endParaRPr/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EEE9D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A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9" name="Shape 119"/>
          <p:cNvSpPr txBox="1"/>
          <p:nvPr/>
        </p:nvSpPr>
        <p:spPr>
          <a:xfrm>
            <a:off x="277664" y="470623"/>
            <a:ext cx="7582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Design Summary Overview</a:t>
            </a:r>
            <a:endParaRPr dirty="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52" y="1229775"/>
            <a:ext cx="8021401" cy="14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285468" y="2831824"/>
            <a:ext cx="75822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Major Design Innovations</a:t>
            </a:r>
            <a:r>
              <a:rPr lang="en" sz="2000" dirty="0" smtClean="0"/>
              <a:t>: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" sz="2000" dirty="0"/>
              <a:t>Separation of propellant tanks and combustion </a:t>
            </a:r>
            <a:r>
              <a:rPr lang="en" sz="2000" dirty="0" smtClean="0"/>
              <a:t>chamber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" sz="2000" dirty="0"/>
              <a:t>Custom slide check </a:t>
            </a:r>
            <a:r>
              <a:rPr lang="en" sz="2000" dirty="0" smtClean="0"/>
              <a:t>valves</a:t>
            </a:r>
            <a:endParaRPr sz="2000" dirty="0"/>
          </a:p>
          <a:p>
            <a:pPr marL="457200" lvl="0" indent="-317500" rtl="0">
              <a:spcBef>
                <a:spcPts val="0"/>
              </a:spcBef>
              <a:spcAft>
                <a:spcPts val="1200"/>
              </a:spcAft>
              <a:buSzPts val="1400"/>
              <a:buChar char="●"/>
            </a:pPr>
            <a:r>
              <a:rPr lang="en" sz="2000" dirty="0"/>
              <a:t>Pintle Injector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 Theme">
  <a:themeElements>
    <a:clrScheme name="Custom 14">
      <a:dk1>
        <a:srgbClr val="33363A"/>
      </a:dk1>
      <a:lt1>
        <a:srgbClr val="F9F9F9"/>
      </a:lt1>
      <a:dk2>
        <a:srgbClr val="134F31"/>
      </a:dk2>
      <a:lt2>
        <a:srgbClr val="FFFFFF"/>
      </a:lt2>
      <a:accent1>
        <a:srgbClr val="9A863D"/>
      </a:accent1>
      <a:accent2>
        <a:srgbClr val="C1C277"/>
      </a:accent2>
      <a:accent3>
        <a:srgbClr val="86BE51"/>
      </a:accent3>
      <a:accent4>
        <a:srgbClr val="B9AB3C"/>
      </a:accent4>
      <a:accent5>
        <a:srgbClr val="575F67"/>
      </a:accent5>
      <a:accent6>
        <a:srgbClr val="134E30"/>
      </a:accent6>
      <a:hlink>
        <a:srgbClr val="A1A1A1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1130</Words>
  <Application>Microsoft Office PowerPoint</Application>
  <PresentationFormat>On-screen Show (16:9)</PresentationFormat>
  <Paragraphs>239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Proxima Nova Extrabld</vt:lpstr>
      <vt:lpstr>CDR Theme</vt:lpstr>
      <vt:lpstr>PowerPoint Presentation</vt:lpstr>
      <vt:lpstr>PowerPoint Presentation</vt:lpstr>
      <vt:lpstr>ARIES I (2015) and ARIES II (2016)  </vt:lpstr>
      <vt:lpstr>ARIES II - 2016</vt:lpstr>
      <vt:lpstr>ARIES III (2017)</vt:lpstr>
      <vt:lpstr>ARIES III (2017)</vt:lpstr>
      <vt:lpstr>ARIES III (2017)</vt:lpstr>
      <vt:lpstr>ARIES IV –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and Evaluation</vt:lpstr>
      <vt:lpstr>Failure Analysis</vt:lpstr>
      <vt:lpstr>PowerPoint Presentation</vt:lpstr>
      <vt:lpstr>PowerPoint Presentation</vt:lpstr>
      <vt:lpstr>Thermodynamic Liquid Rocket Engine Model Static</vt:lpstr>
      <vt:lpstr>Thermodynamic Liquid Rocket Engine Model Dynamic</vt:lpstr>
      <vt:lpstr>PowerPoint Presentation</vt:lpstr>
      <vt:lpstr>Testing and Evaluation</vt:lpstr>
      <vt:lpstr>Conclusions and Recommendations</vt:lpstr>
      <vt:lpstr>Conclusions and Recommendations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IREC CSU 2018 – Biliquid Propulsion Technical Presentation</dc:title>
  <dc:creator>Ashlin, Colum,</dc:creator>
  <cp:lastModifiedBy>Anthony Marchese</cp:lastModifiedBy>
  <cp:revision>28</cp:revision>
  <dcterms:modified xsi:type="dcterms:W3CDTF">2018-09-19T14:28:14Z</dcterms:modified>
</cp:coreProperties>
</file>