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570" r:id="rId2"/>
    <p:sldId id="780" r:id="rId3"/>
    <p:sldId id="840" r:id="rId4"/>
    <p:sldId id="903" r:id="rId5"/>
    <p:sldId id="904" r:id="rId6"/>
    <p:sldId id="843" r:id="rId7"/>
    <p:sldId id="917" r:id="rId8"/>
    <p:sldId id="901" r:id="rId9"/>
    <p:sldId id="902" r:id="rId10"/>
    <p:sldId id="839" r:id="rId11"/>
    <p:sldId id="845" r:id="rId12"/>
    <p:sldId id="732" r:id="rId13"/>
    <p:sldId id="814" r:id="rId14"/>
    <p:sldId id="847" r:id="rId15"/>
    <p:sldId id="764" r:id="rId16"/>
    <p:sldId id="765" r:id="rId17"/>
    <p:sldId id="766" r:id="rId18"/>
    <p:sldId id="772" r:id="rId19"/>
    <p:sldId id="813" r:id="rId20"/>
    <p:sldId id="848" r:id="rId21"/>
    <p:sldId id="894" r:id="rId22"/>
    <p:sldId id="895" r:id="rId23"/>
    <p:sldId id="906" r:id="rId24"/>
    <p:sldId id="896" r:id="rId25"/>
    <p:sldId id="907" r:id="rId26"/>
    <p:sldId id="908" r:id="rId27"/>
    <p:sldId id="911" r:id="rId28"/>
    <p:sldId id="910" r:id="rId29"/>
    <p:sldId id="851" r:id="rId30"/>
    <p:sldId id="912" r:id="rId31"/>
    <p:sldId id="916" r:id="rId32"/>
    <p:sldId id="913" r:id="rId33"/>
    <p:sldId id="915" r:id="rId34"/>
    <p:sldId id="914" r:id="rId35"/>
    <p:sldId id="853" r:id="rId36"/>
    <p:sldId id="854" r:id="rId37"/>
    <p:sldId id="868" r:id="rId38"/>
    <p:sldId id="869" r:id="rId39"/>
    <p:sldId id="872" r:id="rId40"/>
    <p:sldId id="873" r:id="rId41"/>
    <p:sldId id="886" r:id="rId42"/>
    <p:sldId id="734" r:id="rId43"/>
    <p:sldId id="748" r:id="rId4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996600"/>
    <a:srgbClr val="CC6600"/>
    <a:srgbClr val="7B7B7B"/>
    <a:srgbClr val="868686"/>
    <a:srgbClr val="0000FF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0" autoAdjust="0"/>
    <p:restoredTop sz="94622" autoAdjust="0"/>
  </p:normalViewPr>
  <p:slideViewPr>
    <p:cSldViewPr>
      <p:cViewPr varScale="1">
        <p:scale>
          <a:sx n="76" d="100"/>
          <a:sy n="76" d="100"/>
        </p:scale>
        <p:origin x="9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648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D781D62-4A11-46AD-96C9-088E5F81A3CB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C0795E9-3407-4204-A423-A4F7B9D3D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39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41C03813-15C9-4B98-ABE0-8B87CF1D568E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F72BE28B-EB80-494E-AF4A-2D0AB5198A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8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EF71C2-4B01-4977-889A-520FBDB38259}" type="slidenum">
              <a:rPr lang="en-US">
                <a:ea typeface="MS PGothic" pitchFamily="34" charset="-128"/>
              </a:rPr>
              <a:pPr/>
              <a:t>15</a:t>
            </a:fld>
            <a:endParaRPr lang="en-US">
              <a:ea typeface="MS PGothic" pitchFamily="34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035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A39B04-A8E3-4311-B264-2928F59307D9}" type="slidenum">
              <a:rPr lang="en-US">
                <a:ea typeface="MS PGothic" pitchFamily="34" charset="-128"/>
              </a:rPr>
              <a:pPr/>
              <a:t>16</a:t>
            </a:fld>
            <a:endParaRPr lang="en-US">
              <a:ea typeface="MS PGothic" pitchFamily="34" charset="-128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318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3D0642-A4F9-42EB-8712-F3D2CBA7EFEA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63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EF71C2-4B01-4977-889A-520FBDB38259}" type="slidenum">
              <a:rPr lang="en-US">
                <a:ea typeface="MS PGothic" pitchFamily="34" charset="-128"/>
              </a:rPr>
              <a:pPr/>
              <a:t>20</a:t>
            </a:fld>
            <a:endParaRPr lang="en-US">
              <a:ea typeface="MS PGothic" pitchFamily="34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547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E28B-EB80-494E-AF4A-2D0AB5198A8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60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E28B-EB80-494E-AF4A-2D0AB5198A8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95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E28B-EB80-494E-AF4A-2D0AB5198A8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33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BE28B-EB80-494E-AF4A-2D0AB5198A8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28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eecl.colostate.edu/research/engine.html" TargetMode="External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eecl.colostate.edu/research/engine.html" TargetMode="External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CL Title Slide (Black)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953125" y="91440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2" descr="http://www.eecl.colostate.edu/galleries/events/bin/images/medium/DSC_009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914400"/>
            <a:ext cx="9429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Z:\eecl\www\eecl\images\banner9.jpg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2650" y="19050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Z:\eecl\www\eecl\images\banners\banner2.jpg"/>
          <p:cNvPicPr>
            <a:picLocks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914400"/>
            <a:ext cx="1828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Z:\eecl\www\eecl\images\banners\banner5.jpg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1905000"/>
            <a:ext cx="1828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http://www.eecl.colostate.edu/images/engine.jpg">
            <a:hlinkClick r:id="rId6"/>
          </p:cNvPr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9144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34"/>
          <p:cNvGrpSpPr>
            <a:grpSpLocks noChangeAspect="1"/>
          </p:cNvGrpSpPr>
          <p:nvPr userDrawn="1"/>
        </p:nvGrpSpPr>
        <p:grpSpPr bwMode="auto">
          <a:xfrm>
            <a:off x="4330874" y="2908126"/>
            <a:ext cx="3506154" cy="364332"/>
            <a:chOff x="480" y="2016"/>
            <a:chExt cx="4710" cy="490"/>
          </a:xfrm>
        </p:grpSpPr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307" y="2137"/>
              <a:ext cx="211" cy="21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02" y="6"/>
                </a:cxn>
                <a:cxn ang="0">
                  <a:pos x="102" y="60"/>
                </a:cxn>
                <a:cxn ang="0">
                  <a:pos x="146" y="10"/>
                </a:cxn>
                <a:cxn ang="0">
                  <a:pos x="146" y="10"/>
                </a:cxn>
                <a:cxn ang="0">
                  <a:pos x="150" y="6"/>
                </a:cxn>
                <a:cxn ang="0">
                  <a:pos x="156" y="2"/>
                </a:cxn>
                <a:cxn ang="0">
                  <a:pos x="164" y="0"/>
                </a:cxn>
                <a:cxn ang="0">
                  <a:pos x="172" y="0"/>
                </a:cxn>
                <a:cxn ang="0">
                  <a:pos x="180" y="2"/>
                </a:cxn>
                <a:cxn ang="0">
                  <a:pos x="190" y="4"/>
                </a:cxn>
                <a:cxn ang="0">
                  <a:pos x="198" y="10"/>
                </a:cxn>
                <a:cxn ang="0">
                  <a:pos x="210" y="16"/>
                </a:cxn>
                <a:cxn ang="0">
                  <a:pos x="194" y="96"/>
                </a:cxn>
                <a:cxn ang="0">
                  <a:pos x="194" y="96"/>
                </a:cxn>
                <a:cxn ang="0">
                  <a:pos x="182" y="82"/>
                </a:cxn>
                <a:cxn ang="0">
                  <a:pos x="168" y="70"/>
                </a:cxn>
                <a:cxn ang="0">
                  <a:pos x="154" y="64"/>
                </a:cxn>
                <a:cxn ang="0">
                  <a:pos x="146" y="62"/>
                </a:cxn>
                <a:cxn ang="0">
                  <a:pos x="138" y="62"/>
                </a:cxn>
                <a:cxn ang="0">
                  <a:pos x="138" y="62"/>
                </a:cxn>
                <a:cxn ang="0">
                  <a:pos x="132" y="62"/>
                </a:cxn>
                <a:cxn ang="0">
                  <a:pos x="126" y="64"/>
                </a:cxn>
                <a:cxn ang="0">
                  <a:pos x="120" y="66"/>
                </a:cxn>
                <a:cxn ang="0">
                  <a:pos x="114" y="70"/>
                </a:cxn>
                <a:cxn ang="0">
                  <a:pos x="110" y="76"/>
                </a:cxn>
                <a:cxn ang="0">
                  <a:pos x="106" y="84"/>
                </a:cxn>
                <a:cxn ang="0">
                  <a:pos x="104" y="92"/>
                </a:cxn>
                <a:cxn ang="0">
                  <a:pos x="102" y="102"/>
                </a:cxn>
                <a:cxn ang="0">
                  <a:pos x="102" y="174"/>
                </a:cxn>
                <a:cxn ang="0">
                  <a:pos x="102" y="174"/>
                </a:cxn>
                <a:cxn ang="0">
                  <a:pos x="104" y="190"/>
                </a:cxn>
                <a:cxn ang="0">
                  <a:pos x="106" y="196"/>
                </a:cxn>
                <a:cxn ang="0">
                  <a:pos x="110" y="200"/>
                </a:cxn>
                <a:cxn ang="0">
                  <a:pos x="114" y="204"/>
                </a:cxn>
                <a:cxn ang="0">
                  <a:pos x="120" y="206"/>
                </a:cxn>
                <a:cxn ang="0">
                  <a:pos x="138" y="210"/>
                </a:cxn>
                <a:cxn ang="0">
                  <a:pos x="138" y="218"/>
                </a:cxn>
                <a:cxn ang="0">
                  <a:pos x="2" y="218"/>
                </a:cxn>
                <a:cxn ang="0">
                  <a:pos x="2" y="208"/>
                </a:cxn>
                <a:cxn ang="0">
                  <a:pos x="2" y="208"/>
                </a:cxn>
                <a:cxn ang="0">
                  <a:pos x="18" y="206"/>
                </a:cxn>
                <a:cxn ang="0">
                  <a:pos x="24" y="204"/>
                </a:cxn>
                <a:cxn ang="0">
                  <a:pos x="28" y="200"/>
                </a:cxn>
                <a:cxn ang="0">
                  <a:pos x="32" y="196"/>
                </a:cxn>
                <a:cxn ang="0">
                  <a:pos x="34" y="190"/>
                </a:cxn>
                <a:cxn ang="0">
                  <a:pos x="36" y="174"/>
                </a:cxn>
                <a:cxn ang="0">
                  <a:pos x="36" y="44"/>
                </a:cxn>
                <a:cxn ang="0">
                  <a:pos x="36" y="44"/>
                </a:cxn>
                <a:cxn ang="0">
                  <a:pos x="34" y="30"/>
                </a:cxn>
                <a:cxn ang="0">
                  <a:pos x="32" y="24"/>
                </a:cxn>
                <a:cxn ang="0">
                  <a:pos x="28" y="20"/>
                </a:cxn>
                <a:cxn ang="0">
                  <a:pos x="24" y="18"/>
                </a:cxn>
                <a:cxn ang="0">
                  <a:pos x="16" y="16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10" h="218">
                  <a:moveTo>
                    <a:pt x="0" y="6"/>
                  </a:moveTo>
                  <a:lnTo>
                    <a:pt x="102" y="6"/>
                  </a:lnTo>
                  <a:lnTo>
                    <a:pt x="102" y="60"/>
                  </a:lnTo>
                  <a:lnTo>
                    <a:pt x="146" y="10"/>
                  </a:lnTo>
                  <a:lnTo>
                    <a:pt x="146" y="10"/>
                  </a:lnTo>
                  <a:lnTo>
                    <a:pt x="150" y="6"/>
                  </a:lnTo>
                  <a:lnTo>
                    <a:pt x="156" y="2"/>
                  </a:lnTo>
                  <a:lnTo>
                    <a:pt x="164" y="0"/>
                  </a:lnTo>
                  <a:lnTo>
                    <a:pt x="172" y="0"/>
                  </a:lnTo>
                  <a:lnTo>
                    <a:pt x="180" y="2"/>
                  </a:lnTo>
                  <a:lnTo>
                    <a:pt x="190" y="4"/>
                  </a:lnTo>
                  <a:lnTo>
                    <a:pt x="198" y="10"/>
                  </a:lnTo>
                  <a:lnTo>
                    <a:pt x="210" y="16"/>
                  </a:lnTo>
                  <a:lnTo>
                    <a:pt x="194" y="96"/>
                  </a:lnTo>
                  <a:lnTo>
                    <a:pt x="194" y="96"/>
                  </a:lnTo>
                  <a:lnTo>
                    <a:pt x="182" y="82"/>
                  </a:lnTo>
                  <a:lnTo>
                    <a:pt x="168" y="70"/>
                  </a:lnTo>
                  <a:lnTo>
                    <a:pt x="154" y="64"/>
                  </a:lnTo>
                  <a:lnTo>
                    <a:pt x="146" y="62"/>
                  </a:lnTo>
                  <a:lnTo>
                    <a:pt x="138" y="62"/>
                  </a:lnTo>
                  <a:lnTo>
                    <a:pt x="138" y="62"/>
                  </a:lnTo>
                  <a:lnTo>
                    <a:pt x="132" y="62"/>
                  </a:lnTo>
                  <a:lnTo>
                    <a:pt x="126" y="64"/>
                  </a:lnTo>
                  <a:lnTo>
                    <a:pt x="120" y="66"/>
                  </a:lnTo>
                  <a:lnTo>
                    <a:pt x="114" y="70"/>
                  </a:lnTo>
                  <a:lnTo>
                    <a:pt x="110" y="76"/>
                  </a:lnTo>
                  <a:lnTo>
                    <a:pt x="106" y="84"/>
                  </a:lnTo>
                  <a:lnTo>
                    <a:pt x="104" y="92"/>
                  </a:lnTo>
                  <a:lnTo>
                    <a:pt x="102" y="102"/>
                  </a:lnTo>
                  <a:lnTo>
                    <a:pt x="102" y="174"/>
                  </a:lnTo>
                  <a:lnTo>
                    <a:pt x="102" y="174"/>
                  </a:lnTo>
                  <a:lnTo>
                    <a:pt x="104" y="190"/>
                  </a:lnTo>
                  <a:lnTo>
                    <a:pt x="106" y="196"/>
                  </a:lnTo>
                  <a:lnTo>
                    <a:pt x="110" y="200"/>
                  </a:lnTo>
                  <a:lnTo>
                    <a:pt x="114" y="204"/>
                  </a:lnTo>
                  <a:lnTo>
                    <a:pt x="120" y="206"/>
                  </a:lnTo>
                  <a:lnTo>
                    <a:pt x="138" y="210"/>
                  </a:lnTo>
                  <a:lnTo>
                    <a:pt x="138" y="218"/>
                  </a:lnTo>
                  <a:lnTo>
                    <a:pt x="2" y="218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18" y="206"/>
                  </a:lnTo>
                  <a:lnTo>
                    <a:pt x="24" y="204"/>
                  </a:lnTo>
                  <a:lnTo>
                    <a:pt x="28" y="200"/>
                  </a:lnTo>
                  <a:lnTo>
                    <a:pt x="32" y="196"/>
                  </a:lnTo>
                  <a:lnTo>
                    <a:pt x="34" y="190"/>
                  </a:lnTo>
                  <a:lnTo>
                    <a:pt x="36" y="17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4" y="30"/>
                  </a:lnTo>
                  <a:lnTo>
                    <a:pt x="32" y="24"/>
                  </a:lnTo>
                  <a:lnTo>
                    <a:pt x="28" y="20"/>
                  </a:lnTo>
                  <a:lnTo>
                    <a:pt x="24" y="18"/>
                  </a:lnTo>
                  <a:lnTo>
                    <a:pt x="16" y="16"/>
                  </a:lnTo>
                  <a:lnTo>
                    <a:pt x="0" y="1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480" y="2070"/>
              <a:ext cx="278" cy="292"/>
            </a:xfrm>
            <a:custGeom>
              <a:avLst/>
              <a:gdLst/>
              <a:ahLst/>
              <a:cxnLst>
                <a:cxn ang="0">
                  <a:pos x="278" y="224"/>
                </a:cxn>
                <a:cxn ang="0">
                  <a:pos x="242" y="258"/>
                </a:cxn>
                <a:cxn ang="0">
                  <a:pos x="212" y="278"/>
                </a:cxn>
                <a:cxn ang="0">
                  <a:pos x="174" y="290"/>
                </a:cxn>
                <a:cxn ang="0">
                  <a:pos x="154" y="292"/>
                </a:cxn>
                <a:cxn ang="0">
                  <a:pos x="104" y="284"/>
                </a:cxn>
                <a:cxn ang="0">
                  <a:pos x="66" y="270"/>
                </a:cxn>
                <a:cxn ang="0">
                  <a:pos x="44" y="252"/>
                </a:cxn>
                <a:cxn ang="0">
                  <a:pos x="24" y="230"/>
                </a:cxn>
                <a:cxn ang="0">
                  <a:pos x="10" y="200"/>
                </a:cxn>
                <a:cxn ang="0">
                  <a:pos x="2" y="164"/>
                </a:cxn>
                <a:cxn ang="0">
                  <a:pos x="0" y="144"/>
                </a:cxn>
                <a:cxn ang="0">
                  <a:pos x="6" y="106"/>
                </a:cxn>
                <a:cxn ang="0">
                  <a:pos x="20" y="74"/>
                </a:cxn>
                <a:cxn ang="0">
                  <a:pos x="38" y="48"/>
                </a:cxn>
                <a:cxn ang="0">
                  <a:pos x="62" y="30"/>
                </a:cxn>
                <a:cxn ang="0">
                  <a:pos x="88" y="16"/>
                </a:cxn>
                <a:cxn ang="0">
                  <a:pos x="136" y="2"/>
                </a:cxn>
                <a:cxn ang="0">
                  <a:pos x="156" y="0"/>
                </a:cxn>
                <a:cxn ang="0">
                  <a:pos x="184" y="2"/>
                </a:cxn>
                <a:cxn ang="0">
                  <a:pos x="246" y="16"/>
                </a:cxn>
                <a:cxn ang="0">
                  <a:pos x="252" y="14"/>
                </a:cxn>
                <a:cxn ang="0">
                  <a:pos x="260" y="8"/>
                </a:cxn>
                <a:cxn ang="0">
                  <a:pos x="270" y="4"/>
                </a:cxn>
                <a:cxn ang="0">
                  <a:pos x="260" y="108"/>
                </a:cxn>
                <a:cxn ang="0">
                  <a:pos x="256" y="82"/>
                </a:cxn>
                <a:cxn ang="0">
                  <a:pos x="242" y="54"/>
                </a:cxn>
                <a:cxn ang="0">
                  <a:pos x="226" y="36"/>
                </a:cxn>
                <a:cxn ang="0">
                  <a:pos x="208" y="26"/>
                </a:cxn>
                <a:cxn ang="0">
                  <a:pos x="188" y="20"/>
                </a:cxn>
                <a:cxn ang="0">
                  <a:pos x="174" y="20"/>
                </a:cxn>
                <a:cxn ang="0">
                  <a:pos x="152" y="22"/>
                </a:cxn>
                <a:cxn ang="0">
                  <a:pos x="132" y="30"/>
                </a:cxn>
                <a:cxn ang="0">
                  <a:pos x="116" y="40"/>
                </a:cxn>
                <a:cxn ang="0">
                  <a:pos x="92" y="74"/>
                </a:cxn>
                <a:cxn ang="0">
                  <a:pos x="80" y="114"/>
                </a:cxn>
                <a:cxn ang="0">
                  <a:pos x="80" y="158"/>
                </a:cxn>
                <a:cxn ang="0">
                  <a:pos x="92" y="200"/>
                </a:cxn>
                <a:cxn ang="0">
                  <a:pos x="114" y="234"/>
                </a:cxn>
                <a:cxn ang="0">
                  <a:pos x="140" y="250"/>
                </a:cxn>
                <a:cxn ang="0">
                  <a:pos x="160" y="258"/>
                </a:cxn>
                <a:cxn ang="0">
                  <a:pos x="170" y="258"/>
                </a:cxn>
                <a:cxn ang="0">
                  <a:pos x="192" y="256"/>
                </a:cxn>
                <a:cxn ang="0">
                  <a:pos x="218" y="248"/>
                </a:cxn>
                <a:cxn ang="0">
                  <a:pos x="244" y="232"/>
                </a:cxn>
                <a:cxn ang="0">
                  <a:pos x="270" y="208"/>
                </a:cxn>
                <a:cxn ang="0">
                  <a:pos x="278" y="224"/>
                </a:cxn>
              </a:cxnLst>
              <a:rect l="0" t="0" r="r" b="b"/>
              <a:pathLst>
                <a:path w="278" h="292">
                  <a:moveTo>
                    <a:pt x="278" y="224"/>
                  </a:moveTo>
                  <a:lnTo>
                    <a:pt x="278" y="224"/>
                  </a:lnTo>
                  <a:lnTo>
                    <a:pt x="256" y="246"/>
                  </a:lnTo>
                  <a:lnTo>
                    <a:pt x="242" y="258"/>
                  </a:lnTo>
                  <a:lnTo>
                    <a:pt x="228" y="268"/>
                  </a:lnTo>
                  <a:lnTo>
                    <a:pt x="212" y="278"/>
                  </a:lnTo>
                  <a:lnTo>
                    <a:pt x="194" y="284"/>
                  </a:lnTo>
                  <a:lnTo>
                    <a:pt x="174" y="290"/>
                  </a:lnTo>
                  <a:lnTo>
                    <a:pt x="154" y="292"/>
                  </a:lnTo>
                  <a:lnTo>
                    <a:pt x="154" y="292"/>
                  </a:lnTo>
                  <a:lnTo>
                    <a:pt x="130" y="290"/>
                  </a:lnTo>
                  <a:lnTo>
                    <a:pt x="104" y="284"/>
                  </a:lnTo>
                  <a:lnTo>
                    <a:pt x="78" y="276"/>
                  </a:lnTo>
                  <a:lnTo>
                    <a:pt x="66" y="270"/>
                  </a:lnTo>
                  <a:lnTo>
                    <a:pt x="54" y="262"/>
                  </a:lnTo>
                  <a:lnTo>
                    <a:pt x="44" y="252"/>
                  </a:lnTo>
                  <a:lnTo>
                    <a:pt x="32" y="242"/>
                  </a:lnTo>
                  <a:lnTo>
                    <a:pt x="24" y="230"/>
                  </a:lnTo>
                  <a:lnTo>
                    <a:pt x="16" y="216"/>
                  </a:lnTo>
                  <a:lnTo>
                    <a:pt x="10" y="200"/>
                  </a:lnTo>
                  <a:lnTo>
                    <a:pt x="4" y="184"/>
                  </a:lnTo>
                  <a:lnTo>
                    <a:pt x="2" y="164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2" y="124"/>
                  </a:lnTo>
                  <a:lnTo>
                    <a:pt x="6" y="106"/>
                  </a:lnTo>
                  <a:lnTo>
                    <a:pt x="12" y="88"/>
                  </a:lnTo>
                  <a:lnTo>
                    <a:pt x="20" y="74"/>
                  </a:lnTo>
                  <a:lnTo>
                    <a:pt x="28" y="60"/>
                  </a:lnTo>
                  <a:lnTo>
                    <a:pt x="38" y="48"/>
                  </a:lnTo>
                  <a:lnTo>
                    <a:pt x="50" y="38"/>
                  </a:lnTo>
                  <a:lnTo>
                    <a:pt x="62" y="30"/>
                  </a:lnTo>
                  <a:lnTo>
                    <a:pt x="74" y="22"/>
                  </a:lnTo>
                  <a:lnTo>
                    <a:pt x="88" y="16"/>
                  </a:lnTo>
                  <a:lnTo>
                    <a:pt x="112" y="6"/>
                  </a:lnTo>
                  <a:lnTo>
                    <a:pt x="136" y="2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70" y="0"/>
                  </a:lnTo>
                  <a:lnTo>
                    <a:pt x="184" y="2"/>
                  </a:lnTo>
                  <a:lnTo>
                    <a:pt x="212" y="6"/>
                  </a:lnTo>
                  <a:lnTo>
                    <a:pt x="246" y="16"/>
                  </a:lnTo>
                  <a:lnTo>
                    <a:pt x="246" y="16"/>
                  </a:lnTo>
                  <a:lnTo>
                    <a:pt x="252" y="14"/>
                  </a:lnTo>
                  <a:lnTo>
                    <a:pt x="256" y="12"/>
                  </a:lnTo>
                  <a:lnTo>
                    <a:pt x="260" y="8"/>
                  </a:lnTo>
                  <a:lnTo>
                    <a:pt x="262" y="4"/>
                  </a:lnTo>
                  <a:lnTo>
                    <a:pt x="270" y="4"/>
                  </a:lnTo>
                  <a:lnTo>
                    <a:pt x="272" y="104"/>
                  </a:lnTo>
                  <a:lnTo>
                    <a:pt x="260" y="108"/>
                  </a:lnTo>
                  <a:lnTo>
                    <a:pt x="260" y="108"/>
                  </a:lnTo>
                  <a:lnTo>
                    <a:pt x="256" y="82"/>
                  </a:lnTo>
                  <a:lnTo>
                    <a:pt x="250" y="68"/>
                  </a:lnTo>
                  <a:lnTo>
                    <a:pt x="242" y="54"/>
                  </a:lnTo>
                  <a:lnTo>
                    <a:pt x="232" y="40"/>
                  </a:lnTo>
                  <a:lnTo>
                    <a:pt x="226" y="36"/>
                  </a:lnTo>
                  <a:lnTo>
                    <a:pt x="218" y="30"/>
                  </a:lnTo>
                  <a:lnTo>
                    <a:pt x="208" y="26"/>
                  </a:lnTo>
                  <a:lnTo>
                    <a:pt x="198" y="22"/>
                  </a:lnTo>
                  <a:lnTo>
                    <a:pt x="188" y="20"/>
                  </a:lnTo>
                  <a:lnTo>
                    <a:pt x="174" y="20"/>
                  </a:lnTo>
                  <a:lnTo>
                    <a:pt x="174" y="20"/>
                  </a:lnTo>
                  <a:lnTo>
                    <a:pt x="162" y="20"/>
                  </a:lnTo>
                  <a:lnTo>
                    <a:pt x="152" y="22"/>
                  </a:lnTo>
                  <a:lnTo>
                    <a:pt x="142" y="26"/>
                  </a:lnTo>
                  <a:lnTo>
                    <a:pt x="132" y="30"/>
                  </a:lnTo>
                  <a:lnTo>
                    <a:pt x="124" y="34"/>
                  </a:lnTo>
                  <a:lnTo>
                    <a:pt x="116" y="40"/>
                  </a:lnTo>
                  <a:lnTo>
                    <a:pt x="104" y="56"/>
                  </a:lnTo>
                  <a:lnTo>
                    <a:pt x="92" y="74"/>
                  </a:lnTo>
                  <a:lnTo>
                    <a:pt x="86" y="92"/>
                  </a:lnTo>
                  <a:lnTo>
                    <a:pt x="80" y="114"/>
                  </a:lnTo>
                  <a:lnTo>
                    <a:pt x="80" y="136"/>
                  </a:lnTo>
                  <a:lnTo>
                    <a:pt x="80" y="158"/>
                  </a:lnTo>
                  <a:lnTo>
                    <a:pt x="84" y="180"/>
                  </a:lnTo>
                  <a:lnTo>
                    <a:pt x="92" y="200"/>
                  </a:lnTo>
                  <a:lnTo>
                    <a:pt x="102" y="218"/>
                  </a:lnTo>
                  <a:lnTo>
                    <a:pt x="114" y="234"/>
                  </a:lnTo>
                  <a:lnTo>
                    <a:pt x="130" y="246"/>
                  </a:lnTo>
                  <a:lnTo>
                    <a:pt x="140" y="250"/>
                  </a:lnTo>
                  <a:lnTo>
                    <a:pt x="150" y="254"/>
                  </a:lnTo>
                  <a:lnTo>
                    <a:pt x="160" y="258"/>
                  </a:lnTo>
                  <a:lnTo>
                    <a:pt x="170" y="258"/>
                  </a:lnTo>
                  <a:lnTo>
                    <a:pt x="170" y="258"/>
                  </a:lnTo>
                  <a:lnTo>
                    <a:pt x="182" y="258"/>
                  </a:lnTo>
                  <a:lnTo>
                    <a:pt x="192" y="256"/>
                  </a:lnTo>
                  <a:lnTo>
                    <a:pt x="206" y="254"/>
                  </a:lnTo>
                  <a:lnTo>
                    <a:pt x="218" y="248"/>
                  </a:lnTo>
                  <a:lnTo>
                    <a:pt x="232" y="242"/>
                  </a:lnTo>
                  <a:lnTo>
                    <a:pt x="244" y="232"/>
                  </a:lnTo>
                  <a:lnTo>
                    <a:pt x="258" y="222"/>
                  </a:lnTo>
                  <a:lnTo>
                    <a:pt x="270" y="208"/>
                  </a:lnTo>
                  <a:lnTo>
                    <a:pt x="278" y="224"/>
                  </a:lnTo>
                  <a:lnTo>
                    <a:pt x="278" y="2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1083" y="2145"/>
              <a:ext cx="246" cy="215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170" y="8"/>
                </a:cxn>
                <a:cxn ang="0">
                  <a:pos x="210" y="32"/>
                </a:cxn>
                <a:cxn ang="0">
                  <a:pos x="236" y="66"/>
                </a:cxn>
                <a:cxn ang="0">
                  <a:pos x="244" y="98"/>
                </a:cxn>
                <a:cxn ang="0">
                  <a:pos x="246" y="108"/>
                </a:cxn>
                <a:cxn ang="0">
                  <a:pos x="242" y="130"/>
                </a:cxn>
                <a:cxn ang="0">
                  <a:pos x="224" y="168"/>
                </a:cxn>
                <a:cxn ang="0">
                  <a:pos x="190" y="198"/>
                </a:cxn>
                <a:cxn ang="0">
                  <a:pos x="148" y="214"/>
                </a:cxn>
                <a:cxn ang="0">
                  <a:pos x="122" y="216"/>
                </a:cxn>
                <a:cxn ang="0">
                  <a:pos x="74" y="208"/>
                </a:cxn>
                <a:cxn ang="0">
                  <a:pos x="36" y="184"/>
                </a:cxn>
                <a:cxn ang="0">
                  <a:pos x="10" y="150"/>
                </a:cxn>
                <a:cxn ang="0">
                  <a:pos x="0" y="120"/>
                </a:cxn>
                <a:cxn ang="0">
                  <a:pos x="0" y="108"/>
                </a:cxn>
                <a:cxn ang="0">
                  <a:pos x="2" y="86"/>
                </a:cxn>
                <a:cxn ang="0">
                  <a:pos x="20" y="48"/>
                </a:cxn>
                <a:cxn ang="0">
                  <a:pos x="54" y="18"/>
                </a:cxn>
                <a:cxn ang="0">
                  <a:pos x="98" y="2"/>
                </a:cxn>
                <a:cxn ang="0">
                  <a:pos x="122" y="0"/>
                </a:cxn>
                <a:cxn ang="0">
                  <a:pos x="122" y="18"/>
                </a:cxn>
                <a:cxn ang="0">
                  <a:pos x="146" y="24"/>
                </a:cxn>
                <a:cxn ang="0">
                  <a:pos x="164" y="44"/>
                </a:cxn>
                <a:cxn ang="0">
                  <a:pos x="178" y="72"/>
                </a:cxn>
                <a:cxn ang="0">
                  <a:pos x="182" y="108"/>
                </a:cxn>
                <a:cxn ang="0">
                  <a:pos x="180" y="126"/>
                </a:cxn>
                <a:cxn ang="0">
                  <a:pos x="172" y="158"/>
                </a:cxn>
                <a:cxn ang="0">
                  <a:pos x="156" y="182"/>
                </a:cxn>
                <a:cxn ang="0">
                  <a:pos x="134" y="196"/>
                </a:cxn>
                <a:cxn ang="0">
                  <a:pos x="122" y="198"/>
                </a:cxn>
                <a:cxn ang="0">
                  <a:pos x="98" y="190"/>
                </a:cxn>
                <a:cxn ang="0">
                  <a:pos x="78" y="170"/>
                </a:cxn>
                <a:cxn ang="0">
                  <a:pos x="66" y="142"/>
                </a:cxn>
                <a:cxn ang="0">
                  <a:pos x="60" y="108"/>
                </a:cxn>
                <a:cxn ang="0">
                  <a:pos x="62" y="88"/>
                </a:cxn>
                <a:cxn ang="0">
                  <a:pos x="72" y="56"/>
                </a:cxn>
                <a:cxn ang="0">
                  <a:pos x="88" y="32"/>
                </a:cxn>
                <a:cxn ang="0">
                  <a:pos x="110" y="18"/>
                </a:cxn>
                <a:cxn ang="0">
                  <a:pos x="122" y="18"/>
                </a:cxn>
              </a:cxnLst>
              <a:rect l="0" t="0" r="r" b="b"/>
              <a:pathLst>
                <a:path w="246" h="216">
                  <a:moveTo>
                    <a:pt x="122" y="0"/>
                  </a:moveTo>
                  <a:lnTo>
                    <a:pt x="122" y="0"/>
                  </a:lnTo>
                  <a:lnTo>
                    <a:pt x="148" y="2"/>
                  </a:lnTo>
                  <a:lnTo>
                    <a:pt x="170" y="8"/>
                  </a:lnTo>
                  <a:lnTo>
                    <a:pt x="190" y="18"/>
                  </a:lnTo>
                  <a:lnTo>
                    <a:pt x="210" y="32"/>
                  </a:lnTo>
                  <a:lnTo>
                    <a:pt x="224" y="48"/>
                  </a:lnTo>
                  <a:lnTo>
                    <a:pt x="236" y="66"/>
                  </a:lnTo>
                  <a:lnTo>
                    <a:pt x="242" y="86"/>
                  </a:lnTo>
                  <a:lnTo>
                    <a:pt x="244" y="9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4" y="120"/>
                  </a:lnTo>
                  <a:lnTo>
                    <a:pt x="242" y="130"/>
                  </a:lnTo>
                  <a:lnTo>
                    <a:pt x="236" y="150"/>
                  </a:lnTo>
                  <a:lnTo>
                    <a:pt x="224" y="168"/>
                  </a:lnTo>
                  <a:lnTo>
                    <a:pt x="210" y="184"/>
                  </a:lnTo>
                  <a:lnTo>
                    <a:pt x="190" y="198"/>
                  </a:lnTo>
                  <a:lnTo>
                    <a:pt x="170" y="208"/>
                  </a:lnTo>
                  <a:lnTo>
                    <a:pt x="148" y="214"/>
                  </a:lnTo>
                  <a:lnTo>
                    <a:pt x="122" y="216"/>
                  </a:lnTo>
                  <a:lnTo>
                    <a:pt x="122" y="216"/>
                  </a:lnTo>
                  <a:lnTo>
                    <a:pt x="98" y="214"/>
                  </a:lnTo>
                  <a:lnTo>
                    <a:pt x="74" y="208"/>
                  </a:lnTo>
                  <a:lnTo>
                    <a:pt x="54" y="198"/>
                  </a:lnTo>
                  <a:lnTo>
                    <a:pt x="36" y="184"/>
                  </a:lnTo>
                  <a:lnTo>
                    <a:pt x="20" y="168"/>
                  </a:lnTo>
                  <a:lnTo>
                    <a:pt x="10" y="150"/>
                  </a:lnTo>
                  <a:lnTo>
                    <a:pt x="2" y="130"/>
                  </a:lnTo>
                  <a:lnTo>
                    <a:pt x="0" y="12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98"/>
                  </a:lnTo>
                  <a:lnTo>
                    <a:pt x="2" y="86"/>
                  </a:lnTo>
                  <a:lnTo>
                    <a:pt x="10" y="66"/>
                  </a:lnTo>
                  <a:lnTo>
                    <a:pt x="20" y="48"/>
                  </a:lnTo>
                  <a:lnTo>
                    <a:pt x="36" y="32"/>
                  </a:lnTo>
                  <a:lnTo>
                    <a:pt x="54" y="18"/>
                  </a:lnTo>
                  <a:lnTo>
                    <a:pt x="74" y="8"/>
                  </a:lnTo>
                  <a:lnTo>
                    <a:pt x="98" y="2"/>
                  </a:lnTo>
                  <a:lnTo>
                    <a:pt x="122" y="0"/>
                  </a:lnTo>
                  <a:lnTo>
                    <a:pt x="122" y="0"/>
                  </a:lnTo>
                  <a:close/>
                  <a:moveTo>
                    <a:pt x="122" y="18"/>
                  </a:moveTo>
                  <a:lnTo>
                    <a:pt x="122" y="18"/>
                  </a:lnTo>
                  <a:lnTo>
                    <a:pt x="134" y="18"/>
                  </a:lnTo>
                  <a:lnTo>
                    <a:pt x="146" y="24"/>
                  </a:lnTo>
                  <a:lnTo>
                    <a:pt x="156" y="32"/>
                  </a:lnTo>
                  <a:lnTo>
                    <a:pt x="164" y="44"/>
                  </a:lnTo>
                  <a:lnTo>
                    <a:pt x="172" y="56"/>
                  </a:lnTo>
                  <a:lnTo>
                    <a:pt x="178" y="72"/>
                  </a:lnTo>
                  <a:lnTo>
                    <a:pt x="180" y="88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80" y="126"/>
                  </a:lnTo>
                  <a:lnTo>
                    <a:pt x="178" y="142"/>
                  </a:lnTo>
                  <a:lnTo>
                    <a:pt x="172" y="158"/>
                  </a:lnTo>
                  <a:lnTo>
                    <a:pt x="164" y="170"/>
                  </a:lnTo>
                  <a:lnTo>
                    <a:pt x="156" y="182"/>
                  </a:lnTo>
                  <a:lnTo>
                    <a:pt x="146" y="190"/>
                  </a:lnTo>
                  <a:lnTo>
                    <a:pt x="134" y="196"/>
                  </a:lnTo>
                  <a:lnTo>
                    <a:pt x="122" y="198"/>
                  </a:lnTo>
                  <a:lnTo>
                    <a:pt x="122" y="198"/>
                  </a:lnTo>
                  <a:lnTo>
                    <a:pt x="110" y="196"/>
                  </a:lnTo>
                  <a:lnTo>
                    <a:pt x="98" y="190"/>
                  </a:lnTo>
                  <a:lnTo>
                    <a:pt x="88" y="182"/>
                  </a:lnTo>
                  <a:lnTo>
                    <a:pt x="78" y="170"/>
                  </a:lnTo>
                  <a:lnTo>
                    <a:pt x="72" y="158"/>
                  </a:lnTo>
                  <a:lnTo>
                    <a:pt x="66" y="142"/>
                  </a:lnTo>
                  <a:lnTo>
                    <a:pt x="62" y="126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2" y="88"/>
                  </a:lnTo>
                  <a:lnTo>
                    <a:pt x="66" y="72"/>
                  </a:lnTo>
                  <a:lnTo>
                    <a:pt x="72" y="56"/>
                  </a:lnTo>
                  <a:lnTo>
                    <a:pt x="78" y="44"/>
                  </a:lnTo>
                  <a:lnTo>
                    <a:pt x="88" y="32"/>
                  </a:lnTo>
                  <a:lnTo>
                    <a:pt x="98" y="24"/>
                  </a:lnTo>
                  <a:lnTo>
                    <a:pt x="110" y="18"/>
                  </a:lnTo>
                  <a:lnTo>
                    <a:pt x="122" y="18"/>
                  </a:lnTo>
                  <a:lnTo>
                    <a:pt x="122" y="1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1950" y="2145"/>
              <a:ext cx="246" cy="215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170" y="8"/>
                </a:cxn>
                <a:cxn ang="0">
                  <a:pos x="210" y="32"/>
                </a:cxn>
                <a:cxn ang="0">
                  <a:pos x="236" y="66"/>
                </a:cxn>
                <a:cxn ang="0">
                  <a:pos x="246" y="98"/>
                </a:cxn>
                <a:cxn ang="0">
                  <a:pos x="246" y="108"/>
                </a:cxn>
                <a:cxn ang="0">
                  <a:pos x="244" y="130"/>
                </a:cxn>
                <a:cxn ang="0">
                  <a:pos x="224" y="168"/>
                </a:cxn>
                <a:cxn ang="0">
                  <a:pos x="192" y="198"/>
                </a:cxn>
                <a:cxn ang="0">
                  <a:pos x="148" y="214"/>
                </a:cxn>
                <a:cxn ang="0">
                  <a:pos x="122" y="216"/>
                </a:cxn>
                <a:cxn ang="0">
                  <a:pos x="76" y="208"/>
                </a:cxn>
                <a:cxn ang="0">
                  <a:pos x="36" y="184"/>
                </a:cxn>
                <a:cxn ang="0">
                  <a:pos x="10" y="150"/>
                </a:cxn>
                <a:cxn ang="0">
                  <a:pos x="2" y="120"/>
                </a:cxn>
                <a:cxn ang="0">
                  <a:pos x="0" y="108"/>
                </a:cxn>
                <a:cxn ang="0">
                  <a:pos x="4" y="86"/>
                </a:cxn>
                <a:cxn ang="0">
                  <a:pos x="22" y="48"/>
                </a:cxn>
                <a:cxn ang="0">
                  <a:pos x="54" y="18"/>
                </a:cxn>
                <a:cxn ang="0">
                  <a:pos x="98" y="2"/>
                </a:cxn>
                <a:cxn ang="0">
                  <a:pos x="122" y="0"/>
                </a:cxn>
                <a:cxn ang="0">
                  <a:pos x="122" y="18"/>
                </a:cxn>
                <a:cxn ang="0">
                  <a:pos x="146" y="24"/>
                </a:cxn>
                <a:cxn ang="0">
                  <a:pos x="166" y="44"/>
                </a:cxn>
                <a:cxn ang="0">
                  <a:pos x="178" y="72"/>
                </a:cxn>
                <a:cxn ang="0">
                  <a:pos x="182" y="108"/>
                </a:cxn>
                <a:cxn ang="0">
                  <a:pos x="182" y="126"/>
                </a:cxn>
                <a:cxn ang="0">
                  <a:pos x="172" y="158"/>
                </a:cxn>
                <a:cxn ang="0">
                  <a:pos x="156" y="182"/>
                </a:cxn>
                <a:cxn ang="0">
                  <a:pos x="134" y="196"/>
                </a:cxn>
                <a:cxn ang="0">
                  <a:pos x="122" y="198"/>
                </a:cxn>
                <a:cxn ang="0">
                  <a:pos x="98" y="190"/>
                </a:cxn>
                <a:cxn ang="0">
                  <a:pos x="80" y="170"/>
                </a:cxn>
                <a:cxn ang="0">
                  <a:pos x="66" y="142"/>
                </a:cxn>
                <a:cxn ang="0">
                  <a:pos x="62" y="108"/>
                </a:cxn>
                <a:cxn ang="0">
                  <a:pos x="62" y="88"/>
                </a:cxn>
                <a:cxn ang="0">
                  <a:pos x="72" y="56"/>
                </a:cxn>
                <a:cxn ang="0">
                  <a:pos x="88" y="32"/>
                </a:cxn>
                <a:cxn ang="0">
                  <a:pos x="110" y="18"/>
                </a:cxn>
                <a:cxn ang="0">
                  <a:pos x="122" y="18"/>
                </a:cxn>
              </a:cxnLst>
              <a:rect l="0" t="0" r="r" b="b"/>
              <a:pathLst>
                <a:path w="246" h="216">
                  <a:moveTo>
                    <a:pt x="122" y="0"/>
                  </a:moveTo>
                  <a:lnTo>
                    <a:pt x="122" y="0"/>
                  </a:lnTo>
                  <a:lnTo>
                    <a:pt x="148" y="2"/>
                  </a:lnTo>
                  <a:lnTo>
                    <a:pt x="170" y="8"/>
                  </a:lnTo>
                  <a:lnTo>
                    <a:pt x="192" y="18"/>
                  </a:lnTo>
                  <a:lnTo>
                    <a:pt x="210" y="32"/>
                  </a:lnTo>
                  <a:lnTo>
                    <a:pt x="224" y="48"/>
                  </a:lnTo>
                  <a:lnTo>
                    <a:pt x="236" y="66"/>
                  </a:lnTo>
                  <a:lnTo>
                    <a:pt x="244" y="86"/>
                  </a:lnTo>
                  <a:lnTo>
                    <a:pt x="246" y="9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6" y="120"/>
                  </a:lnTo>
                  <a:lnTo>
                    <a:pt x="244" y="130"/>
                  </a:lnTo>
                  <a:lnTo>
                    <a:pt x="236" y="150"/>
                  </a:lnTo>
                  <a:lnTo>
                    <a:pt x="224" y="168"/>
                  </a:lnTo>
                  <a:lnTo>
                    <a:pt x="210" y="184"/>
                  </a:lnTo>
                  <a:lnTo>
                    <a:pt x="192" y="198"/>
                  </a:lnTo>
                  <a:lnTo>
                    <a:pt x="170" y="208"/>
                  </a:lnTo>
                  <a:lnTo>
                    <a:pt x="148" y="214"/>
                  </a:lnTo>
                  <a:lnTo>
                    <a:pt x="122" y="216"/>
                  </a:lnTo>
                  <a:lnTo>
                    <a:pt x="122" y="216"/>
                  </a:lnTo>
                  <a:lnTo>
                    <a:pt x="98" y="214"/>
                  </a:lnTo>
                  <a:lnTo>
                    <a:pt x="76" y="208"/>
                  </a:lnTo>
                  <a:lnTo>
                    <a:pt x="54" y="198"/>
                  </a:lnTo>
                  <a:lnTo>
                    <a:pt x="36" y="184"/>
                  </a:lnTo>
                  <a:lnTo>
                    <a:pt x="22" y="168"/>
                  </a:lnTo>
                  <a:lnTo>
                    <a:pt x="10" y="150"/>
                  </a:lnTo>
                  <a:lnTo>
                    <a:pt x="4" y="130"/>
                  </a:lnTo>
                  <a:lnTo>
                    <a:pt x="2" y="12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98"/>
                  </a:lnTo>
                  <a:lnTo>
                    <a:pt x="4" y="86"/>
                  </a:lnTo>
                  <a:lnTo>
                    <a:pt x="10" y="66"/>
                  </a:lnTo>
                  <a:lnTo>
                    <a:pt x="22" y="48"/>
                  </a:lnTo>
                  <a:lnTo>
                    <a:pt x="36" y="32"/>
                  </a:lnTo>
                  <a:lnTo>
                    <a:pt x="54" y="18"/>
                  </a:lnTo>
                  <a:lnTo>
                    <a:pt x="76" y="8"/>
                  </a:lnTo>
                  <a:lnTo>
                    <a:pt x="98" y="2"/>
                  </a:lnTo>
                  <a:lnTo>
                    <a:pt x="122" y="0"/>
                  </a:lnTo>
                  <a:lnTo>
                    <a:pt x="122" y="0"/>
                  </a:lnTo>
                  <a:close/>
                  <a:moveTo>
                    <a:pt x="122" y="18"/>
                  </a:moveTo>
                  <a:lnTo>
                    <a:pt x="122" y="18"/>
                  </a:lnTo>
                  <a:lnTo>
                    <a:pt x="134" y="18"/>
                  </a:lnTo>
                  <a:lnTo>
                    <a:pt x="146" y="24"/>
                  </a:lnTo>
                  <a:lnTo>
                    <a:pt x="156" y="32"/>
                  </a:lnTo>
                  <a:lnTo>
                    <a:pt x="166" y="44"/>
                  </a:lnTo>
                  <a:lnTo>
                    <a:pt x="172" y="56"/>
                  </a:lnTo>
                  <a:lnTo>
                    <a:pt x="178" y="72"/>
                  </a:lnTo>
                  <a:lnTo>
                    <a:pt x="182" y="88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82" y="126"/>
                  </a:lnTo>
                  <a:lnTo>
                    <a:pt x="178" y="142"/>
                  </a:lnTo>
                  <a:lnTo>
                    <a:pt x="172" y="158"/>
                  </a:lnTo>
                  <a:lnTo>
                    <a:pt x="166" y="170"/>
                  </a:lnTo>
                  <a:lnTo>
                    <a:pt x="156" y="182"/>
                  </a:lnTo>
                  <a:lnTo>
                    <a:pt x="146" y="190"/>
                  </a:lnTo>
                  <a:lnTo>
                    <a:pt x="134" y="196"/>
                  </a:lnTo>
                  <a:lnTo>
                    <a:pt x="122" y="198"/>
                  </a:lnTo>
                  <a:lnTo>
                    <a:pt x="122" y="198"/>
                  </a:lnTo>
                  <a:lnTo>
                    <a:pt x="110" y="196"/>
                  </a:lnTo>
                  <a:lnTo>
                    <a:pt x="98" y="190"/>
                  </a:lnTo>
                  <a:lnTo>
                    <a:pt x="88" y="182"/>
                  </a:lnTo>
                  <a:lnTo>
                    <a:pt x="80" y="170"/>
                  </a:lnTo>
                  <a:lnTo>
                    <a:pt x="72" y="158"/>
                  </a:lnTo>
                  <a:lnTo>
                    <a:pt x="66" y="142"/>
                  </a:lnTo>
                  <a:lnTo>
                    <a:pt x="62" y="126"/>
                  </a:lnTo>
                  <a:lnTo>
                    <a:pt x="62" y="108"/>
                  </a:lnTo>
                  <a:lnTo>
                    <a:pt x="62" y="108"/>
                  </a:lnTo>
                  <a:lnTo>
                    <a:pt x="62" y="88"/>
                  </a:lnTo>
                  <a:lnTo>
                    <a:pt x="66" y="72"/>
                  </a:lnTo>
                  <a:lnTo>
                    <a:pt x="72" y="56"/>
                  </a:lnTo>
                  <a:lnTo>
                    <a:pt x="80" y="44"/>
                  </a:lnTo>
                  <a:lnTo>
                    <a:pt x="88" y="32"/>
                  </a:lnTo>
                  <a:lnTo>
                    <a:pt x="98" y="24"/>
                  </a:lnTo>
                  <a:lnTo>
                    <a:pt x="110" y="18"/>
                  </a:lnTo>
                  <a:lnTo>
                    <a:pt x="122" y="18"/>
                  </a:lnTo>
                  <a:lnTo>
                    <a:pt x="122" y="1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964" y="2070"/>
              <a:ext cx="134" cy="286"/>
            </a:xfrm>
            <a:custGeom>
              <a:avLst/>
              <a:gdLst/>
              <a:ahLst/>
              <a:cxnLst>
                <a:cxn ang="0">
                  <a:pos x="102" y="242"/>
                </a:cxn>
                <a:cxn ang="0">
                  <a:pos x="102" y="242"/>
                </a:cxn>
                <a:cxn ang="0">
                  <a:pos x="102" y="258"/>
                </a:cxn>
                <a:cxn ang="0">
                  <a:pos x="106" y="264"/>
                </a:cxn>
                <a:cxn ang="0">
                  <a:pos x="108" y="268"/>
                </a:cxn>
                <a:cxn ang="0">
                  <a:pos x="112" y="272"/>
                </a:cxn>
                <a:cxn ang="0">
                  <a:pos x="118" y="274"/>
                </a:cxn>
                <a:cxn ang="0">
                  <a:pos x="134" y="278"/>
                </a:cxn>
                <a:cxn ang="0">
                  <a:pos x="134" y="286"/>
                </a:cxn>
                <a:cxn ang="0">
                  <a:pos x="0" y="286"/>
                </a:cxn>
                <a:cxn ang="0">
                  <a:pos x="0" y="276"/>
                </a:cxn>
                <a:cxn ang="0">
                  <a:pos x="0" y="276"/>
                </a:cxn>
                <a:cxn ang="0">
                  <a:pos x="16" y="274"/>
                </a:cxn>
                <a:cxn ang="0">
                  <a:pos x="22" y="272"/>
                </a:cxn>
                <a:cxn ang="0">
                  <a:pos x="26" y="268"/>
                </a:cxn>
                <a:cxn ang="0">
                  <a:pos x="30" y="264"/>
                </a:cxn>
                <a:cxn ang="0">
                  <a:pos x="32" y="258"/>
                </a:cxn>
                <a:cxn ang="0">
                  <a:pos x="32" y="240"/>
                </a:cxn>
                <a:cxn ang="0">
                  <a:pos x="32" y="38"/>
                </a:cxn>
                <a:cxn ang="0">
                  <a:pos x="32" y="38"/>
                </a:cxn>
                <a:cxn ang="0">
                  <a:pos x="30" y="24"/>
                </a:cxn>
                <a:cxn ang="0">
                  <a:pos x="28" y="18"/>
                </a:cxn>
                <a:cxn ang="0">
                  <a:pos x="26" y="16"/>
                </a:cxn>
                <a:cxn ang="0">
                  <a:pos x="20" y="12"/>
                </a:cxn>
                <a:cxn ang="0">
                  <a:pos x="16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02" y="0"/>
                </a:cxn>
                <a:cxn ang="0">
                  <a:pos x="102" y="242"/>
                </a:cxn>
                <a:cxn ang="0">
                  <a:pos x="102" y="242"/>
                </a:cxn>
              </a:cxnLst>
              <a:rect l="0" t="0" r="r" b="b"/>
              <a:pathLst>
                <a:path w="134" h="286">
                  <a:moveTo>
                    <a:pt x="102" y="242"/>
                  </a:moveTo>
                  <a:lnTo>
                    <a:pt x="102" y="242"/>
                  </a:lnTo>
                  <a:lnTo>
                    <a:pt x="102" y="258"/>
                  </a:lnTo>
                  <a:lnTo>
                    <a:pt x="106" y="264"/>
                  </a:lnTo>
                  <a:lnTo>
                    <a:pt x="108" y="268"/>
                  </a:lnTo>
                  <a:lnTo>
                    <a:pt x="112" y="272"/>
                  </a:lnTo>
                  <a:lnTo>
                    <a:pt x="118" y="274"/>
                  </a:lnTo>
                  <a:lnTo>
                    <a:pt x="134" y="278"/>
                  </a:lnTo>
                  <a:lnTo>
                    <a:pt x="134" y="286"/>
                  </a:lnTo>
                  <a:lnTo>
                    <a:pt x="0" y="28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16" y="274"/>
                  </a:lnTo>
                  <a:lnTo>
                    <a:pt x="22" y="272"/>
                  </a:lnTo>
                  <a:lnTo>
                    <a:pt x="26" y="268"/>
                  </a:lnTo>
                  <a:lnTo>
                    <a:pt x="30" y="264"/>
                  </a:lnTo>
                  <a:lnTo>
                    <a:pt x="32" y="258"/>
                  </a:lnTo>
                  <a:lnTo>
                    <a:pt x="32" y="240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0" y="24"/>
                  </a:lnTo>
                  <a:lnTo>
                    <a:pt x="28" y="18"/>
                  </a:lnTo>
                  <a:lnTo>
                    <a:pt x="26" y="16"/>
                  </a:lnTo>
                  <a:lnTo>
                    <a:pt x="20" y="12"/>
                  </a:lnTo>
                  <a:lnTo>
                    <a:pt x="16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242"/>
                  </a:lnTo>
                  <a:lnTo>
                    <a:pt x="102" y="24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1499" y="2145"/>
              <a:ext cx="217" cy="217"/>
            </a:xfrm>
            <a:custGeom>
              <a:avLst/>
              <a:gdLst/>
              <a:ahLst/>
              <a:cxnLst>
                <a:cxn ang="0">
                  <a:pos x="126" y="152"/>
                </a:cxn>
                <a:cxn ang="0">
                  <a:pos x="124" y="166"/>
                </a:cxn>
                <a:cxn ang="0">
                  <a:pos x="118" y="178"/>
                </a:cxn>
                <a:cxn ang="0">
                  <a:pos x="108" y="184"/>
                </a:cxn>
                <a:cxn ang="0">
                  <a:pos x="94" y="186"/>
                </a:cxn>
                <a:cxn ang="0">
                  <a:pos x="86" y="186"/>
                </a:cxn>
                <a:cxn ang="0">
                  <a:pos x="74" y="180"/>
                </a:cxn>
                <a:cxn ang="0">
                  <a:pos x="66" y="170"/>
                </a:cxn>
                <a:cxn ang="0">
                  <a:pos x="62" y="150"/>
                </a:cxn>
                <a:cxn ang="0">
                  <a:pos x="64" y="142"/>
                </a:cxn>
                <a:cxn ang="0">
                  <a:pos x="72" y="128"/>
                </a:cxn>
                <a:cxn ang="0">
                  <a:pos x="126" y="102"/>
                </a:cxn>
                <a:cxn ang="0">
                  <a:pos x="14" y="78"/>
                </a:cxn>
                <a:cxn ang="0">
                  <a:pos x="16" y="58"/>
                </a:cxn>
                <a:cxn ang="0">
                  <a:pos x="34" y="28"/>
                </a:cxn>
                <a:cxn ang="0">
                  <a:pos x="60" y="10"/>
                </a:cxn>
                <a:cxn ang="0">
                  <a:pos x="92" y="0"/>
                </a:cxn>
                <a:cxn ang="0">
                  <a:pos x="108" y="0"/>
                </a:cxn>
                <a:cxn ang="0">
                  <a:pos x="136" y="4"/>
                </a:cxn>
                <a:cxn ang="0">
                  <a:pos x="164" y="16"/>
                </a:cxn>
                <a:cxn ang="0">
                  <a:pos x="182" y="36"/>
                </a:cxn>
                <a:cxn ang="0">
                  <a:pos x="190" y="58"/>
                </a:cxn>
                <a:cxn ang="0">
                  <a:pos x="190" y="166"/>
                </a:cxn>
                <a:cxn ang="0">
                  <a:pos x="194" y="180"/>
                </a:cxn>
                <a:cxn ang="0">
                  <a:pos x="200" y="186"/>
                </a:cxn>
                <a:cxn ang="0">
                  <a:pos x="216" y="182"/>
                </a:cxn>
                <a:cxn ang="0">
                  <a:pos x="212" y="190"/>
                </a:cxn>
                <a:cxn ang="0">
                  <a:pos x="198" y="208"/>
                </a:cxn>
                <a:cxn ang="0">
                  <a:pos x="172" y="218"/>
                </a:cxn>
                <a:cxn ang="0">
                  <a:pos x="158" y="216"/>
                </a:cxn>
                <a:cxn ang="0">
                  <a:pos x="136" y="200"/>
                </a:cxn>
                <a:cxn ang="0">
                  <a:pos x="128" y="184"/>
                </a:cxn>
                <a:cxn ang="0">
                  <a:pos x="94" y="208"/>
                </a:cxn>
                <a:cxn ang="0">
                  <a:pos x="58" y="216"/>
                </a:cxn>
                <a:cxn ang="0">
                  <a:pos x="46" y="216"/>
                </a:cxn>
                <a:cxn ang="0">
                  <a:pos x="24" y="208"/>
                </a:cxn>
                <a:cxn ang="0">
                  <a:pos x="10" y="192"/>
                </a:cxn>
                <a:cxn ang="0">
                  <a:pos x="2" y="174"/>
                </a:cxn>
                <a:cxn ang="0">
                  <a:pos x="0" y="164"/>
                </a:cxn>
                <a:cxn ang="0">
                  <a:pos x="2" y="146"/>
                </a:cxn>
                <a:cxn ang="0">
                  <a:pos x="12" y="130"/>
                </a:cxn>
                <a:cxn ang="0">
                  <a:pos x="24" y="118"/>
                </a:cxn>
                <a:cxn ang="0">
                  <a:pos x="44" y="110"/>
                </a:cxn>
                <a:cxn ang="0">
                  <a:pos x="116" y="88"/>
                </a:cxn>
                <a:cxn ang="0">
                  <a:pos x="124" y="82"/>
                </a:cxn>
                <a:cxn ang="0">
                  <a:pos x="126" y="68"/>
                </a:cxn>
                <a:cxn ang="0">
                  <a:pos x="118" y="56"/>
                </a:cxn>
                <a:cxn ang="0">
                  <a:pos x="106" y="46"/>
                </a:cxn>
                <a:cxn ang="0">
                  <a:pos x="92" y="42"/>
                </a:cxn>
                <a:cxn ang="0">
                  <a:pos x="66" y="40"/>
                </a:cxn>
                <a:cxn ang="0">
                  <a:pos x="42" y="50"/>
                </a:cxn>
                <a:cxn ang="0">
                  <a:pos x="22" y="66"/>
                </a:cxn>
                <a:cxn ang="0">
                  <a:pos x="14" y="78"/>
                </a:cxn>
              </a:cxnLst>
              <a:rect l="0" t="0" r="r" b="b"/>
              <a:pathLst>
                <a:path w="216" h="218">
                  <a:moveTo>
                    <a:pt x="126" y="102"/>
                  </a:moveTo>
                  <a:lnTo>
                    <a:pt x="126" y="152"/>
                  </a:lnTo>
                  <a:lnTo>
                    <a:pt x="126" y="152"/>
                  </a:lnTo>
                  <a:lnTo>
                    <a:pt x="124" y="166"/>
                  </a:lnTo>
                  <a:lnTo>
                    <a:pt x="122" y="172"/>
                  </a:lnTo>
                  <a:lnTo>
                    <a:pt x="118" y="178"/>
                  </a:lnTo>
                  <a:lnTo>
                    <a:pt x="114" y="182"/>
                  </a:lnTo>
                  <a:lnTo>
                    <a:pt x="108" y="184"/>
                  </a:lnTo>
                  <a:lnTo>
                    <a:pt x="102" y="186"/>
                  </a:lnTo>
                  <a:lnTo>
                    <a:pt x="94" y="186"/>
                  </a:lnTo>
                  <a:lnTo>
                    <a:pt x="94" y="186"/>
                  </a:lnTo>
                  <a:lnTo>
                    <a:pt x="86" y="186"/>
                  </a:lnTo>
                  <a:lnTo>
                    <a:pt x="80" y="184"/>
                  </a:lnTo>
                  <a:lnTo>
                    <a:pt x="74" y="180"/>
                  </a:lnTo>
                  <a:lnTo>
                    <a:pt x="70" y="176"/>
                  </a:lnTo>
                  <a:lnTo>
                    <a:pt x="66" y="170"/>
                  </a:lnTo>
                  <a:lnTo>
                    <a:pt x="64" y="164"/>
                  </a:lnTo>
                  <a:lnTo>
                    <a:pt x="62" y="150"/>
                  </a:lnTo>
                  <a:lnTo>
                    <a:pt x="62" y="150"/>
                  </a:lnTo>
                  <a:lnTo>
                    <a:pt x="64" y="142"/>
                  </a:lnTo>
                  <a:lnTo>
                    <a:pt x="66" y="134"/>
                  </a:lnTo>
                  <a:lnTo>
                    <a:pt x="72" y="128"/>
                  </a:lnTo>
                  <a:lnTo>
                    <a:pt x="78" y="124"/>
                  </a:lnTo>
                  <a:lnTo>
                    <a:pt x="126" y="102"/>
                  </a:lnTo>
                  <a:lnTo>
                    <a:pt x="126" y="102"/>
                  </a:lnTo>
                  <a:close/>
                  <a:moveTo>
                    <a:pt x="14" y="78"/>
                  </a:moveTo>
                  <a:lnTo>
                    <a:pt x="14" y="78"/>
                  </a:lnTo>
                  <a:lnTo>
                    <a:pt x="16" y="58"/>
                  </a:lnTo>
                  <a:lnTo>
                    <a:pt x="24" y="42"/>
                  </a:lnTo>
                  <a:lnTo>
                    <a:pt x="34" y="28"/>
                  </a:lnTo>
                  <a:lnTo>
                    <a:pt x="46" y="18"/>
                  </a:lnTo>
                  <a:lnTo>
                    <a:pt x="60" y="10"/>
                  </a:lnTo>
                  <a:lnTo>
                    <a:pt x="76" y="4"/>
                  </a:lnTo>
                  <a:lnTo>
                    <a:pt x="92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22" y="0"/>
                  </a:lnTo>
                  <a:lnTo>
                    <a:pt x="136" y="4"/>
                  </a:lnTo>
                  <a:lnTo>
                    <a:pt x="150" y="10"/>
                  </a:lnTo>
                  <a:lnTo>
                    <a:pt x="164" y="16"/>
                  </a:lnTo>
                  <a:lnTo>
                    <a:pt x="174" y="24"/>
                  </a:lnTo>
                  <a:lnTo>
                    <a:pt x="182" y="36"/>
                  </a:lnTo>
                  <a:lnTo>
                    <a:pt x="188" y="46"/>
                  </a:lnTo>
                  <a:lnTo>
                    <a:pt x="190" y="58"/>
                  </a:lnTo>
                  <a:lnTo>
                    <a:pt x="190" y="166"/>
                  </a:lnTo>
                  <a:lnTo>
                    <a:pt x="190" y="166"/>
                  </a:lnTo>
                  <a:lnTo>
                    <a:pt x="192" y="176"/>
                  </a:lnTo>
                  <a:lnTo>
                    <a:pt x="194" y="180"/>
                  </a:lnTo>
                  <a:lnTo>
                    <a:pt x="196" y="184"/>
                  </a:lnTo>
                  <a:lnTo>
                    <a:pt x="200" y="186"/>
                  </a:lnTo>
                  <a:lnTo>
                    <a:pt x="204" y="186"/>
                  </a:lnTo>
                  <a:lnTo>
                    <a:pt x="216" y="182"/>
                  </a:lnTo>
                  <a:lnTo>
                    <a:pt x="216" y="182"/>
                  </a:lnTo>
                  <a:lnTo>
                    <a:pt x="212" y="190"/>
                  </a:lnTo>
                  <a:lnTo>
                    <a:pt x="208" y="196"/>
                  </a:lnTo>
                  <a:lnTo>
                    <a:pt x="198" y="208"/>
                  </a:lnTo>
                  <a:lnTo>
                    <a:pt x="186" y="214"/>
                  </a:lnTo>
                  <a:lnTo>
                    <a:pt x="172" y="218"/>
                  </a:lnTo>
                  <a:lnTo>
                    <a:pt x="172" y="218"/>
                  </a:lnTo>
                  <a:lnTo>
                    <a:pt x="158" y="216"/>
                  </a:lnTo>
                  <a:lnTo>
                    <a:pt x="146" y="210"/>
                  </a:lnTo>
                  <a:lnTo>
                    <a:pt x="136" y="200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12" y="198"/>
                  </a:lnTo>
                  <a:lnTo>
                    <a:pt x="94" y="208"/>
                  </a:lnTo>
                  <a:lnTo>
                    <a:pt x="78" y="214"/>
                  </a:lnTo>
                  <a:lnTo>
                    <a:pt x="58" y="216"/>
                  </a:lnTo>
                  <a:lnTo>
                    <a:pt x="58" y="216"/>
                  </a:lnTo>
                  <a:lnTo>
                    <a:pt x="46" y="216"/>
                  </a:lnTo>
                  <a:lnTo>
                    <a:pt x="34" y="212"/>
                  </a:lnTo>
                  <a:lnTo>
                    <a:pt x="24" y="208"/>
                  </a:lnTo>
                  <a:lnTo>
                    <a:pt x="16" y="200"/>
                  </a:lnTo>
                  <a:lnTo>
                    <a:pt x="10" y="192"/>
                  </a:lnTo>
                  <a:lnTo>
                    <a:pt x="4" y="184"/>
                  </a:lnTo>
                  <a:lnTo>
                    <a:pt x="2" y="17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2" y="156"/>
                  </a:lnTo>
                  <a:lnTo>
                    <a:pt x="2" y="146"/>
                  </a:lnTo>
                  <a:lnTo>
                    <a:pt x="6" y="138"/>
                  </a:lnTo>
                  <a:lnTo>
                    <a:pt x="12" y="130"/>
                  </a:lnTo>
                  <a:lnTo>
                    <a:pt x="18" y="124"/>
                  </a:lnTo>
                  <a:lnTo>
                    <a:pt x="24" y="118"/>
                  </a:lnTo>
                  <a:lnTo>
                    <a:pt x="34" y="114"/>
                  </a:lnTo>
                  <a:lnTo>
                    <a:pt x="44" y="110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20" y="86"/>
                  </a:lnTo>
                  <a:lnTo>
                    <a:pt x="124" y="82"/>
                  </a:lnTo>
                  <a:lnTo>
                    <a:pt x="126" y="76"/>
                  </a:lnTo>
                  <a:lnTo>
                    <a:pt x="126" y="68"/>
                  </a:lnTo>
                  <a:lnTo>
                    <a:pt x="124" y="62"/>
                  </a:lnTo>
                  <a:lnTo>
                    <a:pt x="118" y="56"/>
                  </a:lnTo>
                  <a:lnTo>
                    <a:pt x="112" y="50"/>
                  </a:lnTo>
                  <a:lnTo>
                    <a:pt x="106" y="46"/>
                  </a:lnTo>
                  <a:lnTo>
                    <a:pt x="106" y="46"/>
                  </a:lnTo>
                  <a:lnTo>
                    <a:pt x="92" y="42"/>
                  </a:lnTo>
                  <a:lnTo>
                    <a:pt x="78" y="40"/>
                  </a:lnTo>
                  <a:lnTo>
                    <a:pt x="66" y="40"/>
                  </a:lnTo>
                  <a:lnTo>
                    <a:pt x="54" y="44"/>
                  </a:lnTo>
                  <a:lnTo>
                    <a:pt x="42" y="50"/>
                  </a:lnTo>
                  <a:lnTo>
                    <a:pt x="32" y="58"/>
                  </a:lnTo>
                  <a:lnTo>
                    <a:pt x="22" y="66"/>
                  </a:lnTo>
                  <a:lnTo>
                    <a:pt x="14" y="78"/>
                  </a:lnTo>
                  <a:lnTo>
                    <a:pt x="14" y="7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6" name="Freeform 13"/>
            <p:cNvSpPr>
              <a:spLocks noEditPoints="1"/>
            </p:cNvSpPr>
            <p:nvPr/>
          </p:nvSpPr>
          <p:spPr bwMode="auto">
            <a:xfrm>
              <a:off x="1705" y="2070"/>
              <a:ext cx="255" cy="286"/>
            </a:xfrm>
            <a:custGeom>
              <a:avLst/>
              <a:gdLst/>
              <a:ahLst/>
              <a:cxnLst>
                <a:cxn ang="0">
                  <a:pos x="226" y="0"/>
                </a:cxn>
                <a:cxn ang="0">
                  <a:pos x="226" y="244"/>
                </a:cxn>
                <a:cxn ang="0">
                  <a:pos x="232" y="266"/>
                </a:cxn>
                <a:cxn ang="0">
                  <a:pos x="256" y="278"/>
                </a:cxn>
                <a:cxn ang="0">
                  <a:pos x="116" y="286"/>
                </a:cxn>
                <a:cxn ang="0">
                  <a:pos x="86" y="284"/>
                </a:cxn>
                <a:cxn ang="0">
                  <a:pos x="62" y="278"/>
                </a:cxn>
                <a:cxn ang="0">
                  <a:pos x="42" y="268"/>
                </a:cxn>
                <a:cxn ang="0">
                  <a:pos x="26" y="256"/>
                </a:cxn>
                <a:cxn ang="0">
                  <a:pos x="6" y="222"/>
                </a:cxn>
                <a:cxn ang="0">
                  <a:pos x="0" y="180"/>
                </a:cxn>
                <a:cxn ang="0">
                  <a:pos x="2" y="160"/>
                </a:cxn>
                <a:cxn ang="0">
                  <a:pos x="16" y="124"/>
                </a:cxn>
                <a:cxn ang="0">
                  <a:pos x="42" y="94"/>
                </a:cxn>
                <a:cxn ang="0">
                  <a:pos x="78" y="76"/>
                </a:cxn>
                <a:cxn ang="0">
                  <a:pos x="100" y="74"/>
                </a:cxn>
                <a:cxn ang="0">
                  <a:pos x="116" y="74"/>
                </a:cxn>
                <a:cxn ang="0">
                  <a:pos x="148" y="86"/>
                </a:cxn>
                <a:cxn ang="0">
                  <a:pos x="162" y="36"/>
                </a:cxn>
                <a:cxn ang="0">
                  <a:pos x="160" y="20"/>
                </a:cxn>
                <a:cxn ang="0">
                  <a:pos x="154" y="12"/>
                </a:cxn>
                <a:cxn ang="0">
                  <a:pos x="144" y="8"/>
                </a:cxn>
                <a:cxn ang="0">
                  <a:pos x="126" y="0"/>
                </a:cxn>
                <a:cxn ang="0">
                  <a:pos x="118" y="96"/>
                </a:cxn>
                <a:cxn ang="0">
                  <a:pos x="136" y="96"/>
                </a:cxn>
                <a:cxn ang="0">
                  <a:pos x="148" y="104"/>
                </a:cxn>
                <a:cxn ang="0">
                  <a:pos x="158" y="114"/>
                </a:cxn>
                <a:cxn ang="0">
                  <a:pos x="162" y="132"/>
                </a:cxn>
                <a:cxn ang="0">
                  <a:pos x="162" y="248"/>
                </a:cxn>
                <a:cxn ang="0">
                  <a:pos x="154" y="264"/>
                </a:cxn>
                <a:cxn ang="0">
                  <a:pos x="136" y="270"/>
                </a:cxn>
                <a:cxn ang="0">
                  <a:pos x="122" y="268"/>
                </a:cxn>
                <a:cxn ang="0">
                  <a:pos x="96" y="252"/>
                </a:cxn>
                <a:cxn ang="0">
                  <a:pos x="78" y="226"/>
                </a:cxn>
                <a:cxn ang="0">
                  <a:pos x="66" y="194"/>
                </a:cxn>
                <a:cxn ang="0">
                  <a:pos x="64" y="178"/>
                </a:cxn>
                <a:cxn ang="0">
                  <a:pos x="68" y="150"/>
                </a:cxn>
                <a:cxn ang="0">
                  <a:pos x="76" y="124"/>
                </a:cxn>
                <a:cxn ang="0">
                  <a:pos x="94" y="104"/>
                </a:cxn>
                <a:cxn ang="0">
                  <a:pos x="118" y="96"/>
                </a:cxn>
              </a:cxnLst>
              <a:rect l="0" t="0" r="r" b="b"/>
              <a:pathLst>
                <a:path w="256" h="286">
                  <a:moveTo>
                    <a:pt x="126" y="0"/>
                  </a:moveTo>
                  <a:lnTo>
                    <a:pt x="226" y="0"/>
                  </a:lnTo>
                  <a:lnTo>
                    <a:pt x="226" y="244"/>
                  </a:lnTo>
                  <a:lnTo>
                    <a:pt x="226" y="244"/>
                  </a:lnTo>
                  <a:lnTo>
                    <a:pt x="228" y="256"/>
                  </a:lnTo>
                  <a:lnTo>
                    <a:pt x="232" y="266"/>
                  </a:lnTo>
                  <a:lnTo>
                    <a:pt x="242" y="272"/>
                  </a:lnTo>
                  <a:lnTo>
                    <a:pt x="256" y="278"/>
                  </a:lnTo>
                  <a:lnTo>
                    <a:pt x="256" y="286"/>
                  </a:lnTo>
                  <a:lnTo>
                    <a:pt x="116" y="286"/>
                  </a:lnTo>
                  <a:lnTo>
                    <a:pt x="116" y="286"/>
                  </a:lnTo>
                  <a:lnTo>
                    <a:pt x="86" y="284"/>
                  </a:lnTo>
                  <a:lnTo>
                    <a:pt x="74" y="282"/>
                  </a:lnTo>
                  <a:lnTo>
                    <a:pt x="62" y="278"/>
                  </a:lnTo>
                  <a:lnTo>
                    <a:pt x="52" y="274"/>
                  </a:lnTo>
                  <a:lnTo>
                    <a:pt x="42" y="268"/>
                  </a:lnTo>
                  <a:lnTo>
                    <a:pt x="34" y="262"/>
                  </a:lnTo>
                  <a:lnTo>
                    <a:pt x="26" y="256"/>
                  </a:lnTo>
                  <a:lnTo>
                    <a:pt x="14" y="240"/>
                  </a:lnTo>
                  <a:lnTo>
                    <a:pt x="6" y="222"/>
                  </a:lnTo>
                  <a:lnTo>
                    <a:pt x="2" y="200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2" y="160"/>
                  </a:lnTo>
                  <a:lnTo>
                    <a:pt x="8" y="142"/>
                  </a:lnTo>
                  <a:lnTo>
                    <a:pt x="16" y="124"/>
                  </a:lnTo>
                  <a:lnTo>
                    <a:pt x="28" y="108"/>
                  </a:lnTo>
                  <a:lnTo>
                    <a:pt x="42" y="94"/>
                  </a:lnTo>
                  <a:lnTo>
                    <a:pt x="58" y="84"/>
                  </a:lnTo>
                  <a:lnTo>
                    <a:pt x="78" y="76"/>
                  </a:lnTo>
                  <a:lnTo>
                    <a:pt x="88" y="74"/>
                  </a:lnTo>
                  <a:lnTo>
                    <a:pt x="100" y="74"/>
                  </a:lnTo>
                  <a:lnTo>
                    <a:pt x="100" y="74"/>
                  </a:lnTo>
                  <a:lnTo>
                    <a:pt x="116" y="74"/>
                  </a:lnTo>
                  <a:lnTo>
                    <a:pt x="132" y="78"/>
                  </a:lnTo>
                  <a:lnTo>
                    <a:pt x="148" y="86"/>
                  </a:lnTo>
                  <a:lnTo>
                    <a:pt x="160" y="96"/>
                  </a:lnTo>
                  <a:lnTo>
                    <a:pt x="162" y="36"/>
                  </a:lnTo>
                  <a:lnTo>
                    <a:pt x="162" y="36"/>
                  </a:lnTo>
                  <a:lnTo>
                    <a:pt x="160" y="20"/>
                  </a:lnTo>
                  <a:lnTo>
                    <a:pt x="158" y="16"/>
                  </a:lnTo>
                  <a:lnTo>
                    <a:pt x="154" y="12"/>
                  </a:lnTo>
                  <a:lnTo>
                    <a:pt x="150" y="10"/>
                  </a:lnTo>
                  <a:lnTo>
                    <a:pt x="144" y="8"/>
                  </a:lnTo>
                  <a:lnTo>
                    <a:pt x="126" y="8"/>
                  </a:lnTo>
                  <a:lnTo>
                    <a:pt x="126" y="0"/>
                  </a:lnTo>
                  <a:lnTo>
                    <a:pt x="126" y="0"/>
                  </a:lnTo>
                  <a:close/>
                  <a:moveTo>
                    <a:pt x="118" y="96"/>
                  </a:moveTo>
                  <a:lnTo>
                    <a:pt x="118" y="96"/>
                  </a:lnTo>
                  <a:lnTo>
                    <a:pt x="136" y="96"/>
                  </a:lnTo>
                  <a:lnTo>
                    <a:pt x="142" y="100"/>
                  </a:lnTo>
                  <a:lnTo>
                    <a:pt x="148" y="104"/>
                  </a:lnTo>
                  <a:lnTo>
                    <a:pt x="154" y="108"/>
                  </a:lnTo>
                  <a:lnTo>
                    <a:pt x="158" y="114"/>
                  </a:lnTo>
                  <a:lnTo>
                    <a:pt x="160" y="124"/>
                  </a:lnTo>
                  <a:lnTo>
                    <a:pt x="162" y="132"/>
                  </a:lnTo>
                  <a:lnTo>
                    <a:pt x="162" y="248"/>
                  </a:lnTo>
                  <a:lnTo>
                    <a:pt x="162" y="248"/>
                  </a:lnTo>
                  <a:lnTo>
                    <a:pt x="160" y="256"/>
                  </a:lnTo>
                  <a:lnTo>
                    <a:pt x="154" y="264"/>
                  </a:lnTo>
                  <a:lnTo>
                    <a:pt x="148" y="268"/>
                  </a:lnTo>
                  <a:lnTo>
                    <a:pt x="136" y="270"/>
                  </a:lnTo>
                  <a:lnTo>
                    <a:pt x="136" y="270"/>
                  </a:lnTo>
                  <a:lnTo>
                    <a:pt x="122" y="268"/>
                  </a:lnTo>
                  <a:lnTo>
                    <a:pt x="108" y="262"/>
                  </a:lnTo>
                  <a:lnTo>
                    <a:pt x="96" y="252"/>
                  </a:lnTo>
                  <a:lnTo>
                    <a:pt x="86" y="240"/>
                  </a:lnTo>
                  <a:lnTo>
                    <a:pt x="78" y="226"/>
                  </a:lnTo>
                  <a:lnTo>
                    <a:pt x="70" y="212"/>
                  </a:lnTo>
                  <a:lnTo>
                    <a:pt x="66" y="194"/>
                  </a:lnTo>
                  <a:lnTo>
                    <a:pt x="64" y="178"/>
                  </a:lnTo>
                  <a:lnTo>
                    <a:pt x="64" y="178"/>
                  </a:lnTo>
                  <a:lnTo>
                    <a:pt x="66" y="164"/>
                  </a:lnTo>
                  <a:lnTo>
                    <a:pt x="68" y="150"/>
                  </a:lnTo>
                  <a:lnTo>
                    <a:pt x="72" y="138"/>
                  </a:lnTo>
                  <a:lnTo>
                    <a:pt x="76" y="124"/>
                  </a:lnTo>
                  <a:lnTo>
                    <a:pt x="84" y="112"/>
                  </a:lnTo>
                  <a:lnTo>
                    <a:pt x="94" y="104"/>
                  </a:lnTo>
                  <a:lnTo>
                    <a:pt x="104" y="98"/>
                  </a:lnTo>
                  <a:lnTo>
                    <a:pt x="118" y="96"/>
                  </a:lnTo>
                  <a:lnTo>
                    <a:pt x="118" y="9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7" name="Freeform 14"/>
            <p:cNvSpPr>
              <a:spLocks noEditPoints="1"/>
            </p:cNvSpPr>
            <p:nvPr/>
          </p:nvSpPr>
          <p:spPr bwMode="auto">
            <a:xfrm>
              <a:off x="737" y="2145"/>
              <a:ext cx="248" cy="215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72" y="8"/>
                </a:cxn>
                <a:cxn ang="0">
                  <a:pos x="210" y="32"/>
                </a:cxn>
                <a:cxn ang="0">
                  <a:pos x="236" y="66"/>
                </a:cxn>
                <a:cxn ang="0">
                  <a:pos x="246" y="98"/>
                </a:cxn>
                <a:cxn ang="0">
                  <a:pos x="246" y="108"/>
                </a:cxn>
                <a:cxn ang="0">
                  <a:pos x="244" y="130"/>
                </a:cxn>
                <a:cxn ang="0">
                  <a:pos x="224" y="168"/>
                </a:cxn>
                <a:cxn ang="0">
                  <a:pos x="192" y="198"/>
                </a:cxn>
                <a:cxn ang="0">
                  <a:pos x="148" y="214"/>
                </a:cxn>
                <a:cxn ang="0">
                  <a:pos x="124" y="216"/>
                </a:cxn>
                <a:cxn ang="0">
                  <a:pos x="76" y="208"/>
                </a:cxn>
                <a:cxn ang="0">
                  <a:pos x="36" y="184"/>
                </a:cxn>
                <a:cxn ang="0">
                  <a:pos x="10" y="150"/>
                </a:cxn>
                <a:cxn ang="0">
                  <a:pos x="2" y="120"/>
                </a:cxn>
                <a:cxn ang="0">
                  <a:pos x="0" y="108"/>
                </a:cxn>
                <a:cxn ang="0">
                  <a:pos x="4" y="86"/>
                </a:cxn>
                <a:cxn ang="0">
                  <a:pos x="22" y="48"/>
                </a:cxn>
                <a:cxn ang="0">
                  <a:pos x="54" y="18"/>
                </a:cxn>
                <a:cxn ang="0">
                  <a:pos x="98" y="2"/>
                </a:cxn>
                <a:cxn ang="0">
                  <a:pos x="124" y="0"/>
                </a:cxn>
                <a:cxn ang="0">
                  <a:pos x="122" y="18"/>
                </a:cxn>
                <a:cxn ang="0">
                  <a:pos x="146" y="24"/>
                </a:cxn>
                <a:cxn ang="0">
                  <a:pos x="166" y="44"/>
                </a:cxn>
                <a:cxn ang="0">
                  <a:pos x="178" y="72"/>
                </a:cxn>
                <a:cxn ang="0">
                  <a:pos x="182" y="108"/>
                </a:cxn>
                <a:cxn ang="0">
                  <a:pos x="182" y="126"/>
                </a:cxn>
                <a:cxn ang="0">
                  <a:pos x="172" y="158"/>
                </a:cxn>
                <a:cxn ang="0">
                  <a:pos x="156" y="182"/>
                </a:cxn>
                <a:cxn ang="0">
                  <a:pos x="134" y="196"/>
                </a:cxn>
                <a:cxn ang="0">
                  <a:pos x="122" y="198"/>
                </a:cxn>
                <a:cxn ang="0">
                  <a:pos x="98" y="190"/>
                </a:cxn>
                <a:cxn ang="0">
                  <a:pos x="80" y="170"/>
                </a:cxn>
                <a:cxn ang="0">
                  <a:pos x="66" y="142"/>
                </a:cxn>
                <a:cxn ang="0">
                  <a:pos x="62" y="108"/>
                </a:cxn>
                <a:cxn ang="0">
                  <a:pos x="62" y="88"/>
                </a:cxn>
                <a:cxn ang="0">
                  <a:pos x="72" y="56"/>
                </a:cxn>
                <a:cxn ang="0">
                  <a:pos x="88" y="32"/>
                </a:cxn>
                <a:cxn ang="0">
                  <a:pos x="110" y="18"/>
                </a:cxn>
                <a:cxn ang="0">
                  <a:pos x="122" y="18"/>
                </a:cxn>
              </a:cxnLst>
              <a:rect l="0" t="0" r="r" b="b"/>
              <a:pathLst>
                <a:path w="246" h="216">
                  <a:moveTo>
                    <a:pt x="124" y="0"/>
                  </a:moveTo>
                  <a:lnTo>
                    <a:pt x="124" y="0"/>
                  </a:lnTo>
                  <a:lnTo>
                    <a:pt x="148" y="2"/>
                  </a:lnTo>
                  <a:lnTo>
                    <a:pt x="172" y="8"/>
                  </a:lnTo>
                  <a:lnTo>
                    <a:pt x="192" y="18"/>
                  </a:lnTo>
                  <a:lnTo>
                    <a:pt x="210" y="32"/>
                  </a:lnTo>
                  <a:lnTo>
                    <a:pt x="224" y="48"/>
                  </a:lnTo>
                  <a:lnTo>
                    <a:pt x="236" y="66"/>
                  </a:lnTo>
                  <a:lnTo>
                    <a:pt x="244" y="86"/>
                  </a:lnTo>
                  <a:lnTo>
                    <a:pt x="246" y="9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6" y="120"/>
                  </a:lnTo>
                  <a:lnTo>
                    <a:pt x="244" y="130"/>
                  </a:lnTo>
                  <a:lnTo>
                    <a:pt x="236" y="150"/>
                  </a:lnTo>
                  <a:lnTo>
                    <a:pt x="224" y="168"/>
                  </a:lnTo>
                  <a:lnTo>
                    <a:pt x="210" y="184"/>
                  </a:lnTo>
                  <a:lnTo>
                    <a:pt x="192" y="198"/>
                  </a:lnTo>
                  <a:lnTo>
                    <a:pt x="172" y="208"/>
                  </a:lnTo>
                  <a:lnTo>
                    <a:pt x="148" y="214"/>
                  </a:lnTo>
                  <a:lnTo>
                    <a:pt x="124" y="216"/>
                  </a:lnTo>
                  <a:lnTo>
                    <a:pt x="124" y="216"/>
                  </a:lnTo>
                  <a:lnTo>
                    <a:pt x="98" y="214"/>
                  </a:lnTo>
                  <a:lnTo>
                    <a:pt x="76" y="208"/>
                  </a:lnTo>
                  <a:lnTo>
                    <a:pt x="54" y="198"/>
                  </a:lnTo>
                  <a:lnTo>
                    <a:pt x="36" y="184"/>
                  </a:lnTo>
                  <a:lnTo>
                    <a:pt x="22" y="168"/>
                  </a:lnTo>
                  <a:lnTo>
                    <a:pt x="10" y="150"/>
                  </a:lnTo>
                  <a:lnTo>
                    <a:pt x="4" y="130"/>
                  </a:lnTo>
                  <a:lnTo>
                    <a:pt x="2" y="12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98"/>
                  </a:lnTo>
                  <a:lnTo>
                    <a:pt x="4" y="86"/>
                  </a:lnTo>
                  <a:lnTo>
                    <a:pt x="10" y="66"/>
                  </a:lnTo>
                  <a:lnTo>
                    <a:pt x="22" y="48"/>
                  </a:lnTo>
                  <a:lnTo>
                    <a:pt x="36" y="32"/>
                  </a:lnTo>
                  <a:lnTo>
                    <a:pt x="54" y="18"/>
                  </a:lnTo>
                  <a:lnTo>
                    <a:pt x="76" y="8"/>
                  </a:lnTo>
                  <a:lnTo>
                    <a:pt x="98" y="2"/>
                  </a:lnTo>
                  <a:lnTo>
                    <a:pt x="124" y="0"/>
                  </a:lnTo>
                  <a:lnTo>
                    <a:pt x="124" y="0"/>
                  </a:lnTo>
                  <a:close/>
                  <a:moveTo>
                    <a:pt x="122" y="18"/>
                  </a:moveTo>
                  <a:lnTo>
                    <a:pt x="122" y="18"/>
                  </a:lnTo>
                  <a:lnTo>
                    <a:pt x="134" y="18"/>
                  </a:lnTo>
                  <a:lnTo>
                    <a:pt x="146" y="24"/>
                  </a:lnTo>
                  <a:lnTo>
                    <a:pt x="156" y="32"/>
                  </a:lnTo>
                  <a:lnTo>
                    <a:pt x="166" y="44"/>
                  </a:lnTo>
                  <a:lnTo>
                    <a:pt x="172" y="56"/>
                  </a:lnTo>
                  <a:lnTo>
                    <a:pt x="178" y="72"/>
                  </a:lnTo>
                  <a:lnTo>
                    <a:pt x="182" y="88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82" y="126"/>
                  </a:lnTo>
                  <a:lnTo>
                    <a:pt x="178" y="142"/>
                  </a:lnTo>
                  <a:lnTo>
                    <a:pt x="172" y="158"/>
                  </a:lnTo>
                  <a:lnTo>
                    <a:pt x="166" y="170"/>
                  </a:lnTo>
                  <a:lnTo>
                    <a:pt x="156" y="182"/>
                  </a:lnTo>
                  <a:lnTo>
                    <a:pt x="146" y="190"/>
                  </a:lnTo>
                  <a:lnTo>
                    <a:pt x="134" y="196"/>
                  </a:lnTo>
                  <a:lnTo>
                    <a:pt x="122" y="198"/>
                  </a:lnTo>
                  <a:lnTo>
                    <a:pt x="122" y="198"/>
                  </a:lnTo>
                  <a:lnTo>
                    <a:pt x="110" y="196"/>
                  </a:lnTo>
                  <a:lnTo>
                    <a:pt x="98" y="190"/>
                  </a:lnTo>
                  <a:lnTo>
                    <a:pt x="88" y="182"/>
                  </a:lnTo>
                  <a:lnTo>
                    <a:pt x="80" y="170"/>
                  </a:lnTo>
                  <a:lnTo>
                    <a:pt x="72" y="158"/>
                  </a:lnTo>
                  <a:lnTo>
                    <a:pt x="66" y="142"/>
                  </a:lnTo>
                  <a:lnTo>
                    <a:pt x="62" y="126"/>
                  </a:lnTo>
                  <a:lnTo>
                    <a:pt x="62" y="108"/>
                  </a:lnTo>
                  <a:lnTo>
                    <a:pt x="62" y="108"/>
                  </a:lnTo>
                  <a:lnTo>
                    <a:pt x="62" y="88"/>
                  </a:lnTo>
                  <a:lnTo>
                    <a:pt x="66" y="72"/>
                  </a:lnTo>
                  <a:lnTo>
                    <a:pt x="72" y="56"/>
                  </a:lnTo>
                  <a:lnTo>
                    <a:pt x="80" y="44"/>
                  </a:lnTo>
                  <a:lnTo>
                    <a:pt x="88" y="32"/>
                  </a:lnTo>
                  <a:lnTo>
                    <a:pt x="98" y="24"/>
                  </a:lnTo>
                  <a:lnTo>
                    <a:pt x="110" y="18"/>
                  </a:lnTo>
                  <a:lnTo>
                    <a:pt x="122" y="18"/>
                  </a:lnTo>
                  <a:lnTo>
                    <a:pt x="122" y="1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4679" y="2016"/>
              <a:ext cx="134" cy="340"/>
            </a:xfrm>
            <a:custGeom>
              <a:avLst/>
              <a:gdLst/>
              <a:ahLst/>
              <a:cxnLst>
                <a:cxn ang="0">
                  <a:pos x="100" y="296"/>
                </a:cxn>
                <a:cxn ang="0">
                  <a:pos x="100" y="306"/>
                </a:cxn>
                <a:cxn ang="0">
                  <a:pos x="104" y="320"/>
                </a:cxn>
                <a:cxn ang="0">
                  <a:pos x="112" y="328"/>
                </a:cxn>
                <a:cxn ang="0">
                  <a:pos x="134" y="332"/>
                </a:cxn>
                <a:cxn ang="0">
                  <a:pos x="2" y="340"/>
                </a:cxn>
                <a:cxn ang="0">
                  <a:pos x="2" y="332"/>
                </a:cxn>
                <a:cxn ang="0">
                  <a:pos x="24" y="328"/>
                </a:cxn>
                <a:cxn ang="0">
                  <a:pos x="28" y="324"/>
                </a:cxn>
                <a:cxn ang="0">
                  <a:pos x="34" y="310"/>
                </a:cxn>
                <a:cxn ang="0">
                  <a:pos x="36" y="182"/>
                </a:cxn>
                <a:cxn ang="0">
                  <a:pos x="36" y="162"/>
                </a:cxn>
                <a:cxn ang="0">
                  <a:pos x="32" y="146"/>
                </a:cxn>
                <a:cxn ang="0">
                  <a:pos x="28" y="142"/>
                </a:cxn>
                <a:cxn ang="0">
                  <a:pos x="14" y="138"/>
                </a:cxn>
                <a:cxn ang="0">
                  <a:pos x="0" y="128"/>
                </a:cxn>
                <a:cxn ang="0">
                  <a:pos x="30" y="36"/>
                </a:cxn>
                <a:cxn ang="0">
                  <a:pos x="30" y="28"/>
                </a:cxn>
                <a:cxn ang="0">
                  <a:pos x="36" y="14"/>
                </a:cxn>
                <a:cxn ang="0">
                  <a:pos x="46" y="6"/>
                </a:cxn>
                <a:cxn ang="0">
                  <a:pos x="66" y="0"/>
                </a:cxn>
                <a:cxn ang="0">
                  <a:pos x="86" y="6"/>
                </a:cxn>
                <a:cxn ang="0">
                  <a:pos x="98" y="14"/>
                </a:cxn>
                <a:cxn ang="0">
                  <a:pos x="104" y="26"/>
                </a:cxn>
                <a:cxn ang="0">
                  <a:pos x="104" y="36"/>
                </a:cxn>
                <a:cxn ang="0">
                  <a:pos x="100" y="50"/>
                </a:cxn>
                <a:cxn ang="0">
                  <a:pos x="92" y="62"/>
                </a:cxn>
                <a:cxn ang="0">
                  <a:pos x="80" y="68"/>
                </a:cxn>
                <a:cxn ang="0">
                  <a:pos x="52" y="68"/>
                </a:cxn>
                <a:cxn ang="0">
                  <a:pos x="40" y="62"/>
                </a:cxn>
                <a:cxn ang="0">
                  <a:pos x="32" y="50"/>
                </a:cxn>
                <a:cxn ang="0">
                  <a:pos x="30" y="36"/>
                </a:cxn>
              </a:cxnLst>
              <a:rect l="0" t="0" r="r" b="b"/>
              <a:pathLst>
                <a:path w="134" h="340">
                  <a:moveTo>
                    <a:pt x="100" y="128"/>
                  </a:moveTo>
                  <a:lnTo>
                    <a:pt x="100" y="296"/>
                  </a:lnTo>
                  <a:lnTo>
                    <a:pt x="100" y="296"/>
                  </a:lnTo>
                  <a:lnTo>
                    <a:pt x="100" y="306"/>
                  </a:lnTo>
                  <a:lnTo>
                    <a:pt x="100" y="314"/>
                  </a:lnTo>
                  <a:lnTo>
                    <a:pt x="104" y="320"/>
                  </a:lnTo>
                  <a:lnTo>
                    <a:pt x="108" y="324"/>
                  </a:lnTo>
                  <a:lnTo>
                    <a:pt x="112" y="328"/>
                  </a:lnTo>
                  <a:lnTo>
                    <a:pt x="118" y="330"/>
                  </a:lnTo>
                  <a:lnTo>
                    <a:pt x="134" y="332"/>
                  </a:lnTo>
                  <a:lnTo>
                    <a:pt x="134" y="340"/>
                  </a:lnTo>
                  <a:lnTo>
                    <a:pt x="2" y="340"/>
                  </a:lnTo>
                  <a:lnTo>
                    <a:pt x="2" y="332"/>
                  </a:lnTo>
                  <a:lnTo>
                    <a:pt x="2" y="332"/>
                  </a:lnTo>
                  <a:lnTo>
                    <a:pt x="18" y="330"/>
                  </a:lnTo>
                  <a:lnTo>
                    <a:pt x="24" y="328"/>
                  </a:lnTo>
                  <a:lnTo>
                    <a:pt x="28" y="324"/>
                  </a:lnTo>
                  <a:lnTo>
                    <a:pt x="28" y="324"/>
                  </a:lnTo>
                  <a:lnTo>
                    <a:pt x="32" y="318"/>
                  </a:lnTo>
                  <a:lnTo>
                    <a:pt x="34" y="310"/>
                  </a:lnTo>
                  <a:lnTo>
                    <a:pt x="36" y="292"/>
                  </a:lnTo>
                  <a:lnTo>
                    <a:pt x="36" y="182"/>
                  </a:lnTo>
                  <a:lnTo>
                    <a:pt x="36" y="182"/>
                  </a:lnTo>
                  <a:lnTo>
                    <a:pt x="36" y="162"/>
                  </a:lnTo>
                  <a:lnTo>
                    <a:pt x="34" y="152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28" y="142"/>
                  </a:lnTo>
                  <a:lnTo>
                    <a:pt x="22" y="140"/>
                  </a:lnTo>
                  <a:lnTo>
                    <a:pt x="14" y="138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00" y="128"/>
                  </a:lnTo>
                  <a:close/>
                  <a:moveTo>
                    <a:pt x="30" y="36"/>
                  </a:moveTo>
                  <a:lnTo>
                    <a:pt x="30" y="36"/>
                  </a:lnTo>
                  <a:lnTo>
                    <a:pt x="30" y="28"/>
                  </a:lnTo>
                  <a:lnTo>
                    <a:pt x="32" y="20"/>
                  </a:lnTo>
                  <a:lnTo>
                    <a:pt x="36" y="14"/>
                  </a:lnTo>
                  <a:lnTo>
                    <a:pt x="40" y="10"/>
                  </a:lnTo>
                  <a:lnTo>
                    <a:pt x="46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80" y="2"/>
                  </a:lnTo>
                  <a:lnTo>
                    <a:pt x="86" y="6"/>
                  </a:lnTo>
                  <a:lnTo>
                    <a:pt x="92" y="10"/>
                  </a:lnTo>
                  <a:lnTo>
                    <a:pt x="98" y="14"/>
                  </a:lnTo>
                  <a:lnTo>
                    <a:pt x="100" y="20"/>
                  </a:lnTo>
                  <a:lnTo>
                    <a:pt x="104" y="26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4" y="44"/>
                  </a:lnTo>
                  <a:lnTo>
                    <a:pt x="100" y="50"/>
                  </a:lnTo>
                  <a:lnTo>
                    <a:pt x="98" y="56"/>
                  </a:lnTo>
                  <a:lnTo>
                    <a:pt x="92" y="62"/>
                  </a:lnTo>
                  <a:lnTo>
                    <a:pt x="86" y="64"/>
                  </a:lnTo>
                  <a:lnTo>
                    <a:pt x="80" y="68"/>
                  </a:lnTo>
                  <a:lnTo>
                    <a:pt x="66" y="70"/>
                  </a:lnTo>
                  <a:lnTo>
                    <a:pt x="52" y="68"/>
                  </a:lnTo>
                  <a:lnTo>
                    <a:pt x="46" y="64"/>
                  </a:lnTo>
                  <a:lnTo>
                    <a:pt x="40" y="62"/>
                  </a:lnTo>
                  <a:lnTo>
                    <a:pt x="36" y="56"/>
                  </a:lnTo>
                  <a:lnTo>
                    <a:pt x="32" y="50"/>
                  </a:lnTo>
                  <a:lnTo>
                    <a:pt x="30" y="44"/>
                  </a:lnTo>
                  <a:lnTo>
                    <a:pt x="3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4679" y="2145"/>
              <a:ext cx="134" cy="211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100" y="168"/>
                </a:cxn>
                <a:cxn ang="0">
                  <a:pos x="100" y="168"/>
                </a:cxn>
                <a:cxn ang="0">
                  <a:pos x="100" y="178"/>
                </a:cxn>
                <a:cxn ang="0">
                  <a:pos x="100" y="186"/>
                </a:cxn>
                <a:cxn ang="0">
                  <a:pos x="104" y="192"/>
                </a:cxn>
                <a:cxn ang="0">
                  <a:pos x="108" y="196"/>
                </a:cxn>
                <a:cxn ang="0">
                  <a:pos x="112" y="200"/>
                </a:cxn>
                <a:cxn ang="0">
                  <a:pos x="118" y="202"/>
                </a:cxn>
                <a:cxn ang="0">
                  <a:pos x="134" y="204"/>
                </a:cxn>
                <a:cxn ang="0">
                  <a:pos x="134" y="212"/>
                </a:cxn>
                <a:cxn ang="0">
                  <a:pos x="2" y="212"/>
                </a:cxn>
                <a:cxn ang="0">
                  <a:pos x="2" y="204"/>
                </a:cxn>
                <a:cxn ang="0">
                  <a:pos x="2" y="204"/>
                </a:cxn>
                <a:cxn ang="0">
                  <a:pos x="18" y="202"/>
                </a:cxn>
                <a:cxn ang="0">
                  <a:pos x="24" y="200"/>
                </a:cxn>
                <a:cxn ang="0">
                  <a:pos x="28" y="196"/>
                </a:cxn>
                <a:cxn ang="0">
                  <a:pos x="28" y="196"/>
                </a:cxn>
                <a:cxn ang="0">
                  <a:pos x="32" y="190"/>
                </a:cxn>
                <a:cxn ang="0">
                  <a:pos x="34" y="182"/>
                </a:cxn>
                <a:cxn ang="0">
                  <a:pos x="36" y="164"/>
                </a:cxn>
                <a:cxn ang="0">
                  <a:pos x="36" y="54"/>
                </a:cxn>
                <a:cxn ang="0">
                  <a:pos x="36" y="54"/>
                </a:cxn>
                <a:cxn ang="0">
                  <a:pos x="36" y="34"/>
                </a:cxn>
                <a:cxn ang="0">
                  <a:pos x="34" y="24"/>
                </a:cxn>
                <a:cxn ang="0">
                  <a:pos x="32" y="18"/>
                </a:cxn>
                <a:cxn ang="0">
                  <a:pos x="32" y="18"/>
                </a:cxn>
                <a:cxn ang="0">
                  <a:pos x="28" y="14"/>
                </a:cxn>
                <a:cxn ang="0">
                  <a:pos x="22" y="12"/>
                </a:cxn>
                <a:cxn ang="0">
                  <a:pos x="14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00" y="0"/>
                </a:cxn>
              </a:cxnLst>
              <a:rect l="0" t="0" r="r" b="b"/>
              <a:pathLst>
                <a:path w="134" h="212">
                  <a:moveTo>
                    <a:pt x="100" y="0"/>
                  </a:moveTo>
                  <a:lnTo>
                    <a:pt x="100" y="168"/>
                  </a:lnTo>
                  <a:lnTo>
                    <a:pt x="100" y="168"/>
                  </a:lnTo>
                  <a:lnTo>
                    <a:pt x="100" y="178"/>
                  </a:lnTo>
                  <a:lnTo>
                    <a:pt x="100" y="186"/>
                  </a:lnTo>
                  <a:lnTo>
                    <a:pt x="104" y="192"/>
                  </a:lnTo>
                  <a:lnTo>
                    <a:pt x="108" y="196"/>
                  </a:lnTo>
                  <a:lnTo>
                    <a:pt x="112" y="200"/>
                  </a:lnTo>
                  <a:lnTo>
                    <a:pt x="118" y="202"/>
                  </a:lnTo>
                  <a:lnTo>
                    <a:pt x="134" y="204"/>
                  </a:lnTo>
                  <a:lnTo>
                    <a:pt x="134" y="212"/>
                  </a:lnTo>
                  <a:lnTo>
                    <a:pt x="2" y="212"/>
                  </a:lnTo>
                  <a:lnTo>
                    <a:pt x="2" y="204"/>
                  </a:lnTo>
                  <a:lnTo>
                    <a:pt x="2" y="204"/>
                  </a:lnTo>
                  <a:lnTo>
                    <a:pt x="18" y="202"/>
                  </a:lnTo>
                  <a:lnTo>
                    <a:pt x="24" y="200"/>
                  </a:lnTo>
                  <a:lnTo>
                    <a:pt x="28" y="196"/>
                  </a:lnTo>
                  <a:lnTo>
                    <a:pt x="28" y="196"/>
                  </a:lnTo>
                  <a:lnTo>
                    <a:pt x="32" y="190"/>
                  </a:lnTo>
                  <a:lnTo>
                    <a:pt x="34" y="182"/>
                  </a:lnTo>
                  <a:lnTo>
                    <a:pt x="36" y="16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6" y="34"/>
                  </a:lnTo>
                  <a:lnTo>
                    <a:pt x="34" y="24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28" y="14"/>
                  </a:lnTo>
                  <a:lnTo>
                    <a:pt x="22" y="12"/>
                  </a:lnTo>
                  <a:lnTo>
                    <a:pt x="14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710" y="2016"/>
              <a:ext cx="73" cy="69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36"/>
                </a:cxn>
                <a:cxn ang="0">
                  <a:pos x="0" y="28"/>
                </a:cxn>
                <a:cxn ang="0">
                  <a:pos x="2" y="20"/>
                </a:cxn>
                <a:cxn ang="0">
                  <a:pos x="6" y="14"/>
                </a:cxn>
                <a:cxn ang="0">
                  <a:pos x="10" y="10"/>
                </a:cxn>
                <a:cxn ang="0">
                  <a:pos x="16" y="6"/>
                </a:cxn>
                <a:cxn ang="0">
                  <a:pos x="22" y="2"/>
                </a:cxn>
                <a:cxn ang="0">
                  <a:pos x="36" y="0"/>
                </a:cxn>
                <a:cxn ang="0">
                  <a:pos x="50" y="2"/>
                </a:cxn>
                <a:cxn ang="0">
                  <a:pos x="56" y="6"/>
                </a:cxn>
                <a:cxn ang="0">
                  <a:pos x="62" y="10"/>
                </a:cxn>
                <a:cxn ang="0">
                  <a:pos x="68" y="14"/>
                </a:cxn>
                <a:cxn ang="0">
                  <a:pos x="70" y="20"/>
                </a:cxn>
                <a:cxn ang="0">
                  <a:pos x="74" y="26"/>
                </a:cxn>
                <a:cxn ang="0">
                  <a:pos x="74" y="36"/>
                </a:cxn>
                <a:cxn ang="0">
                  <a:pos x="74" y="36"/>
                </a:cxn>
                <a:cxn ang="0">
                  <a:pos x="74" y="44"/>
                </a:cxn>
                <a:cxn ang="0">
                  <a:pos x="70" y="50"/>
                </a:cxn>
                <a:cxn ang="0">
                  <a:pos x="68" y="56"/>
                </a:cxn>
                <a:cxn ang="0">
                  <a:pos x="62" y="62"/>
                </a:cxn>
                <a:cxn ang="0">
                  <a:pos x="56" y="64"/>
                </a:cxn>
                <a:cxn ang="0">
                  <a:pos x="50" y="68"/>
                </a:cxn>
                <a:cxn ang="0">
                  <a:pos x="36" y="70"/>
                </a:cxn>
                <a:cxn ang="0">
                  <a:pos x="22" y="68"/>
                </a:cxn>
                <a:cxn ang="0">
                  <a:pos x="16" y="64"/>
                </a:cxn>
                <a:cxn ang="0">
                  <a:pos x="10" y="62"/>
                </a:cxn>
                <a:cxn ang="0">
                  <a:pos x="6" y="56"/>
                </a:cxn>
                <a:cxn ang="0">
                  <a:pos x="2" y="50"/>
                </a:cxn>
                <a:cxn ang="0">
                  <a:pos x="0" y="44"/>
                </a:cxn>
                <a:cxn ang="0">
                  <a:pos x="0" y="36"/>
                </a:cxn>
              </a:cxnLst>
              <a:rect l="0" t="0" r="r" b="b"/>
              <a:pathLst>
                <a:path w="74" h="70">
                  <a:moveTo>
                    <a:pt x="0" y="36"/>
                  </a:moveTo>
                  <a:lnTo>
                    <a:pt x="0" y="36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36" y="0"/>
                  </a:lnTo>
                  <a:lnTo>
                    <a:pt x="50" y="2"/>
                  </a:lnTo>
                  <a:lnTo>
                    <a:pt x="56" y="6"/>
                  </a:lnTo>
                  <a:lnTo>
                    <a:pt x="62" y="10"/>
                  </a:lnTo>
                  <a:lnTo>
                    <a:pt x="68" y="14"/>
                  </a:lnTo>
                  <a:lnTo>
                    <a:pt x="70" y="20"/>
                  </a:lnTo>
                  <a:lnTo>
                    <a:pt x="74" y="2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44"/>
                  </a:lnTo>
                  <a:lnTo>
                    <a:pt x="70" y="50"/>
                  </a:lnTo>
                  <a:lnTo>
                    <a:pt x="68" y="56"/>
                  </a:lnTo>
                  <a:lnTo>
                    <a:pt x="62" y="62"/>
                  </a:lnTo>
                  <a:lnTo>
                    <a:pt x="56" y="64"/>
                  </a:lnTo>
                  <a:lnTo>
                    <a:pt x="50" y="68"/>
                  </a:lnTo>
                  <a:lnTo>
                    <a:pt x="36" y="70"/>
                  </a:lnTo>
                  <a:lnTo>
                    <a:pt x="22" y="68"/>
                  </a:lnTo>
                  <a:lnTo>
                    <a:pt x="16" y="64"/>
                  </a:lnTo>
                  <a:lnTo>
                    <a:pt x="10" y="62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0" y="44"/>
                  </a:lnTo>
                  <a:lnTo>
                    <a:pt x="0" y="36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4313" y="2137"/>
              <a:ext cx="207" cy="21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02" y="6"/>
                </a:cxn>
                <a:cxn ang="0">
                  <a:pos x="102" y="60"/>
                </a:cxn>
                <a:cxn ang="0">
                  <a:pos x="144" y="10"/>
                </a:cxn>
                <a:cxn ang="0">
                  <a:pos x="144" y="10"/>
                </a:cxn>
                <a:cxn ang="0">
                  <a:pos x="150" y="6"/>
                </a:cxn>
                <a:cxn ang="0">
                  <a:pos x="156" y="2"/>
                </a:cxn>
                <a:cxn ang="0">
                  <a:pos x="162" y="0"/>
                </a:cxn>
                <a:cxn ang="0">
                  <a:pos x="170" y="0"/>
                </a:cxn>
                <a:cxn ang="0">
                  <a:pos x="180" y="2"/>
                </a:cxn>
                <a:cxn ang="0">
                  <a:pos x="188" y="4"/>
                </a:cxn>
                <a:cxn ang="0">
                  <a:pos x="198" y="10"/>
                </a:cxn>
                <a:cxn ang="0">
                  <a:pos x="208" y="16"/>
                </a:cxn>
                <a:cxn ang="0">
                  <a:pos x="194" y="96"/>
                </a:cxn>
                <a:cxn ang="0">
                  <a:pos x="194" y="96"/>
                </a:cxn>
                <a:cxn ang="0">
                  <a:pos x="180" y="82"/>
                </a:cxn>
                <a:cxn ang="0">
                  <a:pos x="168" y="70"/>
                </a:cxn>
                <a:cxn ang="0">
                  <a:pos x="152" y="64"/>
                </a:cxn>
                <a:cxn ang="0">
                  <a:pos x="146" y="62"/>
                </a:cxn>
                <a:cxn ang="0">
                  <a:pos x="138" y="62"/>
                </a:cxn>
                <a:cxn ang="0">
                  <a:pos x="138" y="62"/>
                </a:cxn>
                <a:cxn ang="0">
                  <a:pos x="132" y="62"/>
                </a:cxn>
                <a:cxn ang="0">
                  <a:pos x="126" y="64"/>
                </a:cxn>
                <a:cxn ang="0">
                  <a:pos x="120" y="66"/>
                </a:cxn>
                <a:cxn ang="0">
                  <a:pos x="114" y="70"/>
                </a:cxn>
                <a:cxn ang="0">
                  <a:pos x="110" y="76"/>
                </a:cxn>
                <a:cxn ang="0">
                  <a:pos x="106" y="84"/>
                </a:cxn>
                <a:cxn ang="0">
                  <a:pos x="104" y="92"/>
                </a:cxn>
                <a:cxn ang="0">
                  <a:pos x="102" y="102"/>
                </a:cxn>
                <a:cxn ang="0">
                  <a:pos x="102" y="174"/>
                </a:cxn>
                <a:cxn ang="0">
                  <a:pos x="102" y="174"/>
                </a:cxn>
                <a:cxn ang="0">
                  <a:pos x="104" y="190"/>
                </a:cxn>
                <a:cxn ang="0">
                  <a:pos x="106" y="196"/>
                </a:cxn>
                <a:cxn ang="0">
                  <a:pos x="110" y="200"/>
                </a:cxn>
                <a:cxn ang="0">
                  <a:pos x="114" y="204"/>
                </a:cxn>
                <a:cxn ang="0">
                  <a:pos x="120" y="206"/>
                </a:cxn>
                <a:cxn ang="0">
                  <a:pos x="136" y="210"/>
                </a:cxn>
                <a:cxn ang="0">
                  <a:pos x="136" y="218"/>
                </a:cxn>
                <a:cxn ang="0">
                  <a:pos x="2" y="218"/>
                </a:cxn>
                <a:cxn ang="0">
                  <a:pos x="2" y="208"/>
                </a:cxn>
                <a:cxn ang="0">
                  <a:pos x="2" y="208"/>
                </a:cxn>
                <a:cxn ang="0">
                  <a:pos x="18" y="206"/>
                </a:cxn>
                <a:cxn ang="0">
                  <a:pos x="24" y="204"/>
                </a:cxn>
                <a:cxn ang="0">
                  <a:pos x="28" y="200"/>
                </a:cxn>
                <a:cxn ang="0">
                  <a:pos x="32" y="196"/>
                </a:cxn>
                <a:cxn ang="0">
                  <a:pos x="34" y="190"/>
                </a:cxn>
                <a:cxn ang="0">
                  <a:pos x="36" y="174"/>
                </a:cxn>
                <a:cxn ang="0">
                  <a:pos x="36" y="44"/>
                </a:cxn>
                <a:cxn ang="0">
                  <a:pos x="36" y="44"/>
                </a:cxn>
                <a:cxn ang="0">
                  <a:pos x="34" y="30"/>
                </a:cxn>
                <a:cxn ang="0">
                  <a:pos x="30" y="24"/>
                </a:cxn>
                <a:cxn ang="0">
                  <a:pos x="28" y="20"/>
                </a:cxn>
                <a:cxn ang="0">
                  <a:pos x="22" y="18"/>
                </a:cxn>
                <a:cxn ang="0">
                  <a:pos x="16" y="16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08" h="218">
                  <a:moveTo>
                    <a:pt x="0" y="6"/>
                  </a:moveTo>
                  <a:lnTo>
                    <a:pt x="102" y="6"/>
                  </a:lnTo>
                  <a:lnTo>
                    <a:pt x="102" y="60"/>
                  </a:lnTo>
                  <a:lnTo>
                    <a:pt x="144" y="10"/>
                  </a:lnTo>
                  <a:lnTo>
                    <a:pt x="144" y="10"/>
                  </a:lnTo>
                  <a:lnTo>
                    <a:pt x="150" y="6"/>
                  </a:lnTo>
                  <a:lnTo>
                    <a:pt x="156" y="2"/>
                  </a:lnTo>
                  <a:lnTo>
                    <a:pt x="162" y="0"/>
                  </a:lnTo>
                  <a:lnTo>
                    <a:pt x="170" y="0"/>
                  </a:lnTo>
                  <a:lnTo>
                    <a:pt x="180" y="2"/>
                  </a:lnTo>
                  <a:lnTo>
                    <a:pt x="188" y="4"/>
                  </a:lnTo>
                  <a:lnTo>
                    <a:pt x="198" y="10"/>
                  </a:lnTo>
                  <a:lnTo>
                    <a:pt x="208" y="16"/>
                  </a:lnTo>
                  <a:lnTo>
                    <a:pt x="194" y="96"/>
                  </a:lnTo>
                  <a:lnTo>
                    <a:pt x="194" y="96"/>
                  </a:lnTo>
                  <a:lnTo>
                    <a:pt x="180" y="82"/>
                  </a:lnTo>
                  <a:lnTo>
                    <a:pt x="168" y="70"/>
                  </a:lnTo>
                  <a:lnTo>
                    <a:pt x="152" y="64"/>
                  </a:lnTo>
                  <a:lnTo>
                    <a:pt x="146" y="62"/>
                  </a:lnTo>
                  <a:lnTo>
                    <a:pt x="138" y="62"/>
                  </a:lnTo>
                  <a:lnTo>
                    <a:pt x="138" y="62"/>
                  </a:lnTo>
                  <a:lnTo>
                    <a:pt x="132" y="62"/>
                  </a:lnTo>
                  <a:lnTo>
                    <a:pt x="126" y="64"/>
                  </a:lnTo>
                  <a:lnTo>
                    <a:pt x="120" y="66"/>
                  </a:lnTo>
                  <a:lnTo>
                    <a:pt x="114" y="70"/>
                  </a:lnTo>
                  <a:lnTo>
                    <a:pt x="110" y="76"/>
                  </a:lnTo>
                  <a:lnTo>
                    <a:pt x="106" y="84"/>
                  </a:lnTo>
                  <a:lnTo>
                    <a:pt x="104" y="92"/>
                  </a:lnTo>
                  <a:lnTo>
                    <a:pt x="102" y="102"/>
                  </a:lnTo>
                  <a:lnTo>
                    <a:pt x="102" y="174"/>
                  </a:lnTo>
                  <a:lnTo>
                    <a:pt x="102" y="174"/>
                  </a:lnTo>
                  <a:lnTo>
                    <a:pt x="104" y="190"/>
                  </a:lnTo>
                  <a:lnTo>
                    <a:pt x="106" y="196"/>
                  </a:lnTo>
                  <a:lnTo>
                    <a:pt x="110" y="200"/>
                  </a:lnTo>
                  <a:lnTo>
                    <a:pt x="114" y="204"/>
                  </a:lnTo>
                  <a:lnTo>
                    <a:pt x="120" y="206"/>
                  </a:lnTo>
                  <a:lnTo>
                    <a:pt x="136" y="210"/>
                  </a:lnTo>
                  <a:lnTo>
                    <a:pt x="136" y="218"/>
                  </a:lnTo>
                  <a:lnTo>
                    <a:pt x="2" y="218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18" y="206"/>
                  </a:lnTo>
                  <a:lnTo>
                    <a:pt x="24" y="204"/>
                  </a:lnTo>
                  <a:lnTo>
                    <a:pt x="28" y="200"/>
                  </a:lnTo>
                  <a:lnTo>
                    <a:pt x="32" y="196"/>
                  </a:lnTo>
                  <a:lnTo>
                    <a:pt x="34" y="190"/>
                  </a:lnTo>
                  <a:lnTo>
                    <a:pt x="36" y="17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4" y="30"/>
                  </a:lnTo>
                  <a:lnTo>
                    <a:pt x="30" y="24"/>
                  </a:lnTo>
                  <a:lnTo>
                    <a:pt x="28" y="20"/>
                  </a:lnTo>
                  <a:lnTo>
                    <a:pt x="22" y="18"/>
                  </a:lnTo>
                  <a:lnTo>
                    <a:pt x="16" y="16"/>
                  </a:lnTo>
                  <a:lnTo>
                    <a:pt x="0" y="1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9"/>
            <p:cNvSpPr>
              <a:spLocks noEditPoints="1"/>
            </p:cNvSpPr>
            <p:nvPr/>
          </p:nvSpPr>
          <p:spPr bwMode="auto">
            <a:xfrm>
              <a:off x="4106" y="2145"/>
              <a:ext cx="226" cy="215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2" y="88"/>
                </a:cxn>
                <a:cxn ang="0">
                  <a:pos x="8" y="66"/>
                </a:cxn>
                <a:cxn ang="0">
                  <a:pos x="20" y="46"/>
                </a:cxn>
                <a:cxn ang="0">
                  <a:pos x="34" y="30"/>
                </a:cxn>
                <a:cxn ang="0">
                  <a:pos x="72" y="8"/>
                </a:cxn>
                <a:cxn ang="0">
                  <a:pos x="122" y="0"/>
                </a:cxn>
                <a:cxn ang="0">
                  <a:pos x="144" y="0"/>
                </a:cxn>
                <a:cxn ang="0">
                  <a:pos x="178" y="14"/>
                </a:cxn>
                <a:cxn ang="0">
                  <a:pos x="202" y="38"/>
                </a:cxn>
                <a:cxn ang="0">
                  <a:pos x="214" y="72"/>
                </a:cxn>
                <a:cxn ang="0">
                  <a:pos x="70" y="92"/>
                </a:cxn>
                <a:cxn ang="0">
                  <a:pos x="70" y="110"/>
                </a:cxn>
                <a:cxn ang="0">
                  <a:pos x="80" y="142"/>
                </a:cxn>
                <a:cxn ang="0">
                  <a:pos x="98" y="168"/>
                </a:cxn>
                <a:cxn ang="0">
                  <a:pos x="120" y="184"/>
                </a:cxn>
                <a:cxn ang="0">
                  <a:pos x="134" y="186"/>
                </a:cxn>
                <a:cxn ang="0">
                  <a:pos x="164" y="184"/>
                </a:cxn>
                <a:cxn ang="0">
                  <a:pos x="186" y="174"/>
                </a:cxn>
                <a:cxn ang="0">
                  <a:pos x="208" y="154"/>
                </a:cxn>
                <a:cxn ang="0">
                  <a:pos x="226" y="144"/>
                </a:cxn>
                <a:cxn ang="0">
                  <a:pos x="222" y="158"/>
                </a:cxn>
                <a:cxn ang="0">
                  <a:pos x="204" y="184"/>
                </a:cxn>
                <a:cxn ang="0">
                  <a:pos x="178" y="204"/>
                </a:cxn>
                <a:cxn ang="0">
                  <a:pos x="140" y="216"/>
                </a:cxn>
                <a:cxn ang="0">
                  <a:pos x="118" y="216"/>
                </a:cxn>
                <a:cxn ang="0">
                  <a:pos x="80" y="212"/>
                </a:cxn>
                <a:cxn ang="0">
                  <a:pos x="42" y="194"/>
                </a:cxn>
                <a:cxn ang="0">
                  <a:pos x="20" y="170"/>
                </a:cxn>
                <a:cxn ang="0">
                  <a:pos x="8" y="152"/>
                </a:cxn>
                <a:cxn ang="0">
                  <a:pos x="2" y="128"/>
                </a:cxn>
                <a:cxn ang="0">
                  <a:pos x="0" y="116"/>
                </a:cxn>
                <a:cxn ang="0">
                  <a:pos x="150" y="72"/>
                </a:cxn>
                <a:cxn ang="0">
                  <a:pos x="148" y="60"/>
                </a:cxn>
                <a:cxn ang="0">
                  <a:pos x="144" y="42"/>
                </a:cxn>
                <a:cxn ang="0">
                  <a:pos x="134" y="28"/>
                </a:cxn>
                <a:cxn ang="0">
                  <a:pos x="120" y="20"/>
                </a:cxn>
                <a:cxn ang="0">
                  <a:pos x="114" y="18"/>
                </a:cxn>
                <a:cxn ang="0">
                  <a:pos x="100" y="22"/>
                </a:cxn>
                <a:cxn ang="0">
                  <a:pos x="86" y="32"/>
                </a:cxn>
                <a:cxn ang="0">
                  <a:pos x="76" y="50"/>
                </a:cxn>
                <a:cxn ang="0">
                  <a:pos x="72" y="72"/>
                </a:cxn>
              </a:cxnLst>
              <a:rect l="0" t="0" r="r" b="b"/>
              <a:pathLst>
                <a:path w="226" h="216">
                  <a:moveTo>
                    <a:pt x="0" y="116"/>
                  </a:moveTo>
                  <a:lnTo>
                    <a:pt x="0" y="116"/>
                  </a:lnTo>
                  <a:lnTo>
                    <a:pt x="0" y="102"/>
                  </a:lnTo>
                  <a:lnTo>
                    <a:pt x="2" y="88"/>
                  </a:lnTo>
                  <a:lnTo>
                    <a:pt x="4" y="76"/>
                  </a:lnTo>
                  <a:lnTo>
                    <a:pt x="8" y="66"/>
                  </a:lnTo>
                  <a:lnTo>
                    <a:pt x="14" y="56"/>
                  </a:lnTo>
                  <a:lnTo>
                    <a:pt x="20" y="46"/>
                  </a:lnTo>
                  <a:lnTo>
                    <a:pt x="26" y="38"/>
                  </a:lnTo>
                  <a:lnTo>
                    <a:pt x="34" y="30"/>
                  </a:lnTo>
                  <a:lnTo>
                    <a:pt x="52" y="16"/>
                  </a:lnTo>
                  <a:lnTo>
                    <a:pt x="72" y="8"/>
                  </a:lnTo>
                  <a:lnTo>
                    <a:pt x="96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44" y="0"/>
                  </a:lnTo>
                  <a:lnTo>
                    <a:pt x="162" y="6"/>
                  </a:lnTo>
                  <a:lnTo>
                    <a:pt x="178" y="14"/>
                  </a:lnTo>
                  <a:lnTo>
                    <a:pt x="192" y="26"/>
                  </a:lnTo>
                  <a:lnTo>
                    <a:pt x="202" y="38"/>
                  </a:lnTo>
                  <a:lnTo>
                    <a:pt x="210" y="54"/>
                  </a:lnTo>
                  <a:lnTo>
                    <a:pt x="214" y="72"/>
                  </a:lnTo>
                  <a:lnTo>
                    <a:pt x="218" y="92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70" y="110"/>
                  </a:lnTo>
                  <a:lnTo>
                    <a:pt x="74" y="126"/>
                  </a:lnTo>
                  <a:lnTo>
                    <a:pt x="80" y="142"/>
                  </a:lnTo>
                  <a:lnTo>
                    <a:pt x="88" y="156"/>
                  </a:lnTo>
                  <a:lnTo>
                    <a:pt x="98" y="168"/>
                  </a:lnTo>
                  <a:lnTo>
                    <a:pt x="108" y="178"/>
                  </a:lnTo>
                  <a:lnTo>
                    <a:pt x="120" y="184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54" y="186"/>
                  </a:lnTo>
                  <a:lnTo>
                    <a:pt x="164" y="184"/>
                  </a:lnTo>
                  <a:lnTo>
                    <a:pt x="176" y="180"/>
                  </a:lnTo>
                  <a:lnTo>
                    <a:pt x="186" y="174"/>
                  </a:lnTo>
                  <a:lnTo>
                    <a:pt x="196" y="164"/>
                  </a:lnTo>
                  <a:lnTo>
                    <a:pt x="208" y="154"/>
                  </a:lnTo>
                  <a:lnTo>
                    <a:pt x="220" y="138"/>
                  </a:lnTo>
                  <a:lnTo>
                    <a:pt x="226" y="144"/>
                  </a:lnTo>
                  <a:lnTo>
                    <a:pt x="226" y="144"/>
                  </a:lnTo>
                  <a:lnTo>
                    <a:pt x="222" y="158"/>
                  </a:lnTo>
                  <a:lnTo>
                    <a:pt x="214" y="170"/>
                  </a:lnTo>
                  <a:lnTo>
                    <a:pt x="204" y="184"/>
                  </a:lnTo>
                  <a:lnTo>
                    <a:pt x="192" y="194"/>
                  </a:lnTo>
                  <a:lnTo>
                    <a:pt x="178" y="204"/>
                  </a:lnTo>
                  <a:lnTo>
                    <a:pt x="160" y="210"/>
                  </a:lnTo>
                  <a:lnTo>
                    <a:pt x="140" y="216"/>
                  </a:lnTo>
                  <a:lnTo>
                    <a:pt x="118" y="216"/>
                  </a:lnTo>
                  <a:lnTo>
                    <a:pt x="118" y="216"/>
                  </a:lnTo>
                  <a:lnTo>
                    <a:pt x="100" y="216"/>
                  </a:lnTo>
                  <a:lnTo>
                    <a:pt x="80" y="212"/>
                  </a:lnTo>
                  <a:lnTo>
                    <a:pt x="60" y="204"/>
                  </a:lnTo>
                  <a:lnTo>
                    <a:pt x="42" y="194"/>
                  </a:lnTo>
                  <a:lnTo>
                    <a:pt x="26" y="178"/>
                  </a:lnTo>
                  <a:lnTo>
                    <a:pt x="20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4" y="140"/>
                  </a:lnTo>
                  <a:lnTo>
                    <a:pt x="2" y="128"/>
                  </a:lnTo>
                  <a:lnTo>
                    <a:pt x="0" y="116"/>
                  </a:lnTo>
                  <a:lnTo>
                    <a:pt x="0" y="116"/>
                  </a:lnTo>
                  <a:close/>
                  <a:moveTo>
                    <a:pt x="72" y="72"/>
                  </a:moveTo>
                  <a:lnTo>
                    <a:pt x="150" y="72"/>
                  </a:lnTo>
                  <a:lnTo>
                    <a:pt x="150" y="72"/>
                  </a:lnTo>
                  <a:lnTo>
                    <a:pt x="148" y="60"/>
                  </a:lnTo>
                  <a:lnTo>
                    <a:pt x="146" y="50"/>
                  </a:lnTo>
                  <a:lnTo>
                    <a:pt x="144" y="42"/>
                  </a:lnTo>
                  <a:lnTo>
                    <a:pt x="140" y="34"/>
                  </a:lnTo>
                  <a:lnTo>
                    <a:pt x="134" y="28"/>
                  </a:lnTo>
                  <a:lnTo>
                    <a:pt x="128" y="22"/>
                  </a:lnTo>
                  <a:lnTo>
                    <a:pt x="120" y="20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06" y="18"/>
                  </a:lnTo>
                  <a:lnTo>
                    <a:pt x="100" y="22"/>
                  </a:lnTo>
                  <a:lnTo>
                    <a:pt x="92" y="26"/>
                  </a:lnTo>
                  <a:lnTo>
                    <a:pt x="86" y="32"/>
                  </a:lnTo>
                  <a:lnTo>
                    <a:pt x="82" y="40"/>
                  </a:lnTo>
                  <a:lnTo>
                    <a:pt x="76" y="50"/>
                  </a:lnTo>
                  <a:lnTo>
                    <a:pt x="74" y="60"/>
                  </a:lnTo>
                  <a:lnTo>
                    <a:pt x="72" y="72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3514" y="2145"/>
              <a:ext cx="278" cy="211"/>
            </a:xfrm>
            <a:custGeom>
              <a:avLst/>
              <a:gdLst/>
              <a:ahLst/>
              <a:cxnLst>
                <a:cxn ang="0">
                  <a:pos x="96" y="50"/>
                </a:cxn>
                <a:cxn ang="0">
                  <a:pos x="98" y="50"/>
                </a:cxn>
                <a:cxn ang="0">
                  <a:pos x="114" y="28"/>
                </a:cxn>
                <a:cxn ang="0">
                  <a:pos x="132" y="12"/>
                </a:cxn>
                <a:cxn ang="0">
                  <a:pos x="152" y="2"/>
                </a:cxn>
                <a:cxn ang="0">
                  <a:pos x="176" y="0"/>
                </a:cxn>
                <a:cxn ang="0">
                  <a:pos x="190" y="0"/>
                </a:cxn>
                <a:cxn ang="0">
                  <a:pos x="214" y="10"/>
                </a:cxn>
                <a:cxn ang="0">
                  <a:pos x="226" y="20"/>
                </a:cxn>
                <a:cxn ang="0">
                  <a:pos x="242" y="44"/>
                </a:cxn>
                <a:cxn ang="0">
                  <a:pos x="246" y="74"/>
                </a:cxn>
                <a:cxn ang="0">
                  <a:pos x="246" y="164"/>
                </a:cxn>
                <a:cxn ang="0">
                  <a:pos x="250" y="190"/>
                </a:cxn>
                <a:cxn ang="0">
                  <a:pos x="254" y="196"/>
                </a:cxn>
                <a:cxn ang="0">
                  <a:pos x="278" y="202"/>
                </a:cxn>
                <a:cxn ang="0">
                  <a:pos x="154" y="212"/>
                </a:cxn>
                <a:cxn ang="0">
                  <a:pos x="154" y="202"/>
                </a:cxn>
                <a:cxn ang="0">
                  <a:pos x="172" y="198"/>
                </a:cxn>
                <a:cxn ang="0">
                  <a:pos x="178" y="196"/>
                </a:cxn>
                <a:cxn ang="0">
                  <a:pos x="184" y="182"/>
                </a:cxn>
                <a:cxn ang="0">
                  <a:pos x="186" y="82"/>
                </a:cxn>
                <a:cxn ang="0">
                  <a:pos x="184" y="70"/>
                </a:cxn>
                <a:cxn ang="0">
                  <a:pos x="180" y="52"/>
                </a:cxn>
                <a:cxn ang="0">
                  <a:pos x="176" y="46"/>
                </a:cxn>
                <a:cxn ang="0">
                  <a:pos x="164" y="36"/>
                </a:cxn>
                <a:cxn ang="0">
                  <a:pos x="148" y="32"/>
                </a:cxn>
                <a:cxn ang="0">
                  <a:pos x="132" y="34"/>
                </a:cxn>
                <a:cxn ang="0">
                  <a:pos x="106" y="52"/>
                </a:cxn>
                <a:cxn ang="0">
                  <a:pos x="96" y="164"/>
                </a:cxn>
                <a:cxn ang="0">
                  <a:pos x="96" y="174"/>
                </a:cxn>
                <a:cxn ang="0">
                  <a:pos x="102" y="192"/>
                </a:cxn>
                <a:cxn ang="0">
                  <a:pos x="106" y="198"/>
                </a:cxn>
                <a:cxn ang="0">
                  <a:pos x="128" y="204"/>
                </a:cxn>
                <a:cxn ang="0">
                  <a:pos x="4" y="212"/>
                </a:cxn>
                <a:cxn ang="0">
                  <a:pos x="4" y="204"/>
                </a:cxn>
                <a:cxn ang="0">
                  <a:pos x="20" y="200"/>
                </a:cxn>
                <a:cxn ang="0">
                  <a:pos x="24" y="198"/>
                </a:cxn>
                <a:cxn ang="0">
                  <a:pos x="32" y="184"/>
                </a:cxn>
                <a:cxn ang="0">
                  <a:pos x="32" y="54"/>
                </a:cxn>
                <a:cxn ang="0">
                  <a:pos x="32" y="36"/>
                </a:cxn>
                <a:cxn ang="0">
                  <a:pos x="30" y="20"/>
                </a:cxn>
                <a:cxn ang="0">
                  <a:pos x="26" y="16"/>
                </a:cxn>
                <a:cxn ang="0">
                  <a:pos x="16" y="10"/>
                </a:cxn>
                <a:cxn ang="0">
                  <a:pos x="0" y="0"/>
                </a:cxn>
                <a:cxn ang="0">
                  <a:pos x="96" y="0"/>
                </a:cxn>
              </a:cxnLst>
              <a:rect l="0" t="0" r="r" b="b"/>
              <a:pathLst>
                <a:path w="278" h="212">
                  <a:moveTo>
                    <a:pt x="96" y="0"/>
                  </a:moveTo>
                  <a:lnTo>
                    <a:pt x="96" y="50"/>
                  </a:lnTo>
                  <a:lnTo>
                    <a:pt x="98" y="50"/>
                  </a:lnTo>
                  <a:lnTo>
                    <a:pt x="98" y="50"/>
                  </a:lnTo>
                  <a:lnTo>
                    <a:pt x="104" y="38"/>
                  </a:lnTo>
                  <a:lnTo>
                    <a:pt x="114" y="28"/>
                  </a:lnTo>
                  <a:lnTo>
                    <a:pt x="122" y="18"/>
                  </a:lnTo>
                  <a:lnTo>
                    <a:pt x="132" y="12"/>
                  </a:lnTo>
                  <a:lnTo>
                    <a:pt x="142" y="6"/>
                  </a:lnTo>
                  <a:lnTo>
                    <a:pt x="152" y="2"/>
                  </a:lnTo>
                  <a:lnTo>
                    <a:pt x="164" y="0"/>
                  </a:lnTo>
                  <a:lnTo>
                    <a:pt x="176" y="0"/>
                  </a:lnTo>
                  <a:lnTo>
                    <a:pt x="176" y="0"/>
                  </a:lnTo>
                  <a:lnTo>
                    <a:pt x="190" y="0"/>
                  </a:lnTo>
                  <a:lnTo>
                    <a:pt x="202" y="4"/>
                  </a:lnTo>
                  <a:lnTo>
                    <a:pt x="214" y="10"/>
                  </a:lnTo>
                  <a:lnTo>
                    <a:pt x="226" y="20"/>
                  </a:lnTo>
                  <a:lnTo>
                    <a:pt x="226" y="20"/>
                  </a:lnTo>
                  <a:lnTo>
                    <a:pt x="234" y="30"/>
                  </a:lnTo>
                  <a:lnTo>
                    <a:pt x="242" y="44"/>
                  </a:lnTo>
                  <a:lnTo>
                    <a:pt x="246" y="58"/>
                  </a:lnTo>
                  <a:lnTo>
                    <a:pt x="246" y="74"/>
                  </a:lnTo>
                  <a:lnTo>
                    <a:pt x="246" y="164"/>
                  </a:lnTo>
                  <a:lnTo>
                    <a:pt x="246" y="164"/>
                  </a:lnTo>
                  <a:lnTo>
                    <a:pt x="248" y="182"/>
                  </a:lnTo>
                  <a:lnTo>
                    <a:pt x="250" y="190"/>
                  </a:lnTo>
                  <a:lnTo>
                    <a:pt x="254" y="196"/>
                  </a:lnTo>
                  <a:lnTo>
                    <a:pt x="254" y="196"/>
                  </a:lnTo>
                  <a:lnTo>
                    <a:pt x="262" y="200"/>
                  </a:lnTo>
                  <a:lnTo>
                    <a:pt x="278" y="202"/>
                  </a:lnTo>
                  <a:lnTo>
                    <a:pt x="278" y="212"/>
                  </a:lnTo>
                  <a:lnTo>
                    <a:pt x="154" y="212"/>
                  </a:lnTo>
                  <a:lnTo>
                    <a:pt x="154" y="202"/>
                  </a:lnTo>
                  <a:lnTo>
                    <a:pt x="154" y="202"/>
                  </a:lnTo>
                  <a:lnTo>
                    <a:pt x="166" y="200"/>
                  </a:lnTo>
                  <a:lnTo>
                    <a:pt x="172" y="198"/>
                  </a:lnTo>
                  <a:lnTo>
                    <a:pt x="178" y="196"/>
                  </a:lnTo>
                  <a:lnTo>
                    <a:pt x="178" y="196"/>
                  </a:lnTo>
                  <a:lnTo>
                    <a:pt x="182" y="190"/>
                  </a:lnTo>
                  <a:lnTo>
                    <a:pt x="184" y="182"/>
                  </a:lnTo>
                  <a:lnTo>
                    <a:pt x="186" y="166"/>
                  </a:lnTo>
                  <a:lnTo>
                    <a:pt x="186" y="82"/>
                  </a:lnTo>
                  <a:lnTo>
                    <a:pt x="186" y="82"/>
                  </a:lnTo>
                  <a:lnTo>
                    <a:pt x="184" y="70"/>
                  </a:lnTo>
                  <a:lnTo>
                    <a:pt x="182" y="60"/>
                  </a:lnTo>
                  <a:lnTo>
                    <a:pt x="180" y="52"/>
                  </a:lnTo>
                  <a:lnTo>
                    <a:pt x="176" y="46"/>
                  </a:lnTo>
                  <a:lnTo>
                    <a:pt x="176" y="46"/>
                  </a:lnTo>
                  <a:lnTo>
                    <a:pt x="170" y="40"/>
                  </a:lnTo>
                  <a:lnTo>
                    <a:pt x="164" y="36"/>
                  </a:lnTo>
                  <a:lnTo>
                    <a:pt x="156" y="34"/>
                  </a:lnTo>
                  <a:lnTo>
                    <a:pt x="148" y="32"/>
                  </a:lnTo>
                  <a:lnTo>
                    <a:pt x="148" y="32"/>
                  </a:lnTo>
                  <a:lnTo>
                    <a:pt x="132" y="34"/>
                  </a:lnTo>
                  <a:lnTo>
                    <a:pt x="118" y="42"/>
                  </a:lnTo>
                  <a:lnTo>
                    <a:pt x="106" y="52"/>
                  </a:lnTo>
                  <a:lnTo>
                    <a:pt x="96" y="68"/>
                  </a:lnTo>
                  <a:lnTo>
                    <a:pt x="96" y="164"/>
                  </a:lnTo>
                  <a:lnTo>
                    <a:pt x="96" y="164"/>
                  </a:lnTo>
                  <a:lnTo>
                    <a:pt x="96" y="174"/>
                  </a:lnTo>
                  <a:lnTo>
                    <a:pt x="98" y="184"/>
                  </a:lnTo>
                  <a:lnTo>
                    <a:pt x="102" y="192"/>
                  </a:lnTo>
                  <a:lnTo>
                    <a:pt x="106" y="198"/>
                  </a:lnTo>
                  <a:lnTo>
                    <a:pt x="106" y="198"/>
                  </a:lnTo>
                  <a:lnTo>
                    <a:pt x="114" y="202"/>
                  </a:lnTo>
                  <a:lnTo>
                    <a:pt x="128" y="204"/>
                  </a:lnTo>
                  <a:lnTo>
                    <a:pt x="128" y="212"/>
                  </a:lnTo>
                  <a:lnTo>
                    <a:pt x="4" y="212"/>
                  </a:lnTo>
                  <a:lnTo>
                    <a:pt x="4" y="204"/>
                  </a:lnTo>
                  <a:lnTo>
                    <a:pt x="4" y="204"/>
                  </a:lnTo>
                  <a:lnTo>
                    <a:pt x="14" y="202"/>
                  </a:lnTo>
                  <a:lnTo>
                    <a:pt x="20" y="200"/>
                  </a:lnTo>
                  <a:lnTo>
                    <a:pt x="24" y="198"/>
                  </a:lnTo>
                  <a:lnTo>
                    <a:pt x="24" y="198"/>
                  </a:lnTo>
                  <a:lnTo>
                    <a:pt x="30" y="190"/>
                  </a:lnTo>
                  <a:lnTo>
                    <a:pt x="32" y="184"/>
                  </a:lnTo>
                  <a:lnTo>
                    <a:pt x="32" y="168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32" y="36"/>
                  </a:lnTo>
                  <a:lnTo>
                    <a:pt x="32" y="26"/>
                  </a:lnTo>
                  <a:lnTo>
                    <a:pt x="30" y="20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2" y="12"/>
                  </a:lnTo>
                  <a:lnTo>
                    <a:pt x="16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88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21"/>
            <p:cNvSpPr>
              <a:spLocks noEditPoints="1"/>
            </p:cNvSpPr>
            <p:nvPr/>
          </p:nvSpPr>
          <p:spPr bwMode="auto">
            <a:xfrm>
              <a:off x="3775" y="2016"/>
              <a:ext cx="134" cy="340"/>
            </a:xfrm>
            <a:custGeom>
              <a:avLst/>
              <a:gdLst/>
              <a:ahLst/>
              <a:cxnLst>
                <a:cxn ang="0">
                  <a:pos x="100" y="296"/>
                </a:cxn>
                <a:cxn ang="0">
                  <a:pos x="100" y="306"/>
                </a:cxn>
                <a:cxn ang="0">
                  <a:pos x="104" y="320"/>
                </a:cxn>
                <a:cxn ang="0">
                  <a:pos x="112" y="328"/>
                </a:cxn>
                <a:cxn ang="0">
                  <a:pos x="134" y="332"/>
                </a:cxn>
                <a:cxn ang="0">
                  <a:pos x="2" y="340"/>
                </a:cxn>
                <a:cxn ang="0">
                  <a:pos x="2" y="332"/>
                </a:cxn>
                <a:cxn ang="0">
                  <a:pos x="24" y="326"/>
                </a:cxn>
                <a:cxn ang="0">
                  <a:pos x="28" y="324"/>
                </a:cxn>
                <a:cxn ang="0">
                  <a:pos x="34" y="310"/>
                </a:cxn>
                <a:cxn ang="0">
                  <a:pos x="36" y="182"/>
                </a:cxn>
                <a:cxn ang="0">
                  <a:pos x="36" y="162"/>
                </a:cxn>
                <a:cxn ang="0">
                  <a:pos x="32" y="146"/>
                </a:cxn>
                <a:cxn ang="0">
                  <a:pos x="28" y="142"/>
                </a:cxn>
                <a:cxn ang="0">
                  <a:pos x="14" y="138"/>
                </a:cxn>
                <a:cxn ang="0">
                  <a:pos x="0" y="128"/>
                </a:cxn>
                <a:cxn ang="0">
                  <a:pos x="30" y="36"/>
                </a:cxn>
                <a:cxn ang="0">
                  <a:pos x="30" y="28"/>
                </a:cxn>
                <a:cxn ang="0">
                  <a:pos x="36" y="14"/>
                </a:cxn>
                <a:cxn ang="0">
                  <a:pos x="46" y="6"/>
                </a:cxn>
                <a:cxn ang="0">
                  <a:pos x="68" y="0"/>
                </a:cxn>
                <a:cxn ang="0">
                  <a:pos x="88" y="6"/>
                </a:cxn>
                <a:cxn ang="0">
                  <a:pos x="98" y="14"/>
                </a:cxn>
                <a:cxn ang="0">
                  <a:pos x="104" y="28"/>
                </a:cxn>
                <a:cxn ang="0">
                  <a:pos x="104" y="36"/>
                </a:cxn>
                <a:cxn ang="0">
                  <a:pos x="102" y="50"/>
                </a:cxn>
                <a:cxn ang="0">
                  <a:pos x="92" y="62"/>
                </a:cxn>
                <a:cxn ang="0">
                  <a:pos x="80" y="68"/>
                </a:cxn>
                <a:cxn ang="0">
                  <a:pos x="54" y="68"/>
                </a:cxn>
                <a:cxn ang="0">
                  <a:pos x="42" y="62"/>
                </a:cxn>
                <a:cxn ang="0">
                  <a:pos x="32" y="50"/>
                </a:cxn>
                <a:cxn ang="0">
                  <a:pos x="30" y="36"/>
                </a:cxn>
              </a:cxnLst>
              <a:rect l="0" t="0" r="r" b="b"/>
              <a:pathLst>
                <a:path w="134" h="340">
                  <a:moveTo>
                    <a:pt x="100" y="128"/>
                  </a:moveTo>
                  <a:lnTo>
                    <a:pt x="100" y="296"/>
                  </a:lnTo>
                  <a:lnTo>
                    <a:pt x="100" y="296"/>
                  </a:lnTo>
                  <a:lnTo>
                    <a:pt x="100" y="306"/>
                  </a:lnTo>
                  <a:lnTo>
                    <a:pt x="102" y="314"/>
                  </a:lnTo>
                  <a:lnTo>
                    <a:pt x="104" y="320"/>
                  </a:lnTo>
                  <a:lnTo>
                    <a:pt x="108" y="324"/>
                  </a:lnTo>
                  <a:lnTo>
                    <a:pt x="112" y="328"/>
                  </a:lnTo>
                  <a:lnTo>
                    <a:pt x="118" y="330"/>
                  </a:lnTo>
                  <a:lnTo>
                    <a:pt x="134" y="332"/>
                  </a:lnTo>
                  <a:lnTo>
                    <a:pt x="134" y="340"/>
                  </a:lnTo>
                  <a:lnTo>
                    <a:pt x="2" y="340"/>
                  </a:lnTo>
                  <a:lnTo>
                    <a:pt x="2" y="332"/>
                  </a:lnTo>
                  <a:lnTo>
                    <a:pt x="2" y="332"/>
                  </a:lnTo>
                  <a:lnTo>
                    <a:pt x="18" y="330"/>
                  </a:lnTo>
                  <a:lnTo>
                    <a:pt x="24" y="326"/>
                  </a:lnTo>
                  <a:lnTo>
                    <a:pt x="28" y="324"/>
                  </a:lnTo>
                  <a:lnTo>
                    <a:pt x="28" y="324"/>
                  </a:lnTo>
                  <a:lnTo>
                    <a:pt x="32" y="318"/>
                  </a:lnTo>
                  <a:lnTo>
                    <a:pt x="34" y="310"/>
                  </a:lnTo>
                  <a:lnTo>
                    <a:pt x="36" y="292"/>
                  </a:lnTo>
                  <a:lnTo>
                    <a:pt x="36" y="182"/>
                  </a:lnTo>
                  <a:lnTo>
                    <a:pt x="36" y="182"/>
                  </a:lnTo>
                  <a:lnTo>
                    <a:pt x="36" y="162"/>
                  </a:lnTo>
                  <a:lnTo>
                    <a:pt x="34" y="152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28" y="142"/>
                  </a:lnTo>
                  <a:lnTo>
                    <a:pt x="22" y="140"/>
                  </a:lnTo>
                  <a:lnTo>
                    <a:pt x="14" y="138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00" y="128"/>
                  </a:lnTo>
                  <a:close/>
                  <a:moveTo>
                    <a:pt x="30" y="36"/>
                  </a:moveTo>
                  <a:lnTo>
                    <a:pt x="30" y="36"/>
                  </a:lnTo>
                  <a:lnTo>
                    <a:pt x="30" y="28"/>
                  </a:lnTo>
                  <a:lnTo>
                    <a:pt x="32" y="20"/>
                  </a:lnTo>
                  <a:lnTo>
                    <a:pt x="36" y="14"/>
                  </a:lnTo>
                  <a:lnTo>
                    <a:pt x="42" y="10"/>
                  </a:lnTo>
                  <a:lnTo>
                    <a:pt x="46" y="6"/>
                  </a:lnTo>
                  <a:lnTo>
                    <a:pt x="54" y="4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88" y="6"/>
                  </a:lnTo>
                  <a:lnTo>
                    <a:pt x="92" y="10"/>
                  </a:lnTo>
                  <a:lnTo>
                    <a:pt x="98" y="14"/>
                  </a:lnTo>
                  <a:lnTo>
                    <a:pt x="102" y="20"/>
                  </a:lnTo>
                  <a:lnTo>
                    <a:pt x="104" y="28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4" y="44"/>
                  </a:lnTo>
                  <a:lnTo>
                    <a:pt x="102" y="50"/>
                  </a:lnTo>
                  <a:lnTo>
                    <a:pt x="98" y="56"/>
                  </a:lnTo>
                  <a:lnTo>
                    <a:pt x="92" y="62"/>
                  </a:lnTo>
                  <a:lnTo>
                    <a:pt x="88" y="66"/>
                  </a:lnTo>
                  <a:lnTo>
                    <a:pt x="80" y="68"/>
                  </a:lnTo>
                  <a:lnTo>
                    <a:pt x="68" y="70"/>
                  </a:lnTo>
                  <a:lnTo>
                    <a:pt x="54" y="68"/>
                  </a:lnTo>
                  <a:lnTo>
                    <a:pt x="46" y="66"/>
                  </a:lnTo>
                  <a:lnTo>
                    <a:pt x="42" y="62"/>
                  </a:lnTo>
                  <a:lnTo>
                    <a:pt x="36" y="56"/>
                  </a:lnTo>
                  <a:lnTo>
                    <a:pt x="32" y="50"/>
                  </a:lnTo>
                  <a:lnTo>
                    <a:pt x="30" y="44"/>
                  </a:lnTo>
                  <a:lnTo>
                    <a:pt x="3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3775" y="2145"/>
              <a:ext cx="134" cy="211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100" y="168"/>
                </a:cxn>
                <a:cxn ang="0">
                  <a:pos x="100" y="168"/>
                </a:cxn>
                <a:cxn ang="0">
                  <a:pos x="100" y="178"/>
                </a:cxn>
                <a:cxn ang="0">
                  <a:pos x="102" y="186"/>
                </a:cxn>
                <a:cxn ang="0">
                  <a:pos x="104" y="192"/>
                </a:cxn>
                <a:cxn ang="0">
                  <a:pos x="108" y="196"/>
                </a:cxn>
                <a:cxn ang="0">
                  <a:pos x="112" y="200"/>
                </a:cxn>
                <a:cxn ang="0">
                  <a:pos x="118" y="202"/>
                </a:cxn>
                <a:cxn ang="0">
                  <a:pos x="134" y="204"/>
                </a:cxn>
                <a:cxn ang="0">
                  <a:pos x="134" y="212"/>
                </a:cxn>
                <a:cxn ang="0">
                  <a:pos x="2" y="212"/>
                </a:cxn>
                <a:cxn ang="0">
                  <a:pos x="2" y="204"/>
                </a:cxn>
                <a:cxn ang="0">
                  <a:pos x="2" y="204"/>
                </a:cxn>
                <a:cxn ang="0">
                  <a:pos x="18" y="202"/>
                </a:cxn>
                <a:cxn ang="0">
                  <a:pos x="24" y="198"/>
                </a:cxn>
                <a:cxn ang="0">
                  <a:pos x="28" y="196"/>
                </a:cxn>
                <a:cxn ang="0">
                  <a:pos x="28" y="196"/>
                </a:cxn>
                <a:cxn ang="0">
                  <a:pos x="32" y="190"/>
                </a:cxn>
                <a:cxn ang="0">
                  <a:pos x="34" y="182"/>
                </a:cxn>
                <a:cxn ang="0">
                  <a:pos x="36" y="164"/>
                </a:cxn>
                <a:cxn ang="0">
                  <a:pos x="36" y="54"/>
                </a:cxn>
                <a:cxn ang="0">
                  <a:pos x="36" y="54"/>
                </a:cxn>
                <a:cxn ang="0">
                  <a:pos x="36" y="34"/>
                </a:cxn>
                <a:cxn ang="0">
                  <a:pos x="34" y="24"/>
                </a:cxn>
                <a:cxn ang="0">
                  <a:pos x="32" y="18"/>
                </a:cxn>
                <a:cxn ang="0">
                  <a:pos x="32" y="18"/>
                </a:cxn>
                <a:cxn ang="0">
                  <a:pos x="28" y="14"/>
                </a:cxn>
                <a:cxn ang="0">
                  <a:pos x="22" y="12"/>
                </a:cxn>
                <a:cxn ang="0">
                  <a:pos x="14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00" y="0"/>
                </a:cxn>
              </a:cxnLst>
              <a:rect l="0" t="0" r="r" b="b"/>
              <a:pathLst>
                <a:path w="134" h="212">
                  <a:moveTo>
                    <a:pt x="100" y="0"/>
                  </a:moveTo>
                  <a:lnTo>
                    <a:pt x="100" y="168"/>
                  </a:lnTo>
                  <a:lnTo>
                    <a:pt x="100" y="168"/>
                  </a:lnTo>
                  <a:lnTo>
                    <a:pt x="100" y="178"/>
                  </a:lnTo>
                  <a:lnTo>
                    <a:pt x="102" y="186"/>
                  </a:lnTo>
                  <a:lnTo>
                    <a:pt x="104" y="192"/>
                  </a:lnTo>
                  <a:lnTo>
                    <a:pt x="108" y="196"/>
                  </a:lnTo>
                  <a:lnTo>
                    <a:pt x="112" y="200"/>
                  </a:lnTo>
                  <a:lnTo>
                    <a:pt x="118" y="202"/>
                  </a:lnTo>
                  <a:lnTo>
                    <a:pt x="134" y="204"/>
                  </a:lnTo>
                  <a:lnTo>
                    <a:pt x="134" y="212"/>
                  </a:lnTo>
                  <a:lnTo>
                    <a:pt x="2" y="212"/>
                  </a:lnTo>
                  <a:lnTo>
                    <a:pt x="2" y="204"/>
                  </a:lnTo>
                  <a:lnTo>
                    <a:pt x="2" y="204"/>
                  </a:lnTo>
                  <a:lnTo>
                    <a:pt x="18" y="202"/>
                  </a:lnTo>
                  <a:lnTo>
                    <a:pt x="24" y="198"/>
                  </a:lnTo>
                  <a:lnTo>
                    <a:pt x="28" y="196"/>
                  </a:lnTo>
                  <a:lnTo>
                    <a:pt x="28" y="196"/>
                  </a:lnTo>
                  <a:lnTo>
                    <a:pt x="32" y="190"/>
                  </a:lnTo>
                  <a:lnTo>
                    <a:pt x="34" y="182"/>
                  </a:lnTo>
                  <a:lnTo>
                    <a:pt x="36" y="16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6" y="34"/>
                  </a:lnTo>
                  <a:lnTo>
                    <a:pt x="34" y="24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28" y="14"/>
                  </a:lnTo>
                  <a:lnTo>
                    <a:pt x="22" y="12"/>
                  </a:lnTo>
                  <a:lnTo>
                    <a:pt x="14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3806" y="2016"/>
              <a:ext cx="73" cy="69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36"/>
                </a:cxn>
                <a:cxn ang="0">
                  <a:pos x="0" y="28"/>
                </a:cxn>
                <a:cxn ang="0">
                  <a:pos x="2" y="20"/>
                </a:cxn>
                <a:cxn ang="0">
                  <a:pos x="6" y="14"/>
                </a:cxn>
                <a:cxn ang="0">
                  <a:pos x="12" y="10"/>
                </a:cxn>
                <a:cxn ang="0">
                  <a:pos x="16" y="6"/>
                </a:cxn>
                <a:cxn ang="0">
                  <a:pos x="24" y="4"/>
                </a:cxn>
                <a:cxn ang="0">
                  <a:pos x="38" y="0"/>
                </a:cxn>
                <a:cxn ang="0">
                  <a:pos x="50" y="2"/>
                </a:cxn>
                <a:cxn ang="0">
                  <a:pos x="58" y="6"/>
                </a:cxn>
                <a:cxn ang="0">
                  <a:pos x="62" y="10"/>
                </a:cxn>
                <a:cxn ang="0">
                  <a:pos x="68" y="14"/>
                </a:cxn>
                <a:cxn ang="0">
                  <a:pos x="72" y="20"/>
                </a:cxn>
                <a:cxn ang="0">
                  <a:pos x="74" y="28"/>
                </a:cxn>
                <a:cxn ang="0">
                  <a:pos x="74" y="36"/>
                </a:cxn>
                <a:cxn ang="0">
                  <a:pos x="74" y="36"/>
                </a:cxn>
                <a:cxn ang="0">
                  <a:pos x="74" y="44"/>
                </a:cxn>
                <a:cxn ang="0">
                  <a:pos x="72" y="50"/>
                </a:cxn>
                <a:cxn ang="0">
                  <a:pos x="68" y="56"/>
                </a:cxn>
                <a:cxn ang="0">
                  <a:pos x="62" y="62"/>
                </a:cxn>
                <a:cxn ang="0">
                  <a:pos x="58" y="66"/>
                </a:cxn>
                <a:cxn ang="0">
                  <a:pos x="50" y="68"/>
                </a:cxn>
                <a:cxn ang="0">
                  <a:pos x="38" y="70"/>
                </a:cxn>
                <a:cxn ang="0">
                  <a:pos x="24" y="68"/>
                </a:cxn>
                <a:cxn ang="0">
                  <a:pos x="16" y="66"/>
                </a:cxn>
                <a:cxn ang="0">
                  <a:pos x="12" y="62"/>
                </a:cxn>
                <a:cxn ang="0">
                  <a:pos x="6" y="56"/>
                </a:cxn>
                <a:cxn ang="0">
                  <a:pos x="2" y="50"/>
                </a:cxn>
                <a:cxn ang="0">
                  <a:pos x="0" y="44"/>
                </a:cxn>
                <a:cxn ang="0">
                  <a:pos x="0" y="36"/>
                </a:cxn>
              </a:cxnLst>
              <a:rect l="0" t="0" r="r" b="b"/>
              <a:pathLst>
                <a:path w="74" h="70">
                  <a:moveTo>
                    <a:pt x="0" y="36"/>
                  </a:moveTo>
                  <a:lnTo>
                    <a:pt x="0" y="36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2" y="10"/>
                  </a:lnTo>
                  <a:lnTo>
                    <a:pt x="16" y="6"/>
                  </a:lnTo>
                  <a:lnTo>
                    <a:pt x="24" y="4"/>
                  </a:lnTo>
                  <a:lnTo>
                    <a:pt x="38" y="0"/>
                  </a:lnTo>
                  <a:lnTo>
                    <a:pt x="50" y="2"/>
                  </a:lnTo>
                  <a:lnTo>
                    <a:pt x="58" y="6"/>
                  </a:lnTo>
                  <a:lnTo>
                    <a:pt x="62" y="10"/>
                  </a:lnTo>
                  <a:lnTo>
                    <a:pt x="68" y="14"/>
                  </a:lnTo>
                  <a:lnTo>
                    <a:pt x="72" y="20"/>
                  </a:lnTo>
                  <a:lnTo>
                    <a:pt x="74" y="28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44"/>
                  </a:lnTo>
                  <a:lnTo>
                    <a:pt x="72" y="50"/>
                  </a:lnTo>
                  <a:lnTo>
                    <a:pt x="68" y="56"/>
                  </a:lnTo>
                  <a:lnTo>
                    <a:pt x="62" y="62"/>
                  </a:lnTo>
                  <a:lnTo>
                    <a:pt x="58" y="66"/>
                  </a:lnTo>
                  <a:lnTo>
                    <a:pt x="50" y="68"/>
                  </a:lnTo>
                  <a:lnTo>
                    <a:pt x="38" y="70"/>
                  </a:lnTo>
                  <a:lnTo>
                    <a:pt x="24" y="68"/>
                  </a:lnTo>
                  <a:lnTo>
                    <a:pt x="16" y="66"/>
                  </a:lnTo>
                  <a:lnTo>
                    <a:pt x="12" y="62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0" y="44"/>
                  </a:lnTo>
                  <a:lnTo>
                    <a:pt x="0" y="36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870" y="2145"/>
              <a:ext cx="269" cy="211"/>
            </a:xfrm>
            <a:custGeom>
              <a:avLst/>
              <a:gdLst/>
              <a:ahLst/>
              <a:cxnLst>
                <a:cxn ang="0">
                  <a:pos x="268" y="0"/>
                </a:cxn>
                <a:cxn ang="0">
                  <a:pos x="268" y="8"/>
                </a:cxn>
                <a:cxn ang="0">
                  <a:pos x="268" y="8"/>
                </a:cxn>
                <a:cxn ang="0">
                  <a:pos x="260" y="10"/>
                </a:cxn>
                <a:cxn ang="0">
                  <a:pos x="254" y="12"/>
                </a:cxn>
                <a:cxn ang="0">
                  <a:pos x="248" y="16"/>
                </a:cxn>
                <a:cxn ang="0">
                  <a:pos x="242" y="20"/>
                </a:cxn>
                <a:cxn ang="0">
                  <a:pos x="242" y="20"/>
                </a:cxn>
                <a:cxn ang="0">
                  <a:pos x="230" y="36"/>
                </a:cxn>
                <a:cxn ang="0">
                  <a:pos x="218" y="56"/>
                </a:cxn>
                <a:cxn ang="0">
                  <a:pos x="142" y="212"/>
                </a:cxn>
                <a:cxn ang="0">
                  <a:pos x="130" y="212"/>
                </a:cxn>
                <a:cxn ang="0">
                  <a:pos x="52" y="52"/>
                </a:cxn>
                <a:cxn ang="0">
                  <a:pos x="52" y="52"/>
                </a:cxn>
                <a:cxn ang="0">
                  <a:pos x="40" y="32"/>
                </a:cxn>
                <a:cxn ang="0">
                  <a:pos x="28" y="18"/>
                </a:cxn>
                <a:cxn ang="0">
                  <a:pos x="28" y="18"/>
                </a:cxn>
                <a:cxn ang="0">
                  <a:pos x="22" y="14"/>
                </a:cxn>
                <a:cxn ang="0">
                  <a:pos x="16" y="12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30" y="0"/>
                </a:cxn>
                <a:cxn ang="0">
                  <a:pos x="130" y="8"/>
                </a:cxn>
                <a:cxn ang="0">
                  <a:pos x="130" y="8"/>
                </a:cxn>
                <a:cxn ang="0">
                  <a:pos x="122" y="12"/>
                </a:cxn>
                <a:cxn ang="0">
                  <a:pos x="116" y="16"/>
                </a:cxn>
                <a:cxn ang="0">
                  <a:pos x="112" y="20"/>
                </a:cxn>
                <a:cxn ang="0">
                  <a:pos x="110" y="28"/>
                </a:cxn>
                <a:cxn ang="0">
                  <a:pos x="110" y="28"/>
                </a:cxn>
                <a:cxn ang="0">
                  <a:pos x="112" y="34"/>
                </a:cxn>
                <a:cxn ang="0">
                  <a:pos x="114" y="42"/>
                </a:cxn>
                <a:cxn ang="0">
                  <a:pos x="162" y="136"/>
                </a:cxn>
                <a:cxn ang="0">
                  <a:pos x="200" y="60"/>
                </a:cxn>
                <a:cxn ang="0">
                  <a:pos x="200" y="60"/>
                </a:cxn>
                <a:cxn ang="0">
                  <a:pos x="206" y="44"/>
                </a:cxn>
                <a:cxn ang="0">
                  <a:pos x="208" y="32"/>
                </a:cxn>
                <a:cxn ang="0">
                  <a:pos x="208" y="32"/>
                </a:cxn>
                <a:cxn ang="0">
                  <a:pos x="208" y="22"/>
                </a:cxn>
                <a:cxn ang="0">
                  <a:pos x="202" y="16"/>
                </a:cxn>
                <a:cxn ang="0">
                  <a:pos x="194" y="10"/>
                </a:cxn>
                <a:cxn ang="0">
                  <a:pos x="184" y="8"/>
                </a:cxn>
                <a:cxn ang="0">
                  <a:pos x="184" y="0"/>
                </a:cxn>
                <a:cxn ang="0">
                  <a:pos x="268" y="0"/>
                </a:cxn>
              </a:cxnLst>
              <a:rect l="0" t="0" r="r" b="b"/>
              <a:pathLst>
                <a:path w="268" h="212">
                  <a:moveTo>
                    <a:pt x="268" y="0"/>
                  </a:moveTo>
                  <a:lnTo>
                    <a:pt x="268" y="8"/>
                  </a:lnTo>
                  <a:lnTo>
                    <a:pt x="268" y="8"/>
                  </a:lnTo>
                  <a:lnTo>
                    <a:pt x="260" y="10"/>
                  </a:lnTo>
                  <a:lnTo>
                    <a:pt x="254" y="12"/>
                  </a:lnTo>
                  <a:lnTo>
                    <a:pt x="248" y="16"/>
                  </a:lnTo>
                  <a:lnTo>
                    <a:pt x="242" y="20"/>
                  </a:lnTo>
                  <a:lnTo>
                    <a:pt x="242" y="20"/>
                  </a:lnTo>
                  <a:lnTo>
                    <a:pt x="230" y="36"/>
                  </a:lnTo>
                  <a:lnTo>
                    <a:pt x="218" y="56"/>
                  </a:lnTo>
                  <a:lnTo>
                    <a:pt x="142" y="212"/>
                  </a:lnTo>
                  <a:lnTo>
                    <a:pt x="130" y="21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40" y="32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2" y="14"/>
                  </a:lnTo>
                  <a:lnTo>
                    <a:pt x="16" y="12"/>
                  </a:lnTo>
                  <a:lnTo>
                    <a:pt x="0" y="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8"/>
                  </a:lnTo>
                  <a:lnTo>
                    <a:pt x="130" y="8"/>
                  </a:lnTo>
                  <a:lnTo>
                    <a:pt x="122" y="12"/>
                  </a:lnTo>
                  <a:lnTo>
                    <a:pt x="116" y="16"/>
                  </a:lnTo>
                  <a:lnTo>
                    <a:pt x="112" y="20"/>
                  </a:lnTo>
                  <a:lnTo>
                    <a:pt x="110" y="28"/>
                  </a:lnTo>
                  <a:lnTo>
                    <a:pt x="110" y="28"/>
                  </a:lnTo>
                  <a:lnTo>
                    <a:pt x="112" y="34"/>
                  </a:lnTo>
                  <a:lnTo>
                    <a:pt x="114" y="42"/>
                  </a:lnTo>
                  <a:lnTo>
                    <a:pt x="162" y="136"/>
                  </a:lnTo>
                  <a:lnTo>
                    <a:pt x="200" y="60"/>
                  </a:lnTo>
                  <a:lnTo>
                    <a:pt x="200" y="60"/>
                  </a:lnTo>
                  <a:lnTo>
                    <a:pt x="206" y="44"/>
                  </a:lnTo>
                  <a:lnTo>
                    <a:pt x="208" y="32"/>
                  </a:lnTo>
                  <a:lnTo>
                    <a:pt x="208" y="32"/>
                  </a:lnTo>
                  <a:lnTo>
                    <a:pt x="208" y="22"/>
                  </a:lnTo>
                  <a:lnTo>
                    <a:pt x="202" y="16"/>
                  </a:lnTo>
                  <a:lnTo>
                    <a:pt x="194" y="10"/>
                  </a:lnTo>
                  <a:lnTo>
                    <a:pt x="184" y="8"/>
                  </a:lnTo>
                  <a:lnTo>
                    <a:pt x="184" y="0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4522" y="2145"/>
              <a:ext cx="165" cy="215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10" y="138"/>
                </a:cxn>
                <a:cxn ang="0">
                  <a:pos x="26" y="166"/>
                </a:cxn>
                <a:cxn ang="0">
                  <a:pos x="46" y="186"/>
                </a:cxn>
                <a:cxn ang="0">
                  <a:pos x="66" y="198"/>
                </a:cxn>
                <a:cxn ang="0">
                  <a:pos x="88" y="202"/>
                </a:cxn>
                <a:cxn ang="0">
                  <a:pos x="102" y="200"/>
                </a:cxn>
                <a:cxn ang="0">
                  <a:pos x="114" y="192"/>
                </a:cxn>
                <a:cxn ang="0">
                  <a:pos x="122" y="184"/>
                </a:cxn>
                <a:cxn ang="0">
                  <a:pos x="126" y="172"/>
                </a:cxn>
                <a:cxn ang="0">
                  <a:pos x="124" y="166"/>
                </a:cxn>
                <a:cxn ang="0">
                  <a:pos x="120" y="154"/>
                </a:cxn>
                <a:cxn ang="0">
                  <a:pos x="114" y="150"/>
                </a:cxn>
                <a:cxn ang="0">
                  <a:pos x="98" y="140"/>
                </a:cxn>
                <a:cxn ang="0">
                  <a:pos x="70" y="128"/>
                </a:cxn>
                <a:cxn ang="0">
                  <a:pos x="34" y="112"/>
                </a:cxn>
                <a:cxn ang="0">
                  <a:pos x="14" y="98"/>
                </a:cxn>
                <a:cxn ang="0">
                  <a:pos x="8" y="90"/>
                </a:cxn>
                <a:cxn ang="0">
                  <a:pos x="0" y="72"/>
                </a:cxn>
                <a:cxn ang="0">
                  <a:pos x="0" y="60"/>
                </a:cxn>
                <a:cxn ang="0">
                  <a:pos x="4" y="38"/>
                </a:cxn>
                <a:cxn ang="0">
                  <a:pos x="20" y="18"/>
                </a:cxn>
                <a:cxn ang="0">
                  <a:pos x="32" y="10"/>
                </a:cxn>
                <a:cxn ang="0">
                  <a:pos x="58" y="0"/>
                </a:cxn>
                <a:cxn ang="0">
                  <a:pos x="74" y="0"/>
                </a:cxn>
                <a:cxn ang="0">
                  <a:pos x="130" y="6"/>
                </a:cxn>
                <a:cxn ang="0">
                  <a:pos x="154" y="14"/>
                </a:cxn>
                <a:cxn ang="0">
                  <a:pos x="144" y="62"/>
                </a:cxn>
                <a:cxn ang="0">
                  <a:pos x="138" y="52"/>
                </a:cxn>
                <a:cxn ang="0">
                  <a:pos x="126" y="34"/>
                </a:cxn>
                <a:cxn ang="0">
                  <a:pos x="116" y="26"/>
                </a:cxn>
                <a:cxn ang="0">
                  <a:pos x="98" y="18"/>
                </a:cxn>
                <a:cxn ang="0">
                  <a:pos x="78" y="14"/>
                </a:cxn>
                <a:cxn ang="0">
                  <a:pos x="64" y="16"/>
                </a:cxn>
                <a:cxn ang="0">
                  <a:pos x="52" y="20"/>
                </a:cxn>
                <a:cxn ang="0">
                  <a:pos x="44" y="32"/>
                </a:cxn>
                <a:cxn ang="0">
                  <a:pos x="42" y="36"/>
                </a:cxn>
                <a:cxn ang="0">
                  <a:pos x="52" y="52"/>
                </a:cxn>
                <a:cxn ang="0">
                  <a:pos x="64" y="60"/>
                </a:cxn>
                <a:cxn ang="0">
                  <a:pos x="90" y="70"/>
                </a:cxn>
                <a:cxn ang="0">
                  <a:pos x="128" y="88"/>
                </a:cxn>
                <a:cxn ang="0">
                  <a:pos x="152" y="104"/>
                </a:cxn>
                <a:cxn ang="0">
                  <a:pos x="158" y="114"/>
                </a:cxn>
                <a:cxn ang="0">
                  <a:pos x="166" y="134"/>
                </a:cxn>
                <a:cxn ang="0">
                  <a:pos x="166" y="146"/>
                </a:cxn>
                <a:cxn ang="0">
                  <a:pos x="160" y="174"/>
                </a:cxn>
                <a:cxn ang="0">
                  <a:pos x="144" y="196"/>
                </a:cxn>
                <a:cxn ang="0">
                  <a:pos x="130" y="204"/>
                </a:cxn>
                <a:cxn ang="0">
                  <a:pos x="104" y="216"/>
                </a:cxn>
                <a:cxn ang="0">
                  <a:pos x="90" y="216"/>
                </a:cxn>
                <a:cxn ang="0">
                  <a:pos x="34" y="212"/>
                </a:cxn>
              </a:cxnLst>
              <a:rect l="0" t="0" r="r" b="b"/>
              <a:pathLst>
                <a:path w="166" h="216">
                  <a:moveTo>
                    <a:pt x="0" y="206"/>
                  </a:moveTo>
                  <a:lnTo>
                    <a:pt x="0" y="138"/>
                  </a:lnTo>
                  <a:lnTo>
                    <a:pt x="10" y="138"/>
                  </a:lnTo>
                  <a:lnTo>
                    <a:pt x="10" y="138"/>
                  </a:lnTo>
                  <a:lnTo>
                    <a:pt x="18" y="154"/>
                  </a:lnTo>
                  <a:lnTo>
                    <a:pt x="26" y="166"/>
                  </a:lnTo>
                  <a:lnTo>
                    <a:pt x="36" y="176"/>
                  </a:lnTo>
                  <a:lnTo>
                    <a:pt x="46" y="186"/>
                  </a:lnTo>
                  <a:lnTo>
                    <a:pt x="56" y="192"/>
                  </a:lnTo>
                  <a:lnTo>
                    <a:pt x="66" y="198"/>
                  </a:lnTo>
                  <a:lnTo>
                    <a:pt x="76" y="200"/>
                  </a:lnTo>
                  <a:lnTo>
                    <a:pt x="88" y="202"/>
                  </a:lnTo>
                  <a:lnTo>
                    <a:pt x="88" y="202"/>
                  </a:lnTo>
                  <a:lnTo>
                    <a:pt x="102" y="200"/>
                  </a:lnTo>
                  <a:lnTo>
                    <a:pt x="114" y="192"/>
                  </a:lnTo>
                  <a:lnTo>
                    <a:pt x="114" y="192"/>
                  </a:lnTo>
                  <a:lnTo>
                    <a:pt x="118" y="188"/>
                  </a:lnTo>
                  <a:lnTo>
                    <a:pt x="122" y="184"/>
                  </a:lnTo>
                  <a:lnTo>
                    <a:pt x="124" y="178"/>
                  </a:lnTo>
                  <a:lnTo>
                    <a:pt x="126" y="172"/>
                  </a:lnTo>
                  <a:lnTo>
                    <a:pt x="126" y="172"/>
                  </a:lnTo>
                  <a:lnTo>
                    <a:pt x="124" y="166"/>
                  </a:lnTo>
                  <a:lnTo>
                    <a:pt x="122" y="160"/>
                  </a:lnTo>
                  <a:lnTo>
                    <a:pt x="120" y="154"/>
                  </a:lnTo>
                  <a:lnTo>
                    <a:pt x="114" y="150"/>
                  </a:lnTo>
                  <a:lnTo>
                    <a:pt x="114" y="150"/>
                  </a:lnTo>
                  <a:lnTo>
                    <a:pt x="108" y="144"/>
                  </a:lnTo>
                  <a:lnTo>
                    <a:pt x="98" y="140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50" y="120"/>
                  </a:lnTo>
                  <a:lnTo>
                    <a:pt x="34" y="112"/>
                  </a:lnTo>
                  <a:lnTo>
                    <a:pt x="22" y="106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8" y="90"/>
                  </a:lnTo>
                  <a:lnTo>
                    <a:pt x="4" y="80"/>
                  </a:lnTo>
                  <a:lnTo>
                    <a:pt x="0" y="7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4" y="38"/>
                  </a:lnTo>
                  <a:lnTo>
                    <a:pt x="12" y="26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2" y="10"/>
                  </a:lnTo>
                  <a:lnTo>
                    <a:pt x="44" y="4"/>
                  </a:lnTo>
                  <a:lnTo>
                    <a:pt x="58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4" y="2"/>
                  </a:lnTo>
                  <a:lnTo>
                    <a:pt x="130" y="6"/>
                  </a:lnTo>
                  <a:lnTo>
                    <a:pt x="142" y="10"/>
                  </a:lnTo>
                  <a:lnTo>
                    <a:pt x="154" y="14"/>
                  </a:lnTo>
                  <a:lnTo>
                    <a:pt x="154" y="62"/>
                  </a:lnTo>
                  <a:lnTo>
                    <a:pt x="144" y="62"/>
                  </a:lnTo>
                  <a:lnTo>
                    <a:pt x="144" y="62"/>
                  </a:lnTo>
                  <a:lnTo>
                    <a:pt x="138" y="52"/>
                  </a:lnTo>
                  <a:lnTo>
                    <a:pt x="132" y="42"/>
                  </a:lnTo>
                  <a:lnTo>
                    <a:pt x="126" y="34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08" y="22"/>
                  </a:lnTo>
                  <a:lnTo>
                    <a:pt x="98" y="18"/>
                  </a:lnTo>
                  <a:lnTo>
                    <a:pt x="88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64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4" y="46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64" y="60"/>
                  </a:lnTo>
                  <a:lnTo>
                    <a:pt x="90" y="70"/>
                  </a:lnTo>
                  <a:lnTo>
                    <a:pt x="90" y="70"/>
                  </a:lnTo>
                  <a:lnTo>
                    <a:pt x="110" y="80"/>
                  </a:lnTo>
                  <a:lnTo>
                    <a:pt x="128" y="88"/>
                  </a:lnTo>
                  <a:lnTo>
                    <a:pt x="142" y="96"/>
                  </a:lnTo>
                  <a:lnTo>
                    <a:pt x="152" y="104"/>
                  </a:lnTo>
                  <a:lnTo>
                    <a:pt x="152" y="104"/>
                  </a:lnTo>
                  <a:lnTo>
                    <a:pt x="158" y="114"/>
                  </a:lnTo>
                  <a:lnTo>
                    <a:pt x="162" y="124"/>
                  </a:lnTo>
                  <a:lnTo>
                    <a:pt x="166" y="134"/>
                  </a:lnTo>
                  <a:lnTo>
                    <a:pt x="166" y="146"/>
                  </a:lnTo>
                  <a:lnTo>
                    <a:pt x="166" y="146"/>
                  </a:lnTo>
                  <a:lnTo>
                    <a:pt x="166" y="160"/>
                  </a:lnTo>
                  <a:lnTo>
                    <a:pt x="160" y="174"/>
                  </a:lnTo>
                  <a:lnTo>
                    <a:pt x="154" y="184"/>
                  </a:lnTo>
                  <a:lnTo>
                    <a:pt x="144" y="196"/>
                  </a:lnTo>
                  <a:lnTo>
                    <a:pt x="144" y="196"/>
                  </a:lnTo>
                  <a:lnTo>
                    <a:pt x="130" y="204"/>
                  </a:lnTo>
                  <a:lnTo>
                    <a:pt x="118" y="212"/>
                  </a:lnTo>
                  <a:lnTo>
                    <a:pt x="104" y="216"/>
                  </a:lnTo>
                  <a:lnTo>
                    <a:pt x="90" y="216"/>
                  </a:lnTo>
                  <a:lnTo>
                    <a:pt x="90" y="216"/>
                  </a:lnTo>
                  <a:lnTo>
                    <a:pt x="62" y="216"/>
                  </a:lnTo>
                  <a:lnTo>
                    <a:pt x="34" y="212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4522" y="2145"/>
              <a:ext cx="165" cy="215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10" y="138"/>
                </a:cxn>
                <a:cxn ang="0">
                  <a:pos x="26" y="166"/>
                </a:cxn>
                <a:cxn ang="0">
                  <a:pos x="46" y="186"/>
                </a:cxn>
                <a:cxn ang="0">
                  <a:pos x="66" y="198"/>
                </a:cxn>
                <a:cxn ang="0">
                  <a:pos x="88" y="202"/>
                </a:cxn>
                <a:cxn ang="0">
                  <a:pos x="102" y="200"/>
                </a:cxn>
                <a:cxn ang="0">
                  <a:pos x="114" y="192"/>
                </a:cxn>
                <a:cxn ang="0">
                  <a:pos x="122" y="184"/>
                </a:cxn>
                <a:cxn ang="0">
                  <a:pos x="126" y="172"/>
                </a:cxn>
                <a:cxn ang="0">
                  <a:pos x="124" y="166"/>
                </a:cxn>
                <a:cxn ang="0">
                  <a:pos x="120" y="154"/>
                </a:cxn>
                <a:cxn ang="0">
                  <a:pos x="114" y="150"/>
                </a:cxn>
                <a:cxn ang="0">
                  <a:pos x="98" y="140"/>
                </a:cxn>
                <a:cxn ang="0">
                  <a:pos x="70" y="128"/>
                </a:cxn>
                <a:cxn ang="0">
                  <a:pos x="34" y="112"/>
                </a:cxn>
                <a:cxn ang="0">
                  <a:pos x="14" y="98"/>
                </a:cxn>
                <a:cxn ang="0">
                  <a:pos x="8" y="90"/>
                </a:cxn>
                <a:cxn ang="0">
                  <a:pos x="0" y="72"/>
                </a:cxn>
                <a:cxn ang="0">
                  <a:pos x="0" y="60"/>
                </a:cxn>
                <a:cxn ang="0">
                  <a:pos x="4" y="38"/>
                </a:cxn>
                <a:cxn ang="0">
                  <a:pos x="20" y="18"/>
                </a:cxn>
                <a:cxn ang="0">
                  <a:pos x="32" y="10"/>
                </a:cxn>
                <a:cxn ang="0">
                  <a:pos x="58" y="0"/>
                </a:cxn>
                <a:cxn ang="0">
                  <a:pos x="74" y="0"/>
                </a:cxn>
                <a:cxn ang="0">
                  <a:pos x="130" y="6"/>
                </a:cxn>
                <a:cxn ang="0">
                  <a:pos x="154" y="14"/>
                </a:cxn>
                <a:cxn ang="0">
                  <a:pos x="144" y="62"/>
                </a:cxn>
                <a:cxn ang="0">
                  <a:pos x="138" y="52"/>
                </a:cxn>
                <a:cxn ang="0">
                  <a:pos x="126" y="34"/>
                </a:cxn>
                <a:cxn ang="0">
                  <a:pos x="116" y="26"/>
                </a:cxn>
                <a:cxn ang="0">
                  <a:pos x="98" y="18"/>
                </a:cxn>
                <a:cxn ang="0">
                  <a:pos x="78" y="14"/>
                </a:cxn>
                <a:cxn ang="0">
                  <a:pos x="64" y="16"/>
                </a:cxn>
                <a:cxn ang="0">
                  <a:pos x="52" y="20"/>
                </a:cxn>
                <a:cxn ang="0">
                  <a:pos x="44" y="32"/>
                </a:cxn>
                <a:cxn ang="0">
                  <a:pos x="42" y="36"/>
                </a:cxn>
                <a:cxn ang="0">
                  <a:pos x="52" y="52"/>
                </a:cxn>
                <a:cxn ang="0">
                  <a:pos x="64" y="60"/>
                </a:cxn>
                <a:cxn ang="0">
                  <a:pos x="90" y="70"/>
                </a:cxn>
                <a:cxn ang="0">
                  <a:pos x="128" y="88"/>
                </a:cxn>
                <a:cxn ang="0">
                  <a:pos x="152" y="104"/>
                </a:cxn>
                <a:cxn ang="0">
                  <a:pos x="158" y="114"/>
                </a:cxn>
                <a:cxn ang="0">
                  <a:pos x="166" y="134"/>
                </a:cxn>
                <a:cxn ang="0">
                  <a:pos x="166" y="146"/>
                </a:cxn>
                <a:cxn ang="0">
                  <a:pos x="160" y="174"/>
                </a:cxn>
                <a:cxn ang="0">
                  <a:pos x="144" y="196"/>
                </a:cxn>
                <a:cxn ang="0">
                  <a:pos x="130" y="204"/>
                </a:cxn>
                <a:cxn ang="0">
                  <a:pos x="104" y="216"/>
                </a:cxn>
                <a:cxn ang="0">
                  <a:pos x="90" y="216"/>
                </a:cxn>
                <a:cxn ang="0">
                  <a:pos x="34" y="212"/>
                </a:cxn>
              </a:cxnLst>
              <a:rect l="0" t="0" r="r" b="b"/>
              <a:pathLst>
                <a:path w="166" h="216">
                  <a:moveTo>
                    <a:pt x="0" y="206"/>
                  </a:moveTo>
                  <a:lnTo>
                    <a:pt x="0" y="138"/>
                  </a:lnTo>
                  <a:lnTo>
                    <a:pt x="10" y="138"/>
                  </a:lnTo>
                  <a:lnTo>
                    <a:pt x="10" y="138"/>
                  </a:lnTo>
                  <a:lnTo>
                    <a:pt x="18" y="154"/>
                  </a:lnTo>
                  <a:lnTo>
                    <a:pt x="26" y="166"/>
                  </a:lnTo>
                  <a:lnTo>
                    <a:pt x="36" y="176"/>
                  </a:lnTo>
                  <a:lnTo>
                    <a:pt x="46" y="186"/>
                  </a:lnTo>
                  <a:lnTo>
                    <a:pt x="56" y="192"/>
                  </a:lnTo>
                  <a:lnTo>
                    <a:pt x="66" y="198"/>
                  </a:lnTo>
                  <a:lnTo>
                    <a:pt x="76" y="200"/>
                  </a:lnTo>
                  <a:lnTo>
                    <a:pt x="88" y="202"/>
                  </a:lnTo>
                  <a:lnTo>
                    <a:pt x="88" y="202"/>
                  </a:lnTo>
                  <a:lnTo>
                    <a:pt x="102" y="200"/>
                  </a:lnTo>
                  <a:lnTo>
                    <a:pt x="114" y="192"/>
                  </a:lnTo>
                  <a:lnTo>
                    <a:pt x="114" y="192"/>
                  </a:lnTo>
                  <a:lnTo>
                    <a:pt x="118" y="188"/>
                  </a:lnTo>
                  <a:lnTo>
                    <a:pt x="122" y="184"/>
                  </a:lnTo>
                  <a:lnTo>
                    <a:pt x="124" y="178"/>
                  </a:lnTo>
                  <a:lnTo>
                    <a:pt x="126" y="172"/>
                  </a:lnTo>
                  <a:lnTo>
                    <a:pt x="126" y="172"/>
                  </a:lnTo>
                  <a:lnTo>
                    <a:pt x="124" y="166"/>
                  </a:lnTo>
                  <a:lnTo>
                    <a:pt x="122" y="160"/>
                  </a:lnTo>
                  <a:lnTo>
                    <a:pt x="120" y="154"/>
                  </a:lnTo>
                  <a:lnTo>
                    <a:pt x="114" y="150"/>
                  </a:lnTo>
                  <a:lnTo>
                    <a:pt x="114" y="150"/>
                  </a:lnTo>
                  <a:lnTo>
                    <a:pt x="108" y="144"/>
                  </a:lnTo>
                  <a:lnTo>
                    <a:pt x="98" y="140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50" y="120"/>
                  </a:lnTo>
                  <a:lnTo>
                    <a:pt x="34" y="112"/>
                  </a:lnTo>
                  <a:lnTo>
                    <a:pt x="22" y="106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8" y="90"/>
                  </a:lnTo>
                  <a:lnTo>
                    <a:pt x="4" y="80"/>
                  </a:lnTo>
                  <a:lnTo>
                    <a:pt x="0" y="7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4" y="38"/>
                  </a:lnTo>
                  <a:lnTo>
                    <a:pt x="12" y="26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2" y="10"/>
                  </a:lnTo>
                  <a:lnTo>
                    <a:pt x="44" y="4"/>
                  </a:lnTo>
                  <a:lnTo>
                    <a:pt x="58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4" y="2"/>
                  </a:lnTo>
                  <a:lnTo>
                    <a:pt x="130" y="6"/>
                  </a:lnTo>
                  <a:lnTo>
                    <a:pt x="142" y="10"/>
                  </a:lnTo>
                  <a:lnTo>
                    <a:pt x="154" y="14"/>
                  </a:lnTo>
                  <a:lnTo>
                    <a:pt x="154" y="62"/>
                  </a:lnTo>
                  <a:lnTo>
                    <a:pt x="144" y="62"/>
                  </a:lnTo>
                  <a:lnTo>
                    <a:pt x="144" y="62"/>
                  </a:lnTo>
                  <a:lnTo>
                    <a:pt x="138" y="52"/>
                  </a:lnTo>
                  <a:lnTo>
                    <a:pt x="132" y="42"/>
                  </a:lnTo>
                  <a:lnTo>
                    <a:pt x="126" y="34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08" y="22"/>
                  </a:lnTo>
                  <a:lnTo>
                    <a:pt x="98" y="18"/>
                  </a:lnTo>
                  <a:lnTo>
                    <a:pt x="88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64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4" y="46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64" y="60"/>
                  </a:lnTo>
                  <a:lnTo>
                    <a:pt x="90" y="70"/>
                  </a:lnTo>
                  <a:lnTo>
                    <a:pt x="90" y="70"/>
                  </a:lnTo>
                  <a:lnTo>
                    <a:pt x="110" y="80"/>
                  </a:lnTo>
                  <a:lnTo>
                    <a:pt x="128" y="88"/>
                  </a:lnTo>
                  <a:lnTo>
                    <a:pt x="142" y="96"/>
                  </a:lnTo>
                  <a:lnTo>
                    <a:pt x="152" y="104"/>
                  </a:lnTo>
                  <a:lnTo>
                    <a:pt x="152" y="104"/>
                  </a:lnTo>
                  <a:lnTo>
                    <a:pt x="158" y="114"/>
                  </a:lnTo>
                  <a:lnTo>
                    <a:pt x="162" y="124"/>
                  </a:lnTo>
                  <a:lnTo>
                    <a:pt x="166" y="134"/>
                  </a:lnTo>
                  <a:lnTo>
                    <a:pt x="166" y="146"/>
                  </a:lnTo>
                  <a:lnTo>
                    <a:pt x="166" y="146"/>
                  </a:lnTo>
                  <a:lnTo>
                    <a:pt x="166" y="160"/>
                  </a:lnTo>
                  <a:lnTo>
                    <a:pt x="160" y="174"/>
                  </a:lnTo>
                  <a:lnTo>
                    <a:pt x="154" y="184"/>
                  </a:lnTo>
                  <a:lnTo>
                    <a:pt x="144" y="196"/>
                  </a:lnTo>
                  <a:lnTo>
                    <a:pt x="144" y="196"/>
                  </a:lnTo>
                  <a:lnTo>
                    <a:pt x="130" y="204"/>
                  </a:lnTo>
                  <a:lnTo>
                    <a:pt x="118" y="212"/>
                  </a:lnTo>
                  <a:lnTo>
                    <a:pt x="104" y="216"/>
                  </a:lnTo>
                  <a:lnTo>
                    <a:pt x="90" y="216"/>
                  </a:lnTo>
                  <a:lnTo>
                    <a:pt x="90" y="216"/>
                  </a:lnTo>
                  <a:lnTo>
                    <a:pt x="62" y="216"/>
                  </a:lnTo>
                  <a:lnTo>
                    <a:pt x="34" y="212"/>
                  </a:lnTo>
                  <a:lnTo>
                    <a:pt x="0" y="206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3211" y="2070"/>
              <a:ext cx="317" cy="294"/>
            </a:xfrm>
            <a:custGeom>
              <a:avLst/>
              <a:gdLst/>
              <a:ahLst/>
              <a:cxnLst>
                <a:cxn ang="0">
                  <a:pos x="218" y="248"/>
                </a:cxn>
                <a:cxn ang="0">
                  <a:pos x="194" y="270"/>
                </a:cxn>
                <a:cxn ang="0">
                  <a:pos x="174" y="284"/>
                </a:cxn>
                <a:cxn ang="0">
                  <a:pos x="164" y="288"/>
                </a:cxn>
                <a:cxn ang="0">
                  <a:pos x="142" y="292"/>
                </a:cxn>
                <a:cxn ang="0">
                  <a:pos x="128" y="294"/>
                </a:cxn>
                <a:cxn ang="0">
                  <a:pos x="88" y="286"/>
                </a:cxn>
                <a:cxn ang="0">
                  <a:pos x="58" y="268"/>
                </a:cxn>
                <a:cxn ang="0">
                  <a:pos x="46" y="254"/>
                </a:cxn>
                <a:cxn ang="0">
                  <a:pos x="34" y="220"/>
                </a:cxn>
                <a:cxn ang="0">
                  <a:pos x="32" y="48"/>
                </a:cxn>
                <a:cxn ang="0">
                  <a:pos x="32" y="30"/>
                </a:cxn>
                <a:cxn ang="0">
                  <a:pos x="26" y="16"/>
                </a:cxn>
                <a:cxn ang="0">
                  <a:pos x="22" y="14"/>
                </a:cxn>
                <a:cxn ang="0">
                  <a:pos x="0" y="8"/>
                </a:cxn>
                <a:cxn ang="0">
                  <a:pos x="98" y="0"/>
                </a:cxn>
                <a:cxn ang="0">
                  <a:pos x="98" y="210"/>
                </a:cxn>
                <a:cxn ang="0">
                  <a:pos x="102" y="234"/>
                </a:cxn>
                <a:cxn ang="0">
                  <a:pos x="112" y="252"/>
                </a:cxn>
                <a:cxn ang="0">
                  <a:pos x="120" y="258"/>
                </a:cxn>
                <a:cxn ang="0">
                  <a:pos x="138" y="266"/>
                </a:cxn>
                <a:cxn ang="0">
                  <a:pos x="150" y="266"/>
                </a:cxn>
                <a:cxn ang="0">
                  <a:pos x="168" y="264"/>
                </a:cxn>
                <a:cxn ang="0">
                  <a:pos x="202" y="244"/>
                </a:cxn>
                <a:cxn ang="0">
                  <a:pos x="220" y="48"/>
                </a:cxn>
                <a:cxn ang="0">
                  <a:pos x="220" y="34"/>
                </a:cxn>
                <a:cxn ang="0">
                  <a:pos x="216" y="20"/>
                </a:cxn>
                <a:cxn ang="0">
                  <a:pos x="214" y="16"/>
                </a:cxn>
                <a:cxn ang="0">
                  <a:pos x="202" y="10"/>
                </a:cxn>
                <a:cxn ang="0">
                  <a:pos x="188" y="0"/>
                </a:cxn>
                <a:cxn ang="0">
                  <a:pos x="282" y="238"/>
                </a:cxn>
                <a:cxn ang="0">
                  <a:pos x="282" y="250"/>
                </a:cxn>
                <a:cxn ang="0">
                  <a:pos x="284" y="266"/>
                </a:cxn>
                <a:cxn ang="0">
                  <a:pos x="288" y="270"/>
                </a:cxn>
                <a:cxn ang="0">
                  <a:pos x="298" y="276"/>
                </a:cxn>
                <a:cxn ang="0">
                  <a:pos x="316" y="286"/>
                </a:cxn>
              </a:cxnLst>
              <a:rect l="0" t="0" r="r" b="b"/>
              <a:pathLst>
                <a:path w="316" h="294">
                  <a:moveTo>
                    <a:pt x="218" y="286"/>
                  </a:moveTo>
                  <a:lnTo>
                    <a:pt x="218" y="248"/>
                  </a:lnTo>
                  <a:lnTo>
                    <a:pt x="218" y="248"/>
                  </a:lnTo>
                  <a:lnTo>
                    <a:pt x="194" y="270"/>
                  </a:lnTo>
                  <a:lnTo>
                    <a:pt x="184" y="278"/>
                  </a:lnTo>
                  <a:lnTo>
                    <a:pt x="174" y="284"/>
                  </a:lnTo>
                  <a:lnTo>
                    <a:pt x="174" y="284"/>
                  </a:lnTo>
                  <a:lnTo>
                    <a:pt x="164" y="288"/>
                  </a:lnTo>
                  <a:lnTo>
                    <a:pt x="154" y="290"/>
                  </a:lnTo>
                  <a:lnTo>
                    <a:pt x="142" y="292"/>
                  </a:lnTo>
                  <a:lnTo>
                    <a:pt x="128" y="294"/>
                  </a:lnTo>
                  <a:lnTo>
                    <a:pt x="128" y="294"/>
                  </a:lnTo>
                  <a:lnTo>
                    <a:pt x="108" y="292"/>
                  </a:lnTo>
                  <a:lnTo>
                    <a:pt x="88" y="286"/>
                  </a:lnTo>
                  <a:lnTo>
                    <a:pt x="72" y="278"/>
                  </a:lnTo>
                  <a:lnTo>
                    <a:pt x="58" y="268"/>
                  </a:lnTo>
                  <a:lnTo>
                    <a:pt x="58" y="268"/>
                  </a:lnTo>
                  <a:lnTo>
                    <a:pt x="46" y="254"/>
                  </a:lnTo>
                  <a:lnTo>
                    <a:pt x="38" y="238"/>
                  </a:lnTo>
                  <a:lnTo>
                    <a:pt x="34" y="220"/>
                  </a:lnTo>
                  <a:lnTo>
                    <a:pt x="32" y="19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30"/>
                  </a:lnTo>
                  <a:lnTo>
                    <a:pt x="30" y="22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2" y="14"/>
                  </a:lnTo>
                  <a:lnTo>
                    <a:pt x="16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98" y="0"/>
                  </a:lnTo>
                  <a:lnTo>
                    <a:pt x="98" y="210"/>
                  </a:lnTo>
                  <a:lnTo>
                    <a:pt x="98" y="210"/>
                  </a:lnTo>
                  <a:lnTo>
                    <a:pt x="98" y="224"/>
                  </a:lnTo>
                  <a:lnTo>
                    <a:pt x="102" y="234"/>
                  </a:lnTo>
                  <a:lnTo>
                    <a:pt x="106" y="244"/>
                  </a:lnTo>
                  <a:lnTo>
                    <a:pt x="112" y="252"/>
                  </a:lnTo>
                  <a:lnTo>
                    <a:pt x="112" y="252"/>
                  </a:lnTo>
                  <a:lnTo>
                    <a:pt x="120" y="258"/>
                  </a:lnTo>
                  <a:lnTo>
                    <a:pt x="128" y="264"/>
                  </a:lnTo>
                  <a:lnTo>
                    <a:pt x="138" y="266"/>
                  </a:lnTo>
                  <a:lnTo>
                    <a:pt x="150" y="266"/>
                  </a:lnTo>
                  <a:lnTo>
                    <a:pt x="150" y="266"/>
                  </a:lnTo>
                  <a:lnTo>
                    <a:pt x="160" y="266"/>
                  </a:lnTo>
                  <a:lnTo>
                    <a:pt x="168" y="264"/>
                  </a:lnTo>
                  <a:lnTo>
                    <a:pt x="184" y="256"/>
                  </a:lnTo>
                  <a:lnTo>
                    <a:pt x="202" y="244"/>
                  </a:lnTo>
                  <a:lnTo>
                    <a:pt x="220" y="228"/>
                  </a:lnTo>
                  <a:lnTo>
                    <a:pt x="220" y="48"/>
                  </a:lnTo>
                  <a:lnTo>
                    <a:pt x="220" y="48"/>
                  </a:lnTo>
                  <a:lnTo>
                    <a:pt x="220" y="34"/>
                  </a:lnTo>
                  <a:lnTo>
                    <a:pt x="218" y="24"/>
                  </a:lnTo>
                  <a:lnTo>
                    <a:pt x="216" y="20"/>
                  </a:lnTo>
                  <a:lnTo>
                    <a:pt x="214" y="16"/>
                  </a:lnTo>
                  <a:lnTo>
                    <a:pt x="214" y="16"/>
                  </a:lnTo>
                  <a:lnTo>
                    <a:pt x="208" y="12"/>
                  </a:lnTo>
                  <a:lnTo>
                    <a:pt x="202" y="10"/>
                  </a:lnTo>
                  <a:lnTo>
                    <a:pt x="188" y="8"/>
                  </a:lnTo>
                  <a:lnTo>
                    <a:pt x="188" y="0"/>
                  </a:lnTo>
                  <a:lnTo>
                    <a:pt x="282" y="0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2" y="250"/>
                  </a:lnTo>
                  <a:lnTo>
                    <a:pt x="282" y="258"/>
                  </a:lnTo>
                  <a:lnTo>
                    <a:pt x="284" y="266"/>
                  </a:lnTo>
                  <a:lnTo>
                    <a:pt x="288" y="270"/>
                  </a:lnTo>
                  <a:lnTo>
                    <a:pt x="288" y="270"/>
                  </a:lnTo>
                  <a:lnTo>
                    <a:pt x="292" y="272"/>
                  </a:lnTo>
                  <a:lnTo>
                    <a:pt x="298" y="276"/>
                  </a:lnTo>
                  <a:lnTo>
                    <a:pt x="316" y="278"/>
                  </a:lnTo>
                  <a:lnTo>
                    <a:pt x="316" y="286"/>
                  </a:lnTo>
                  <a:lnTo>
                    <a:pt x="218" y="28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28"/>
            <p:cNvSpPr>
              <a:spLocks noEditPoints="1"/>
            </p:cNvSpPr>
            <p:nvPr/>
          </p:nvSpPr>
          <p:spPr bwMode="auto">
            <a:xfrm>
              <a:off x="2941" y="2145"/>
              <a:ext cx="225" cy="215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2" y="88"/>
                </a:cxn>
                <a:cxn ang="0">
                  <a:pos x="8" y="66"/>
                </a:cxn>
                <a:cxn ang="0">
                  <a:pos x="18" y="46"/>
                </a:cxn>
                <a:cxn ang="0">
                  <a:pos x="34" y="30"/>
                </a:cxn>
                <a:cxn ang="0">
                  <a:pos x="72" y="8"/>
                </a:cxn>
                <a:cxn ang="0">
                  <a:pos x="122" y="0"/>
                </a:cxn>
                <a:cxn ang="0">
                  <a:pos x="144" y="0"/>
                </a:cxn>
                <a:cxn ang="0">
                  <a:pos x="178" y="14"/>
                </a:cxn>
                <a:cxn ang="0">
                  <a:pos x="202" y="38"/>
                </a:cxn>
                <a:cxn ang="0">
                  <a:pos x="214" y="72"/>
                </a:cxn>
                <a:cxn ang="0">
                  <a:pos x="70" y="92"/>
                </a:cxn>
                <a:cxn ang="0">
                  <a:pos x="70" y="110"/>
                </a:cxn>
                <a:cxn ang="0">
                  <a:pos x="80" y="142"/>
                </a:cxn>
                <a:cxn ang="0">
                  <a:pos x="98" y="168"/>
                </a:cxn>
                <a:cxn ang="0">
                  <a:pos x="120" y="184"/>
                </a:cxn>
                <a:cxn ang="0">
                  <a:pos x="134" y="186"/>
                </a:cxn>
                <a:cxn ang="0">
                  <a:pos x="164" y="184"/>
                </a:cxn>
                <a:cxn ang="0">
                  <a:pos x="186" y="174"/>
                </a:cxn>
                <a:cxn ang="0">
                  <a:pos x="208" y="154"/>
                </a:cxn>
                <a:cxn ang="0">
                  <a:pos x="226" y="144"/>
                </a:cxn>
                <a:cxn ang="0">
                  <a:pos x="220" y="158"/>
                </a:cxn>
                <a:cxn ang="0">
                  <a:pos x="204" y="184"/>
                </a:cxn>
                <a:cxn ang="0">
                  <a:pos x="176" y="204"/>
                </a:cxn>
                <a:cxn ang="0">
                  <a:pos x="140" y="216"/>
                </a:cxn>
                <a:cxn ang="0">
                  <a:pos x="118" y="216"/>
                </a:cxn>
                <a:cxn ang="0">
                  <a:pos x="80" y="212"/>
                </a:cxn>
                <a:cxn ang="0">
                  <a:pos x="42" y="194"/>
                </a:cxn>
                <a:cxn ang="0">
                  <a:pos x="18" y="170"/>
                </a:cxn>
                <a:cxn ang="0">
                  <a:pos x="8" y="152"/>
                </a:cxn>
                <a:cxn ang="0">
                  <a:pos x="0" y="128"/>
                </a:cxn>
                <a:cxn ang="0">
                  <a:pos x="0" y="116"/>
                </a:cxn>
                <a:cxn ang="0">
                  <a:pos x="148" y="72"/>
                </a:cxn>
                <a:cxn ang="0">
                  <a:pos x="148" y="60"/>
                </a:cxn>
                <a:cxn ang="0">
                  <a:pos x="144" y="42"/>
                </a:cxn>
                <a:cxn ang="0">
                  <a:pos x="134" y="28"/>
                </a:cxn>
                <a:cxn ang="0">
                  <a:pos x="120" y="20"/>
                </a:cxn>
                <a:cxn ang="0">
                  <a:pos x="114" y="18"/>
                </a:cxn>
                <a:cxn ang="0">
                  <a:pos x="100" y="22"/>
                </a:cxn>
                <a:cxn ang="0">
                  <a:pos x="86" y="32"/>
                </a:cxn>
                <a:cxn ang="0">
                  <a:pos x="76" y="50"/>
                </a:cxn>
                <a:cxn ang="0">
                  <a:pos x="72" y="72"/>
                </a:cxn>
              </a:cxnLst>
              <a:rect l="0" t="0" r="r" b="b"/>
              <a:pathLst>
                <a:path w="226" h="216">
                  <a:moveTo>
                    <a:pt x="0" y="116"/>
                  </a:moveTo>
                  <a:lnTo>
                    <a:pt x="0" y="116"/>
                  </a:lnTo>
                  <a:lnTo>
                    <a:pt x="0" y="102"/>
                  </a:lnTo>
                  <a:lnTo>
                    <a:pt x="2" y="88"/>
                  </a:lnTo>
                  <a:lnTo>
                    <a:pt x="4" y="76"/>
                  </a:lnTo>
                  <a:lnTo>
                    <a:pt x="8" y="66"/>
                  </a:lnTo>
                  <a:lnTo>
                    <a:pt x="12" y="56"/>
                  </a:lnTo>
                  <a:lnTo>
                    <a:pt x="18" y="46"/>
                  </a:lnTo>
                  <a:lnTo>
                    <a:pt x="26" y="38"/>
                  </a:lnTo>
                  <a:lnTo>
                    <a:pt x="34" y="30"/>
                  </a:lnTo>
                  <a:lnTo>
                    <a:pt x="52" y="16"/>
                  </a:lnTo>
                  <a:lnTo>
                    <a:pt x="72" y="8"/>
                  </a:lnTo>
                  <a:lnTo>
                    <a:pt x="96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44" y="0"/>
                  </a:lnTo>
                  <a:lnTo>
                    <a:pt x="162" y="6"/>
                  </a:lnTo>
                  <a:lnTo>
                    <a:pt x="178" y="14"/>
                  </a:lnTo>
                  <a:lnTo>
                    <a:pt x="192" y="26"/>
                  </a:lnTo>
                  <a:lnTo>
                    <a:pt x="202" y="38"/>
                  </a:lnTo>
                  <a:lnTo>
                    <a:pt x="210" y="54"/>
                  </a:lnTo>
                  <a:lnTo>
                    <a:pt x="214" y="72"/>
                  </a:lnTo>
                  <a:lnTo>
                    <a:pt x="218" y="92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70" y="110"/>
                  </a:lnTo>
                  <a:lnTo>
                    <a:pt x="74" y="126"/>
                  </a:lnTo>
                  <a:lnTo>
                    <a:pt x="80" y="142"/>
                  </a:lnTo>
                  <a:lnTo>
                    <a:pt x="88" y="156"/>
                  </a:lnTo>
                  <a:lnTo>
                    <a:pt x="98" y="168"/>
                  </a:lnTo>
                  <a:lnTo>
                    <a:pt x="108" y="178"/>
                  </a:lnTo>
                  <a:lnTo>
                    <a:pt x="120" y="184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54" y="186"/>
                  </a:lnTo>
                  <a:lnTo>
                    <a:pt x="164" y="184"/>
                  </a:lnTo>
                  <a:lnTo>
                    <a:pt x="174" y="180"/>
                  </a:lnTo>
                  <a:lnTo>
                    <a:pt x="186" y="174"/>
                  </a:lnTo>
                  <a:lnTo>
                    <a:pt x="196" y="164"/>
                  </a:lnTo>
                  <a:lnTo>
                    <a:pt x="208" y="154"/>
                  </a:lnTo>
                  <a:lnTo>
                    <a:pt x="220" y="138"/>
                  </a:lnTo>
                  <a:lnTo>
                    <a:pt x="226" y="144"/>
                  </a:lnTo>
                  <a:lnTo>
                    <a:pt x="226" y="144"/>
                  </a:lnTo>
                  <a:lnTo>
                    <a:pt x="220" y="158"/>
                  </a:lnTo>
                  <a:lnTo>
                    <a:pt x="214" y="170"/>
                  </a:lnTo>
                  <a:lnTo>
                    <a:pt x="204" y="184"/>
                  </a:lnTo>
                  <a:lnTo>
                    <a:pt x="192" y="194"/>
                  </a:lnTo>
                  <a:lnTo>
                    <a:pt x="176" y="204"/>
                  </a:lnTo>
                  <a:lnTo>
                    <a:pt x="160" y="210"/>
                  </a:lnTo>
                  <a:lnTo>
                    <a:pt x="140" y="216"/>
                  </a:lnTo>
                  <a:lnTo>
                    <a:pt x="118" y="216"/>
                  </a:lnTo>
                  <a:lnTo>
                    <a:pt x="118" y="216"/>
                  </a:lnTo>
                  <a:lnTo>
                    <a:pt x="100" y="216"/>
                  </a:lnTo>
                  <a:lnTo>
                    <a:pt x="80" y="212"/>
                  </a:lnTo>
                  <a:lnTo>
                    <a:pt x="60" y="204"/>
                  </a:lnTo>
                  <a:lnTo>
                    <a:pt x="42" y="194"/>
                  </a:lnTo>
                  <a:lnTo>
                    <a:pt x="26" y="178"/>
                  </a:lnTo>
                  <a:lnTo>
                    <a:pt x="18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4" y="140"/>
                  </a:lnTo>
                  <a:lnTo>
                    <a:pt x="0" y="128"/>
                  </a:lnTo>
                  <a:lnTo>
                    <a:pt x="0" y="116"/>
                  </a:lnTo>
                  <a:lnTo>
                    <a:pt x="0" y="116"/>
                  </a:lnTo>
                  <a:close/>
                  <a:moveTo>
                    <a:pt x="72" y="72"/>
                  </a:moveTo>
                  <a:lnTo>
                    <a:pt x="148" y="72"/>
                  </a:lnTo>
                  <a:lnTo>
                    <a:pt x="148" y="72"/>
                  </a:lnTo>
                  <a:lnTo>
                    <a:pt x="148" y="60"/>
                  </a:lnTo>
                  <a:lnTo>
                    <a:pt x="146" y="50"/>
                  </a:lnTo>
                  <a:lnTo>
                    <a:pt x="144" y="42"/>
                  </a:lnTo>
                  <a:lnTo>
                    <a:pt x="138" y="34"/>
                  </a:lnTo>
                  <a:lnTo>
                    <a:pt x="134" y="28"/>
                  </a:lnTo>
                  <a:lnTo>
                    <a:pt x="128" y="22"/>
                  </a:lnTo>
                  <a:lnTo>
                    <a:pt x="120" y="20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06" y="20"/>
                  </a:lnTo>
                  <a:lnTo>
                    <a:pt x="100" y="22"/>
                  </a:lnTo>
                  <a:lnTo>
                    <a:pt x="92" y="26"/>
                  </a:lnTo>
                  <a:lnTo>
                    <a:pt x="86" y="32"/>
                  </a:lnTo>
                  <a:lnTo>
                    <a:pt x="80" y="40"/>
                  </a:lnTo>
                  <a:lnTo>
                    <a:pt x="76" y="50"/>
                  </a:lnTo>
                  <a:lnTo>
                    <a:pt x="74" y="60"/>
                  </a:lnTo>
                  <a:lnTo>
                    <a:pt x="72" y="72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2797" y="2045"/>
              <a:ext cx="167" cy="317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8" y="4"/>
                </a:cxn>
                <a:cxn ang="0">
                  <a:pos x="98" y="100"/>
                </a:cxn>
                <a:cxn ang="0">
                  <a:pos x="162" y="100"/>
                </a:cxn>
                <a:cxn ang="0">
                  <a:pos x="162" y="120"/>
                </a:cxn>
                <a:cxn ang="0">
                  <a:pos x="98" y="120"/>
                </a:cxn>
                <a:cxn ang="0">
                  <a:pos x="98" y="240"/>
                </a:cxn>
                <a:cxn ang="0">
                  <a:pos x="98" y="240"/>
                </a:cxn>
                <a:cxn ang="0">
                  <a:pos x="100" y="256"/>
                </a:cxn>
                <a:cxn ang="0">
                  <a:pos x="104" y="266"/>
                </a:cxn>
                <a:cxn ang="0">
                  <a:pos x="110" y="274"/>
                </a:cxn>
                <a:cxn ang="0">
                  <a:pos x="120" y="278"/>
                </a:cxn>
                <a:cxn ang="0">
                  <a:pos x="128" y="280"/>
                </a:cxn>
                <a:cxn ang="0">
                  <a:pos x="138" y="278"/>
                </a:cxn>
                <a:cxn ang="0">
                  <a:pos x="150" y="270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4" y="264"/>
                </a:cxn>
                <a:cxn ang="0">
                  <a:pos x="166" y="268"/>
                </a:cxn>
                <a:cxn ang="0">
                  <a:pos x="168" y="268"/>
                </a:cxn>
                <a:cxn ang="0">
                  <a:pos x="168" y="268"/>
                </a:cxn>
                <a:cxn ang="0">
                  <a:pos x="160" y="282"/>
                </a:cxn>
                <a:cxn ang="0">
                  <a:pos x="150" y="294"/>
                </a:cxn>
                <a:cxn ang="0">
                  <a:pos x="138" y="304"/>
                </a:cxn>
                <a:cxn ang="0">
                  <a:pos x="126" y="312"/>
                </a:cxn>
                <a:cxn ang="0">
                  <a:pos x="112" y="316"/>
                </a:cxn>
                <a:cxn ang="0">
                  <a:pos x="98" y="318"/>
                </a:cxn>
                <a:cxn ang="0">
                  <a:pos x="84" y="316"/>
                </a:cxn>
                <a:cxn ang="0">
                  <a:pos x="68" y="312"/>
                </a:cxn>
                <a:cxn ang="0">
                  <a:pos x="68" y="312"/>
                </a:cxn>
                <a:cxn ang="0">
                  <a:pos x="54" y="302"/>
                </a:cxn>
                <a:cxn ang="0">
                  <a:pos x="46" y="296"/>
                </a:cxn>
                <a:cxn ang="0">
                  <a:pos x="40" y="290"/>
                </a:cxn>
                <a:cxn ang="0">
                  <a:pos x="36" y="282"/>
                </a:cxn>
                <a:cxn ang="0">
                  <a:pos x="32" y="272"/>
                </a:cxn>
                <a:cxn ang="0">
                  <a:pos x="30" y="260"/>
                </a:cxn>
                <a:cxn ang="0">
                  <a:pos x="28" y="248"/>
                </a:cxn>
                <a:cxn ang="0">
                  <a:pos x="28" y="120"/>
                </a:cxn>
                <a:cxn ang="0">
                  <a:pos x="0" y="120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6" y="94"/>
                </a:cxn>
                <a:cxn ang="0">
                  <a:pos x="32" y="88"/>
                </a:cxn>
                <a:cxn ang="0">
                  <a:pos x="46" y="80"/>
                </a:cxn>
                <a:cxn ang="0">
                  <a:pos x="58" y="68"/>
                </a:cxn>
                <a:cxn ang="0">
                  <a:pos x="70" y="56"/>
                </a:cxn>
                <a:cxn ang="0">
                  <a:pos x="78" y="40"/>
                </a:cxn>
                <a:cxn ang="0">
                  <a:pos x="86" y="22"/>
                </a:cxn>
                <a:cxn ang="0">
                  <a:pos x="90" y="2"/>
                </a:cxn>
                <a:cxn ang="0">
                  <a:pos x="90" y="0"/>
                </a:cxn>
              </a:cxnLst>
              <a:rect l="0" t="0" r="r" b="b"/>
              <a:pathLst>
                <a:path w="168" h="318">
                  <a:moveTo>
                    <a:pt x="90" y="0"/>
                  </a:moveTo>
                  <a:lnTo>
                    <a:pt x="98" y="4"/>
                  </a:lnTo>
                  <a:lnTo>
                    <a:pt x="98" y="100"/>
                  </a:lnTo>
                  <a:lnTo>
                    <a:pt x="162" y="100"/>
                  </a:lnTo>
                  <a:lnTo>
                    <a:pt x="162" y="120"/>
                  </a:lnTo>
                  <a:lnTo>
                    <a:pt x="98" y="120"/>
                  </a:lnTo>
                  <a:lnTo>
                    <a:pt x="98" y="240"/>
                  </a:lnTo>
                  <a:lnTo>
                    <a:pt x="98" y="240"/>
                  </a:lnTo>
                  <a:lnTo>
                    <a:pt x="100" y="256"/>
                  </a:lnTo>
                  <a:lnTo>
                    <a:pt x="104" y="266"/>
                  </a:lnTo>
                  <a:lnTo>
                    <a:pt x="110" y="274"/>
                  </a:lnTo>
                  <a:lnTo>
                    <a:pt x="120" y="278"/>
                  </a:lnTo>
                  <a:lnTo>
                    <a:pt x="128" y="280"/>
                  </a:lnTo>
                  <a:lnTo>
                    <a:pt x="138" y="278"/>
                  </a:lnTo>
                  <a:lnTo>
                    <a:pt x="150" y="270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4" y="264"/>
                  </a:lnTo>
                  <a:lnTo>
                    <a:pt x="166" y="268"/>
                  </a:lnTo>
                  <a:lnTo>
                    <a:pt x="168" y="268"/>
                  </a:lnTo>
                  <a:lnTo>
                    <a:pt x="168" y="268"/>
                  </a:lnTo>
                  <a:lnTo>
                    <a:pt x="160" y="282"/>
                  </a:lnTo>
                  <a:lnTo>
                    <a:pt x="150" y="294"/>
                  </a:lnTo>
                  <a:lnTo>
                    <a:pt x="138" y="304"/>
                  </a:lnTo>
                  <a:lnTo>
                    <a:pt x="126" y="312"/>
                  </a:lnTo>
                  <a:lnTo>
                    <a:pt x="112" y="316"/>
                  </a:lnTo>
                  <a:lnTo>
                    <a:pt x="98" y="318"/>
                  </a:lnTo>
                  <a:lnTo>
                    <a:pt x="84" y="316"/>
                  </a:lnTo>
                  <a:lnTo>
                    <a:pt x="68" y="312"/>
                  </a:lnTo>
                  <a:lnTo>
                    <a:pt x="68" y="312"/>
                  </a:lnTo>
                  <a:lnTo>
                    <a:pt x="54" y="302"/>
                  </a:lnTo>
                  <a:lnTo>
                    <a:pt x="46" y="296"/>
                  </a:lnTo>
                  <a:lnTo>
                    <a:pt x="40" y="290"/>
                  </a:lnTo>
                  <a:lnTo>
                    <a:pt x="36" y="282"/>
                  </a:lnTo>
                  <a:lnTo>
                    <a:pt x="32" y="272"/>
                  </a:lnTo>
                  <a:lnTo>
                    <a:pt x="30" y="260"/>
                  </a:lnTo>
                  <a:lnTo>
                    <a:pt x="28" y="248"/>
                  </a:lnTo>
                  <a:lnTo>
                    <a:pt x="28" y="120"/>
                  </a:lnTo>
                  <a:lnTo>
                    <a:pt x="0" y="12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6" y="94"/>
                  </a:lnTo>
                  <a:lnTo>
                    <a:pt x="32" y="88"/>
                  </a:lnTo>
                  <a:lnTo>
                    <a:pt x="46" y="80"/>
                  </a:lnTo>
                  <a:lnTo>
                    <a:pt x="58" y="68"/>
                  </a:lnTo>
                  <a:lnTo>
                    <a:pt x="70" y="56"/>
                  </a:lnTo>
                  <a:lnTo>
                    <a:pt x="78" y="40"/>
                  </a:lnTo>
                  <a:lnTo>
                    <a:pt x="86" y="22"/>
                  </a:lnTo>
                  <a:lnTo>
                    <a:pt x="90" y="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2244" y="2031"/>
              <a:ext cx="376" cy="386"/>
            </a:xfrm>
            <a:custGeom>
              <a:avLst/>
              <a:gdLst/>
              <a:ahLst/>
              <a:cxnLst>
                <a:cxn ang="0">
                  <a:pos x="228" y="110"/>
                </a:cxn>
                <a:cxn ang="0">
                  <a:pos x="270" y="86"/>
                </a:cxn>
                <a:cxn ang="0">
                  <a:pos x="294" y="50"/>
                </a:cxn>
                <a:cxn ang="0">
                  <a:pos x="312" y="16"/>
                </a:cxn>
                <a:cxn ang="0">
                  <a:pos x="376" y="132"/>
                </a:cxn>
                <a:cxn ang="0">
                  <a:pos x="312" y="248"/>
                </a:cxn>
                <a:cxn ang="0">
                  <a:pos x="318" y="278"/>
                </a:cxn>
                <a:cxn ang="0">
                  <a:pos x="342" y="290"/>
                </a:cxn>
                <a:cxn ang="0">
                  <a:pos x="374" y="296"/>
                </a:cxn>
                <a:cxn ang="0">
                  <a:pos x="360" y="312"/>
                </a:cxn>
                <a:cxn ang="0">
                  <a:pos x="330" y="326"/>
                </a:cxn>
                <a:cxn ang="0">
                  <a:pos x="300" y="328"/>
                </a:cxn>
                <a:cxn ang="0">
                  <a:pos x="266" y="316"/>
                </a:cxn>
                <a:cxn ang="0">
                  <a:pos x="248" y="284"/>
                </a:cxn>
                <a:cxn ang="0">
                  <a:pos x="244" y="132"/>
                </a:cxn>
                <a:cxn ang="0">
                  <a:pos x="218" y="110"/>
                </a:cxn>
                <a:cxn ang="0">
                  <a:pos x="198" y="52"/>
                </a:cxn>
                <a:cxn ang="0">
                  <a:pos x="158" y="20"/>
                </a:cxn>
                <a:cxn ang="0">
                  <a:pos x="142" y="18"/>
                </a:cxn>
                <a:cxn ang="0">
                  <a:pos x="112" y="26"/>
                </a:cxn>
                <a:cxn ang="0">
                  <a:pos x="86" y="48"/>
                </a:cxn>
                <a:cxn ang="0">
                  <a:pos x="80" y="72"/>
                </a:cxn>
                <a:cxn ang="0">
                  <a:pos x="90" y="102"/>
                </a:cxn>
                <a:cxn ang="0">
                  <a:pos x="198" y="190"/>
                </a:cxn>
                <a:cxn ang="0">
                  <a:pos x="224" y="222"/>
                </a:cxn>
                <a:cxn ang="0">
                  <a:pos x="238" y="274"/>
                </a:cxn>
                <a:cxn ang="0">
                  <a:pos x="232" y="314"/>
                </a:cxn>
                <a:cxn ang="0">
                  <a:pos x="202" y="356"/>
                </a:cxn>
                <a:cxn ang="0">
                  <a:pos x="152" y="380"/>
                </a:cxn>
                <a:cxn ang="0">
                  <a:pos x="118" y="386"/>
                </a:cxn>
                <a:cxn ang="0">
                  <a:pos x="66" y="376"/>
                </a:cxn>
                <a:cxn ang="0">
                  <a:pos x="22" y="346"/>
                </a:cxn>
                <a:cxn ang="0">
                  <a:pos x="12" y="308"/>
                </a:cxn>
                <a:cxn ang="0">
                  <a:pos x="30" y="330"/>
                </a:cxn>
                <a:cxn ang="0">
                  <a:pos x="66" y="352"/>
                </a:cxn>
                <a:cxn ang="0">
                  <a:pos x="112" y="354"/>
                </a:cxn>
                <a:cxn ang="0">
                  <a:pos x="128" y="348"/>
                </a:cxn>
                <a:cxn ang="0">
                  <a:pos x="150" y="322"/>
                </a:cxn>
                <a:cxn ang="0">
                  <a:pos x="156" y="278"/>
                </a:cxn>
                <a:cxn ang="0">
                  <a:pos x="146" y="250"/>
                </a:cxn>
                <a:cxn ang="0">
                  <a:pos x="46" y="166"/>
                </a:cxn>
                <a:cxn ang="0">
                  <a:pos x="28" y="146"/>
                </a:cxn>
                <a:cxn ang="0">
                  <a:pos x="12" y="114"/>
                </a:cxn>
                <a:cxn ang="0">
                  <a:pos x="12" y="82"/>
                </a:cxn>
                <a:cxn ang="0">
                  <a:pos x="24" y="50"/>
                </a:cxn>
                <a:cxn ang="0">
                  <a:pos x="48" y="24"/>
                </a:cxn>
                <a:cxn ang="0">
                  <a:pos x="68" y="12"/>
                </a:cxn>
                <a:cxn ang="0">
                  <a:pos x="114" y="2"/>
                </a:cxn>
                <a:cxn ang="0">
                  <a:pos x="180" y="2"/>
                </a:cxn>
                <a:cxn ang="0">
                  <a:pos x="228" y="16"/>
                </a:cxn>
              </a:cxnLst>
              <a:rect l="0" t="0" r="r" b="b"/>
              <a:pathLst>
                <a:path w="376" h="386">
                  <a:moveTo>
                    <a:pt x="228" y="16"/>
                  </a:moveTo>
                  <a:lnTo>
                    <a:pt x="228" y="110"/>
                  </a:lnTo>
                  <a:lnTo>
                    <a:pt x="228" y="110"/>
                  </a:lnTo>
                  <a:lnTo>
                    <a:pt x="244" y="104"/>
                  </a:lnTo>
                  <a:lnTo>
                    <a:pt x="258" y="96"/>
                  </a:lnTo>
                  <a:lnTo>
                    <a:pt x="270" y="86"/>
                  </a:lnTo>
                  <a:lnTo>
                    <a:pt x="280" y="76"/>
                  </a:lnTo>
                  <a:lnTo>
                    <a:pt x="288" y="64"/>
                  </a:lnTo>
                  <a:lnTo>
                    <a:pt x="294" y="50"/>
                  </a:lnTo>
                  <a:lnTo>
                    <a:pt x="298" y="34"/>
                  </a:lnTo>
                  <a:lnTo>
                    <a:pt x="302" y="12"/>
                  </a:lnTo>
                  <a:lnTo>
                    <a:pt x="312" y="16"/>
                  </a:lnTo>
                  <a:lnTo>
                    <a:pt x="312" y="112"/>
                  </a:lnTo>
                  <a:lnTo>
                    <a:pt x="376" y="112"/>
                  </a:lnTo>
                  <a:lnTo>
                    <a:pt x="376" y="132"/>
                  </a:lnTo>
                  <a:lnTo>
                    <a:pt x="312" y="132"/>
                  </a:lnTo>
                  <a:lnTo>
                    <a:pt x="312" y="248"/>
                  </a:lnTo>
                  <a:lnTo>
                    <a:pt x="312" y="248"/>
                  </a:lnTo>
                  <a:lnTo>
                    <a:pt x="312" y="260"/>
                  </a:lnTo>
                  <a:lnTo>
                    <a:pt x="314" y="270"/>
                  </a:lnTo>
                  <a:lnTo>
                    <a:pt x="318" y="278"/>
                  </a:lnTo>
                  <a:lnTo>
                    <a:pt x="324" y="286"/>
                  </a:lnTo>
                  <a:lnTo>
                    <a:pt x="332" y="290"/>
                  </a:lnTo>
                  <a:lnTo>
                    <a:pt x="342" y="290"/>
                  </a:lnTo>
                  <a:lnTo>
                    <a:pt x="354" y="288"/>
                  </a:lnTo>
                  <a:lnTo>
                    <a:pt x="368" y="282"/>
                  </a:lnTo>
                  <a:lnTo>
                    <a:pt x="374" y="296"/>
                  </a:lnTo>
                  <a:lnTo>
                    <a:pt x="374" y="296"/>
                  </a:lnTo>
                  <a:lnTo>
                    <a:pt x="368" y="304"/>
                  </a:lnTo>
                  <a:lnTo>
                    <a:pt x="360" y="312"/>
                  </a:lnTo>
                  <a:lnTo>
                    <a:pt x="350" y="318"/>
                  </a:lnTo>
                  <a:lnTo>
                    <a:pt x="340" y="324"/>
                  </a:lnTo>
                  <a:lnTo>
                    <a:pt x="330" y="326"/>
                  </a:lnTo>
                  <a:lnTo>
                    <a:pt x="320" y="328"/>
                  </a:lnTo>
                  <a:lnTo>
                    <a:pt x="300" y="328"/>
                  </a:lnTo>
                  <a:lnTo>
                    <a:pt x="300" y="328"/>
                  </a:lnTo>
                  <a:lnTo>
                    <a:pt x="286" y="326"/>
                  </a:lnTo>
                  <a:lnTo>
                    <a:pt x="276" y="322"/>
                  </a:lnTo>
                  <a:lnTo>
                    <a:pt x="266" y="316"/>
                  </a:lnTo>
                  <a:lnTo>
                    <a:pt x="258" y="306"/>
                  </a:lnTo>
                  <a:lnTo>
                    <a:pt x="252" y="296"/>
                  </a:lnTo>
                  <a:lnTo>
                    <a:pt x="248" y="284"/>
                  </a:lnTo>
                  <a:lnTo>
                    <a:pt x="244" y="270"/>
                  </a:lnTo>
                  <a:lnTo>
                    <a:pt x="244" y="254"/>
                  </a:lnTo>
                  <a:lnTo>
                    <a:pt x="244" y="132"/>
                  </a:lnTo>
                  <a:lnTo>
                    <a:pt x="220" y="132"/>
                  </a:lnTo>
                  <a:lnTo>
                    <a:pt x="220" y="132"/>
                  </a:lnTo>
                  <a:lnTo>
                    <a:pt x="218" y="110"/>
                  </a:lnTo>
                  <a:lnTo>
                    <a:pt x="214" y="88"/>
                  </a:lnTo>
                  <a:lnTo>
                    <a:pt x="206" y="68"/>
                  </a:lnTo>
                  <a:lnTo>
                    <a:pt x="198" y="52"/>
                  </a:lnTo>
                  <a:lnTo>
                    <a:pt x="186" y="38"/>
                  </a:lnTo>
                  <a:lnTo>
                    <a:pt x="172" y="26"/>
                  </a:lnTo>
                  <a:lnTo>
                    <a:pt x="158" y="20"/>
                  </a:lnTo>
                  <a:lnTo>
                    <a:pt x="150" y="18"/>
                  </a:lnTo>
                  <a:lnTo>
                    <a:pt x="142" y="18"/>
                  </a:lnTo>
                  <a:lnTo>
                    <a:pt x="142" y="18"/>
                  </a:lnTo>
                  <a:lnTo>
                    <a:pt x="132" y="18"/>
                  </a:lnTo>
                  <a:lnTo>
                    <a:pt x="122" y="22"/>
                  </a:lnTo>
                  <a:lnTo>
                    <a:pt x="112" y="26"/>
                  </a:lnTo>
                  <a:lnTo>
                    <a:pt x="102" y="32"/>
                  </a:lnTo>
                  <a:lnTo>
                    <a:pt x="94" y="38"/>
                  </a:lnTo>
                  <a:lnTo>
                    <a:pt x="86" y="48"/>
                  </a:lnTo>
                  <a:lnTo>
                    <a:pt x="82" y="60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84"/>
                  </a:lnTo>
                  <a:lnTo>
                    <a:pt x="82" y="94"/>
                  </a:lnTo>
                  <a:lnTo>
                    <a:pt x="90" y="102"/>
                  </a:lnTo>
                  <a:lnTo>
                    <a:pt x="98" y="112"/>
                  </a:lnTo>
                  <a:lnTo>
                    <a:pt x="198" y="190"/>
                  </a:lnTo>
                  <a:lnTo>
                    <a:pt x="198" y="190"/>
                  </a:lnTo>
                  <a:lnTo>
                    <a:pt x="206" y="198"/>
                  </a:lnTo>
                  <a:lnTo>
                    <a:pt x="216" y="208"/>
                  </a:lnTo>
                  <a:lnTo>
                    <a:pt x="224" y="222"/>
                  </a:lnTo>
                  <a:lnTo>
                    <a:pt x="230" y="238"/>
                  </a:lnTo>
                  <a:lnTo>
                    <a:pt x="236" y="256"/>
                  </a:lnTo>
                  <a:lnTo>
                    <a:pt x="238" y="274"/>
                  </a:lnTo>
                  <a:lnTo>
                    <a:pt x="238" y="294"/>
                  </a:lnTo>
                  <a:lnTo>
                    <a:pt x="232" y="314"/>
                  </a:lnTo>
                  <a:lnTo>
                    <a:pt x="232" y="314"/>
                  </a:lnTo>
                  <a:lnTo>
                    <a:pt x="226" y="330"/>
                  </a:lnTo>
                  <a:lnTo>
                    <a:pt x="216" y="344"/>
                  </a:lnTo>
                  <a:lnTo>
                    <a:pt x="202" y="356"/>
                  </a:lnTo>
                  <a:lnTo>
                    <a:pt x="188" y="366"/>
                  </a:lnTo>
                  <a:lnTo>
                    <a:pt x="170" y="374"/>
                  </a:lnTo>
                  <a:lnTo>
                    <a:pt x="152" y="380"/>
                  </a:lnTo>
                  <a:lnTo>
                    <a:pt x="136" y="384"/>
                  </a:lnTo>
                  <a:lnTo>
                    <a:pt x="118" y="386"/>
                  </a:lnTo>
                  <a:lnTo>
                    <a:pt x="118" y="386"/>
                  </a:lnTo>
                  <a:lnTo>
                    <a:pt x="100" y="386"/>
                  </a:lnTo>
                  <a:lnTo>
                    <a:pt x="84" y="382"/>
                  </a:lnTo>
                  <a:lnTo>
                    <a:pt x="66" y="376"/>
                  </a:lnTo>
                  <a:lnTo>
                    <a:pt x="50" y="368"/>
                  </a:lnTo>
                  <a:lnTo>
                    <a:pt x="36" y="358"/>
                  </a:lnTo>
                  <a:lnTo>
                    <a:pt x="22" y="346"/>
                  </a:lnTo>
                  <a:lnTo>
                    <a:pt x="10" y="332"/>
                  </a:lnTo>
                  <a:lnTo>
                    <a:pt x="0" y="316"/>
                  </a:lnTo>
                  <a:lnTo>
                    <a:pt x="12" y="308"/>
                  </a:lnTo>
                  <a:lnTo>
                    <a:pt x="12" y="308"/>
                  </a:lnTo>
                  <a:lnTo>
                    <a:pt x="20" y="320"/>
                  </a:lnTo>
                  <a:lnTo>
                    <a:pt x="30" y="330"/>
                  </a:lnTo>
                  <a:lnTo>
                    <a:pt x="40" y="338"/>
                  </a:lnTo>
                  <a:lnTo>
                    <a:pt x="52" y="346"/>
                  </a:lnTo>
                  <a:lnTo>
                    <a:pt x="66" y="352"/>
                  </a:lnTo>
                  <a:lnTo>
                    <a:pt x="82" y="356"/>
                  </a:lnTo>
                  <a:lnTo>
                    <a:pt x="96" y="356"/>
                  </a:lnTo>
                  <a:lnTo>
                    <a:pt x="112" y="354"/>
                  </a:lnTo>
                  <a:lnTo>
                    <a:pt x="112" y="354"/>
                  </a:lnTo>
                  <a:lnTo>
                    <a:pt x="120" y="352"/>
                  </a:lnTo>
                  <a:lnTo>
                    <a:pt x="128" y="348"/>
                  </a:lnTo>
                  <a:lnTo>
                    <a:pt x="134" y="342"/>
                  </a:lnTo>
                  <a:lnTo>
                    <a:pt x="140" y="336"/>
                  </a:lnTo>
                  <a:lnTo>
                    <a:pt x="150" y="322"/>
                  </a:lnTo>
                  <a:lnTo>
                    <a:pt x="156" y="306"/>
                  </a:lnTo>
                  <a:lnTo>
                    <a:pt x="158" y="286"/>
                  </a:lnTo>
                  <a:lnTo>
                    <a:pt x="156" y="278"/>
                  </a:lnTo>
                  <a:lnTo>
                    <a:pt x="154" y="268"/>
                  </a:lnTo>
                  <a:lnTo>
                    <a:pt x="150" y="260"/>
                  </a:lnTo>
                  <a:lnTo>
                    <a:pt x="146" y="250"/>
                  </a:lnTo>
                  <a:lnTo>
                    <a:pt x="138" y="242"/>
                  </a:lnTo>
                  <a:lnTo>
                    <a:pt x="130" y="236"/>
                  </a:lnTo>
                  <a:lnTo>
                    <a:pt x="46" y="166"/>
                  </a:lnTo>
                  <a:lnTo>
                    <a:pt x="46" y="166"/>
                  </a:lnTo>
                  <a:lnTo>
                    <a:pt x="36" y="156"/>
                  </a:lnTo>
                  <a:lnTo>
                    <a:pt x="28" y="146"/>
                  </a:lnTo>
                  <a:lnTo>
                    <a:pt x="20" y="136"/>
                  </a:lnTo>
                  <a:lnTo>
                    <a:pt x="16" y="126"/>
                  </a:lnTo>
                  <a:lnTo>
                    <a:pt x="12" y="114"/>
                  </a:lnTo>
                  <a:lnTo>
                    <a:pt x="12" y="104"/>
                  </a:lnTo>
                  <a:lnTo>
                    <a:pt x="10" y="92"/>
                  </a:lnTo>
                  <a:lnTo>
                    <a:pt x="12" y="82"/>
                  </a:lnTo>
                  <a:lnTo>
                    <a:pt x="14" y="70"/>
                  </a:lnTo>
                  <a:lnTo>
                    <a:pt x="18" y="60"/>
                  </a:lnTo>
                  <a:lnTo>
                    <a:pt x="24" y="50"/>
                  </a:lnTo>
                  <a:lnTo>
                    <a:pt x="30" y="42"/>
                  </a:lnTo>
                  <a:lnTo>
                    <a:pt x="38" y="32"/>
                  </a:lnTo>
                  <a:lnTo>
                    <a:pt x="48" y="24"/>
                  </a:lnTo>
                  <a:lnTo>
                    <a:pt x="58" y="1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80" y="8"/>
                  </a:lnTo>
                  <a:lnTo>
                    <a:pt x="96" y="4"/>
                  </a:lnTo>
                  <a:lnTo>
                    <a:pt x="114" y="2"/>
                  </a:lnTo>
                  <a:lnTo>
                    <a:pt x="134" y="0"/>
                  </a:lnTo>
                  <a:lnTo>
                    <a:pt x="156" y="0"/>
                  </a:lnTo>
                  <a:lnTo>
                    <a:pt x="180" y="2"/>
                  </a:lnTo>
                  <a:lnTo>
                    <a:pt x="204" y="8"/>
                  </a:lnTo>
                  <a:lnTo>
                    <a:pt x="228" y="16"/>
                  </a:lnTo>
                  <a:lnTo>
                    <a:pt x="228" y="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31"/>
            <p:cNvSpPr>
              <a:spLocks noEditPoints="1"/>
            </p:cNvSpPr>
            <p:nvPr/>
          </p:nvSpPr>
          <p:spPr bwMode="auto">
            <a:xfrm>
              <a:off x="2607" y="2145"/>
              <a:ext cx="209" cy="217"/>
            </a:xfrm>
            <a:custGeom>
              <a:avLst/>
              <a:gdLst/>
              <a:ahLst/>
              <a:cxnLst>
                <a:cxn ang="0">
                  <a:pos x="124" y="152"/>
                </a:cxn>
                <a:cxn ang="0">
                  <a:pos x="122" y="168"/>
                </a:cxn>
                <a:cxn ang="0">
                  <a:pos x="116" y="178"/>
                </a:cxn>
                <a:cxn ang="0">
                  <a:pos x="106" y="184"/>
                </a:cxn>
                <a:cxn ang="0">
                  <a:pos x="92" y="188"/>
                </a:cxn>
                <a:cxn ang="0">
                  <a:pos x="84" y="186"/>
                </a:cxn>
                <a:cxn ang="0">
                  <a:pos x="72" y="180"/>
                </a:cxn>
                <a:cxn ang="0">
                  <a:pos x="64" y="170"/>
                </a:cxn>
                <a:cxn ang="0">
                  <a:pos x="60" y="150"/>
                </a:cxn>
                <a:cxn ang="0">
                  <a:pos x="62" y="142"/>
                </a:cxn>
                <a:cxn ang="0">
                  <a:pos x="70" y="128"/>
                </a:cxn>
                <a:cxn ang="0">
                  <a:pos x="124" y="102"/>
                </a:cxn>
                <a:cxn ang="0">
                  <a:pos x="12" y="78"/>
                </a:cxn>
                <a:cxn ang="0">
                  <a:pos x="16" y="58"/>
                </a:cxn>
                <a:cxn ang="0">
                  <a:pos x="34" y="28"/>
                </a:cxn>
                <a:cxn ang="0">
                  <a:pos x="60" y="10"/>
                </a:cxn>
                <a:cxn ang="0">
                  <a:pos x="90" y="0"/>
                </a:cxn>
                <a:cxn ang="0">
                  <a:pos x="106" y="0"/>
                </a:cxn>
                <a:cxn ang="0">
                  <a:pos x="134" y="4"/>
                </a:cxn>
                <a:cxn ang="0">
                  <a:pos x="160" y="16"/>
                </a:cxn>
                <a:cxn ang="0">
                  <a:pos x="178" y="36"/>
                </a:cxn>
                <a:cxn ang="0">
                  <a:pos x="186" y="60"/>
                </a:cxn>
                <a:cxn ang="0">
                  <a:pos x="186" y="166"/>
                </a:cxn>
                <a:cxn ang="0">
                  <a:pos x="190" y="180"/>
                </a:cxn>
                <a:cxn ang="0">
                  <a:pos x="196" y="186"/>
                </a:cxn>
                <a:cxn ang="0">
                  <a:pos x="210" y="182"/>
                </a:cxn>
                <a:cxn ang="0">
                  <a:pos x="208" y="190"/>
                </a:cxn>
                <a:cxn ang="0">
                  <a:pos x="194" y="208"/>
                </a:cxn>
                <a:cxn ang="0">
                  <a:pos x="168" y="218"/>
                </a:cxn>
                <a:cxn ang="0">
                  <a:pos x="156" y="216"/>
                </a:cxn>
                <a:cxn ang="0">
                  <a:pos x="134" y="200"/>
                </a:cxn>
                <a:cxn ang="0">
                  <a:pos x="126" y="184"/>
                </a:cxn>
                <a:cxn ang="0">
                  <a:pos x="92" y="208"/>
                </a:cxn>
                <a:cxn ang="0">
                  <a:pos x="58" y="216"/>
                </a:cxn>
                <a:cxn ang="0">
                  <a:pos x="44" y="216"/>
                </a:cxn>
                <a:cxn ang="0">
                  <a:pos x="22" y="208"/>
                </a:cxn>
                <a:cxn ang="0">
                  <a:pos x="10" y="192"/>
                </a:cxn>
                <a:cxn ang="0">
                  <a:pos x="2" y="174"/>
                </a:cxn>
                <a:cxn ang="0">
                  <a:pos x="0" y="164"/>
                </a:cxn>
                <a:cxn ang="0">
                  <a:pos x="2" y="146"/>
                </a:cxn>
                <a:cxn ang="0">
                  <a:pos x="10" y="132"/>
                </a:cxn>
                <a:cxn ang="0">
                  <a:pos x="24" y="118"/>
                </a:cxn>
                <a:cxn ang="0">
                  <a:pos x="44" y="110"/>
                </a:cxn>
                <a:cxn ang="0">
                  <a:pos x="112" y="88"/>
                </a:cxn>
                <a:cxn ang="0">
                  <a:pos x="122" y="82"/>
                </a:cxn>
                <a:cxn ang="0">
                  <a:pos x="122" y="68"/>
                </a:cxn>
                <a:cxn ang="0">
                  <a:pos x="116" y="56"/>
                </a:cxn>
                <a:cxn ang="0">
                  <a:pos x="102" y="46"/>
                </a:cxn>
                <a:cxn ang="0">
                  <a:pos x="90" y="42"/>
                </a:cxn>
                <a:cxn ang="0">
                  <a:pos x="64" y="42"/>
                </a:cxn>
                <a:cxn ang="0">
                  <a:pos x="42" y="50"/>
                </a:cxn>
                <a:cxn ang="0">
                  <a:pos x="22" y="66"/>
                </a:cxn>
                <a:cxn ang="0">
                  <a:pos x="12" y="78"/>
                </a:cxn>
              </a:cxnLst>
              <a:rect l="0" t="0" r="r" b="b"/>
              <a:pathLst>
                <a:path w="210" h="218">
                  <a:moveTo>
                    <a:pt x="124" y="102"/>
                  </a:moveTo>
                  <a:lnTo>
                    <a:pt x="124" y="152"/>
                  </a:lnTo>
                  <a:lnTo>
                    <a:pt x="124" y="152"/>
                  </a:lnTo>
                  <a:lnTo>
                    <a:pt x="122" y="168"/>
                  </a:lnTo>
                  <a:lnTo>
                    <a:pt x="118" y="174"/>
                  </a:lnTo>
                  <a:lnTo>
                    <a:pt x="116" y="178"/>
                  </a:lnTo>
                  <a:lnTo>
                    <a:pt x="112" y="182"/>
                  </a:lnTo>
                  <a:lnTo>
                    <a:pt x="106" y="184"/>
                  </a:lnTo>
                  <a:lnTo>
                    <a:pt x="100" y="186"/>
                  </a:lnTo>
                  <a:lnTo>
                    <a:pt x="92" y="188"/>
                  </a:lnTo>
                  <a:lnTo>
                    <a:pt x="92" y="188"/>
                  </a:lnTo>
                  <a:lnTo>
                    <a:pt x="84" y="186"/>
                  </a:lnTo>
                  <a:lnTo>
                    <a:pt x="78" y="184"/>
                  </a:lnTo>
                  <a:lnTo>
                    <a:pt x="72" y="180"/>
                  </a:lnTo>
                  <a:lnTo>
                    <a:pt x="68" y="176"/>
                  </a:lnTo>
                  <a:lnTo>
                    <a:pt x="64" y="170"/>
                  </a:lnTo>
                  <a:lnTo>
                    <a:pt x="62" y="164"/>
                  </a:lnTo>
                  <a:lnTo>
                    <a:pt x="60" y="150"/>
                  </a:lnTo>
                  <a:lnTo>
                    <a:pt x="60" y="150"/>
                  </a:lnTo>
                  <a:lnTo>
                    <a:pt x="62" y="142"/>
                  </a:lnTo>
                  <a:lnTo>
                    <a:pt x="64" y="134"/>
                  </a:lnTo>
                  <a:lnTo>
                    <a:pt x="70" y="128"/>
                  </a:lnTo>
                  <a:lnTo>
                    <a:pt x="76" y="124"/>
                  </a:lnTo>
                  <a:lnTo>
                    <a:pt x="124" y="102"/>
                  </a:lnTo>
                  <a:lnTo>
                    <a:pt x="124" y="102"/>
                  </a:lnTo>
                  <a:close/>
                  <a:moveTo>
                    <a:pt x="12" y="78"/>
                  </a:moveTo>
                  <a:lnTo>
                    <a:pt x="12" y="78"/>
                  </a:lnTo>
                  <a:lnTo>
                    <a:pt x="16" y="58"/>
                  </a:lnTo>
                  <a:lnTo>
                    <a:pt x="24" y="42"/>
                  </a:lnTo>
                  <a:lnTo>
                    <a:pt x="34" y="28"/>
                  </a:lnTo>
                  <a:lnTo>
                    <a:pt x="46" y="18"/>
                  </a:lnTo>
                  <a:lnTo>
                    <a:pt x="60" y="10"/>
                  </a:lnTo>
                  <a:lnTo>
                    <a:pt x="74" y="4"/>
                  </a:lnTo>
                  <a:lnTo>
                    <a:pt x="90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20" y="0"/>
                  </a:lnTo>
                  <a:lnTo>
                    <a:pt x="134" y="4"/>
                  </a:lnTo>
                  <a:lnTo>
                    <a:pt x="146" y="10"/>
                  </a:lnTo>
                  <a:lnTo>
                    <a:pt x="160" y="16"/>
                  </a:lnTo>
                  <a:lnTo>
                    <a:pt x="170" y="26"/>
                  </a:lnTo>
                  <a:lnTo>
                    <a:pt x="178" y="36"/>
                  </a:lnTo>
                  <a:lnTo>
                    <a:pt x="184" y="46"/>
                  </a:lnTo>
                  <a:lnTo>
                    <a:pt x="186" y="60"/>
                  </a:lnTo>
                  <a:lnTo>
                    <a:pt x="186" y="166"/>
                  </a:lnTo>
                  <a:lnTo>
                    <a:pt x="186" y="166"/>
                  </a:lnTo>
                  <a:lnTo>
                    <a:pt x="188" y="176"/>
                  </a:lnTo>
                  <a:lnTo>
                    <a:pt x="190" y="180"/>
                  </a:lnTo>
                  <a:lnTo>
                    <a:pt x="192" y="184"/>
                  </a:lnTo>
                  <a:lnTo>
                    <a:pt x="196" y="186"/>
                  </a:lnTo>
                  <a:lnTo>
                    <a:pt x="200" y="186"/>
                  </a:lnTo>
                  <a:lnTo>
                    <a:pt x="210" y="182"/>
                  </a:lnTo>
                  <a:lnTo>
                    <a:pt x="210" y="182"/>
                  </a:lnTo>
                  <a:lnTo>
                    <a:pt x="208" y="190"/>
                  </a:lnTo>
                  <a:lnTo>
                    <a:pt x="204" y="196"/>
                  </a:lnTo>
                  <a:lnTo>
                    <a:pt x="194" y="208"/>
                  </a:lnTo>
                  <a:lnTo>
                    <a:pt x="180" y="214"/>
                  </a:lnTo>
                  <a:lnTo>
                    <a:pt x="168" y="218"/>
                  </a:lnTo>
                  <a:lnTo>
                    <a:pt x="168" y="218"/>
                  </a:lnTo>
                  <a:lnTo>
                    <a:pt x="156" y="216"/>
                  </a:lnTo>
                  <a:lnTo>
                    <a:pt x="144" y="210"/>
                  </a:lnTo>
                  <a:lnTo>
                    <a:pt x="134" y="200"/>
                  </a:lnTo>
                  <a:lnTo>
                    <a:pt x="126" y="184"/>
                  </a:lnTo>
                  <a:lnTo>
                    <a:pt x="126" y="184"/>
                  </a:lnTo>
                  <a:lnTo>
                    <a:pt x="110" y="198"/>
                  </a:lnTo>
                  <a:lnTo>
                    <a:pt x="92" y="208"/>
                  </a:lnTo>
                  <a:lnTo>
                    <a:pt x="76" y="214"/>
                  </a:lnTo>
                  <a:lnTo>
                    <a:pt x="58" y="216"/>
                  </a:lnTo>
                  <a:lnTo>
                    <a:pt x="58" y="216"/>
                  </a:lnTo>
                  <a:lnTo>
                    <a:pt x="44" y="216"/>
                  </a:lnTo>
                  <a:lnTo>
                    <a:pt x="32" y="212"/>
                  </a:lnTo>
                  <a:lnTo>
                    <a:pt x="22" y="208"/>
                  </a:lnTo>
                  <a:lnTo>
                    <a:pt x="16" y="200"/>
                  </a:lnTo>
                  <a:lnTo>
                    <a:pt x="10" y="192"/>
                  </a:lnTo>
                  <a:lnTo>
                    <a:pt x="4" y="184"/>
                  </a:lnTo>
                  <a:lnTo>
                    <a:pt x="2" y="17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2" y="156"/>
                  </a:lnTo>
                  <a:lnTo>
                    <a:pt x="2" y="146"/>
                  </a:lnTo>
                  <a:lnTo>
                    <a:pt x="6" y="138"/>
                  </a:lnTo>
                  <a:lnTo>
                    <a:pt x="10" y="132"/>
                  </a:lnTo>
                  <a:lnTo>
                    <a:pt x="16" y="124"/>
                  </a:lnTo>
                  <a:lnTo>
                    <a:pt x="24" y="118"/>
                  </a:lnTo>
                  <a:lnTo>
                    <a:pt x="34" y="114"/>
                  </a:lnTo>
                  <a:lnTo>
                    <a:pt x="44" y="110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8" y="86"/>
                  </a:lnTo>
                  <a:lnTo>
                    <a:pt x="122" y="82"/>
                  </a:lnTo>
                  <a:lnTo>
                    <a:pt x="122" y="76"/>
                  </a:lnTo>
                  <a:lnTo>
                    <a:pt x="122" y="68"/>
                  </a:lnTo>
                  <a:lnTo>
                    <a:pt x="120" y="62"/>
                  </a:lnTo>
                  <a:lnTo>
                    <a:pt x="116" y="56"/>
                  </a:lnTo>
                  <a:lnTo>
                    <a:pt x="110" y="50"/>
                  </a:lnTo>
                  <a:lnTo>
                    <a:pt x="102" y="46"/>
                  </a:lnTo>
                  <a:lnTo>
                    <a:pt x="102" y="46"/>
                  </a:lnTo>
                  <a:lnTo>
                    <a:pt x="90" y="42"/>
                  </a:lnTo>
                  <a:lnTo>
                    <a:pt x="78" y="40"/>
                  </a:lnTo>
                  <a:lnTo>
                    <a:pt x="64" y="42"/>
                  </a:lnTo>
                  <a:lnTo>
                    <a:pt x="54" y="44"/>
                  </a:lnTo>
                  <a:lnTo>
                    <a:pt x="42" y="50"/>
                  </a:lnTo>
                  <a:lnTo>
                    <a:pt x="32" y="58"/>
                  </a:lnTo>
                  <a:lnTo>
                    <a:pt x="22" y="66"/>
                  </a:lnTo>
                  <a:lnTo>
                    <a:pt x="12" y="78"/>
                  </a:lnTo>
                  <a:lnTo>
                    <a:pt x="12" y="7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4787" y="2045"/>
              <a:ext cx="167" cy="317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8" y="4"/>
                </a:cxn>
                <a:cxn ang="0">
                  <a:pos x="98" y="100"/>
                </a:cxn>
                <a:cxn ang="0">
                  <a:pos x="162" y="100"/>
                </a:cxn>
                <a:cxn ang="0">
                  <a:pos x="162" y="120"/>
                </a:cxn>
                <a:cxn ang="0">
                  <a:pos x="98" y="120"/>
                </a:cxn>
                <a:cxn ang="0">
                  <a:pos x="98" y="240"/>
                </a:cxn>
                <a:cxn ang="0">
                  <a:pos x="98" y="240"/>
                </a:cxn>
                <a:cxn ang="0">
                  <a:pos x="100" y="256"/>
                </a:cxn>
                <a:cxn ang="0">
                  <a:pos x="104" y="266"/>
                </a:cxn>
                <a:cxn ang="0">
                  <a:pos x="110" y="274"/>
                </a:cxn>
                <a:cxn ang="0">
                  <a:pos x="118" y="278"/>
                </a:cxn>
                <a:cxn ang="0">
                  <a:pos x="128" y="280"/>
                </a:cxn>
                <a:cxn ang="0">
                  <a:pos x="138" y="278"/>
                </a:cxn>
                <a:cxn ang="0">
                  <a:pos x="150" y="272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4" y="264"/>
                </a:cxn>
                <a:cxn ang="0">
                  <a:pos x="166" y="268"/>
                </a:cxn>
                <a:cxn ang="0">
                  <a:pos x="168" y="268"/>
                </a:cxn>
                <a:cxn ang="0">
                  <a:pos x="168" y="268"/>
                </a:cxn>
                <a:cxn ang="0">
                  <a:pos x="158" y="284"/>
                </a:cxn>
                <a:cxn ang="0">
                  <a:pos x="150" y="294"/>
                </a:cxn>
                <a:cxn ang="0">
                  <a:pos x="138" y="304"/>
                </a:cxn>
                <a:cxn ang="0">
                  <a:pos x="126" y="312"/>
                </a:cxn>
                <a:cxn ang="0">
                  <a:pos x="112" y="316"/>
                </a:cxn>
                <a:cxn ang="0">
                  <a:pos x="98" y="318"/>
                </a:cxn>
                <a:cxn ang="0">
                  <a:pos x="84" y="316"/>
                </a:cxn>
                <a:cxn ang="0">
                  <a:pos x="68" y="312"/>
                </a:cxn>
                <a:cxn ang="0">
                  <a:pos x="68" y="312"/>
                </a:cxn>
                <a:cxn ang="0">
                  <a:pos x="54" y="302"/>
                </a:cxn>
                <a:cxn ang="0">
                  <a:pos x="46" y="296"/>
                </a:cxn>
                <a:cxn ang="0">
                  <a:pos x="40" y="290"/>
                </a:cxn>
                <a:cxn ang="0">
                  <a:pos x="36" y="282"/>
                </a:cxn>
                <a:cxn ang="0">
                  <a:pos x="32" y="272"/>
                </a:cxn>
                <a:cxn ang="0">
                  <a:pos x="28" y="260"/>
                </a:cxn>
                <a:cxn ang="0">
                  <a:pos x="28" y="248"/>
                </a:cxn>
                <a:cxn ang="0">
                  <a:pos x="28" y="120"/>
                </a:cxn>
                <a:cxn ang="0">
                  <a:pos x="0" y="120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6" y="96"/>
                </a:cxn>
                <a:cxn ang="0">
                  <a:pos x="32" y="90"/>
                </a:cxn>
                <a:cxn ang="0">
                  <a:pos x="46" y="82"/>
                </a:cxn>
                <a:cxn ang="0">
                  <a:pos x="58" y="70"/>
                </a:cxn>
                <a:cxn ang="0">
                  <a:pos x="70" y="56"/>
                </a:cxn>
                <a:cxn ang="0">
                  <a:pos x="78" y="40"/>
                </a:cxn>
                <a:cxn ang="0">
                  <a:pos x="86" y="22"/>
                </a:cxn>
                <a:cxn ang="0">
                  <a:pos x="90" y="0"/>
                </a:cxn>
                <a:cxn ang="0">
                  <a:pos x="90" y="0"/>
                </a:cxn>
              </a:cxnLst>
              <a:rect l="0" t="0" r="r" b="b"/>
              <a:pathLst>
                <a:path w="168" h="318">
                  <a:moveTo>
                    <a:pt x="90" y="0"/>
                  </a:moveTo>
                  <a:lnTo>
                    <a:pt x="98" y="4"/>
                  </a:lnTo>
                  <a:lnTo>
                    <a:pt x="98" y="100"/>
                  </a:lnTo>
                  <a:lnTo>
                    <a:pt x="162" y="100"/>
                  </a:lnTo>
                  <a:lnTo>
                    <a:pt x="162" y="120"/>
                  </a:lnTo>
                  <a:lnTo>
                    <a:pt x="98" y="120"/>
                  </a:lnTo>
                  <a:lnTo>
                    <a:pt x="98" y="240"/>
                  </a:lnTo>
                  <a:lnTo>
                    <a:pt x="98" y="240"/>
                  </a:lnTo>
                  <a:lnTo>
                    <a:pt x="100" y="256"/>
                  </a:lnTo>
                  <a:lnTo>
                    <a:pt x="104" y="266"/>
                  </a:lnTo>
                  <a:lnTo>
                    <a:pt x="110" y="274"/>
                  </a:lnTo>
                  <a:lnTo>
                    <a:pt x="118" y="278"/>
                  </a:lnTo>
                  <a:lnTo>
                    <a:pt x="128" y="280"/>
                  </a:lnTo>
                  <a:lnTo>
                    <a:pt x="138" y="278"/>
                  </a:lnTo>
                  <a:lnTo>
                    <a:pt x="150" y="272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4" y="264"/>
                  </a:lnTo>
                  <a:lnTo>
                    <a:pt x="166" y="268"/>
                  </a:lnTo>
                  <a:lnTo>
                    <a:pt x="168" y="268"/>
                  </a:lnTo>
                  <a:lnTo>
                    <a:pt x="168" y="268"/>
                  </a:lnTo>
                  <a:lnTo>
                    <a:pt x="158" y="284"/>
                  </a:lnTo>
                  <a:lnTo>
                    <a:pt x="150" y="294"/>
                  </a:lnTo>
                  <a:lnTo>
                    <a:pt x="138" y="304"/>
                  </a:lnTo>
                  <a:lnTo>
                    <a:pt x="126" y="312"/>
                  </a:lnTo>
                  <a:lnTo>
                    <a:pt x="112" y="316"/>
                  </a:lnTo>
                  <a:lnTo>
                    <a:pt x="98" y="318"/>
                  </a:lnTo>
                  <a:lnTo>
                    <a:pt x="84" y="316"/>
                  </a:lnTo>
                  <a:lnTo>
                    <a:pt x="68" y="312"/>
                  </a:lnTo>
                  <a:lnTo>
                    <a:pt x="68" y="312"/>
                  </a:lnTo>
                  <a:lnTo>
                    <a:pt x="54" y="302"/>
                  </a:lnTo>
                  <a:lnTo>
                    <a:pt x="46" y="296"/>
                  </a:lnTo>
                  <a:lnTo>
                    <a:pt x="40" y="290"/>
                  </a:lnTo>
                  <a:lnTo>
                    <a:pt x="36" y="282"/>
                  </a:lnTo>
                  <a:lnTo>
                    <a:pt x="32" y="272"/>
                  </a:lnTo>
                  <a:lnTo>
                    <a:pt x="28" y="260"/>
                  </a:lnTo>
                  <a:lnTo>
                    <a:pt x="28" y="248"/>
                  </a:lnTo>
                  <a:lnTo>
                    <a:pt x="28" y="120"/>
                  </a:lnTo>
                  <a:lnTo>
                    <a:pt x="0" y="12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6" y="96"/>
                  </a:lnTo>
                  <a:lnTo>
                    <a:pt x="32" y="90"/>
                  </a:lnTo>
                  <a:lnTo>
                    <a:pt x="46" y="82"/>
                  </a:lnTo>
                  <a:lnTo>
                    <a:pt x="58" y="70"/>
                  </a:lnTo>
                  <a:lnTo>
                    <a:pt x="70" y="56"/>
                  </a:lnTo>
                  <a:lnTo>
                    <a:pt x="78" y="40"/>
                  </a:lnTo>
                  <a:lnTo>
                    <a:pt x="86" y="22"/>
                  </a:lnTo>
                  <a:lnTo>
                    <a:pt x="90" y="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4902" y="2145"/>
              <a:ext cx="288" cy="361"/>
            </a:xfrm>
            <a:custGeom>
              <a:avLst/>
              <a:gdLst/>
              <a:ahLst/>
              <a:cxnLst>
                <a:cxn ang="0">
                  <a:pos x="192" y="10"/>
                </a:cxn>
                <a:cxn ang="0">
                  <a:pos x="204" y="14"/>
                </a:cxn>
                <a:cxn ang="0">
                  <a:pos x="218" y="26"/>
                </a:cxn>
                <a:cxn ang="0">
                  <a:pos x="220" y="36"/>
                </a:cxn>
                <a:cxn ang="0">
                  <a:pos x="218" y="54"/>
                </a:cxn>
                <a:cxn ang="0">
                  <a:pos x="176" y="150"/>
                </a:cxn>
                <a:cxn ang="0">
                  <a:pos x="128" y="54"/>
                </a:cxn>
                <a:cxn ang="0">
                  <a:pos x="118" y="26"/>
                </a:cxn>
                <a:cxn ang="0">
                  <a:pos x="120" y="20"/>
                </a:cxn>
                <a:cxn ang="0">
                  <a:pos x="130" y="12"/>
                </a:cxn>
                <a:cxn ang="0">
                  <a:pos x="140" y="0"/>
                </a:cxn>
                <a:cxn ang="0">
                  <a:pos x="0" y="10"/>
                </a:cxn>
                <a:cxn ang="0">
                  <a:pos x="18" y="16"/>
                </a:cxn>
                <a:cxn ang="0">
                  <a:pos x="32" y="24"/>
                </a:cxn>
                <a:cxn ang="0">
                  <a:pos x="44" y="36"/>
                </a:cxn>
                <a:cxn ang="0">
                  <a:pos x="140" y="228"/>
                </a:cxn>
                <a:cxn ang="0">
                  <a:pos x="124" y="258"/>
                </a:cxn>
                <a:cxn ang="0">
                  <a:pos x="110" y="278"/>
                </a:cxn>
                <a:cxn ang="0">
                  <a:pos x="98" y="288"/>
                </a:cxn>
                <a:cxn ang="0">
                  <a:pos x="72" y="300"/>
                </a:cxn>
                <a:cxn ang="0">
                  <a:pos x="58" y="300"/>
                </a:cxn>
                <a:cxn ang="0">
                  <a:pos x="26" y="296"/>
                </a:cxn>
                <a:cxn ang="0">
                  <a:pos x="12" y="362"/>
                </a:cxn>
                <a:cxn ang="0">
                  <a:pos x="32" y="362"/>
                </a:cxn>
                <a:cxn ang="0">
                  <a:pos x="64" y="358"/>
                </a:cxn>
                <a:cxn ang="0">
                  <a:pos x="90" y="346"/>
                </a:cxn>
                <a:cxn ang="0">
                  <a:pos x="100" y="336"/>
                </a:cxn>
                <a:cxn ang="0">
                  <a:pos x="120" y="308"/>
                </a:cxn>
                <a:cxn ang="0">
                  <a:pos x="232" y="66"/>
                </a:cxn>
                <a:cxn ang="0">
                  <a:pos x="246" y="40"/>
                </a:cxn>
                <a:cxn ang="0">
                  <a:pos x="256" y="24"/>
                </a:cxn>
                <a:cxn ang="0">
                  <a:pos x="270" y="16"/>
                </a:cxn>
                <a:cxn ang="0">
                  <a:pos x="288" y="0"/>
                </a:cxn>
              </a:cxnLst>
              <a:rect l="0" t="0" r="r" b="b"/>
              <a:pathLst>
                <a:path w="288" h="362">
                  <a:moveTo>
                    <a:pt x="192" y="0"/>
                  </a:moveTo>
                  <a:lnTo>
                    <a:pt x="192" y="10"/>
                  </a:lnTo>
                  <a:lnTo>
                    <a:pt x="192" y="10"/>
                  </a:lnTo>
                  <a:lnTo>
                    <a:pt x="204" y="14"/>
                  </a:lnTo>
                  <a:lnTo>
                    <a:pt x="214" y="18"/>
                  </a:lnTo>
                  <a:lnTo>
                    <a:pt x="218" y="26"/>
                  </a:lnTo>
                  <a:lnTo>
                    <a:pt x="220" y="36"/>
                  </a:lnTo>
                  <a:lnTo>
                    <a:pt x="220" y="36"/>
                  </a:lnTo>
                  <a:lnTo>
                    <a:pt x="220" y="46"/>
                  </a:lnTo>
                  <a:lnTo>
                    <a:pt x="218" y="54"/>
                  </a:lnTo>
                  <a:lnTo>
                    <a:pt x="208" y="78"/>
                  </a:lnTo>
                  <a:lnTo>
                    <a:pt x="176" y="150"/>
                  </a:lnTo>
                  <a:lnTo>
                    <a:pt x="128" y="54"/>
                  </a:lnTo>
                  <a:lnTo>
                    <a:pt x="128" y="54"/>
                  </a:lnTo>
                  <a:lnTo>
                    <a:pt x="122" y="36"/>
                  </a:lnTo>
                  <a:lnTo>
                    <a:pt x="118" y="26"/>
                  </a:lnTo>
                  <a:lnTo>
                    <a:pt x="118" y="26"/>
                  </a:lnTo>
                  <a:lnTo>
                    <a:pt x="120" y="20"/>
                  </a:lnTo>
                  <a:lnTo>
                    <a:pt x="124" y="14"/>
                  </a:lnTo>
                  <a:lnTo>
                    <a:pt x="130" y="12"/>
                  </a:lnTo>
                  <a:lnTo>
                    <a:pt x="140" y="10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8" y="16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8" y="28"/>
                  </a:lnTo>
                  <a:lnTo>
                    <a:pt x="44" y="36"/>
                  </a:lnTo>
                  <a:lnTo>
                    <a:pt x="56" y="58"/>
                  </a:lnTo>
                  <a:lnTo>
                    <a:pt x="140" y="228"/>
                  </a:lnTo>
                  <a:lnTo>
                    <a:pt x="140" y="228"/>
                  </a:lnTo>
                  <a:lnTo>
                    <a:pt x="124" y="258"/>
                  </a:lnTo>
                  <a:lnTo>
                    <a:pt x="116" y="270"/>
                  </a:lnTo>
                  <a:lnTo>
                    <a:pt x="110" y="278"/>
                  </a:lnTo>
                  <a:lnTo>
                    <a:pt x="110" y="278"/>
                  </a:lnTo>
                  <a:lnTo>
                    <a:pt x="98" y="288"/>
                  </a:lnTo>
                  <a:lnTo>
                    <a:pt x="86" y="296"/>
                  </a:lnTo>
                  <a:lnTo>
                    <a:pt x="72" y="300"/>
                  </a:lnTo>
                  <a:lnTo>
                    <a:pt x="58" y="300"/>
                  </a:lnTo>
                  <a:lnTo>
                    <a:pt x="58" y="300"/>
                  </a:lnTo>
                  <a:lnTo>
                    <a:pt x="42" y="300"/>
                  </a:lnTo>
                  <a:lnTo>
                    <a:pt x="26" y="296"/>
                  </a:lnTo>
                  <a:lnTo>
                    <a:pt x="12" y="362"/>
                  </a:lnTo>
                  <a:lnTo>
                    <a:pt x="12" y="362"/>
                  </a:lnTo>
                  <a:lnTo>
                    <a:pt x="32" y="362"/>
                  </a:lnTo>
                  <a:lnTo>
                    <a:pt x="32" y="362"/>
                  </a:lnTo>
                  <a:lnTo>
                    <a:pt x="48" y="362"/>
                  </a:lnTo>
                  <a:lnTo>
                    <a:pt x="64" y="358"/>
                  </a:lnTo>
                  <a:lnTo>
                    <a:pt x="78" y="354"/>
                  </a:lnTo>
                  <a:lnTo>
                    <a:pt x="90" y="346"/>
                  </a:lnTo>
                  <a:lnTo>
                    <a:pt x="90" y="346"/>
                  </a:lnTo>
                  <a:lnTo>
                    <a:pt x="100" y="336"/>
                  </a:lnTo>
                  <a:lnTo>
                    <a:pt x="110" y="324"/>
                  </a:lnTo>
                  <a:lnTo>
                    <a:pt x="120" y="308"/>
                  </a:lnTo>
                  <a:lnTo>
                    <a:pt x="130" y="290"/>
                  </a:lnTo>
                  <a:lnTo>
                    <a:pt x="232" y="66"/>
                  </a:lnTo>
                  <a:lnTo>
                    <a:pt x="232" y="66"/>
                  </a:lnTo>
                  <a:lnTo>
                    <a:pt x="246" y="40"/>
                  </a:lnTo>
                  <a:lnTo>
                    <a:pt x="256" y="24"/>
                  </a:lnTo>
                  <a:lnTo>
                    <a:pt x="256" y="24"/>
                  </a:lnTo>
                  <a:lnTo>
                    <a:pt x="262" y="20"/>
                  </a:lnTo>
                  <a:lnTo>
                    <a:pt x="270" y="16"/>
                  </a:lnTo>
                  <a:lnTo>
                    <a:pt x="288" y="10"/>
                  </a:lnTo>
                  <a:lnTo>
                    <a:pt x="288" y="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37" name="Picture 11" descr="C:\Users\mdefoort\Desktop\eecl.jp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0275" y="957263"/>
            <a:ext cx="838200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3" descr="http://www.eecl.colostate.edu/galleries/biofuels/bin/images/medium/2007_03_12_08_06_16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6800" y="914400"/>
            <a:ext cx="917575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5" descr="http://www.bihnsystems.com/2007/2007-11-01%20Solix/content/bin/images/large/2007_11_01_09_14_56.jpg"/>
          <p:cNvPicPr>
            <a:picLocks noChangeArrowheads="1"/>
          </p:cNvPicPr>
          <p:nvPr userDrawn="1"/>
        </p:nvPicPr>
        <p:blipFill>
          <a:blip r:embed="rId10" cstate="print">
            <a:lum contrast="10000"/>
          </a:blip>
          <a:srcRect/>
          <a:stretch>
            <a:fillRect/>
          </a:stretch>
        </p:blipFill>
        <p:spPr bwMode="auto">
          <a:xfrm>
            <a:off x="6934200" y="914400"/>
            <a:ext cx="9144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1" descr="2007-07-23 16-52-26-96"/>
          <p:cNvPicPr>
            <a:picLocks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7400" y="19050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 userDrawn="1"/>
        </p:nvSpPr>
        <p:spPr>
          <a:xfrm>
            <a:off x="838200" y="5382905"/>
            <a:ext cx="73152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b="1" spc="-100" baseline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Engines &amp; Energy Conversion </a:t>
            </a:r>
            <a:r>
              <a:rPr lang="en-US" sz="1800" b="1" spc="-1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Laboratory</a:t>
            </a:r>
          </a:p>
          <a:p>
            <a:pPr marL="34290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b="1" spc="-1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Colorado State University</a:t>
            </a:r>
          </a:p>
          <a:p>
            <a:pPr marL="342900" indent="-3429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1800" b="1" spc="-1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Fort Collins, CO, USA</a:t>
            </a:r>
          </a:p>
          <a:p>
            <a:pPr marL="34290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spc="-1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http://www.engr.colostate.edu/~marchese</a:t>
            </a:r>
            <a:endParaRPr lang="en-US" sz="1600" spc="-100" baseline="0" dirty="0">
              <a:solidFill>
                <a:schemeClr val="accent3">
                  <a:lumMod val="60000"/>
                  <a:lumOff val="40000"/>
                </a:schemeClr>
              </a:solidFill>
              <a:latin typeface="Garamond" pitchFamily="18" charset="0"/>
              <a:cs typeface="+mn-cs"/>
            </a:endParaRPr>
          </a:p>
        </p:txBody>
      </p:sp>
      <p:sp>
        <p:nvSpPr>
          <p:cNvPr id="93" name="Title 92"/>
          <p:cNvSpPr>
            <a:spLocks noGrp="1"/>
          </p:cNvSpPr>
          <p:nvPr>
            <p:ph type="title"/>
          </p:nvPr>
        </p:nvSpPr>
        <p:spPr>
          <a:xfrm>
            <a:off x="954828" y="3886200"/>
            <a:ext cx="7960572" cy="1143000"/>
          </a:xfrm>
        </p:spPr>
        <p:txBody>
          <a:bodyPr/>
          <a:lstStyle>
            <a:lvl1pPr algn="l">
              <a:defRPr>
                <a:latin typeface="Garamond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5" name="TextBox 44"/>
          <p:cNvSpPr txBox="1"/>
          <p:nvPr userDrawn="1"/>
        </p:nvSpPr>
        <p:spPr>
          <a:xfrm>
            <a:off x="990600" y="209490"/>
            <a:ext cx="6951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100" baseline="0" dirty="0" smtClean="0">
                <a:solidFill>
                  <a:schemeClr val="bg1"/>
                </a:solidFill>
                <a:effectLst/>
                <a:latin typeface="+mn-lt"/>
              </a:rPr>
              <a:t>NAABB Downstream Technologies Meeting, Sept. 30, 2010</a:t>
            </a:r>
            <a:endParaRPr lang="en-US" sz="2000" spc="100" dirty="0" smtClean="0">
              <a:solidFill>
                <a:schemeClr val="bg1"/>
              </a:solidFill>
              <a:effectLst/>
              <a:latin typeface="+mn-l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epal St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0"/>
            <a:ext cx="8229600" cy="914400"/>
          </a:xfrm>
          <a:prstGeom prst="round2SameRect">
            <a:avLst>
              <a:gd name="adj1" fmla="val 0"/>
              <a:gd name="adj2" fmla="val 23469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anchor="b"/>
          <a:lstStyle>
            <a:lvl1pPr algn="l">
              <a:defRPr sz="3200" spc="-15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2D56-515E-4E2E-BE5C-F4E350C9956A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1F7D0-2426-4847-B3DA-FE9476886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EC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3429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838200" y="3886200"/>
            <a:ext cx="6019800" cy="1846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Garamond" pitchFamily="18" charset="0"/>
                <a:cs typeface="+mn-cs"/>
              </a:rPr>
              <a:t>www.eecl.colostate.edu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Garamond" pitchFamily="18" charset="0"/>
                <a:cs typeface="+mn-cs"/>
              </a:rPr>
              <a:t>430 North College Ave.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Garamond" pitchFamily="18" charset="0"/>
                <a:cs typeface="+mn-cs"/>
              </a:rPr>
              <a:t>Fort Collins, Colorado 80524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Garamond" pitchFamily="18" charset="0"/>
                <a:cs typeface="+mn-cs"/>
              </a:rPr>
              <a:t>Phone:	(970) 491-4796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Garamond" pitchFamily="18" charset="0"/>
                <a:cs typeface="+mn-cs"/>
              </a:rPr>
              <a:t>FAX:	(970) 491-4799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dobe Garamond Pro" pitchFamily="18" charset="0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38200" y="1905000"/>
            <a:ext cx="4191000" cy="533400"/>
          </a:xfrm>
        </p:spPr>
        <p:txBody>
          <a:bodyPr anchor="t"/>
          <a:lstStyle>
            <a:lvl1pPr algn="l">
              <a:defRPr sz="3600" b="1" spc="-150" baseline="0">
                <a:solidFill>
                  <a:schemeClr val="tx1"/>
                </a:solidFill>
                <a:effectLst/>
                <a:latin typeface="Garamond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38200" y="2743200"/>
            <a:ext cx="5638800" cy="45720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C542A-0C06-4872-94F2-535BA058A31C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E71AE-7107-4FD4-84B2-67989CD5A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3695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7700" y="1676400"/>
            <a:ext cx="3695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BF5A544-C639-4414-B68D-6A16ED101A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f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749760" y="822960"/>
            <a:ext cx="2215673" cy="21945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99048" y="3147482"/>
            <a:ext cx="1188720" cy="1204466"/>
          </a:xfrm>
          <a:prstGeom prst="rect">
            <a:avLst/>
          </a:prstGeom>
        </p:spPr>
      </p:pic>
      <p:sp>
        <p:nvSpPr>
          <p:cNvPr id="5" name="Rectangle 223"/>
          <p:cNvSpPr>
            <a:spLocks noChangeArrowheads="1"/>
          </p:cNvSpPr>
          <p:nvPr userDrawn="1"/>
        </p:nvSpPr>
        <p:spPr bwMode="auto">
          <a:xfrm>
            <a:off x="5694363" y="6103938"/>
            <a:ext cx="3449637" cy="407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" name="Rectangle 225"/>
          <p:cNvSpPr>
            <a:spLocks noChangeArrowheads="1"/>
          </p:cNvSpPr>
          <p:nvPr userDrawn="1"/>
        </p:nvSpPr>
        <p:spPr bwMode="auto">
          <a:xfrm>
            <a:off x="5511800" y="3152775"/>
            <a:ext cx="454025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8" name="Picture 227" descr="green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1800" y="3729038"/>
            <a:ext cx="457200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8" descr="logo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4694669"/>
            <a:ext cx="990853" cy="137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33" descr="csu_logo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27750" y="6223000"/>
            <a:ext cx="278765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813816" y="3604488"/>
            <a:ext cx="4572000" cy="1321298"/>
          </a:xfrm>
          <a:prstGeom prst="rect">
            <a:avLst/>
          </a:prstGeom>
        </p:spPr>
        <p:txBody>
          <a:bodyPr/>
          <a:lstStyle>
            <a:lvl1pPr marL="0" indent="0" rtl="0">
              <a:buNone/>
              <a:defRPr sz="2800">
                <a:solidFill>
                  <a:srgbClr val="405A68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2"/>
          </p:nvPr>
        </p:nvSpPr>
        <p:spPr>
          <a:xfrm>
            <a:off x="813816" y="4992624"/>
            <a:ext cx="4572000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aseline="0">
                <a:solidFill>
                  <a:schemeClr val="accent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04100" y="838200"/>
            <a:ext cx="178105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50800" y="819150"/>
            <a:ext cx="3679706" cy="21945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Picture 3" descr="All products-sm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9048" y="2008371"/>
            <a:ext cx="1191324" cy="10396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5999" y="0"/>
            <a:ext cx="1188720" cy="189293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70839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2" descr="grid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238" y="0"/>
            <a:ext cx="105092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81" descr="gradient_ppt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4575175"/>
            <a:ext cx="914082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8607425" y="6588125"/>
            <a:ext cx="384175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eaLnBrk="0" hangingPunct="0"/>
            <a:fld id="{6DAE71E6-0FF7-48ED-A4B7-EF2918609F7C}" type="slidenum">
              <a:rPr lang="en-US" sz="900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pPr algn="r" eaLnBrk="0" hangingPunct="0"/>
              <a:t>‹#›</a:t>
            </a:fld>
            <a:endParaRPr lang="en-US" sz="900">
              <a:solidFill>
                <a:srgbClr val="93959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234238" y="6588125"/>
            <a:ext cx="1371600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/>
          <a:lstStyle/>
          <a:p>
            <a:pPr algn="r">
              <a:spcBef>
                <a:spcPct val="50000"/>
              </a:spcBef>
            </a:pPr>
            <a:fld id="{99617E96-1E63-4E68-A2D5-0E7974474275}" type="datetime3">
              <a:rPr lang="en-US" sz="900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pPr algn="r">
                <a:spcBef>
                  <a:spcPct val="50000"/>
                </a:spcBef>
              </a:pPr>
              <a:t>9 October 2017</a:t>
            </a:fld>
            <a:endParaRPr lang="en-US" sz="900">
              <a:solidFill>
                <a:srgbClr val="93959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0"/>
          </p:nvPr>
        </p:nvSpPr>
        <p:spPr>
          <a:xfrm>
            <a:off x="813816" y="1517904"/>
            <a:ext cx="8094327" cy="5020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77863" y="109538"/>
            <a:ext cx="8232775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235960F-00E3-4B21-97CB-E0AEB668F4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CL Title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953125" y="121920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2" descr="http://www.eecl.colostate.edu/galleries/events/bin/images/medium/DSC_009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219200"/>
            <a:ext cx="9429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Z:\eecl\www\eecl\images\banner9.jpg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2650" y="22098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Z:\eecl\www\eecl\images\banners\banner2.jpg"/>
          <p:cNvPicPr>
            <a:picLocks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219200"/>
            <a:ext cx="1828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Z:\eecl\www\eecl\images\banners\banner5.jpg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2209800"/>
            <a:ext cx="1828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http://www.eecl.colostate.edu/images/engine.jpg">
            <a:hlinkClick r:id="rId6"/>
          </p:cNvPr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1219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34"/>
          <p:cNvGrpSpPr>
            <a:grpSpLocks noChangeAspect="1"/>
          </p:cNvGrpSpPr>
          <p:nvPr userDrawn="1"/>
        </p:nvGrpSpPr>
        <p:grpSpPr bwMode="auto">
          <a:xfrm>
            <a:off x="1065213" y="762000"/>
            <a:ext cx="3895725" cy="404813"/>
            <a:chOff x="480" y="2016"/>
            <a:chExt cx="4710" cy="490"/>
          </a:xfrm>
        </p:grpSpPr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307" y="2137"/>
              <a:ext cx="211" cy="21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02" y="6"/>
                </a:cxn>
                <a:cxn ang="0">
                  <a:pos x="102" y="60"/>
                </a:cxn>
                <a:cxn ang="0">
                  <a:pos x="146" y="10"/>
                </a:cxn>
                <a:cxn ang="0">
                  <a:pos x="146" y="10"/>
                </a:cxn>
                <a:cxn ang="0">
                  <a:pos x="150" y="6"/>
                </a:cxn>
                <a:cxn ang="0">
                  <a:pos x="156" y="2"/>
                </a:cxn>
                <a:cxn ang="0">
                  <a:pos x="164" y="0"/>
                </a:cxn>
                <a:cxn ang="0">
                  <a:pos x="172" y="0"/>
                </a:cxn>
                <a:cxn ang="0">
                  <a:pos x="180" y="2"/>
                </a:cxn>
                <a:cxn ang="0">
                  <a:pos x="190" y="4"/>
                </a:cxn>
                <a:cxn ang="0">
                  <a:pos x="198" y="10"/>
                </a:cxn>
                <a:cxn ang="0">
                  <a:pos x="210" y="16"/>
                </a:cxn>
                <a:cxn ang="0">
                  <a:pos x="194" y="96"/>
                </a:cxn>
                <a:cxn ang="0">
                  <a:pos x="194" y="96"/>
                </a:cxn>
                <a:cxn ang="0">
                  <a:pos x="182" y="82"/>
                </a:cxn>
                <a:cxn ang="0">
                  <a:pos x="168" y="70"/>
                </a:cxn>
                <a:cxn ang="0">
                  <a:pos x="154" y="64"/>
                </a:cxn>
                <a:cxn ang="0">
                  <a:pos x="146" y="62"/>
                </a:cxn>
                <a:cxn ang="0">
                  <a:pos x="138" y="62"/>
                </a:cxn>
                <a:cxn ang="0">
                  <a:pos x="138" y="62"/>
                </a:cxn>
                <a:cxn ang="0">
                  <a:pos x="132" y="62"/>
                </a:cxn>
                <a:cxn ang="0">
                  <a:pos x="126" y="64"/>
                </a:cxn>
                <a:cxn ang="0">
                  <a:pos x="120" y="66"/>
                </a:cxn>
                <a:cxn ang="0">
                  <a:pos x="114" y="70"/>
                </a:cxn>
                <a:cxn ang="0">
                  <a:pos x="110" y="76"/>
                </a:cxn>
                <a:cxn ang="0">
                  <a:pos x="106" y="84"/>
                </a:cxn>
                <a:cxn ang="0">
                  <a:pos x="104" y="92"/>
                </a:cxn>
                <a:cxn ang="0">
                  <a:pos x="102" y="102"/>
                </a:cxn>
                <a:cxn ang="0">
                  <a:pos x="102" y="174"/>
                </a:cxn>
                <a:cxn ang="0">
                  <a:pos x="102" y="174"/>
                </a:cxn>
                <a:cxn ang="0">
                  <a:pos x="104" y="190"/>
                </a:cxn>
                <a:cxn ang="0">
                  <a:pos x="106" y="196"/>
                </a:cxn>
                <a:cxn ang="0">
                  <a:pos x="110" y="200"/>
                </a:cxn>
                <a:cxn ang="0">
                  <a:pos x="114" y="204"/>
                </a:cxn>
                <a:cxn ang="0">
                  <a:pos x="120" y="206"/>
                </a:cxn>
                <a:cxn ang="0">
                  <a:pos x="138" y="210"/>
                </a:cxn>
                <a:cxn ang="0">
                  <a:pos x="138" y="218"/>
                </a:cxn>
                <a:cxn ang="0">
                  <a:pos x="2" y="218"/>
                </a:cxn>
                <a:cxn ang="0">
                  <a:pos x="2" y="208"/>
                </a:cxn>
                <a:cxn ang="0">
                  <a:pos x="2" y="208"/>
                </a:cxn>
                <a:cxn ang="0">
                  <a:pos x="18" y="206"/>
                </a:cxn>
                <a:cxn ang="0">
                  <a:pos x="24" y="204"/>
                </a:cxn>
                <a:cxn ang="0">
                  <a:pos x="28" y="200"/>
                </a:cxn>
                <a:cxn ang="0">
                  <a:pos x="32" y="196"/>
                </a:cxn>
                <a:cxn ang="0">
                  <a:pos x="34" y="190"/>
                </a:cxn>
                <a:cxn ang="0">
                  <a:pos x="36" y="174"/>
                </a:cxn>
                <a:cxn ang="0">
                  <a:pos x="36" y="44"/>
                </a:cxn>
                <a:cxn ang="0">
                  <a:pos x="36" y="44"/>
                </a:cxn>
                <a:cxn ang="0">
                  <a:pos x="34" y="30"/>
                </a:cxn>
                <a:cxn ang="0">
                  <a:pos x="32" y="24"/>
                </a:cxn>
                <a:cxn ang="0">
                  <a:pos x="28" y="20"/>
                </a:cxn>
                <a:cxn ang="0">
                  <a:pos x="24" y="18"/>
                </a:cxn>
                <a:cxn ang="0">
                  <a:pos x="16" y="16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10" h="218">
                  <a:moveTo>
                    <a:pt x="0" y="6"/>
                  </a:moveTo>
                  <a:lnTo>
                    <a:pt x="102" y="6"/>
                  </a:lnTo>
                  <a:lnTo>
                    <a:pt x="102" y="60"/>
                  </a:lnTo>
                  <a:lnTo>
                    <a:pt x="146" y="10"/>
                  </a:lnTo>
                  <a:lnTo>
                    <a:pt x="146" y="10"/>
                  </a:lnTo>
                  <a:lnTo>
                    <a:pt x="150" y="6"/>
                  </a:lnTo>
                  <a:lnTo>
                    <a:pt x="156" y="2"/>
                  </a:lnTo>
                  <a:lnTo>
                    <a:pt x="164" y="0"/>
                  </a:lnTo>
                  <a:lnTo>
                    <a:pt x="172" y="0"/>
                  </a:lnTo>
                  <a:lnTo>
                    <a:pt x="180" y="2"/>
                  </a:lnTo>
                  <a:lnTo>
                    <a:pt x="190" y="4"/>
                  </a:lnTo>
                  <a:lnTo>
                    <a:pt x="198" y="10"/>
                  </a:lnTo>
                  <a:lnTo>
                    <a:pt x="210" y="16"/>
                  </a:lnTo>
                  <a:lnTo>
                    <a:pt x="194" y="96"/>
                  </a:lnTo>
                  <a:lnTo>
                    <a:pt x="194" y="96"/>
                  </a:lnTo>
                  <a:lnTo>
                    <a:pt x="182" y="82"/>
                  </a:lnTo>
                  <a:lnTo>
                    <a:pt x="168" y="70"/>
                  </a:lnTo>
                  <a:lnTo>
                    <a:pt x="154" y="64"/>
                  </a:lnTo>
                  <a:lnTo>
                    <a:pt x="146" y="62"/>
                  </a:lnTo>
                  <a:lnTo>
                    <a:pt x="138" y="62"/>
                  </a:lnTo>
                  <a:lnTo>
                    <a:pt x="138" y="62"/>
                  </a:lnTo>
                  <a:lnTo>
                    <a:pt x="132" y="62"/>
                  </a:lnTo>
                  <a:lnTo>
                    <a:pt x="126" y="64"/>
                  </a:lnTo>
                  <a:lnTo>
                    <a:pt x="120" y="66"/>
                  </a:lnTo>
                  <a:lnTo>
                    <a:pt x="114" y="70"/>
                  </a:lnTo>
                  <a:lnTo>
                    <a:pt x="110" y="76"/>
                  </a:lnTo>
                  <a:lnTo>
                    <a:pt x="106" y="84"/>
                  </a:lnTo>
                  <a:lnTo>
                    <a:pt x="104" y="92"/>
                  </a:lnTo>
                  <a:lnTo>
                    <a:pt x="102" y="102"/>
                  </a:lnTo>
                  <a:lnTo>
                    <a:pt x="102" y="174"/>
                  </a:lnTo>
                  <a:lnTo>
                    <a:pt x="102" y="174"/>
                  </a:lnTo>
                  <a:lnTo>
                    <a:pt x="104" y="190"/>
                  </a:lnTo>
                  <a:lnTo>
                    <a:pt x="106" y="196"/>
                  </a:lnTo>
                  <a:lnTo>
                    <a:pt x="110" y="200"/>
                  </a:lnTo>
                  <a:lnTo>
                    <a:pt x="114" y="204"/>
                  </a:lnTo>
                  <a:lnTo>
                    <a:pt x="120" y="206"/>
                  </a:lnTo>
                  <a:lnTo>
                    <a:pt x="138" y="210"/>
                  </a:lnTo>
                  <a:lnTo>
                    <a:pt x="138" y="218"/>
                  </a:lnTo>
                  <a:lnTo>
                    <a:pt x="2" y="218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18" y="206"/>
                  </a:lnTo>
                  <a:lnTo>
                    <a:pt x="24" y="204"/>
                  </a:lnTo>
                  <a:lnTo>
                    <a:pt x="28" y="200"/>
                  </a:lnTo>
                  <a:lnTo>
                    <a:pt x="32" y="196"/>
                  </a:lnTo>
                  <a:lnTo>
                    <a:pt x="34" y="190"/>
                  </a:lnTo>
                  <a:lnTo>
                    <a:pt x="36" y="17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4" y="30"/>
                  </a:lnTo>
                  <a:lnTo>
                    <a:pt x="32" y="24"/>
                  </a:lnTo>
                  <a:lnTo>
                    <a:pt x="28" y="20"/>
                  </a:lnTo>
                  <a:lnTo>
                    <a:pt x="24" y="18"/>
                  </a:lnTo>
                  <a:lnTo>
                    <a:pt x="16" y="16"/>
                  </a:lnTo>
                  <a:lnTo>
                    <a:pt x="0" y="1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480" y="2070"/>
              <a:ext cx="278" cy="292"/>
            </a:xfrm>
            <a:custGeom>
              <a:avLst/>
              <a:gdLst/>
              <a:ahLst/>
              <a:cxnLst>
                <a:cxn ang="0">
                  <a:pos x="278" y="224"/>
                </a:cxn>
                <a:cxn ang="0">
                  <a:pos x="242" y="258"/>
                </a:cxn>
                <a:cxn ang="0">
                  <a:pos x="212" y="278"/>
                </a:cxn>
                <a:cxn ang="0">
                  <a:pos x="174" y="290"/>
                </a:cxn>
                <a:cxn ang="0">
                  <a:pos x="154" y="292"/>
                </a:cxn>
                <a:cxn ang="0">
                  <a:pos x="104" y="284"/>
                </a:cxn>
                <a:cxn ang="0">
                  <a:pos x="66" y="270"/>
                </a:cxn>
                <a:cxn ang="0">
                  <a:pos x="44" y="252"/>
                </a:cxn>
                <a:cxn ang="0">
                  <a:pos x="24" y="230"/>
                </a:cxn>
                <a:cxn ang="0">
                  <a:pos x="10" y="200"/>
                </a:cxn>
                <a:cxn ang="0">
                  <a:pos x="2" y="164"/>
                </a:cxn>
                <a:cxn ang="0">
                  <a:pos x="0" y="144"/>
                </a:cxn>
                <a:cxn ang="0">
                  <a:pos x="6" y="106"/>
                </a:cxn>
                <a:cxn ang="0">
                  <a:pos x="20" y="74"/>
                </a:cxn>
                <a:cxn ang="0">
                  <a:pos x="38" y="48"/>
                </a:cxn>
                <a:cxn ang="0">
                  <a:pos x="62" y="30"/>
                </a:cxn>
                <a:cxn ang="0">
                  <a:pos x="88" y="16"/>
                </a:cxn>
                <a:cxn ang="0">
                  <a:pos x="136" y="2"/>
                </a:cxn>
                <a:cxn ang="0">
                  <a:pos x="156" y="0"/>
                </a:cxn>
                <a:cxn ang="0">
                  <a:pos x="184" y="2"/>
                </a:cxn>
                <a:cxn ang="0">
                  <a:pos x="246" y="16"/>
                </a:cxn>
                <a:cxn ang="0">
                  <a:pos x="252" y="14"/>
                </a:cxn>
                <a:cxn ang="0">
                  <a:pos x="260" y="8"/>
                </a:cxn>
                <a:cxn ang="0">
                  <a:pos x="270" y="4"/>
                </a:cxn>
                <a:cxn ang="0">
                  <a:pos x="260" y="108"/>
                </a:cxn>
                <a:cxn ang="0">
                  <a:pos x="256" y="82"/>
                </a:cxn>
                <a:cxn ang="0">
                  <a:pos x="242" y="54"/>
                </a:cxn>
                <a:cxn ang="0">
                  <a:pos x="226" y="36"/>
                </a:cxn>
                <a:cxn ang="0">
                  <a:pos x="208" y="26"/>
                </a:cxn>
                <a:cxn ang="0">
                  <a:pos x="188" y="20"/>
                </a:cxn>
                <a:cxn ang="0">
                  <a:pos x="174" y="20"/>
                </a:cxn>
                <a:cxn ang="0">
                  <a:pos x="152" y="22"/>
                </a:cxn>
                <a:cxn ang="0">
                  <a:pos x="132" y="30"/>
                </a:cxn>
                <a:cxn ang="0">
                  <a:pos x="116" y="40"/>
                </a:cxn>
                <a:cxn ang="0">
                  <a:pos x="92" y="74"/>
                </a:cxn>
                <a:cxn ang="0">
                  <a:pos x="80" y="114"/>
                </a:cxn>
                <a:cxn ang="0">
                  <a:pos x="80" y="158"/>
                </a:cxn>
                <a:cxn ang="0">
                  <a:pos x="92" y="200"/>
                </a:cxn>
                <a:cxn ang="0">
                  <a:pos x="114" y="234"/>
                </a:cxn>
                <a:cxn ang="0">
                  <a:pos x="140" y="250"/>
                </a:cxn>
                <a:cxn ang="0">
                  <a:pos x="160" y="258"/>
                </a:cxn>
                <a:cxn ang="0">
                  <a:pos x="170" y="258"/>
                </a:cxn>
                <a:cxn ang="0">
                  <a:pos x="192" y="256"/>
                </a:cxn>
                <a:cxn ang="0">
                  <a:pos x="218" y="248"/>
                </a:cxn>
                <a:cxn ang="0">
                  <a:pos x="244" y="232"/>
                </a:cxn>
                <a:cxn ang="0">
                  <a:pos x="270" y="208"/>
                </a:cxn>
                <a:cxn ang="0">
                  <a:pos x="278" y="224"/>
                </a:cxn>
              </a:cxnLst>
              <a:rect l="0" t="0" r="r" b="b"/>
              <a:pathLst>
                <a:path w="278" h="292">
                  <a:moveTo>
                    <a:pt x="278" y="224"/>
                  </a:moveTo>
                  <a:lnTo>
                    <a:pt x="278" y="224"/>
                  </a:lnTo>
                  <a:lnTo>
                    <a:pt x="256" y="246"/>
                  </a:lnTo>
                  <a:lnTo>
                    <a:pt x="242" y="258"/>
                  </a:lnTo>
                  <a:lnTo>
                    <a:pt x="228" y="268"/>
                  </a:lnTo>
                  <a:lnTo>
                    <a:pt x="212" y="278"/>
                  </a:lnTo>
                  <a:lnTo>
                    <a:pt x="194" y="284"/>
                  </a:lnTo>
                  <a:lnTo>
                    <a:pt x="174" y="290"/>
                  </a:lnTo>
                  <a:lnTo>
                    <a:pt x="154" y="292"/>
                  </a:lnTo>
                  <a:lnTo>
                    <a:pt x="154" y="292"/>
                  </a:lnTo>
                  <a:lnTo>
                    <a:pt x="130" y="290"/>
                  </a:lnTo>
                  <a:lnTo>
                    <a:pt x="104" y="284"/>
                  </a:lnTo>
                  <a:lnTo>
                    <a:pt x="78" y="276"/>
                  </a:lnTo>
                  <a:lnTo>
                    <a:pt x="66" y="270"/>
                  </a:lnTo>
                  <a:lnTo>
                    <a:pt x="54" y="262"/>
                  </a:lnTo>
                  <a:lnTo>
                    <a:pt x="44" y="252"/>
                  </a:lnTo>
                  <a:lnTo>
                    <a:pt x="32" y="242"/>
                  </a:lnTo>
                  <a:lnTo>
                    <a:pt x="24" y="230"/>
                  </a:lnTo>
                  <a:lnTo>
                    <a:pt x="16" y="216"/>
                  </a:lnTo>
                  <a:lnTo>
                    <a:pt x="10" y="200"/>
                  </a:lnTo>
                  <a:lnTo>
                    <a:pt x="4" y="184"/>
                  </a:lnTo>
                  <a:lnTo>
                    <a:pt x="2" y="164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2" y="124"/>
                  </a:lnTo>
                  <a:lnTo>
                    <a:pt x="6" y="106"/>
                  </a:lnTo>
                  <a:lnTo>
                    <a:pt x="12" y="88"/>
                  </a:lnTo>
                  <a:lnTo>
                    <a:pt x="20" y="74"/>
                  </a:lnTo>
                  <a:lnTo>
                    <a:pt x="28" y="60"/>
                  </a:lnTo>
                  <a:lnTo>
                    <a:pt x="38" y="48"/>
                  </a:lnTo>
                  <a:lnTo>
                    <a:pt x="50" y="38"/>
                  </a:lnTo>
                  <a:lnTo>
                    <a:pt x="62" y="30"/>
                  </a:lnTo>
                  <a:lnTo>
                    <a:pt x="74" y="22"/>
                  </a:lnTo>
                  <a:lnTo>
                    <a:pt x="88" y="16"/>
                  </a:lnTo>
                  <a:lnTo>
                    <a:pt x="112" y="6"/>
                  </a:lnTo>
                  <a:lnTo>
                    <a:pt x="136" y="2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70" y="0"/>
                  </a:lnTo>
                  <a:lnTo>
                    <a:pt x="184" y="2"/>
                  </a:lnTo>
                  <a:lnTo>
                    <a:pt x="212" y="6"/>
                  </a:lnTo>
                  <a:lnTo>
                    <a:pt x="246" y="16"/>
                  </a:lnTo>
                  <a:lnTo>
                    <a:pt x="246" y="16"/>
                  </a:lnTo>
                  <a:lnTo>
                    <a:pt x="252" y="14"/>
                  </a:lnTo>
                  <a:lnTo>
                    <a:pt x="256" y="12"/>
                  </a:lnTo>
                  <a:lnTo>
                    <a:pt x="260" y="8"/>
                  </a:lnTo>
                  <a:lnTo>
                    <a:pt x="262" y="4"/>
                  </a:lnTo>
                  <a:lnTo>
                    <a:pt x="270" y="4"/>
                  </a:lnTo>
                  <a:lnTo>
                    <a:pt x="272" y="104"/>
                  </a:lnTo>
                  <a:lnTo>
                    <a:pt x="260" y="108"/>
                  </a:lnTo>
                  <a:lnTo>
                    <a:pt x="260" y="108"/>
                  </a:lnTo>
                  <a:lnTo>
                    <a:pt x="256" y="82"/>
                  </a:lnTo>
                  <a:lnTo>
                    <a:pt x="250" y="68"/>
                  </a:lnTo>
                  <a:lnTo>
                    <a:pt x="242" y="54"/>
                  </a:lnTo>
                  <a:lnTo>
                    <a:pt x="232" y="40"/>
                  </a:lnTo>
                  <a:lnTo>
                    <a:pt x="226" y="36"/>
                  </a:lnTo>
                  <a:lnTo>
                    <a:pt x="218" y="30"/>
                  </a:lnTo>
                  <a:lnTo>
                    <a:pt x="208" y="26"/>
                  </a:lnTo>
                  <a:lnTo>
                    <a:pt x="198" y="22"/>
                  </a:lnTo>
                  <a:lnTo>
                    <a:pt x="188" y="20"/>
                  </a:lnTo>
                  <a:lnTo>
                    <a:pt x="174" y="20"/>
                  </a:lnTo>
                  <a:lnTo>
                    <a:pt x="174" y="20"/>
                  </a:lnTo>
                  <a:lnTo>
                    <a:pt x="162" y="20"/>
                  </a:lnTo>
                  <a:lnTo>
                    <a:pt x="152" y="22"/>
                  </a:lnTo>
                  <a:lnTo>
                    <a:pt x="142" y="26"/>
                  </a:lnTo>
                  <a:lnTo>
                    <a:pt x="132" y="30"/>
                  </a:lnTo>
                  <a:lnTo>
                    <a:pt x="124" y="34"/>
                  </a:lnTo>
                  <a:lnTo>
                    <a:pt x="116" y="40"/>
                  </a:lnTo>
                  <a:lnTo>
                    <a:pt x="104" y="56"/>
                  </a:lnTo>
                  <a:lnTo>
                    <a:pt x="92" y="74"/>
                  </a:lnTo>
                  <a:lnTo>
                    <a:pt x="86" y="92"/>
                  </a:lnTo>
                  <a:lnTo>
                    <a:pt x="80" y="114"/>
                  </a:lnTo>
                  <a:lnTo>
                    <a:pt x="80" y="136"/>
                  </a:lnTo>
                  <a:lnTo>
                    <a:pt x="80" y="158"/>
                  </a:lnTo>
                  <a:lnTo>
                    <a:pt x="84" y="180"/>
                  </a:lnTo>
                  <a:lnTo>
                    <a:pt x="92" y="200"/>
                  </a:lnTo>
                  <a:lnTo>
                    <a:pt x="102" y="218"/>
                  </a:lnTo>
                  <a:lnTo>
                    <a:pt x="114" y="234"/>
                  </a:lnTo>
                  <a:lnTo>
                    <a:pt x="130" y="246"/>
                  </a:lnTo>
                  <a:lnTo>
                    <a:pt x="140" y="250"/>
                  </a:lnTo>
                  <a:lnTo>
                    <a:pt x="150" y="254"/>
                  </a:lnTo>
                  <a:lnTo>
                    <a:pt x="160" y="258"/>
                  </a:lnTo>
                  <a:lnTo>
                    <a:pt x="170" y="258"/>
                  </a:lnTo>
                  <a:lnTo>
                    <a:pt x="170" y="258"/>
                  </a:lnTo>
                  <a:lnTo>
                    <a:pt x="182" y="258"/>
                  </a:lnTo>
                  <a:lnTo>
                    <a:pt x="192" y="256"/>
                  </a:lnTo>
                  <a:lnTo>
                    <a:pt x="206" y="254"/>
                  </a:lnTo>
                  <a:lnTo>
                    <a:pt x="218" y="248"/>
                  </a:lnTo>
                  <a:lnTo>
                    <a:pt x="232" y="242"/>
                  </a:lnTo>
                  <a:lnTo>
                    <a:pt x="244" y="232"/>
                  </a:lnTo>
                  <a:lnTo>
                    <a:pt x="258" y="222"/>
                  </a:lnTo>
                  <a:lnTo>
                    <a:pt x="270" y="208"/>
                  </a:lnTo>
                  <a:lnTo>
                    <a:pt x="278" y="224"/>
                  </a:lnTo>
                  <a:lnTo>
                    <a:pt x="278" y="224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1083" y="2145"/>
              <a:ext cx="246" cy="215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170" y="8"/>
                </a:cxn>
                <a:cxn ang="0">
                  <a:pos x="210" y="32"/>
                </a:cxn>
                <a:cxn ang="0">
                  <a:pos x="236" y="66"/>
                </a:cxn>
                <a:cxn ang="0">
                  <a:pos x="244" y="98"/>
                </a:cxn>
                <a:cxn ang="0">
                  <a:pos x="246" y="108"/>
                </a:cxn>
                <a:cxn ang="0">
                  <a:pos x="242" y="130"/>
                </a:cxn>
                <a:cxn ang="0">
                  <a:pos x="224" y="168"/>
                </a:cxn>
                <a:cxn ang="0">
                  <a:pos x="190" y="198"/>
                </a:cxn>
                <a:cxn ang="0">
                  <a:pos x="148" y="214"/>
                </a:cxn>
                <a:cxn ang="0">
                  <a:pos x="122" y="216"/>
                </a:cxn>
                <a:cxn ang="0">
                  <a:pos x="74" y="208"/>
                </a:cxn>
                <a:cxn ang="0">
                  <a:pos x="36" y="184"/>
                </a:cxn>
                <a:cxn ang="0">
                  <a:pos x="10" y="150"/>
                </a:cxn>
                <a:cxn ang="0">
                  <a:pos x="0" y="120"/>
                </a:cxn>
                <a:cxn ang="0">
                  <a:pos x="0" y="108"/>
                </a:cxn>
                <a:cxn ang="0">
                  <a:pos x="2" y="86"/>
                </a:cxn>
                <a:cxn ang="0">
                  <a:pos x="20" y="48"/>
                </a:cxn>
                <a:cxn ang="0">
                  <a:pos x="54" y="18"/>
                </a:cxn>
                <a:cxn ang="0">
                  <a:pos x="98" y="2"/>
                </a:cxn>
                <a:cxn ang="0">
                  <a:pos x="122" y="0"/>
                </a:cxn>
                <a:cxn ang="0">
                  <a:pos x="122" y="18"/>
                </a:cxn>
                <a:cxn ang="0">
                  <a:pos x="146" y="24"/>
                </a:cxn>
                <a:cxn ang="0">
                  <a:pos x="164" y="44"/>
                </a:cxn>
                <a:cxn ang="0">
                  <a:pos x="178" y="72"/>
                </a:cxn>
                <a:cxn ang="0">
                  <a:pos x="182" y="108"/>
                </a:cxn>
                <a:cxn ang="0">
                  <a:pos x="180" y="126"/>
                </a:cxn>
                <a:cxn ang="0">
                  <a:pos x="172" y="158"/>
                </a:cxn>
                <a:cxn ang="0">
                  <a:pos x="156" y="182"/>
                </a:cxn>
                <a:cxn ang="0">
                  <a:pos x="134" y="196"/>
                </a:cxn>
                <a:cxn ang="0">
                  <a:pos x="122" y="198"/>
                </a:cxn>
                <a:cxn ang="0">
                  <a:pos x="98" y="190"/>
                </a:cxn>
                <a:cxn ang="0">
                  <a:pos x="78" y="170"/>
                </a:cxn>
                <a:cxn ang="0">
                  <a:pos x="66" y="142"/>
                </a:cxn>
                <a:cxn ang="0">
                  <a:pos x="60" y="108"/>
                </a:cxn>
                <a:cxn ang="0">
                  <a:pos x="62" y="88"/>
                </a:cxn>
                <a:cxn ang="0">
                  <a:pos x="72" y="56"/>
                </a:cxn>
                <a:cxn ang="0">
                  <a:pos x="88" y="32"/>
                </a:cxn>
                <a:cxn ang="0">
                  <a:pos x="110" y="18"/>
                </a:cxn>
                <a:cxn ang="0">
                  <a:pos x="122" y="18"/>
                </a:cxn>
              </a:cxnLst>
              <a:rect l="0" t="0" r="r" b="b"/>
              <a:pathLst>
                <a:path w="246" h="216">
                  <a:moveTo>
                    <a:pt x="122" y="0"/>
                  </a:moveTo>
                  <a:lnTo>
                    <a:pt x="122" y="0"/>
                  </a:lnTo>
                  <a:lnTo>
                    <a:pt x="148" y="2"/>
                  </a:lnTo>
                  <a:lnTo>
                    <a:pt x="170" y="8"/>
                  </a:lnTo>
                  <a:lnTo>
                    <a:pt x="190" y="18"/>
                  </a:lnTo>
                  <a:lnTo>
                    <a:pt x="210" y="32"/>
                  </a:lnTo>
                  <a:lnTo>
                    <a:pt x="224" y="48"/>
                  </a:lnTo>
                  <a:lnTo>
                    <a:pt x="236" y="66"/>
                  </a:lnTo>
                  <a:lnTo>
                    <a:pt x="242" y="86"/>
                  </a:lnTo>
                  <a:lnTo>
                    <a:pt x="244" y="9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4" y="120"/>
                  </a:lnTo>
                  <a:lnTo>
                    <a:pt x="242" y="130"/>
                  </a:lnTo>
                  <a:lnTo>
                    <a:pt x="236" y="150"/>
                  </a:lnTo>
                  <a:lnTo>
                    <a:pt x="224" y="168"/>
                  </a:lnTo>
                  <a:lnTo>
                    <a:pt x="210" y="184"/>
                  </a:lnTo>
                  <a:lnTo>
                    <a:pt x="190" y="198"/>
                  </a:lnTo>
                  <a:lnTo>
                    <a:pt x="170" y="208"/>
                  </a:lnTo>
                  <a:lnTo>
                    <a:pt x="148" y="214"/>
                  </a:lnTo>
                  <a:lnTo>
                    <a:pt x="122" y="216"/>
                  </a:lnTo>
                  <a:lnTo>
                    <a:pt x="122" y="216"/>
                  </a:lnTo>
                  <a:lnTo>
                    <a:pt x="98" y="214"/>
                  </a:lnTo>
                  <a:lnTo>
                    <a:pt x="74" y="208"/>
                  </a:lnTo>
                  <a:lnTo>
                    <a:pt x="54" y="198"/>
                  </a:lnTo>
                  <a:lnTo>
                    <a:pt x="36" y="184"/>
                  </a:lnTo>
                  <a:lnTo>
                    <a:pt x="20" y="168"/>
                  </a:lnTo>
                  <a:lnTo>
                    <a:pt x="10" y="150"/>
                  </a:lnTo>
                  <a:lnTo>
                    <a:pt x="2" y="130"/>
                  </a:lnTo>
                  <a:lnTo>
                    <a:pt x="0" y="12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98"/>
                  </a:lnTo>
                  <a:lnTo>
                    <a:pt x="2" y="86"/>
                  </a:lnTo>
                  <a:lnTo>
                    <a:pt x="10" y="66"/>
                  </a:lnTo>
                  <a:lnTo>
                    <a:pt x="20" y="48"/>
                  </a:lnTo>
                  <a:lnTo>
                    <a:pt x="36" y="32"/>
                  </a:lnTo>
                  <a:lnTo>
                    <a:pt x="54" y="18"/>
                  </a:lnTo>
                  <a:lnTo>
                    <a:pt x="74" y="8"/>
                  </a:lnTo>
                  <a:lnTo>
                    <a:pt x="98" y="2"/>
                  </a:lnTo>
                  <a:lnTo>
                    <a:pt x="122" y="0"/>
                  </a:lnTo>
                  <a:lnTo>
                    <a:pt x="122" y="0"/>
                  </a:lnTo>
                  <a:close/>
                  <a:moveTo>
                    <a:pt x="122" y="18"/>
                  </a:moveTo>
                  <a:lnTo>
                    <a:pt x="122" y="18"/>
                  </a:lnTo>
                  <a:lnTo>
                    <a:pt x="134" y="18"/>
                  </a:lnTo>
                  <a:lnTo>
                    <a:pt x="146" y="24"/>
                  </a:lnTo>
                  <a:lnTo>
                    <a:pt x="156" y="32"/>
                  </a:lnTo>
                  <a:lnTo>
                    <a:pt x="164" y="44"/>
                  </a:lnTo>
                  <a:lnTo>
                    <a:pt x="172" y="56"/>
                  </a:lnTo>
                  <a:lnTo>
                    <a:pt x="178" y="72"/>
                  </a:lnTo>
                  <a:lnTo>
                    <a:pt x="180" y="88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80" y="126"/>
                  </a:lnTo>
                  <a:lnTo>
                    <a:pt x="178" y="142"/>
                  </a:lnTo>
                  <a:lnTo>
                    <a:pt x="172" y="158"/>
                  </a:lnTo>
                  <a:lnTo>
                    <a:pt x="164" y="170"/>
                  </a:lnTo>
                  <a:lnTo>
                    <a:pt x="156" y="182"/>
                  </a:lnTo>
                  <a:lnTo>
                    <a:pt x="146" y="190"/>
                  </a:lnTo>
                  <a:lnTo>
                    <a:pt x="134" y="196"/>
                  </a:lnTo>
                  <a:lnTo>
                    <a:pt x="122" y="198"/>
                  </a:lnTo>
                  <a:lnTo>
                    <a:pt x="122" y="198"/>
                  </a:lnTo>
                  <a:lnTo>
                    <a:pt x="110" y="196"/>
                  </a:lnTo>
                  <a:lnTo>
                    <a:pt x="98" y="190"/>
                  </a:lnTo>
                  <a:lnTo>
                    <a:pt x="88" y="182"/>
                  </a:lnTo>
                  <a:lnTo>
                    <a:pt x="78" y="170"/>
                  </a:lnTo>
                  <a:lnTo>
                    <a:pt x="72" y="158"/>
                  </a:lnTo>
                  <a:lnTo>
                    <a:pt x="66" y="142"/>
                  </a:lnTo>
                  <a:lnTo>
                    <a:pt x="62" y="126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2" y="88"/>
                  </a:lnTo>
                  <a:lnTo>
                    <a:pt x="66" y="72"/>
                  </a:lnTo>
                  <a:lnTo>
                    <a:pt x="72" y="56"/>
                  </a:lnTo>
                  <a:lnTo>
                    <a:pt x="78" y="44"/>
                  </a:lnTo>
                  <a:lnTo>
                    <a:pt x="88" y="32"/>
                  </a:lnTo>
                  <a:lnTo>
                    <a:pt x="98" y="24"/>
                  </a:lnTo>
                  <a:lnTo>
                    <a:pt x="110" y="18"/>
                  </a:lnTo>
                  <a:lnTo>
                    <a:pt x="122" y="18"/>
                  </a:lnTo>
                  <a:lnTo>
                    <a:pt x="122" y="1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1950" y="2145"/>
              <a:ext cx="246" cy="215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170" y="8"/>
                </a:cxn>
                <a:cxn ang="0">
                  <a:pos x="210" y="32"/>
                </a:cxn>
                <a:cxn ang="0">
                  <a:pos x="236" y="66"/>
                </a:cxn>
                <a:cxn ang="0">
                  <a:pos x="246" y="98"/>
                </a:cxn>
                <a:cxn ang="0">
                  <a:pos x="246" y="108"/>
                </a:cxn>
                <a:cxn ang="0">
                  <a:pos x="244" y="130"/>
                </a:cxn>
                <a:cxn ang="0">
                  <a:pos x="224" y="168"/>
                </a:cxn>
                <a:cxn ang="0">
                  <a:pos x="192" y="198"/>
                </a:cxn>
                <a:cxn ang="0">
                  <a:pos x="148" y="214"/>
                </a:cxn>
                <a:cxn ang="0">
                  <a:pos x="122" y="216"/>
                </a:cxn>
                <a:cxn ang="0">
                  <a:pos x="76" y="208"/>
                </a:cxn>
                <a:cxn ang="0">
                  <a:pos x="36" y="184"/>
                </a:cxn>
                <a:cxn ang="0">
                  <a:pos x="10" y="150"/>
                </a:cxn>
                <a:cxn ang="0">
                  <a:pos x="2" y="120"/>
                </a:cxn>
                <a:cxn ang="0">
                  <a:pos x="0" y="108"/>
                </a:cxn>
                <a:cxn ang="0">
                  <a:pos x="4" y="86"/>
                </a:cxn>
                <a:cxn ang="0">
                  <a:pos x="22" y="48"/>
                </a:cxn>
                <a:cxn ang="0">
                  <a:pos x="54" y="18"/>
                </a:cxn>
                <a:cxn ang="0">
                  <a:pos x="98" y="2"/>
                </a:cxn>
                <a:cxn ang="0">
                  <a:pos x="122" y="0"/>
                </a:cxn>
                <a:cxn ang="0">
                  <a:pos x="122" y="18"/>
                </a:cxn>
                <a:cxn ang="0">
                  <a:pos x="146" y="24"/>
                </a:cxn>
                <a:cxn ang="0">
                  <a:pos x="166" y="44"/>
                </a:cxn>
                <a:cxn ang="0">
                  <a:pos x="178" y="72"/>
                </a:cxn>
                <a:cxn ang="0">
                  <a:pos x="182" y="108"/>
                </a:cxn>
                <a:cxn ang="0">
                  <a:pos x="182" y="126"/>
                </a:cxn>
                <a:cxn ang="0">
                  <a:pos x="172" y="158"/>
                </a:cxn>
                <a:cxn ang="0">
                  <a:pos x="156" y="182"/>
                </a:cxn>
                <a:cxn ang="0">
                  <a:pos x="134" y="196"/>
                </a:cxn>
                <a:cxn ang="0">
                  <a:pos x="122" y="198"/>
                </a:cxn>
                <a:cxn ang="0">
                  <a:pos x="98" y="190"/>
                </a:cxn>
                <a:cxn ang="0">
                  <a:pos x="80" y="170"/>
                </a:cxn>
                <a:cxn ang="0">
                  <a:pos x="66" y="142"/>
                </a:cxn>
                <a:cxn ang="0">
                  <a:pos x="62" y="108"/>
                </a:cxn>
                <a:cxn ang="0">
                  <a:pos x="62" y="88"/>
                </a:cxn>
                <a:cxn ang="0">
                  <a:pos x="72" y="56"/>
                </a:cxn>
                <a:cxn ang="0">
                  <a:pos x="88" y="32"/>
                </a:cxn>
                <a:cxn ang="0">
                  <a:pos x="110" y="18"/>
                </a:cxn>
                <a:cxn ang="0">
                  <a:pos x="122" y="18"/>
                </a:cxn>
              </a:cxnLst>
              <a:rect l="0" t="0" r="r" b="b"/>
              <a:pathLst>
                <a:path w="246" h="216">
                  <a:moveTo>
                    <a:pt x="122" y="0"/>
                  </a:moveTo>
                  <a:lnTo>
                    <a:pt x="122" y="0"/>
                  </a:lnTo>
                  <a:lnTo>
                    <a:pt x="148" y="2"/>
                  </a:lnTo>
                  <a:lnTo>
                    <a:pt x="170" y="8"/>
                  </a:lnTo>
                  <a:lnTo>
                    <a:pt x="192" y="18"/>
                  </a:lnTo>
                  <a:lnTo>
                    <a:pt x="210" y="32"/>
                  </a:lnTo>
                  <a:lnTo>
                    <a:pt x="224" y="48"/>
                  </a:lnTo>
                  <a:lnTo>
                    <a:pt x="236" y="66"/>
                  </a:lnTo>
                  <a:lnTo>
                    <a:pt x="244" y="86"/>
                  </a:lnTo>
                  <a:lnTo>
                    <a:pt x="246" y="9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6" y="120"/>
                  </a:lnTo>
                  <a:lnTo>
                    <a:pt x="244" y="130"/>
                  </a:lnTo>
                  <a:lnTo>
                    <a:pt x="236" y="150"/>
                  </a:lnTo>
                  <a:lnTo>
                    <a:pt x="224" y="168"/>
                  </a:lnTo>
                  <a:lnTo>
                    <a:pt x="210" y="184"/>
                  </a:lnTo>
                  <a:lnTo>
                    <a:pt x="192" y="198"/>
                  </a:lnTo>
                  <a:lnTo>
                    <a:pt x="170" y="208"/>
                  </a:lnTo>
                  <a:lnTo>
                    <a:pt x="148" y="214"/>
                  </a:lnTo>
                  <a:lnTo>
                    <a:pt x="122" y="216"/>
                  </a:lnTo>
                  <a:lnTo>
                    <a:pt x="122" y="216"/>
                  </a:lnTo>
                  <a:lnTo>
                    <a:pt x="98" y="214"/>
                  </a:lnTo>
                  <a:lnTo>
                    <a:pt x="76" y="208"/>
                  </a:lnTo>
                  <a:lnTo>
                    <a:pt x="54" y="198"/>
                  </a:lnTo>
                  <a:lnTo>
                    <a:pt x="36" y="184"/>
                  </a:lnTo>
                  <a:lnTo>
                    <a:pt x="22" y="168"/>
                  </a:lnTo>
                  <a:lnTo>
                    <a:pt x="10" y="150"/>
                  </a:lnTo>
                  <a:lnTo>
                    <a:pt x="4" y="130"/>
                  </a:lnTo>
                  <a:lnTo>
                    <a:pt x="2" y="12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98"/>
                  </a:lnTo>
                  <a:lnTo>
                    <a:pt x="4" y="86"/>
                  </a:lnTo>
                  <a:lnTo>
                    <a:pt x="10" y="66"/>
                  </a:lnTo>
                  <a:lnTo>
                    <a:pt x="22" y="48"/>
                  </a:lnTo>
                  <a:lnTo>
                    <a:pt x="36" y="32"/>
                  </a:lnTo>
                  <a:lnTo>
                    <a:pt x="54" y="18"/>
                  </a:lnTo>
                  <a:lnTo>
                    <a:pt x="76" y="8"/>
                  </a:lnTo>
                  <a:lnTo>
                    <a:pt x="98" y="2"/>
                  </a:lnTo>
                  <a:lnTo>
                    <a:pt x="122" y="0"/>
                  </a:lnTo>
                  <a:lnTo>
                    <a:pt x="122" y="0"/>
                  </a:lnTo>
                  <a:close/>
                  <a:moveTo>
                    <a:pt x="122" y="18"/>
                  </a:moveTo>
                  <a:lnTo>
                    <a:pt x="122" y="18"/>
                  </a:lnTo>
                  <a:lnTo>
                    <a:pt x="134" y="18"/>
                  </a:lnTo>
                  <a:lnTo>
                    <a:pt x="146" y="24"/>
                  </a:lnTo>
                  <a:lnTo>
                    <a:pt x="156" y="32"/>
                  </a:lnTo>
                  <a:lnTo>
                    <a:pt x="166" y="44"/>
                  </a:lnTo>
                  <a:lnTo>
                    <a:pt x="172" y="56"/>
                  </a:lnTo>
                  <a:lnTo>
                    <a:pt x="178" y="72"/>
                  </a:lnTo>
                  <a:lnTo>
                    <a:pt x="182" y="88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82" y="126"/>
                  </a:lnTo>
                  <a:lnTo>
                    <a:pt x="178" y="142"/>
                  </a:lnTo>
                  <a:lnTo>
                    <a:pt x="172" y="158"/>
                  </a:lnTo>
                  <a:lnTo>
                    <a:pt x="166" y="170"/>
                  </a:lnTo>
                  <a:lnTo>
                    <a:pt x="156" y="182"/>
                  </a:lnTo>
                  <a:lnTo>
                    <a:pt x="146" y="190"/>
                  </a:lnTo>
                  <a:lnTo>
                    <a:pt x="134" y="196"/>
                  </a:lnTo>
                  <a:lnTo>
                    <a:pt x="122" y="198"/>
                  </a:lnTo>
                  <a:lnTo>
                    <a:pt x="122" y="198"/>
                  </a:lnTo>
                  <a:lnTo>
                    <a:pt x="110" y="196"/>
                  </a:lnTo>
                  <a:lnTo>
                    <a:pt x="98" y="190"/>
                  </a:lnTo>
                  <a:lnTo>
                    <a:pt x="88" y="182"/>
                  </a:lnTo>
                  <a:lnTo>
                    <a:pt x="80" y="170"/>
                  </a:lnTo>
                  <a:lnTo>
                    <a:pt x="72" y="158"/>
                  </a:lnTo>
                  <a:lnTo>
                    <a:pt x="66" y="142"/>
                  </a:lnTo>
                  <a:lnTo>
                    <a:pt x="62" y="126"/>
                  </a:lnTo>
                  <a:lnTo>
                    <a:pt x="62" y="108"/>
                  </a:lnTo>
                  <a:lnTo>
                    <a:pt x="62" y="108"/>
                  </a:lnTo>
                  <a:lnTo>
                    <a:pt x="62" y="88"/>
                  </a:lnTo>
                  <a:lnTo>
                    <a:pt x="66" y="72"/>
                  </a:lnTo>
                  <a:lnTo>
                    <a:pt x="72" y="56"/>
                  </a:lnTo>
                  <a:lnTo>
                    <a:pt x="80" y="44"/>
                  </a:lnTo>
                  <a:lnTo>
                    <a:pt x="88" y="32"/>
                  </a:lnTo>
                  <a:lnTo>
                    <a:pt x="98" y="24"/>
                  </a:lnTo>
                  <a:lnTo>
                    <a:pt x="110" y="18"/>
                  </a:lnTo>
                  <a:lnTo>
                    <a:pt x="122" y="18"/>
                  </a:lnTo>
                  <a:lnTo>
                    <a:pt x="122" y="1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964" y="2070"/>
              <a:ext cx="134" cy="286"/>
            </a:xfrm>
            <a:custGeom>
              <a:avLst/>
              <a:gdLst/>
              <a:ahLst/>
              <a:cxnLst>
                <a:cxn ang="0">
                  <a:pos x="102" y="242"/>
                </a:cxn>
                <a:cxn ang="0">
                  <a:pos x="102" y="242"/>
                </a:cxn>
                <a:cxn ang="0">
                  <a:pos x="102" y="258"/>
                </a:cxn>
                <a:cxn ang="0">
                  <a:pos x="106" y="264"/>
                </a:cxn>
                <a:cxn ang="0">
                  <a:pos x="108" y="268"/>
                </a:cxn>
                <a:cxn ang="0">
                  <a:pos x="112" y="272"/>
                </a:cxn>
                <a:cxn ang="0">
                  <a:pos x="118" y="274"/>
                </a:cxn>
                <a:cxn ang="0">
                  <a:pos x="134" y="278"/>
                </a:cxn>
                <a:cxn ang="0">
                  <a:pos x="134" y="286"/>
                </a:cxn>
                <a:cxn ang="0">
                  <a:pos x="0" y="286"/>
                </a:cxn>
                <a:cxn ang="0">
                  <a:pos x="0" y="276"/>
                </a:cxn>
                <a:cxn ang="0">
                  <a:pos x="0" y="276"/>
                </a:cxn>
                <a:cxn ang="0">
                  <a:pos x="16" y="274"/>
                </a:cxn>
                <a:cxn ang="0">
                  <a:pos x="22" y="272"/>
                </a:cxn>
                <a:cxn ang="0">
                  <a:pos x="26" y="268"/>
                </a:cxn>
                <a:cxn ang="0">
                  <a:pos x="30" y="264"/>
                </a:cxn>
                <a:cxn ang="0">
                  <a:pos x="32" y="258"/>
                </a:cxn>
                <a:cxn ang="0">
                  <a:pos x="32" y="240"/>
                </a:cxn>
                <a:cxn ang="0">
                  <a:pos x="32" y="38"/>
                </a:cxn>
                <a:cxn ang="0">
                  <a:pos x="32" y="38"/>
                </a:cxn>
                <a:cxn ang="0">
                  <a:pos x="30" y="24"/>
                </a:cxn>
                <a:cxn ang="0">
                  <a:pos x="28" y="18"/>
                </a:cxn>
                <a:cxn ang="0">
                  <a:pos x="26" y="16"/>
                </a:cxn>
                <a:cxn ang="0">
                  <a:pos x="20" y="12"/>
                </a:cxn>
                <a:cxn ang="0">
                  <a:pos x="16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02" y="0"/>
                </a:cxn>
                <a:cxn ang="0">
                  <a:pos x="102" y="242"/>
                </a:cxn>
                <a:cxn ang="0">
                  <a:pos x="102" y="242"/>
                </a:cxn>
              </a:cxnLst>
              <a:rect l="0" t="0" r="r" b="b"/>
              <a:pathLst>
                <a:path w="134" h="286">
                  <a:moveTo>
                    <a:pt x="102" y="242"/>
                  </a:moveTo>
                  <a:lnTo>
                    <a:pt x="102" y="242"/>
                  </a:lnTo>
                  <a:lnTo>
                    <a:pt x="102" y="258"/>
                  </a:lnTo>
                  <a:lnTo>
                    <a:pt x="106" y="264"/>
                  </a:lnTo>
                  <a:lnTo>
                    <a:pt x="108" y="268"/>
                  </a:lnTo>
                  <a:lnTo>
                    <a:pt x="112" y="272"/>
                  </a:lnTo>
                  <a:lnTo>
                    <a:pt x="118" y="274"/>
                  </a:lnTo>
                  <a:lnTo>
                    <a:pt x="134" y="278"/>
                  </a:lnTo>
                  <a:lnTo>
                    <a:pt x="134" y="286"/>
                  </a:lnTo>
                  <a:lnTo>
                    <a:pt x="0" y="28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16" y="274"/>
                  </a:lnTo>
                  <a:lnTo>
                    <a:pt x="22" y="272"/>
                  </a:lnTo>
                  <a:lnTo>
                    <a:pt x="26" y="268"/>
                  </a:lnTo>
                  <a:lnTo>
                    <a:pt x="30" y="264"/>
                  </a:lnTo>
                  <a:lnTo>
                    <a:pt x="32" y="258"/>
                  </a:lnTo>
                  <a:lnTo>
                    <a:pt x="32" y="240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0" y="24"/>
                  </a:lnTo>
                  <a:lnTo>
                    <a:pt x="28" y="18"/>
                  </a:lnTo>
                  <a:lnTo>
                    <a:pt x="26" y="16"/>
                  </a:lnTo>
                  <a:lnTo>
                    <a:pt x="20" y="12"/>
                  </a:lnTo>
                  <a:lnTo>
                    <a:pt x="16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242"/>
                  </a:lnTo>
                  <a:lnTo>
                    <a:pt x="102" y="242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1499" y="2145"/>
              <a:ext cx="217" cy="217"/>
            </a:xfrm>
            <a:custGeom>
              <a:avLst/>
              <a:gdLst/>
              <a:ahLst/>
              <a:cxnLst>
                <a:cxn ang="0">
                  <a:pos x="126" y="152"/>
                </a:cxn>
                <a:cxn ang="0">
                  <a:pos x="124" y="166"/>
                </a:cxn>
                <a:cxn ang="0">
                  <a:pos x="118" y="178"/>
                </a:cxn>
                <a:cxn ang="0">
                  <a:pos x="108" y="184"/>
                </a:cxn>
                <a:cxn ang="0">
                  <a:pos x="94" y="186"/>
                </a:cxn>
                <a:cxn ang="0">
                  <a:pos x="86" y="186"/>
                </a:cxn>
                <a:cxn ang="0">
                  <a:pos x="74" y="180"/>
                </a:cxn>
                <a:cxn ang="0">
                  <a:pos x="66" y="170"/>
                </a:cxn>
                <a:cxn ang="0">
                  <a:pos x="62" y="150"/>
                </a:cxn>
                <a:cxn ang="0">
                  <a:pos x="64" y="142"/>
                </a:cxn>
                <a:cxn ang="0">
                  <a:pos x="72" y="128"/>
                </a:cxn>
                <a:cxn ang="0">
                  <a:pos x="126" y="102"/>
                </a:cxn>
                <a:cxn ang="0">
                  <a:pos x="14" y="78"/>
                </a:cxn>
                <a:cxn ang="0">
                  <a:pos x="16" y="58"/>
                </a:cxn>
                <a:cxn ang="0">
                  <a:pos x="34" y="28"/>
                </a:cxn>
                <a:cxn ang="0">
                  <a:pos x="60" y="10"/>
                </a:cxn>
                <a:cxn ang="0">
                  <a:pos x="92" y="0"/>
                </a:cxn>
                <a:cxn ang="0">
                  <a:pos x="108" y="0"/>
                </a:cxn>
                <a:cxn ang="0">
                  <a:pos x="136" y="4"/>
                </a:cxn>
                <a:cxn ang="0">
                  <a:pos x="164" y="16"/>
                </a:cxn>
                <a:cxn ang="0">
                  <a:pos x="182" y="36"/>
                </a:cxn>
                <a:cxn ang="0">
                  <a:pos x="190" y="58"/>
                </a:cxn>
                <a:cxn ang="0">
                  <a:pos x="190" y="166"/>
                </a:cxn>
                <a:cxn ang="0">
                  <a:pos x="194" y="180"/>
                </a:cxn>
                <a:cxn ang="0">
                  <a:pos x="200" y="186"/>
                </a:cxn>
                <a:cxn ang="0">
                  <a:pos x="216" y="182"/>
                </a:cxn>
                <a:cxn ang="0">
                  <a:pos x="212" y="190"/>
                </a:cxn>
                <a:cxn ang="0">
                  <a:pos x="198" y="208"/>
                </a:cxn>
                <a:cxn ang="0">
                  <a:pos x="172" y="218"/>
                </a:cxn>
                <a:cxn ang="0">
                  <a:pos x="158" y="216"/>
                </a:cxn>
                <a:cxn ang="0">
                  <a:pos x="136" y="200"/>
                </a:cxn>
                <a:cxn ang="0">
                  <a:pos x="128" y="184"/>
                </a:cxn>
                <a:cxn ang="0">
                  <a:pos x="94" y="208"/>
                </a:cxn>
                <a:cxn ang="0">
                  <a:pos x="58" y="216"/>
                </a:cxn>
                <a:cxn ang="0">
                  <a:pos x="46" y="216"/>
                </a:cxn>
                <a:cxn ang="0">
                  <a:pos x="24" y="208"/>
                </a:cxn>
                <a:cxn ang="0">
                  <a:pos x="10" y="192"/>
                </a:cxn>
                <a:cxn ang="0">
                  <a:pos x="2" y="174"/>
                </a:cxn>
                <a:cxn ang="0">
                  <a:pos x="0" y="164"/>
                </a:cxn>
                <a:cxn ang="0">
                  <a:pos x="2" y="146"/>
                </a:cxn>
                <a:cxn ang="0">
                  <a:pos x="12" y="130"/>
                </a:cxn>
                <a:cxn ang="0">
                  <a:pos x="24" y="118"/>
                </a:cxn>
                <a:cxn ang="0">
                  <a:pos x="44" y="110"/>
                </a:cxn>
                <a:cxn ang="0">
                  <a:pos x="116" y="88"/>
                </a:cxn>
                <a:cxn ang="0">
                  <a:pos x="124" y="82"/>
                </a:cxn>
                <a:cxn ang="0">
                  <a:pos x="126" y="68"/>
                </a:cxn>
                <a:cxn ang="0">
                  <a:pos x="118" y="56"/>
                </a:cxn>
                <a:cxn ang="0">
                  <a:pos x="106" y="46"/>
                </a:cxn>
                <a:cxn ang="0">
                  <a:pos x="92" y="42"/>
                </a:cxn>
                <a:cxn ang="0">
                  <a:pos x="66" y="40"/>
                </a:cxn>
                <a:cxn ang="0">
                  <a:pos x="42" y="50"/>
                </a:cxn>
                <a:cxn ang="0">
                  <a:pos x="22" y="66"/>
                </a:cxn>
                <a:cxn ang="0">
                  <a:pos x="14" y="78"/>
                </a:cxn>
              </a:cxnLst>
              <a:rect l="0" t="0" r="r" b="b"/>
              <a:pathLst>
                <a:path w="216" h="218">
                  <a:moveTo>
                    <a:pt x="126" y="102"/>
                  </a:moveTo>
                  <a:lnTo>
                    <a:pt x="126" y="152"/>
                  </a:lnTo>
                  <a:lnTo>
                    <a:pt x="126" y="152"/>
                  </a:lnTo>
                  <a:lnTo>
                    <a:pt x="124" y="166"/>
                  </a:lnTo>
                  <a:lnTo>
                    <a:pt x="122" y="172"/>
                  </a:lnTo>
                  <a:lnTo>
                    <a:pt x="118" y="178"/>
                  </a:lnTo>
                  <a:lnTo>
                    <a:pt x="114" y="182"/>
                  </a:lnTo>
                  <a:lnTo>
                    <a:pt x="108" y="184"/>
                  </a:lnTo>
                  <a:lnTo>
                    <a:pt x="102" y="186"/>
                  </a:lnTo>
                  <a:lnTo>
                    <a:pt x="94" y="186"/>
                  </a:lnTo>
                  <a:lnTo>
                    <a:pt x="94" y="186"/>
                  </a:lnTo>
                  <a:lnTo>
                    <a:pt x="86" y="186"/>
                  </a:lnTo>
                  <a:lnTo>
                    <a:pt x="80" y="184"/>
                  </a:lnTo>
                  <a:lnTo>
                    <a:pt x="74" y="180"/>
                  </a:lnTo>
                  <a:lnTo>
                    <a:pt x="70" y="176"/>
                  </a:lnTo>
                  <a:lnTo>
                    <a:pt x="66" y="170"/>
                  </a:lnTo>
                  <a:lnTo>
                    <a:pt x="64" y="164"/>
                  </a:lnTo>
                  <a:lnTo>
                    <a:pt x="62" y="150"/>
                  </a:lnTo>
                  <a:lnTo>
                    <a:pt x="62" y="150"/>
                  </a:lnTo>
                  <a:lnTo>
                    <a:pt x="64" y="142"/>
                  </a:lnTo>
                  <a:lnTo>
                    <a:pt x="66" y="134"/>
                  </a:lnTo>
                  <a:lnTo>
                    <a:pt x="72" y="128"/>
                  </a:lnTo>
                  <a:lnTo>
                    <a:pt x="78" y="124"/>
                  </a:lnTo>
                  <a:lnTo>
                    <a:pt x="126" y="102"/>
                  </a:lnTo>
                  <a:lnTo>
                    <a:pt x="126" y="102"/>
                  </a:lnTo>
                  <a:close/>
                  <a:moveTo>
                    <a:pt x="14" y="78"/>
                  </a:moveTo>
                  <a:lnTo>
                    <a:pt x="14" y="78"/>
                  </a:lnTo>
                  <a:lnTo>
                    <a:pt x="16" y="58"/>
                  </a:lnTo>
                  <a:lnTo>
                    <a:pt x="24" y="42"/>
                  </a:lnTo>
                  <a:lnTo>
                    <a:pt x="34" y="28"/>
                  </a:lnTo>
                  <a:lnTo>
                    <a:pt x="46" y="18"/>
                  </a:lnTo>
                  <a:lnTo>
                    <a:pt x="60" y="10"/>
                  </a:lnTo>
                  <a:lnTo>
                    <a:pt x="76" y="4"/>
                  </a:lnTo>
                  <a:lnTo>
                    <a:pt x="92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22" y="0"/>
                  </a:lnTo>
                  <a:lnTo>
                    <a:pt x="136" y="4"/>
                  </a:lnTo>
                  <a:lnTo>
                    <a:pt x="150" y="10"/>
                  </a:lnTo>
                  <a:lnTo>
                    <a:pt x="164" y="16"/>
                  </a:lnTo>
                  <a:lnTo>
                    <a:pt x="174" y="24"/>
                  </a:lnTo>
                  <a:lnTo>
                    <a:pt x="182" y="36"/>
                  </a:lnTo>
                  <a:lnTo>
                    <a:pt x="188" y="46"/>
                  </a:lnTo>
                  <a:lnTo>
                    <a:pt x="190" y="58"/>
                  </a:lnTo>
                  <a:lnTo>
                    <a:pt x="190" y="166"/>
                  </a:lnTo>
                  <a:lnTo>
                    <a:pt x="190" y="166"/>
                  </a:lnTo>
                  <a:lnTo>
                    <a:pt x="192" y="176"/>
                  </a:lnTo>
                  <a:lnTo>
                    <a:pt x="194" y="180"/>
                  </a:lnTo>
                  <a:lnTo>
                    <a:pt x="196" y="184"/>
                  </a:lnTo>
                  <a:lnTo>
                    <a:pt x="200" y="186"/>
                  </a:lnTo>
                  <a:lnTo>
                    <a:pt x="204" y="186"/>
                  </a:lnTo>
                  <a:lnTo>
                    <a:pt x="216" y="182"/>
                  </a:lnTo>
                  <a:lnTo>
                    <a:pt x="216" y="182"/>
                  </a:lnTo>
                  <a:lnTo>
                    <a:pt x="212" y="190"/>
                  </a:lnTo>
                  <a:lnTo>
                    <a:pt x="208" y="196"/>
                  </a:lnTo>
                  <a:lnTo>
                    <a:pt x="198" y="208"/>
                  </a:lnTo>
                  <a:lnTo>
                    <a:pt x="186" y="214"/>
                  </a:lnTo>
                  <a:lnTo>
                    <a:pt x="172" y="218"/>
                  </a:lnTo>
                  <a:lnTo>
                    <a:pt x="172" y="218"/>
                  </a:lnTo>
                  <a:lnTo>
                    <a:pt x="158" y="216"/>
                  </a:lnTo>
                  <a:lnTo>
                    <a:pt x="146" y="210"/>
                  </a:lnTo>
                  <a:lnTo>
                    <a:pt x="136" y="200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12" y="198"/>
                  </a:lnTo>
                  <a:lnTo>
                    <a:pt x="94" y="208"/>
                  </a:lnTo>
                  <a:lnTo>
                    <a:pt x="78" y="214"/>
                  </a:lnTo>
                  <a:lnTo>
                    <a:pt x="58" y="216"/>
                  </a:lnTo>
                  <a:lnTo>
                    <a:pt x="58" y="216"/>
                  </a:lnTo>
                  <a:lnTo>
                    <a:pt x="46" y="216"/>
                  </a:lnTo>
                  <a:lnTo>
                    <a:pt x="34" y="212"/>
                  </a:lnTo>
                  <a:lnTo>
                    <a:pt x="24" y="208"/>
                  </a:lnTo>
                  <a:lnTo>
                    <a:pt x="16" y="200"/>
                  </a:lnTo>
                  <a:lnTo>
                    <a:pt x="10" y="192"/>
                  </a:lnTo>
                  <a:lnTo>
                    <a:pt x="4" y="184"/>
                  </a:lnTo>
                  <a:lnTo>
                    <a:pt x="2" y="17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2" y="156"/>
                  </a:lnTo>
                  <a:lnTo>
                    <a:pt x="2" y="146"/>
                  </a:lnTo>
                  <a:lnTo>
                    <a:pt x="6" y="138"/>
                  </a:lnTo>
                  <a:lnTo>
                    <a:pt x="12" y="130"/>
                  </a:lnTo>
                  <a:lnTo>
                    <a:pt x="18" y="124"/>
                  </a:lnTo>
                  <a:lnTo>
                    <a:pt x="24" y="118"/>
                  </a:lnTo>
                  <a:lnTo>
                    <a:pt x="34" y="114"/>
                  </a:lnTo>
                  <a:lnTo>
                    <a:pt x="44" y="110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20" y="86"/>
                  </a:lnTo>
                  <a:lnTo>
                    <a:pt x="124" y="82"/>
                  </a:lnTo>
                  <a:lnTo>
                    <a:pt x="126" y="76"/>
                  </a:lnTo>
                  <a:lnTo>
                    <a:pt x="126" y="68"/>
                  </a:lnTo>
                  <a:lnTo>
                    <a:pt x="124" y="62"/>
                  </a:lnTo>
                  <a:lnTo>
                    <a:pt x="118" y="56"/>
                  </a:lnTo>
                  <a:lnTo>
                    <a:pt x="112" y="50"/>
                  </a:lnTo>
                  <a:lnTo>
                    <a:pt x="106" y="46"/>
                  </a:lnTo>
                  <a:lnTo>
                    <a:pt x="106" y="46"/>
                  </a:lnTo>
                  <a:lnTo>
                    <a:pt x="92" y="42"/>
                  </a:lnTo>
                  <a:lnTo>
                    <a:pt x="78" y="40"/>
                  </a:lnTo>
                  <a:lnTo>
                    <a:pt x="66" y="40"/>
                  </a:lnTo>
                  <a:lnTo>
                    <a:pt x="54" y="44"/>
                  </a:lnTo>
                  <a:lnTo>
                    <a:pt x="42" y="50"/>
                  </a:lnTo>
                  <a:lnTo>
                    <a:pt x="32" y="58"/>
                  </a:lnTo>
                  <a:lnTo>
                    <a:pt x="22" y="66"/>
                  </a:lnTo>
                  <a:lnTo>
                    <a:pt x="14" y="78"/>
                  </a:lnTo>
                  <a:lnTo>
                    <a:pt x="14" y="7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16" name="Freeform 13"/>
            <p:cNvSpPr>
              <a:spLocks noEditPoints="1"/>
            </p:cNvSpPr>
            <p:nvPr/>
          </p:nvSpPr>
          <p:spPr bwMode="auto">
            <a:xfrm>
              <a:off x="1705" y="2070"/>
              <a:ext cx="255" cy="286"/>
            </a:xfrm>
            <a:custGeom>
              <a:avLst/>
              <a:gdLst/>
              <a:ahLst/>
              <a:cxnLst>
                <a:cxn ang="0">
                  <a:pos x="226" y="0"/>
                </a:cxn>
                <a:cxn ang="0">
                  <a:pos x="226" y="244"/>
                </a:cxn>
                <a:cxn ang="0">
                  <a:pos x="232" y="266"/>
                </a:cxn>
                <a:cxn ang="0">
                  <a:pos x="256" y="278"/>
                </a:cxn>
                <a:cxn ang="0">
                  <a:pos x="116" y="286"/>
                </a:cxn>
                <a:cxn ang="0">
                  <a:pos x="86" y="284"/>
                </a:cxn>
                <a:cxn ang="0">
                  <a:pos x="62" y="278"/>
                </a:cxn>
                <a:cxn ang="0">
                  <a:pos x="42" y="268"/>
                </a:cxn>
                <a:cxn ang="0">
                  <a:pos x="26" y="256"/>
                </a:cxn>
                <a:cxn ang="0">
                  <a:pos x="6" y="222"/>
                </a:cxn>
                <a:cxn ang="0">
                  <a:pos x="0" y="180"/>
                </a:cxn>
                <a:cxn ang="0">
                  <a:pos x="2" y="160"/>
                </a:cxn>
                <a:cxn ang="0">
                  <a:pos x="16" y="124"/>
                </a:cxn>
                <a:cxn ang="0">
                  <a:pos x="42" y="94"/>
                </a:cxn>
                <a:cxn ang="0">
                  <a:pos x="78" y="76"/>
                </a:cxn>
                <a:cxn ang="0">
                  <a:pos x="100" y="74"/>
                </a:cxn>
                <a:cxn ang="0">
                  <a:pos x="116" y="74"/>
                </a:cxn>
                <a:cxn ang="0">
                  <a:pos x="148" y="86"/>
                </a:cxn>
                <a:cxn ang="0">
                  <a:pos x="162" y="36"/>
                </a:cxn>
                <a:cxn ang="0">
                  <a:pos x="160" y="20"/>
                </a:cxn>
                <a:cxn ang="0">
                  <a:pos x="154" y="12"/>
                </a:cxn>
                <a:cxn ang="0">
                  <a:pos x="144" y="8"/>
                </a:cxn>
                <a:cxn ang="0">
                  <a:pos x="126" y="0"/>
                </a:cxn>
                <a:cxn ang="0">
                  <a:pos x="118" y="96"/>
                </a:cxn>
                <a:cxn ang="0">
                  <a:pos x="136" y="96"/>
                </a:cxn>
                <a:cxn ang="0">
                  <a:pos x="148" y="104"/>
                </a:cxn>
                <a:cxn ang="0">
                  <a:pos x="158" y="114"/>
                </a:cxn>
                <a:cxn ang="0">
                  <a:pos x="162" y="132"/>
                </a:cxn>
                <a:cxn ang="0">
                  <a:pos x="162" y="248"/>
                </a:cxn>
                <a:cxn ang="0">
                  <a:pos x="154" y="264"/>
                </a:cxn>
                <a:cxn ang="0">
                  <a:pos x="136" y="270"/>
                </a:cxn>
                <a:cxn ang="0">
                  <a:pos x="122" y="268"/>
                </a:cxn>
                <a:cxn ang="0">
                  <a:pos x="96" y="252"/>
                </a:cxn>
                <a:cxn ang="0">
                  <a:pos x="78" y="226"/>
                </a:cxn>
                <a:cxn ang="0">
                  <a:pos x="66" y="194"/>
                </a:cxn>
                <a:cxn ang="0">
                  <a:pos x="64" y="178"/>
                </a:cxn>
                <a:cxn ang="0">
                  <a:pos x="68" y="150"/>
                </a:cxn>
                <a:cxn ang="0">
                  <a:pos x="76" y="124"/>
                </a:cxn>
                <a:cxn ang="0">
                  <a:pos x="94" y="104"/>
                </a:cxn>
                <a:cxn ang="0">
                  <a:pos x="118" y="96"/>
                </a:cxn>
              </a:cxnLst>
              <a:rect l="0" t="0" r="r" b="b"/>
              <a:pathLst>
                <a:path w="256" h="286">
                  <a:moveTo>
                    <a:pt x="126" y="0"/>
                  </a:moveTo>
                  <a:lnTo>
                    <a:pt x="226" y="0"/>
                  </a:lnTo>
                  <a:lnTo>
                    <a:pt x="226" y="244"/>
                  </a:lnTo>
                  <a:lnTo>
                    <a:pt x="226" y="244"/>
                  </a:lnTo>
                  <a:lnTo>
                    <a:pt x="228" y="256"/>
                  </a:lnTo>
                  <a:lnTo>
                    <a:pt x="232" y="266"/>
                  </a:lnTo>
                  <a:lnTo>
                    <a:pt x="242" y="272"/>
                  </a:lnTo>
                  <a:lnTo>
                    <a:pt x="256" y="278"/>
                  </a:lnTo>
                  <a:lnTo>
                    <a:pt x="256" y="286"/>
                  </a:lnTo>
                  <a:lnTo>
                    <a:pt x="116" y="286"/>
                  </a:lnTo>
                  <a:lnTo>
                    <a:pt x="116" y="286"/>
                  </a:lnTo>
                  <a:lnTo>
                    <a:pt x="86" y="284"/>
                  </a:lnTo>
                  <a:lnTo>
                    <a:pt x="74" y="282"/>
                  </a:lnTo>
                  <a:lnTo>
                    <a:pt x="62" y="278"/>
                  </a:lnTo>
                  <a:lnTo>
                    <a:pt x="52" y="274"/>
                  </a:lnTo>
                  <a:lnTo>
                    <a:pt x="42" y="268"/>
                  </a:lnTo>
                  <a:lnTo>
                    <a:pt x="34" y="262"/>
                  </a:lnTo>
                  <a:lnTo>
                    <a:pt x="26" y="256"/>
                  </a:lnTo>
                  <a:lnTo>
                    <a:pt x="14" y="240"/>
                  </a:lnTo>
                  <a:lnTo>
                    <a:pt x="6" y="222"/>
                  </a:lnTo>
                  <a:lnTo>
                    <a:pt x="2" y="200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2" y="160"/>
                  </a:lnTo>
                  <a:lnTo>
                    <a:pt x="8" y="142"/>
                  </a:lnTo>
                  <a:lnTo>
                    <a:pt x="16" y="124"/>
                  </a:lnTo>
                  <a:lnTo>
                    <a:pt x="28" y="108"/>
                  </a:lnTo>
                  <a:lnTo>
                    <a:pt x="42" y="94"/>
                  </a:lnTo>
                  <a:lnTo>
                    <a:pt x="58" y="84"/>
                  </a:lnTo>
                  <a:lnTo>
                    <a:pt x="78" y="76"/>
                  </a:lnTo>
                  <a:lnTo>
                    <a:pt x="88" y="74"/>
                  </a:lnTo>
                  <a:lnTo>
                    <a:pt x="100" y="74"/>
                  </a:lnTo>
                  <a:lnTo>
                    <a:pt x="100" y="74"/>
                  </a:lnTo>
                  <a:lnTo>
                    <a:pt x="116" y="74"/>
                  </a:lnTo>
                  <a:lnTo>
                    <a:pt x="132" y="78"/>
                  </a:lnTo>
                  <a:lnTo>
                    <a:pt x="148" y="86"/>
                  </a:lnTo>
                  <a:lnTo>
                    <a:pt x="160" y="96"/>
                  </a:lnTo>
                  <a:lnTo>
                    <a:pt x="162" y="36"/>
                  </a:lnTo>
                  <a:lnTo>
                    <a:pt x="162" y="36"/>
                  </a:lnTo>
                  <a:lnTo>
                    <a:pt x="160" y="20"/>
                  </a:lnTo>
                  <a:lnTo>
                    <a:pt x="158" y="16"/>
                  </a:lnTo>
                  <a:lnTo>
                    <a:pt x="154" y="12"/>
                  </a:lnTo>
                  <a:lnTo>
                    <a:pt x="150" y="10"/>
                  </a:lnTo>
                  <a:lnTo>
                    <a:pt x="144" y="8"/>
                  </a:lnTo>
                  <a:lnTo>
                    <a:pt x="126" y="8"/>
                  </a:lnTo>
                  <a:lnTo>
                    <a:pt x="126" y="0"/>
                  </a:lnTo>
                  <a:lnTo>
                    <a:pt x="126" y="0"/>
                  </a:lnTo>
                  <a:close/>
                  <a:moveTo>
                    <a:pt x="118" y="96"/>
                  </a:moveTo>
                  <a:lnTo>
                    <a:pt x="118" y="96"/>
                  </a:lnTo>
                  <a:lnTo>
                    <a:pt x="136" y="96"/>
                  </a:lnTo>
                  <a:lnTo>
                    <a:pt x="142" y="100"/>
                  </a:lnTo>
                  <a:lnTo>
                    <a:pt x="148" y="104"/>
                  </a:lnTo>
                  <a:lnTo>
                    <a:pt x="154" y="108"/>
                  </a:lnTo>
                  <a:lnTo>
                    <a:pt x="158" y="114"/>
                  </a:lnTo>
                  <a:lnTo>
                    <a:pt x="160" y="124"/>
                  </a:lnTo>
                  <a:lnTo>
                    <a:pt x="162" y="132"/>
                  </a:lnTo>
                  <a:lnTo>
                    <a:pt x="162" y="248"/>
                  </a:lnTo>
                  <a:lnTo>
                    <a:pt x="162" y="248"/>
                  </a:lnTo>
                  <a:lnTo>
                    <a:pt x="160" y="256"/>
                  </a:lnTo>
                  <a:lnTo>
                    <a:pt x="154" y="264"/>
                  </a:lnTo>
                  <a:lnTo>
                    <a:pt x="148" y="268"/>
                  </a:lnTo>
                  <a:lnTo>
                    <a:pt x="136" y="270"/>
                  </a:lnTo>
                  <a:lnTo>
                    <a:pt x="136" y="270"/>
                  </a:lnTo>
                  <a:lnTo>
                    <a:pt x="122" y="268"/>
                  </a:lnTo>
                  <a:lnTo>
                    <a:pt x="108" y="262"/>
                  </a:lnTo>
                  <a:lnTo>
                    <a:pt x="96" y="252"/>
                  </a:lnTo>
                  <a:lnTo>
                    <a:pt x="86" y="240"/>
                  </a:lnTo>
                  <a:lnTo>
                    <a:pt x="78" y="226"/>
                  </a:lnTo>
                  <a:lnTo>
                    <a:pt x="70" y="212"/>
                  </a:lnTo>
                  <a:lnTo>
                    <a:pt x="66" y="194"/>
                  </a:lnTo>
                  <a:lnTo>
                    <a:pt x="64" y="178"/>
                  </a:lnTo>
                  <a:lnTo>
                    <a:pt x="64" y="178"/>
                  </a:lnTo>
                  <a:lnTo>
                    <a:pt x="66" y="164"/>
                  </a:lnTo>
                  <a:lnTo>
                    <a:pt x="68" y="150"/>
                  </a:lnTo>
                  <a:lnTo>
                    <a:pt x="72" y="138"/>
                  </a:lnTo>
                  <a:lnTo>
                    <a:pt x="76" y="124"/>
                  </a:lnTo>
                  <a:lnTo>
                    <a:pt x="84" y="112"/>
                  </a:lnTo>
                  <a:lnTo>
                    <a:pt x="94" y="104"/>
                  </a:lnTo>
                  <a:lnTo>
                    <a:pt x="104" y="98"/>
                  </a:lnTo>
                  <a:lnTo>
                    <a:pt x="118" y="96"/>
                  </a:lnTo>
                  <a:lnTo>
                    <a:pt x="118" y="9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17" name="Freeform 14"/>
            <p:cNvSpPr>
              <a:spLocks noEditPoints="1"/>
            </p:cNvSpPr>
            <p:nvPr/>
          </p:nvSpPr>
          <p:spPr bwMode="auto">
            <a:xfrm>
              <a:off x="737" y="2145"/>
              <a:ext cx="248" cy="215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72" y="8"/>
                </a:cxn>
                <a:cxn ang="0">
                  <a:pos x="210" y="32"/>
                </a:cxn>
                <a:cxn ang="0">
                  <a:pos x="236" y="66"/>
                </a:cxn>
                <a:cxn ang="0">
                  <a:pos x="246" y="98"/>
                </a:cxn>
                <a:cxn ang="0">
                  <a:pos x="246" y="108"/>
                </a:cxn>
                <a:cxn ang="0">
                  <a:pos x="244" y="130"/>
                </a:cxn>
                <a:cxn ang="0">
                  <a:pos x="224" y="168"/>
                </a:cxn>
                <a:cxn ang="0">
                  <a:pos x="192" y="198"/>
                </a:cxn>
                <a:cxn ang="0">
                  <a:pos x="148" y="214"/>
                </a:cxn>
                <a:cxn ang="0">
                  <a:pos x="124" y="216"/>
                </a:cxn>
                <a:cxn ang="0">
                  <a:pos x="76" y="208"/>
                </a:cxn>
                <a:cxn ang="0">
                  <a:pos x="36" y="184"/>
                </a:cxn>
                <a:cxn ang="0">
                  <a:pos x="10" y="150"/>
                </a:cxn>
                <a:cxn ang="0">
                  <a:pos x="2" y="120"/>
                </a:cxn>
                <a:cxn ang="0">
                  <a:pos x="0" y="108"/>
                </a:cxn>
                <a:cxn ang="0">
                  <a:pos x="4" y="86"/>
                </a:cxn>
                <a:cxn ang="0">
                  <a:pos x="22" y="48"/>
                </a:cxn>
                <a:cxn ang="0">
                  <a:pos x="54" y="18"/>
                </a:cxn>
                <a:cxn ang="0">
                  <a:pos x="98" y="2"/>
                </a:cxn>
                <a:cxn ang="0">
                  <a:pos x="124" y="0"/>
                </a:cxn>
                <a:cxn ang="0">
                  <a:pos x="122" y="18"/>
                </a:cxn>
                <a:cxn ang="0">
                  <a:pos x="146" y="24"/>
                </a:cxn>
                <a:cxn ang="0">
                  <a:pos x="166" y="44"/>
                </a:cxn>
                <a:cxn ang="0">
                  <a:pos x="178" y="72"/>
                </a:cxn>
                <a:cxn ang="0">
                  <a:pos x="182" y="108"/>
                </a:cxn>
                <a:cxn ang="0">
                  <a:pos x="182" y="126"/>
                </a:cxn>
                <a:cxn ang="0">
                  <a:pos x="172" y="158"/>
                </a:cxn>
                <a:cxn ang="0">
                  <a:pos x="156" y="182"/>
                </a:cxn>
                <a:cxn ang="0">
                  <a:pos x="134" y="196"/>
                </a:cxn>
                <a:cxn ang="0">
                  <a:pos x="122" y="198"/>
                </a:cxn>
                <a:cxn ang="0">
                  <a:pos x="98" y="190"/>
                </a:cxn>
                <a:cxn ang="0">
                  <a:pos x="80" y="170"/>
                </a:cxn>
                <a:cxn ang="0">
                  <a:pos x="66" y="142"/>
                </a:cxn>
                <a:cxn ang="0">
                  <a:pos x="62" y="108"/>
                </a:cxn>
                <a:cxn ang="0">
                  <a:pos x="62" y="88"/>
                </a:cxn>
                <a:cxn ang="0">
                  <a:pos x="72" y="56"/>
                </a:cxn>
                <a:cxn ang="0">
                  <a:pos x="88" y="32"/>
                </a:cxn>
                <a:cxn ang="0">
                  <a:pos x="110" y="18"/>
                </a:cxn>
                <a:cxn ang="0">
                  <a:pos x="122" y="18"/>
                </a:cxn>
              </a:cxnLst>
              <a:rect l="0" t="0" r="r" b="b"/>
              <a:pathLst>
                <a:path w="246" h="216">
                  <a:moveTo>
                    <a:pt x="124" y="0"/>
                  </a:moveTo>
                  <a:lnTo>
                    <a:pt x="124" y="0"/>
                  </a:lnTo>
                  <a:lnTo>
                    <a:pt x="148" y="2"/>
                  </a:lnTo>
                  <a:lnTo>
                    <a:pt x="172" y="8"/>
                  </a:lnTo>
                  <a:lnTo>
                    <a:pt x="192" y="18"/>
                  </a:lnTo>
                  <a:lnTo>
                    <a:pt x="210" y="32"/>
                  </a:lnTo>
                  <a:lnTo>
                    <a:pt x="224" y="48"/>
                  </a:lnTo>
                  <a:lnTo>
                    <a:pt x="236" y="66"/>
                  </a:lnTo>
                  <a:lnTo>
                    <a:pt x="244" y="86"/>
                  </a:lnTo>
                  <a:lnTo>
                    <a:pt x="246" y="9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6" y="120"/>
                  </a:lnTo>
                  <a:lnTo>
                    <a:pt x="244" y="130"/>
                  </a:lnTo>
                  <a:lnTo>
                    <a:pt x="236" y="150"/>
                  </a:lnTo>
                  <a:lnTo>
                    <a:pt x="224" y="168"/>
                  </a:lnTo>
                  <a:lnTo>
                    <a:pt x="210" y="184"/>
                  </a:lnTo>
                  <a:lnTo>
                    <a:pt x="192" y="198"/>
                  </a:lnTo>
                  <a:lnTo>
                    <a:pt x="172" y="208"/>
                  </a:lnTo>
                  <a:lnTo>
                    <a:pt x="148" y="214"/>
                  </a:lnTo>
                  <a:lnTo>
                    <a:pt x="124" y="216"/>
                  </a:lnTo>
                  <a:lnTo>
                    <a:pt x="124" y="216"/>
                  </a:lnTo>
                  <a:lnTo>
                    <a:pt x="98" y="214"/>
                  </a:lnTo>
                  <a:lnTo>
                    <a:pt x="76" y="208"/>
                  </a:lnTo>
                  <a:lnTo>
                    <a:pt x="54" y="198"/>
                  </a:lnTo>
                  <a:lnTo>
                    <a:pt x="36" y="184"/>
                  </a:lnTo>
                  <a:lnTo>
                    <a:pt x="22" y="168"/>
                  </a:lnTo>
                  <a:lnTo>
                    <a:pt x="10" y="150"/>
                  </a:lnTo>
                  <a:lnTo>
                    <a:pt x="4" y="130"/>
                  </a:lnTo>
                  <a:lnTo>
                    <a:pt x="2" y="12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98"/>
                  </a:lnTo>
                  <a:lnTo>
                    <a:pt x="4" y="86"/>
                  </a:lnTo>
                  <a:lnTo>
                    <a:pt x="10" y="66"/>
                  </a:lnTo>
                  <a:lnTo>
                    <a:pt x="22" y="48"/>
                  </a:lnTo>
                  <a:lnTo>
                    <a:pt x="36" y="32"/>
                  </a:lnTo>
                  <a:lnTo>
                    <a:pt x="54" y="18"/>
                  </a:lnTo>
                  <a:lnTo>
                    <a:pt x="76" y="8"/>
                  </a:lnTo>
                  <a:lnTo>
                    <a:pt x="98" y="2"/>
                  </a:lnTo>
                  <a:lnTo>
                    <a:pt x="124" y="0"/>
                  </a:lnTo>
                  <a:lnTo>
                    <a:pt x="124" y="0"/>
                  </a:lnTo>
                  <a:close/>
                  <a:moveTo>
                    <a:pt x="122" y="18"/>
                  </a:moveTo>
                  <a:lnTo>
                    <a:pt x="122" y="18"/>
                  </a:lnTo>
                  <a:lnTo>
                    <a:pt x="134" y="18"/>
                  </a:lnTo>
                  <a:lnTo>
                    <a:pt x="146" y="24"/>
                  </a:lnTo>
                  <a:lnTo>
                    <a:pt x="156" y="32"/>
                  </a:lnTo>
                  <a:lnTo>
                    <a:pt x="166" y="44"/>
                  </a:lnTo>
                  <a:lnTo>
                    <a:pt x="172" y="56"/>
                  </a:lnTo>
                  <a:lnTo>
                    <a:pt x="178" y="72"/>
                  </a:lnTo>
                  <a:lnTo>
                    <a:pt x="182" y="88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82" y="126"/>
                  </a:lnTo>
                  <a:lnTo>
                    <a:pt x="178" y="142"/>
                  </a:lnTo>
                  <a:lnTo>
                    <a:pt x="172" y="158"/>
                  </a:lnTo>
                  <a:lnTo>
                    <a:pt x="166" y="170"/>
                  </a:lnTo>
                  <a:lnTo>
                    <a:pt x="156" y="182"/>
                  </a:lnTo>
                  <a:lnTo>
                    <a:pt x="146" y="190"/>
                  </a:lnTo>
                  <a:lnTo>
                    <a:pt x="134" y="196"/>
                  </a:lnTo>
                  <a:lnTo>
                    <a:pt x="122" y="198"/>
                  </a:lnTo>
                  <a:lnTo>
                    <a:pt x="122" y="198"/>
                  </a:lnTo>
                  <a:lnTo>
                    <a:pt x="110" y="196"/>
                  </a:lnTo>
                  <a:lnTo>
                    <a:pt x="98" y="190"/>
                  </a:lnTo>
                  <a:lnTo>
                    <a:pt x="88" y="182"/>
                  </a:lnTo>
                  <a:lnTo>
                    <a:pt x="80" y="170"/>
                  </a:lnTo>
                  <a:lnTo>
                    <a:pt x="72" y="158"/>
                  </a:lnTo>
                  <a:lnTo>
                    <a:pt x="66" y="142"/>
                  </a:lnTo>
                  <a:lnTo>
                    <a:pt x="62" y="126"/>
                  </a:lnTo>
                  <a:lnTo>
                    <a:pt x="62" y="108"/>
                  </a:lnTo>
                  <a:lnTo>
                    <a:pt x="62" y="108"/>
                  </a:lnTo>
                  <a:lnTo>
                    <a:pt x="62" y="88"/>
                  </a:lnTo>
                  <a:lnTo>
                    <a:pt x="66" y="72"/>
                  </a:lnTo>
                  <a:lnTo>
                    <a:pt x="72" y="56"/>
                  </a:lnTo>
                  <a:lnTo>
                    <a:pt x="80" y="44"/>
                  </a:lnTo>
                  <a:lnTo>
                    <a:pt x="88" y="32"/>
                  </a:lnTo>
                  <a:lnTo>
                    <a:pt x="98" y="24"/>
                  </a:lnTo>
                  <a:lnTo>
                    <a:pt x="110" y="18"/>
                  </a:lnTo>
                  <a:lnTo>
                    <a:pt x="122" y="18"/>
                  </a:lnTo>
                  <a:lnTo>
                    <a:pt x="122" y="1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4679" y="2016"/>
              <a:ext cx="134" cy="340"/>
            </a:xfrm>
            <a:custGeom>
              <a:avLst/>
              <a:gdLst/>
              <a:ahLst/>
              <a:cxnLst>
                <a:cxn ang="0">
                  <a:pos x="100" y="296"/>
                </a:cxn>
                <a:cxn ang="0">
                  <a:pos x="100" y="306"/>
                </a:cxn>
                <a:cxn ang="0">
                  <a:pos x="104" y="320"/>
                </a:cxn>
                <a:cxn ang="0">
                  <a:pos x="112" y="328"/>
                </a:cxn>
                <a:cxn ang="0">
                  <a:pos x="134" y="332"/>
                </a:cxn>
                <a:cxn ang="0">
                  <a:pos x="2" y="340"/>
                </a:cxn>
                <a:cxn ang="0">
                  <a:pos x="2" y="332"/>
                </a:cxn>
                <a:cxn ang="0">
                  <a:pos x="24" y="328"/>
                </a:cxn>
                <a:cxn ang="0">
                  <a:pos x="28" y="324"/>
                </a:cxn>
                <a:cxn ang="0">
                  <a:pos x="34" y="310"/>
                </a:cxn>
                <a:cxn ang="0">
                  <a:pos x="36" y="182"/>
                </a:cxn>
                <a:cxn ang="0">
                  <a:pos x="36" y="162"/>
                </a:cxn>
                <a:cxn ang="0">
                  <a:pos x="32" y="146"/>
                </a:cxn>
                <a:cxn ang="0">
                  <a:pos x="28" y="142"/>
                </a:cxn>
                <a:cxn ang="0">
                  <a:pos x="14" y="138"/>
                </a:cxn>
                <a:cxn ang="0">
                  <a:pos x="0" y="128"/>
                </a:cxn>
                <a:cxn ang="0">
                  <a:pos x="30" y="36"/>
                </a:cxn>
                <a:cxn ang="0">
                  <a:pos x="30" y="28"/>
                </a:cxn>
                <a:cxn ang="0">
                  <a:pos x="36" y="14"/>
                </a:cxn>
                <a:cxn ang="0">
                  <a:pos x="46" y="6"/>
                </a:cxn>
                <a:cxn ang="0">
                  <a:pos x="66" y="0"/>
                </a:cxn>
                <a:cxn ang="0">
                  <a:pos x="86" y="6"/>
                </a:cxn>
                <a:cxn ang="0">
                  <a:pos x="98" y="14"/>
                </a:cxn>
                <a:cxn ang="0">
                  <a:pos x="104" y="26"/>
                </a:cxn>
                <a:cxn ang="0">
                  <a:pos x="104" y="36"/>
                </a:cxn>
                <a:cxn ang="0">
                  <a:pos x="100" y="50"/>
                </a:cxn>
                <a:cxn ang="0">
                  <a:pos x="92" y="62"/>
                </a:cxn>
                <a:cxn ang="0">
                  <a:pos x="80" y="68"/>
                </a:cxn>
                <a:cxn ang="0">
                  <a:pos x="52" y="68"/>
                </a:cxn>
                <a:cxn ang="0">
                  <a:pos x="40" y="62"/>
                </a:cxn>
                <a:cxn ang="0">
                  <a:pos x="32" y="50"/>
                </a:cxn>
                <a:cxn ang="0">
                  <a:pos x="30" y="36"/>
                </a:cxn>
              </a:cxnLst>
              <a:rect l="0" t="0" r="r" b="b"/>
              <a:pathLst>
                <a:path w="134" h="340">
                  <a:moveTo>
                    <a:pt x="100" y="128"/>
                  </a:moveTo>
                  <a:lnTo>
                    <a:pt x="100" y="296"/>
                  </a:lnTo>
                  <a:lnTo>
                    <a:pt x="100" y="296"/>
                  </a:lnTo>
                  <a:lnTo>
                    <a:pt x="100" y="306"/>
                  </a:lnTo>
                  <a:lnTo>
                    <a:pt x="100" y="314"/>
                  </a:lnTo>
                  <a:lnTo>
                    <a:pt x="104" y="320"/>
                  </a:lnTo>
                  <a:lnTo>
                    <a:pt x="108" y="324"/>
                  </a:lnTo>
                  <a:lnTo>
                    <a:pt x="112" y="328"/>
                  </a:lnTo>
                  <a:lnTo>
                    <a:pt x="118" y="330"/>
                  </a:lnTo>
                  <a:lnTo>
                    <a:pt x="134" y="332"/>
                  </a:lnTo>
                  <a:lnTo>
                    <a:pt x="134" y="340"/>
                  </a:lnTo>
                  <a:lnTo>
                    <a:pt x="2" y="340"/>
                  </a:lnTo>
                  <a:lnTo>
                    <a:pt x="2" y="332"/>
                  </a:lnTo>
                  <a:lnTo>
                    <a:pt x="2" y="332"/>
                  </a:lnTo>
                  <a:lnTo>
                    <a:pt x="18" y="330"/>
                  </a:lnTo>
                  <a:lnTo>
                    <a:pt x="24" y="328"/>
                  </a:lnTo>
                  <a:lnTo>
                    <a:pt x="28" y="324"/>
                  </a:lnTo>
                  <a:lnTo>
                    <a:pt x="28" y="324"/>
                  </a:lnTo>
                  <a:lnTo>
                    <a:pt x="32" y="318"/>
                  </a:lnTo>
                  <a:lnTo>
                    <a:pt x="34" y="310"/>
                  </a:lnTo>
                  <a:lnTo>
                    <a:pt x="36" y="292"/>
                  </a:lnTo>
                  <a:lnTo>
                    <a:pt x="36" y="182"/>
                  </a:lnTo>
                  <a:lnTo>
                    <a:pt x="36" y="182"/>
                  </a:lnTo>
                  <a:lnTo>
                    <a:pt x="36" y="162"/>
                  </a:lnTo>
                  <a:lnTo>
                    <a:pt x="34" y="152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28" y="142"/>
                  </a:lnTo>
                  <a:lnTo>
                    <a:pt x="22" y="140"/>
                  </a:lnTo>
                  <a:lnTo>
                    <a:pt x="14" y="138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00" y="128"/>
                  </a:lnTo>
                  <a:close/>
                  <a:moveTo>
                    <a:pt x="30" y="36"/>
                  </a:moveTo>
                  <a:lnTo>
                    <a:pt x="30" y="36"/>
                  </a:lnTo>
                  <a:lnTo>
                    <a:pt x="30" y="28"/>
                  </a:lnTo>
                  <a:lnTo>
                    <a:pt x="32" y="20"/>
                  </a:lnTo>
                  <a:lnTo>
                    <a:pt x="36" y="14"/>
                  </a:lnTo>
                  <a:lnTo>
                    <a:pt x="40" y="10"/>
                  </a:lnTo>
                  <a:lnTo>
                    <a:pt x="46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80" y="2"/>
                  </a:lnTo>
                  <a:lnTo>
                    <a:pt x="86" y="6"/>
                  </a:lnTo>
                  <a:lnTo>
                    <a:pt x="92" y="10"/>
                  </a:lnTo>
                  <a:lnTo>
                    <a:pt x="98" y="14"/>
                  </a:lnTo>
                  <a:lnTo>
                    <a:pt x="100" y="20"/>
                  </a:lnTo>
                  <a:lnTo>
                    <a:pt x="104" y="26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4" y="44"/>
                  </a:lnTo>
                  <a:lnTo>
                    <a:pt x="100" y="50"/>
                  </a:lnTo>
                  <a:lnTo>
                    <a:pt x="98" y="56"/>
                  </a:lnTo>
                  <a:lnTo>
                    <a:pt x="92" y="62"/>
                  </a:lnTo>
                  <a:lnTo>
                    <a:pt x="86" y="64"/>
                  </a:lnTo>
                  <a:lnTo>
                    <a:pt x="80" y="68"/>
                  </a:lnTo>
                  <a:lnTo>
                    <a:pt x="66" y="70"/>
                  </a:lnTo>
                  <a:lnTo>
                    <a:pt x="52" y="68"/>
                  </a:lnTo>
                  <a:lnTo>
                    <a:pt x="46" y="64"/>
                  </a:lnTo>
                  <a:lnTo>
                    <a:pt x="40" y="62"/>
                  </a:lnTo>
                  <a:lnTo>
                    <a:pt x="36" y="56"/>
                  </a:lnTo>
                  <a:lnTo>
                    <a:pt x="32" y="50"/>
                  </a:lnTo>
                  <a:lnTo>
                    <a:pt x="30" y="44"/>
                  </a:lnTo>
                  <a:lnTo>
                    <a:pt x="3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4679" y="2145"/>
              <a:ext cx="134" cy="211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100" y="168"/>
                </a:cxn>
                <a:cxn ang="0">
                  <a:pos x="100" y="168"/>
                </a:cxn>
                <a:cxn ang="0">
                  <a:pos x="100" y="178"/>
                </a:cxn>
                <a:cxn ang="0">
                  <a:pos x="100" y="186"/>
                </a:cxn>
                <a:cxn ang="0">
                  <a:pos x="104" y="192"/>
                </a:cxn>
                <a:cxn ang="0">
                  <a:pos x="108" y="196"/>
                </a:cxn>
                <a:cxn ang="0">
                  <a:pos x="112" y="200"/>
                </a:cxn>
                <a:cxn ang="0">
                  <a:pos x="118" y="202"/>
                </a:cxn>
                <a:cxn ang="0">
                  <a:pos x="134" y="204"/>
                </a:cxn>
                <a:cxn ang="0">
                  <a:pos x="134" y="212"/>
                </a:cxn>
                <a:cxn ang="0">
                  <a:pos x="2" y="212"/>
                </a:cxn>
                <a:cxn ang="0">
                  <a:pos x="2" y="204"/>
                </a:cxn>
                <a:cxn ang="0">
                  <a:pos x="2" y="204"/>
                </a:cxn>
                <a:cxn ang="0">
                  <a:pos x="18" y="202"/>
                </a:cxn>
                <a:cxn ang="0">
                  <a:pos x="24" y="200"/>
                </a:cxn>
                <a:cxn ang="0">
                  <a:pos x="28" y="196"/>
                </a:cxn>
                <a:cxn ang="0">
                  <a:pos x="28" y="196"/>
                </a:cxn>
                <a:cxn ang="0">
                  <a:pos x="32" y="190"/>
                </a:cxn>
                <a:cxn ang="0">
                  <a:pos x="34" y="182"/>
                </a:cxn>
                <a:cxn ang="0">
                  <a:pos x="36" y="164"/>
                </a:cxn>
                <a:cxn ang="0">
                  <a:pos x="36" y="54"/>
                </a:cxn>
                <a:cxn ang="0">
                  <a:pos x="36" y="54"/>
                </a:cxn>
                <a:cxn ang="0">
                  <a:pos x="36" y="34"/>
                </a:cxn>
                <a:cxn ang="0">
                  <a:pos x="34" y="24"/>
                </a:cxn>
                <a:cxn ang="0">
                  <a:pos x="32" y="18"/>
                </a:cxn>
                <a:cxn ang="0">
                  <a:pos x="32" y="18"/>
                </a:cxn>
                <a:cxn ang="0">
                  <a:pos x="28" y="14"/>
                </a:cxn>
                <a:cxn ang="0">
                  <a:pos x="22" y="12"/>
                </a:cxn>
                <a:cxn ang="0">
                  <a:pos x="14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00" y="0"/>
                </a:cxn>
              </a:cxnLst>
              <a:rect l="0" t="0" r="r" b="b"/>
              <a:pathLst>
                <a:path w="134" h="212">
                  <a:moveTo>
                    <a:pt x="100" y="0"/>
                  </a:moveTo>
                  <a:lnTo>
                    <a:pt x="100" y="168"/>
                  </a:lnTo>
                  <a:lnTo>
                    <a:pt x="100" y="168"/>
                  </a:lnTo>
                  <a:lnTo>
                    <a:pt x="100" y="178"/>
                  </a:lnTo>
                  <a:lnTo>
                    <a:pt x="100" y="186"/>
                  </a:lnTo>
                  <a:lnTo>
                    <a:pt x="104" y="192"/>
                  </a:lnTo>
                  <a:lnTo>
                    <a:pt x="108" y="196"/>
                  </a:lnTo>
                  <a:lnTo>
                    <a:pt x="112" y="200"/>
                  </a:lnTo>
                  <a:lnTo>
                    <a:pt x="118" y="202"/>
                  </a:lnTo>
                  <a:lnTo>
                    <a:pt x="134" y="204"/>
                  </a:lnTo>
                  <a:lnTo>
                    <a:pt x="134" y="212"/>
                  </a:lnTo>
                  <a:lnTo>
                    <a:pt x="2" y="212"/>
                  </a:lnTo>
                  <a:lnTo>
                    <a:pt x="2" y="204"/>
                  </a:lnTo>
                  <a:lnTo>
                    <a:pt x="2" y="204"/>
                  </a:lnTo>
                  <a:lnTo>
                    <a:pt x="18" y="202"/>
                  </a:lnTo>
                  <a:lnTo>
                    <a:pt x="24" y="200"/>
                  </a:lnTo>
                  <a:lnTo>
                    <a:pt x="28" y="196"/>
                  </a:lnTo>
                  <a:lnTo>
                    <a:pt x="28" y="196"/>
                  </a:lnTo>
                  <a:lnTo>
                    <a:pt x="32" y="190"/>
                  </a:lnTo>
                  <a:lnTo>
                    <a:pt x="34" y="182"/>
                  </a:lnTo>
                  <a:lnTo>
                    <a:pt x="36" y="16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6" y="34"/>
                  </a:lnTo>
                  <a:lnTo>
                    <a:pt x="34" y="24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28" y="14"/>
                  </a:lnTo>
                  <a:lnTo>
                    <a:pt x="22" y="12"/>
                  </a:lnTo>
                  <a:lnTo>
                    <a:pt x="14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0" y="0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710" y="2016"/>
              <a:ext cx="73" cy="69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36"/>
                </a:cxn>
                <a:cxn ang="0">
                  <a:pos x="0" y="28"/>
                </a:cxn>
                <a:cxn ang="0">
                  <a:pos x="2" y="20"/>
                </a:cxn>
                <a:cxn ang="0">
                  <a:pos x="6" y="14"/>
                </a:cxn>
                <a:cxn ang="0">
                  <a:pos x="10" y="10"/>
                </a:cxn>
                <a:cxn ang="0">
                  <a:pos x="16" y="6"/>
                </a:cxn>
                <a:cxn ang="0">
                  <a:pos x="22" y="2"/>
                </a:cxn>
                <a:cxn ang="0">
                  <a:pos x="36" y="0"/>
                </a:cxn>
                <a:cxn ang="0">
                  <a:pos x="50" y="2"/>
                </a:cxn>
                <a:cxn ang="0">
                  <a:pos x="56" y="6"/>
                </a:cxn>
                <a:cxn ang="0">
                  <a:pos x="62" y="10"/>
                </a:cxn>
                <a:cxn ang="0">
                  <a:pos x="68" y="14"/>
                </a:cxn>
                <a:cxn ang="0">
                  <a:pos x="70" y="20"/>
                </a:cxn>
                <a:cxn ang="0">
                  <a:pos x="74" y="26"/>
                </a:cxn>
                <a:cxn ang="0">
                  <a:pos x="74" y="36"/>
                </a:cxn>
                <a:cxn ang="0">
                  <a:pos x="74" y="36"/>
                </a:cxn>
                <a:cxn ang="0">
                  <a:pos x="74" y="44"/>
                </a:cxn>
                <a:cxn ang="0">
                  <a:pos x="70" y="50"/>
                </a:cxn>
                <a:cxn ang="0">
                  <a:pos x="68" y="56"/>
                </a:cxn>
                <a:cxn ang="0">
                  <a:pos x="62" y="62"/>
                </a:cxn>
                <a:cxn ang="0">
                  <a:pos x="56" y="64"/>
                </a:cxn>
                <a:cxn ang="0">
                  <a:pos x="50" y="68"/>
                </a:cxn>
                <a:cxn ang="0">
                  <a:pos x="36" y="70"/>
                </a:cxn>
                <a:cxn ang="0">
                  <a:pos x="22" y="68"/>
                </a:cxn>
                <a:cxn ang="0">
                  <a:pos x="16" y="64"/>
                </a:cxn>
                <a:cxn ang="0">
                  <a:pos x="10" y="62"/>
                </a:cxn>
                <a:cxn ang="0">
                  <a:pos x="6" y="56"/>
                </a:cxn>
                <a:cxn ang="0">
                  <a:pos x="2" y="50"/>
                </a:cxn>
                <a:cxn ang="0">
                  <a:pos x="0" y="44"/>
                </a:cxn>
                <a:cxn ang="0">
                  <a:pos x="0" y="36"/>
                </a:cxn>
              </a:cxnLst>
              <a:rect l="0" t="0" r="r" b="b"/>
              <a:pathLst>
                <a:path w="74" h="70">
                  <a:moveTo>
                    <a:pt x="0" y="36"/>
                  </a:moveTo>
                  <a:lnTo>
                    <a:pt x="0" y="36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36" y="0"/>
                  </a:lnTo>
                  <a:lnTo>
                    <a:pt x="50" y="2"/>
                  </a:lnTo>
                  <a:lnTo>
                    <a:pt x="56" y="6"/>
                  </a:lnTo>
                  <a:lnTo>
                    <a:pt x="62" y="10"/>
                  </a:lnTo>
                  <a:lnTo>
                    <a:pt x="68" y="14"/>
                  </a:lnTo>
                  <a:lnTo>
                    <a:pt x="70" y="20"/>
                  </a:lnTo>
                  <a:lnTo>
                    <a:pt x="74" y="2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44"/>
                  </a:lnTo>
                  <a:lnTo>
                    <a:pt x="70" y="50"/>
                  </a:lnTo>
                  <a:lnTo>
                    <a:pt x="68" y="56"/>
                  </a:lnTo>
                  <a:lnTo>
                    <a:pt x="62" y="62"/>
                  </a:lnTo>
                  <a:lnTo>
                    <a:pt x="56" y="64"/>
                  </a:lnTo>
                  <a:lnTo>
                    <a:pt x="50" y="68"/>
                  </a:lnTo>
                  <a:lnTo>
                    <a:pt x="36" y="70"/>
                  </a:lnTo>
                  <a:lnTo>
                    <a:pt x="22" y="68"/>
                  </a:lnTo>
                  <a:lnTo>
                    <a:pt x="16" y="64"/>
                  </a:lnTo>
                  <a:lnTo>
                    <a:pt x="10" y="62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0" y="44"/>
                  </a:lnTo>
                  <a:lnTo>
                    <a:pt x="0" y="36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4313" y="2137"/>
              <a:ext cx="207" cy="21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02" y="6"/>
                </a:cxn>
                <a:cxn ang="0">
                  <a:pos x="102" y="60"/>
                </a:cxn>
                <a:cxn ang="0">
                  <a:pos x="144" y="10"/>
                </a:cxn>
                <a:cxn ang="0">
                  <a:pos x="144" y="10"/>
                </a:cxn>
                <a:cxn ang="0">
                  <a:pos x="150" y="6"/>
                </a:cxn>
                <a:cxn ang="0">
                  <a:pos x="156" y="2"/>
                </a:cxn>
                <a:cxn ang="0">
                  <a:pos x="162" y="0"/>
                </a:cxn>
                <a:cxn ang="0">
                  <a:pos x="170" y="0"/>
                </a:cxn>
                <a:cxn ang="0">
                  <a:pos x="180" y="2"/>
                </a:cxn>
                <a:cxn ang="0">
                  <a:pos x="188" y="4"/>
                </a:cxn>
                <a:cxn ang="0">
                  <a:pos x="198" y="10"/>
                </a:cxn>
                <a:cxn ang="0">
                  <a:pos x="208" y="16"/>
                </a:cxn>
                <a:cxn ang="0">
                  <a:pos x="194" y="96"/>
                </a:cxn>
                <a:cxn ang="0">
                  <a:pos x="194" y="96"/>
                </a:cxn>
                <a:cxn ang="0">
                  <a:pos x="180" y="82"/>
                </a:cxn>
                <a:cxn ang="0">
                  <a:pos x="168" y="70"/>
                </a:cxn>
                <a:cxn ang="0">
                  <a:pos x="152" y="64"/>
                </a:cxn>
                <a:cxn ang="0">
                  <a:pos x="146" y="62"/>
                </a:cxn>
                <a:cxn ang="0">
                  <a:pos x="138" y="62"/>
                </a:cxn>
                <a:cxn ang="0">
                  <a:pos x="138" y="62"/>
                </a:cxn>
                <a:cxn ang="0">
                  <a:pos x="132" y="62"/>
                </a:cxn>
                <a:cxn ang="0">
                  <a:pos x="126" y="64"/>
                </a:cxn>
                <a:cxn ang="0">
                  <a:pos x="120" y="66"/>
                </a:cxn>
                <a:cxn ang="0">
                  <a:pos x="114" y="70"/>
                </a:cxn>
                <a:cxn ang="0">
                  <a:pos x="110" y="76"/>
                </a:cxn>
                <a:cxn ang="0">
                  <a:pos x="106" y="84"/>
                </a:cxn>
                <a:cxn ang="0">
                  <a:pos x="104" y="92"/>
                </a:cxn>
                <a:cxn ang="0">
                  <a:pos x="102" y="102"/>
                </a:cxn>
                <a:cxn ang="0">
                  <a:pos x="102" y="174"/>
                </a:cxn>
                <a:cxn ang="0">
                  <a:pos x="102" y="174"/>
                </a:cxn>
                <a:cxn ang="0">
                  <a:pos x="104" y="190"/>
                </a:cxn>
                <a:cxn ang="0">
                  <a:pos x="106" y="196"/>
                </a:cxn>
                <a:cxn ang="0">
                  <a:pos x="110" y="200"/>
                </a:cxn>
                <a:cxn ang="0">
                  <a:pos x="114" y="204"/>
                </a:cxn>
                <a:cxn ang="0">
                  <a:pos x="120" y="206"/>
                </a:cxn>
                <a:cxn ang="0">
                  <a:pos x="136" y="210"/>
                </a:cxn>
                <a:cxn ang="0">
                  <a:pos x="136" y="218"/>
                </a:cxn>
                <a:cxn ang="0">
                  <a:pos x="2" y="218"/>
                </a:cxn>
                <a:cxn ang="0">
                  <a:pos x="2" y="208"/>
                </a:cxn>
                <a:cxn ang="0">
                  <a:pos x="2" y="208"/>
                </a:cxn>
                <a:cxn ang="0">
                  <a:pos x="18" y="206"/>
                </a:cxn>
                <a:cxn ang="0">
                  <a:pos x="24" y="204"/>
                </a:cxn>
                <a:cxn ang="0">
                  <a:pos x="28" y="200"/>
                </a:cxn>
                <a:cxn ang="0">
                  <a:pos x="32" y="196"/>
                </a:cxn>
                <a:cxn ang="0">
                  <a:pos x="34" y="190"/>
                </a:cxn>
                <a:cxn ang="0">
                  <a:pos x="36" y="174"/>
                </a:cxn>
                <a:cxn ang="0">
                  <a:pos x="36" y="44"/>
                </a:cxn>
                <a:cxn ang="0">
                  <a:pos x="36" y="44"/>
                </a:cxn>
                <a:cxn ang="0">
                  <a:pos x="34" y="30"/>
                </a:cxn>
                <a:cxn ang="0">
                  <a:pos x="30" y="24"/>
                </a:cxn>
                <a:cxn ang="0">
                  <a:pos x="28" y="20"/>
                </a:cxn>
                <a:cxn ang="0">
                  <a:pos x="22" y="18"/>
                </a:cxn>
                <a:cxn ang="0">
                  <a:pos x="16" y="16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08" h="218">
                  <a:moveTo>
                    <a:pt x="0" y="6"/>
                  </a:moveTo>
                  <a:lnTo>
                    <a:pt x="102" y="6"/>
                  </a:lnTo>
                  <a:lnTo>
                    <a:pt x="102" y="60"/>
                  </a:lnTo>
                  <a:lnTo>
                    <a:pt x="144" y="10"/>
                  </a:lnTo>
                  <a:lnTo>
                    <a:pt x="144" y="10"/>
                  </a:lnTo>
                  <a:lnTo>
                    <a:pt x="150" y="6"/>
                  </a:lnTo>
                  <a:lnTo>
                    <a:pt x="156" y="2"/>
                  </a:lnTo>
                  <a:lnTo>
                    <a:pt x="162" y="0"/>
                  </a:lnTo>
                  <a:lnTo>
                    <a:pt x="170" y="0"/>
                  </a:lnTo>
                  <a:lnTo>
                    <a:pt x="180" y="2"/>
                  </a:lnTo>
                  <a:lnTo>
                    <a:pt x="188" y="4"/>
                  </a:lnTo>
                  <a:lnTo>
                    <a:pt x="198" y="10"/>
                  </a:lnTo>
                  <a:lnTo>
                    <a:pt x="208" y="16"/>
                  </a:lnTo>
                  <a:lnTo>
                    <a:pt x="194" y="96"/>
                  </a:lnTo>
                  <a:lnTo>
                    <a:pt x="194" y="96"/>
                  </a:lnTo>
                  <a:lnTo>
                    <a:pt x="180" y="82"/>
                  </a:lnTo>
                  <a:lnTo>
                    <a:pt x="168" y="70"/>
                  </a:lnTo>
                  <a:lnTo>
                    <a:pt x="152" y="64"/>
                  </a:lnTo>
                  <a:lnTo>
                    <a:pt x="146" y="62"/>
                  </a:lnTo>
                  <a:lnTo>
                    <a:pt x="138" y="62"/>
                  </a:lnTo>
                  <a:lnTo>
                    <a:pt x="138" y="62"/>
                  </a:lnTo>
                  <a:lnTo>
                    <a:pt x="132" y="62"/>
                  </a:lnTo>
                  <a:lnTo>
                    <a:pt x="126" y="64"/>
                  </a:lnTo>
                  <a:lnTo>
                    <a:pt x="120" y="66"/>
                  </a:lnTo>
                  <a:lnTo>
                    <a:pt x="114" y="70"/>
                  </a:lnTo>
                  <a:lnTo>
                    <a:pt x="110" y="76"/>
                  </a:lnTo>
                  <a:lnTo>
                    <a:pt x="106" y="84"/>
                  </a:lnTo>
                  <a:lnTo>
                    <a:pt x="104" y="92"/>
                  </a:lnTo>
                  <a:lnTo>
                    <a:pt x="102" y="102"/>
                  </a:lnTo>
                  <a:lnTo>
                    <a:pt x="102" y="174"/>
                  </a:lnTo>
                  <a:lnTo>
                    <a:pt x="102" y="174"/>
                  </a:lnTo>
                  <a:lnTo>
                    <a:pt x="104" y="190"/>
                  </a:lnTo>
                  <a:lnTo>
                    <a:pt x="106" y="196"/>
                  </a:lnTo>
                  <a:lnTo>
                    <a:pt x="110" y="200"/>
                  </a:lnTo>
                  <a:lnTo>
                    <a:pt x="114" y="204"/>
                  </a:lnTo>
                  <a:lnTo>
                    <a:pt x="120" y="206"/>
                  </a:lnTo>
                  <a:lnTo>
                    <a:pt x="136" y="210"/>
                  </a:lnTo>
                  <a:lnTo>
                    <a:pt x="136" y="218"/>
                  </a:lnTo>
                  <a:lnTo>
                    <a:pt x="2" y="218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18" y="206"/>
                  </a:lnTo>
                  <a:lnTo>
                    <a:pt x="24" y="204"/>
                  </a:lnTo>
                  <a:lnTo>
                    <a:pt x="28" y="200"/>
                  </a:lnTo>
                  <a:lnTo>
                    <a:pt x="32" y="196"/>
                  </a:lnTo>
                  <a:lnTo>
                    <a:pt x="34" y="190"/>
                  </a:lnTo>
                  <a:lnTo>
                    <a:pt x="36" y="17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4" y="30"/>
                  </a:lnTo>
                  <a:lnTo>
                    <a:pt x="30" y="24"/>
                  </a:lnTo>
                  <a:lnTo>
                    <a:pt x="28" y="20"/>
                  </a:lnTo>
                  <a:lnTo>
                    <a:pt x="22" y="18"/>
                  </a:lnTo>
                  <a:lnTo>
                    <a:pt x="16" y="16"/>
                  </a:lnTo>
                  <a:lnTo>
                    <a:pt x="0" y="1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22" name="Freeform 19"/>
            <p:cNvSpPr>
              <a:spLocks noEditPoints="1"/>
            </p:cNvSpPr>
            <p:nvPr/>
          </p:nvSpPr>
          <p:spPr bwMode="auto">
            <a:xfrm>
              <a:off x="4106" y="2145"/>
              <a:ext cx="226" cy="215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2" y="88"/>
                </a:cxn>
                <a:cxn ang="0">
                  <a:pos x="8" y="66"/>
                </a:cxn>
                <a:cxn ang="0">
                  <a:pos x="20" y="46"/>
                </a:cxn>
                <a:cxn ang="0">
                  <a:pos x="34" y="30"/>
                </a:cxn>
                <a:cxn ang="0">
                  <a:pos x="72" y="8"/>
                </a:cxn>
                <a:cxn ang="0">
                  <a:pos x="122" y="0"/>
                </a:cxn>
                <a:cxn ang="0">
                  <a:pos x="144" y="0"/>
                </a:cxn>
                <a:cxn ang="0">
                  <a:pos x="178" y="14"/>
                </a:cxn>
                <a:cxn ang="0">
                  <a:pos x="202" y="38"/>
                </a:cxn>
                <a:cxn ang="0">
                  <a:pos x="214" y="72"/>
                </a:cxn>
                <a:cxn ang="0">
                  <a:pos x="70" y="92"/>
                </a:cxn>
                <a:cxn ang="0">
                  <a:pos x="70" y="110"/>
                </a:cxn>
                <a:cxn ang="0">
                  <a:pos x="80" y="142"/>
                </a:cxn>
                <a:cxn ang="0">
                  <a:pos x="98" y="168"/>
                </a:cxn>
                <a:cxn ang="0">
                  <a:pos x="120" y="184"/>
                </a:cxn>
                <a:cxn ang="0">
                  <a:pos x="134" y="186"/>
                </a:cxn>
                <a:cxn ang="0">
                  <a:pos x="164" y="184"/>
                </a:cxn>
                <a:cxn ang="0">
                  <a:pos x="186" y="174"/>
                </a:cxn>
                <a:cxn ang="0">
                  <a:pos x="208" y="154"/>
                </a:cxn>
                <a:cxn ang="0">
                  <a:pos x="226" y="144"/>
                </a:cxn>
                <a:cxn ang="0">
                  <a:pos x="222" y="158"/>
                </a:cxn>
                <a:cxn ang="0">
                  <a:pos x="204" y="184"/>
                </a:cxn>
                <a:cxn ang="0">
                  <a:pos x="178" y="204"/>
                </a:cxn>
                <a:cxn ang="0">
                  <a:pos x="140" y="216"/>
                </a:cxn>
                <a:cxn ang="0">
                  <a:pos x="118" y="216"/>
                </a:cxn>
                <a:cxn ang="0">
                  <a:pos x="80" y="212"/>
                </a:cxn>
                <a:cxn ang="0">
                  <a:pos x="42" y="194"/>
                </a:cxn>
                <a:cxn ang="0">
                  <a:pos x="20" y="170"/>
                </a:cxn>
                <a:cxn ang="0">
                  <a:pos x="8" y="152"/>
                </a:cxn>
                <a:cxn ang="0">
                  <a:pos x="2" y="128"/>
                </a:cxn>
                <a:cxn ang="0">
                  <a:pos x="0" y="116"/>
                </a:cxn>
                <a:cxn ang="0">
                  <a:pos x="150" y="72"/>
                </a:cxn>
                <a:cxn ang="0">
                  <a:pos x="148" y="60"/>
                </a:cxn>
                <a:cxn ang="0">
                  <a:pos x="144" y="42"/>
                </a:cxn>
                <a:cxn ang="0">
                  <a:pos x="134" y="28"/>
                </a:cxn>
                <a:cxn ang="0">
                  <a:pos x="120" y="20"/>
                </a:cxn>
                <a:cxn ang="0">
                  <a:pos x="114" y="18"/>
                </a:cxn>
                <a:cxn ang="0">
                  <a:pos x="100" y="22"/>
                </a:cxn>
                <a:cxn ang="0">
                  <a:pos x="86" y="32"/>
                </a:cxn>
                <a:cxn ang="0">
                  <a:pos x="76" y="50"/>
                </a:cxn>
                <a:cxn ang="0">
                  <a:pos x="72" y="72"/>
                </a:cxn>
              </a:cxnLst>
              <a:rect l="0" t="0" r="r" b="b"/>
              <a:pathLst>
                <a:path w="226" h="216">
                  <a:moveTo>
                    <a:pt x="0" y="116"/>
                  </a:moveTo>
                  <a:lnTo>
                    <a:pt x="0" y="116"/>
                  </a:lnTo>
                  <a:lnTo>
                    <a:pt x="0" y="102"/>
                  </a:lnTo>
                  <a:lnTo>
                    <a:pt x="2" y="88"/>
                  </a:lnTo>
                  <a:lnTo>
                    <a:pt x="4" y="76"/>
                  </a:lnTo>
                  <a:lnTo>
                    <a:pt x="8" y="66"/>
                  </a:lnTo>
                  <a:lnTo>
                    <a:pt x="14" y="56"/>
                  </a:lnTo>
                  <a:lnTo>
                    <a:pt x="20" y="46"/>
                  </a:lnTo>
                  <a:lnTo>
                    <a:pt x="26" y="38"/>
                  </a:lnTo>
                  <a:lnTo>
                    <a:pt x="34" y="30"/>
                  </a:lnTo>
                  <a:lnTo>
                    <a:pt x="52" y="16"/>
                  </a:lnTo>
                  <a:lnTo>
                    <a:pt x="72" y="8"/>
                  </a:lnTo>
                  <a:lnTo>
                    <a:pt x="96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44" y="0"/>
                  </a:lnTo>
                  <a:lnTo>
                    <a:pt x="162" y="6"/>
                  </a:lnTo>
                  <a:lnTo>
                    <a:pt x="178" y="14"/>
                  </a:lnTo>
                  <a:lnTo>
                    <a:pt x="192" y="26"/>
                  </a:lnTo>
                  <a:lnTo>
                    <a:pt x="202" y="38"/>
                  </a:lnTo>
                  <a:lnTo>
                    <a:pt x="210" y="54"/>
                  </a:lnTo>
                  <a:lnTo>
                    <a:pt x="214" y="72"/>
                  </a:lnTo>
                  <a:lnTo>
                    <a:pt x="218" y="92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70" y="110"/>
                  </a:lnTo>
                  <a:lnTo>
                    <a:pt x="74" y="126"/>
                  </a:lnTo>
                  <a:lnTo>
                    <a:pt x="80" y="142"/>
                  </a:lnTo>
                  <a:lnTo>
                    <a:pt x="88" y="156"/>
                  </a:lnTo>
                  <a:lnTo>
                    <a:pt x="98" y="168"/>
                  </a:lnTo>
                  <a:lnTo>
                    <a:pt x="108" y="178"/>
                  </a:lnTo>
                  <a:lnTo>
                    <a:pt x="120" y="184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54" y="186"/>
                  </a:lnTo>
                  <a:lnTo>
                    <a:pt x="164" y="184"/>
                  </a:lnTo>
                  <a:lnTo>
                    <a:pt x="176" y="180"/>
                  </a:lnTo>
                  <a:lnTo>
                    <a:pt x="186" y="174"/>
                  </a:lnTo>
                  <a:lnTo>
                    <a:pt x="196" y="164"/>
                  </a:lnTo>
                  <a:lnTo>
                    <a:pt x="208" y="154"/>
                  </a:lnTo>
                  <a:lnTo>
                    <a:pt x="220" y="138"/>
                  </a:lnTo>
                  <a:lnTo>
                    <a:pt x="226" y="144"/>
                  </a:lnTo>
                  <a:lnTo>
                    <a:pt x="226" y="144"/>
                  </a:lnTo>
                  <a:lnTo>
                    <a:pt x="222" y="158"/>
                  </a:lnTo>
                  <a:lnTo>
                    <a:pt x="214" y="170"/>
                  </a:lnTo>
                  <a:lnTo>
                    <a:pt x="204" y="184"/>
                  </a:lnTo>
                  <a:lnTo>
                    <a:pt x="192" y="194"/>
                  </a:lnTo>
                  <a:lnTo>
                    <a:pt x="178" y="204"/>
                  </a:lnTo>
                  <a:lnTo>
                    <a:pt x="160" y="210"/>
                  </a:lnTo>
                  <a:lnTo>
                    <a:pt x="140" y="216"/>
                  </a:lnTo>
                  <a:lnTo>
                    <a:pt x="118" y="216"/>
                  </a:lnTo>
                  <a:lnTo>
                    <a:pt x="118" y="216"/>
                  </a:lnTo>
                  <a:lnTo>
                    <a:pt x="100" y="216"/>
                  </a:lnTo>
                  <a:lnTo>
                    <a:pt x="80" y="212"/>
                  </a:lnTo>
                  <a:lnTo>
                    <a:pt x="60" y="204"/>
                  </a:lnTo>
                  <a:lnTo>
                    <a:pt x="42" y="194"/>
                  </a:lnTo>
                  <a:lnTo>
                    <a:pt x="26" y="178"/>
                  </a:lnTo>
                  <a:lnTo>
                    <a:pt x="20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4" y="140"/>
                  </a:lnTo>
                  <a:lnTo>
                    <a:pt x="2" y="128"/>
                  </a:lnTo>
                  <a:lnTo>
                    <a:pt x="0" y="116"/>
                  </a:lnTo>
                  <a:lnTo>
                    <a:pt x="0" y="116"/>
                  </a:lnTo>
                  <a:close/>
                  <a:moveTo>
                    <a:pt x="72" y="72"/>
                  </a:moveTo>
                  <a:lnTo>
                    <a:pt x="150" y="72"/>
                  </a:lnTo>
                  <a:lnTo>
                    <a:pt x="150" y="72"/>
                  </a:lnTo>
                  <a:lnTo>
                    <a:pt x="148" y="60"/>
                  </a:lnTo>
                  <a:lnTo>
                    <a:pt x="146" y="50"/>
                  </a:lnTo>
                  <a:lnTo>
                    <a:pt x="144" y="42"/>
                  </a:lnTo>
                  <a:lnTo>
                    <a:pt x="140" y="34"/>
                  </a:lnTo>
                  <a:lnTo>
                    <a:pt x="134" y="28"/>
                  </a:lnTo>
                  <a:lnTo>
                    <a:pt x="128" y="22"/>
                  </a:lnTo>
                  <a:lnTo>
                    <a:pt x="120" y="20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06" y="18"/>
                  </a:lnTo>
                  <a:lnTo>
                    <a:pt x="100" y="22"/>
                  </a:lnTo>
                  <a:lnTo>
                    <a:pt x="92" y="26"/>
                  </a:lnTo>
                  <a:lnTo>
                    <a:pt x="86" y="32"/>
                  </a:lnTo>
                  <a:lnTo>
                    <a:pt x="82" y="40"/>
                  </a:lnTo>
                  <a:lnTo>
                    <a:pt x="76" y="50"/>
                  </a:lnTo>
                  <a:lnTo>
                    <a:pt x="74" y="60"/>
                  </a:lnTo>
                  <a:lnTo>
                    <a:pt x="72" y="72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3514" y="2145"/>
              <a:ext cx="278" cy="211"/>
            </a:xfrm>
            <a:custGeom>
              <a:avLst/>
              <a:gdLst/>
              <a:ahLst/>
              <a:cxnLst>
                <a:cxn ang="0">
                  <a:pos x="96" y="50"/>
                </a:cxn>
                <a:cxn ang="0">
                  <a:pos x="98" y="50"/>
                </a:cxn>
                <a:cxn ang="0">
                  <a:pos x="114" y="28"/>
                </a:cxn>
                <a:cxn ang="0">
                  <a:pos x="132" y="12"/>
                </a:cxn>
                <a:cxn ang="0">
                  <a:pos x="152" y="2"/>
                </a:cxn>
                <a:cxn ang="0">
                  <a:pos x="176" y="0"/>
                </a:cxn>
                <a:cxn ang="0">
                  <a:pos x="190" y="0"/>
                </a:cxn>
                <a:cxn ang="0">
                  <a:pos x="214" y="10"/>
                </a:cxn>
                <a:cxn ang="0">
                  <a:pos x="226" y="20"/>
                </a:cxn>
                <a:cxn ang="0">
                  <a:pos x="242" y="44"/>
                </a:cxn>
                <a:cxn ang="0">
                  <a:pos x="246" y="74"/>
                </a:cxn>
                <a:cxn ang="0">
                  <a:pos x="246" y="164"/>
                </a:cxn>
                <a:cxn ang="0">
                  <a:pos x="250" y="190"/>
                </a:cxn>
                <a:cxn ang="0">
                  <a:pos x="254" y="196"/>
                </a:cxn>
                <a:cxn ang="0">
                  <a:pos x="278" y="202"/>
                </a:cxn>
                <a:cxn ang="0">
                  <a:pos x="154" y="212"/>
                </a:cxn>
                <a:cxn ang="0">
                  <a:pos x="154" y="202"/>
                </a:cxn>
                <a:cxn ang="0">
                  <a:pos x="172" y="198"/>
                </a:cxn>
                <a:cxn ang="0">
                  <a:pos x="178" y="196"/>
                </a:cxn>
                <a:cxn ang="0">
                  <a:pos x="184" y="182"/>
                </a:cxn>
                <a:cxn ang="0">
                  <a:pos x="186" y="82"/>
                </a:cxn>
                <a:cxn ang="0">
                  <a:pos x="184" y="70"/>
                </a:cxn>
                <a:cxn ang="0">
                  <a:pos x="180" y="52"/>
                </a:cxn>
                <a:cxn ang="0">
                  <a:pos x="176" y="46"/>
                </a:cxn>
                <a:cxn ang="0">
                  <a:pos x="164" y="36"/>
                </a:cxn>
                <a:cxn ang="0">
                  <a:pos x="148" y="32"/>
                </a:cxn>
                <a:cxn ang="0">
                  <a:pos x="132" y="34"/>
                </a:cxn>
                <a:cxn ang="0">
                  <a:pos x="106" y="52"/>
                </a:cxn>
                <a:cxn ang="0">
                  <a:pos x="96" y="164"/>
                </a:cxn>
                <a:cxn ang="0">
                  <a:pos x="96" y="174"/>
                </a:cxn>
                <a:cxn ang="0">
                  <a:pos x="102" y="192"/>
                </a:cxn>
                <a:cxn ang="0">
                  <a:pos x="106" y="198"/>
                </a:cxn>
                <a:cxn ang="0">
                  <a:pos x="128" y="204"/>
                </a:cxn>
                <a:cxn ang="0">
                  <a:pos x="4" y="212"/>
                </a:cxn>
                <a:cxn ang="0">
                  <a:pos x="4" y="204"/>
                </a:cxn>
                <a:cxn ang="0">
                  <a:pos x="20" y="200"/>
                </a:cxn>
                <a:cxn ang="0">
                  <a:pos x="24" y="198"/>
                </a:cxn>
                <a:cxn ang="0">
                  <a:pos x="32" y="184"/>
                </a:cxn>
                <a:cxn ang="0">
                  <a:pos x="32" y="54"/>
                </a:cxn>
                <a:cxn ang="0">
                  <a:pos x="32" y="36"/>
                </a:cxn>
                <a:cxn ang="0">
                  <a:pos x="30" y="20"/>
                </a:cxn>
                <a:cxn ang="0">
                  <a:pos x="26" y="16"/>
                </a:cxn>
                <a:cxn ang="0">
                  <a:pos x="16" y="10"/>
                </a:cxn>
                <a:cxn ang="0">
                  <a:pos x="0" y="0"/>
                </a:cxn>
                <a:cxn ang="0">
                  <a:pos x="96" y="0"/>
                </a:cxn>
              </a:cxnLst>
              <a:rect l="0" t="0" r="r" b="b"/>
              <a:pathLst>
                <a:path w="278" h="212">
                  <a:moveTo>
                    <a:pt x="96" y="0"/>
                  </a:moveTo>
                  <a:lnTo>
                    <a:pt x="96" y="50"/>
                  </a:lnTo>
                  <a:lnTo>
                    <a:pt x="98" y="50"/>
                  </a:lnTo>
                  <a:lnTo>
                    <a:pt x="98" y="50"/>
                  </a:lnTo>
                  <a:lnTo>
                    <a:pt x="104" y="38"/>
                  </a:lnTo>
                  <a:lnTo>
                    <a:pt x="114" y="28"/>
                  </a:lnTo>
                  <a:lnTo>
                    <a:pt x="122" y="18"/>
                  </a:lnTo>
                  <a:lnTo>
                    <a:pt x="132" y="12"/>
                  </a:lnTo>
                  <a:lnTo>
                    <a:pt x="142" y="6"/>
                  </a:lnTo>
                  <a:lnTo>
                    <a:pt x="152" y="2"/>
                  </a:lnTo>
                  <a:lnTo>
                    <a:pt x="164" y="0"/>
                  </a:lnTo>
                  <a:lnTo>
                    <a:pt x="176" y="0"/>
                  </a:lnTo>
                  <a:lnTo>
                    <a:pt x="176" y="0"/>
                  </a:lnTo>
                  <a:lnTo>
                    <a:pt x="190" y="0"/>
                  </a:lnTo>
                  <a:lnTo>
                    <a:pt x="202" y="4"/>
                  </a:lnTo>
                  <a:lnTo>
                    <a:pt x="214" y="10"/>
                  </a:lnTo>
                  <a:lnTo>
                    <a:pt x="226" y="20"/>
                  </a:lnTo>
                  <a:lnTo>
                    <a:pt x="226" y="20"/>
                  </a:lnTo>
                  <a:lnTo>
                    <a:pt x="234" y="30"/>
                  </a:lnTo>
                  <a:lnTo>
                    <a:pt x="242" y="44"/>
                  </a:lnTo>
                  <a:lnTo>
                    <a:pt x="246" y="58"/>
                  </a:lnTo>
                  <a:lnTo>
                    <a:pt x="246" y="74"/>
                  </a:lnTo>
                  <a:lnTo>
                    <a:pt x="246" y="164"/>
                  </a:lnTo>
                  <a:lnTo>
                    <a:pt x="246" y="164"/>
                  </a:lnTo>
                  <a:lnTo>
                    <a:pt x="248" y="182"/>
                  </a:lnTo>
                  <a:lnTo>
                    <a:pt x="250" y="190"/>
                  </a:lnTo>
                  <a:lnTo>
                    <a:pt x="254" y="196"/>
                  </a:lnTo>
                  <a:lnTo>
                    <a:pt x="254" y="196"/>
                  </a:lnTo>
                  <a:lnTo>
                    <a:pt x="262" y="200"/>
                  </a:lnTo>
                  <a:lnTo>
                    <a:pt x="278" y="202"/>
                  </a:lnTo>
                  <a:lnTo>
                    <a:pt x="278" y="212"/>
                  </a:lnTo>
                  <a:lnTo>
                    <a:pt x="154" y="212"/>
                  </a:lnTo>
                  <a:lnTo>
                    <a:pt x="154" y="202"/>
                  </a:lnTo>
                  <a:lnTo>
                    <a:pt x="154" y="202"/>
                  </a:lnTo>
                  <a:lnTo>
                    <a:pt x="166" y="200"/>
                  </a:lnTo>
                  <a:lnTo>
                    <a:pt x="172" y="198"/>
                  </a:lnTo>
                  <a:lnTo>
                    <a:pt x="178" y="196"/>
                  </a:lnTo>
                  <a:lnTo>
                    <a:pt x="178" y="196"/>
                  </a:lnTo>
                  <a:lnTo>
                    <a:pt x="182" y="190"/>
                  </a:lnTo>
                  <a:lnTo>
                    <a:pt x="184" y="182"/>
                  </a:lnTo>
                  <a:lnTo>
                    <a:pt x="186" y="166"/>
                  </a:lnTo>
                  <a:lnTo>
                    <a:pt x="186" y="82"/>
                  </a:lnTo>
                  <a:lnTo>
                    <a:pt x="186" y="82"/>
                  </a:lnTo>
                  <a:lnTo>
                    <a:pt x="184" y="70"/>
                  </a:lnTo>
                  <a:lnTo>
                    <a:pt x="182" y="60"/>
                  </a:lnTo>
                  <a:lnTo>
                    <a:pt x="180" y="52"/>
                  </a:lnTo>
                  <a:lnTo>
                    <a:pt x="176" y="46"/>
                  </a:lnTo>
                  <a:lnTo>
                    <a:pt x="176" y="46"/>
                  </a:lnTo>
                  <a:lnTo>
                    <a:pt x="170" y="40"/>
                  </a:lnTo>
                  <a:lnTo>
                    <a:pt x="164" y="36"/>
                  </a:lnTo>
                  <a:lnTo>
                    <a:pt x="156" y="34"/>
                  </a:lnTo>
                  <a:lnTo>
                    <a:pt x="148" y="32"/>
                  </a:lnTo>
                  <a:lnTo>
                    <a:pt x="148" y="32"/>
                  </a:lnTo>
                  <a:lnTo>
                    <a:pt x="132" y="34"/>
                  </a:lnTo>
                  <a:lnTo>
                    <a:pt x="118" y="42"/>
                  </a:lnTo>
                  <a:lnTo>
                    <a:pt x="106" y="52"/>
                  </a:lnTo>
                  <a:lnTo>
                    <a:pt x="96" y="68"/>
                  </a:lnTo>
                  <a:lnTo>
                    <a:pt x="96" y="164"/>
                  </a:lnTo>
                  <a:lnTo>
                    <a:pt x="96" y="164"/>
                  </a:lnTo>
                  <a:lnTo>
                    <a:pt x="96" y="174"/>
                  </a:lnTo>
                  <a:lnTo>
                    <a:pt x="98" y="184"/>
                  </a:lnTo>
                  <a:lnTo>
                    <a:pt x="102" y="192"/>
                  </a:lnTo>
                  <a:lnTo>
                    <a:pt x="106" y="198"/>
                  </a:lnTo>
                  <a:lnTo>
                    <a:pt x="106" y="198"/>
                  </a:lnTo>
                  <a:lnTo>
                    <a:pt x="114" y="202"/>
                  </a:lnTo>
                  <a:lnTo>
                    <a:pt x="128" y="204"/>
                  </a:lnTo>
                  <a:lnTo>
                    <a:pt x="128" y="212"/>
                  </a:lnTo>
                  <a:lnTo>
                    <a:pt x="4" y="212"/>
                  </a:lnTo>
                  <a:lnTo>
                    <a:pt x="4" y="204"/>
                  </a:lnTo>
                  <a:lnTo>
                    <a:pt x="4" y="204"/>
                  </a:lnTo>
                  <a:lnTo>
                    <a:pt x="14" y="202"/>
                  </a:lnTo>
                  <a:lnTo>
                    <a:pt x="20" y="200"/>
                  </a:lnTo>
                  <a:lnTo>
                    <a:pt x="24" y="198"/>
                  </a:lnTo>
                  <a:lnTo>
                    <a:pt x="24" y="198"/>
                  </a:lnTo>
                  <a:lnTo>
                    <a:pt x="30" y="190"/>
                  </a:lnTo>
                  <a:lnTo>
                    <a:pt x="32" y="184"/>
                  </a:lnTo>
                  <a:lnTo>
                    <a:pt x="32" y="168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32" y="36"/>
                  </a:lnTo>
                  <a:lnTo>
                    <a:pt x="32" y="26"/>
                  </a:lnTo>
                  <a:lnTo>
                    <a:pt x="30" y="20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2" y="12"/>
                  </a:lnTo>
                  <a:lnTo>
                    <a:pt x="16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88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24" name="Freeform 21"/>
            <p:cNvSpPr>
              <a:spLocks noEditPoints="1"/>
            </p:cNvSpPr>
            <p:nvPr/>
          </p:nvSpPr>
          <p:spPr bwMode="auto">
            <a:xfrm>
              <a:off x="3775" y="2016"/>
              <a:ext cx="134" cy="340"/>
            </a:xfrm>
            <a:custGeom>
              <a:avLst/>
              <a:gdLst/>
              <a:ahLst/>
              <a:cxnLst>
                <a:cxn ang="0">
                  <a:pos x="100" y="296"/>
                </a:cxn>
                <a:cxn ang="0">
                  <a:pos x="100" y="306"/>
                </a:cxn>
                <a:cxn ang="0">
                  <a:pos x="104" y="320"/>
                </a:cxn>
                <a:cxn ang="0">
                  <a:pos x="112" y="328"/>
                </a:cxn>
                <a:cxn ang="0">
                  <a:pos x="134" y="332"/>
                </a:cxn>
                <a:cxn ang="0">
                  <a:pos x="2" y="340"/>
                </a:cxn>
                <a:cxn ang="0">
                  <a:pos x="2" y="332"/>
                </a:cxn>
                <a:cxn ang="0">
                  <a:pos x="24" y="326"/>
                </a:cxn>
                <a:cxn ang="0">
                  <a:pos x="28" y="324"/>
                </a:cxn>
                <a:cxn ang="0">
                  <a:pos x="34" y="310"/>
                </a:cxn>
                <a:cxn ang="0">
                  <a:pos x="36" y="182"/>
                </a:cxn>
                <a:cxn ang="0">
                  <a:pos x="36" y="162"/>
                </a:cxn>
                <a:cxn ang="0">
                  <a:pos x="32" y="146"/>
                </a:cxn>
                <a:cxn ang="0">
                  <a:pos x="28" y="142"/>
                </a:cxn>
                <a:cxn ang="0">
                  <a:pos x="14" y="138"/>
                </a:cxn>
                <a:cxn ang="0">
                  <a:pos x="0" y="128"/>
                </a:cxn>
                <a:cxn ang="0">
                  <a:pos x="30" y="36"/>
                </a:cxn>
                <a:cxn ang="0">
                  <a:pos x="30" y="28"/>
                </a:cxn>
                <a:cxn ang="0">
                  <a:pos x="36" y="14"/>
                </a:cxn>
                <a:cxn ang="0">
                  <a:pos x="46" y="6"/>
                </a:cxn>
                <a:cxn ang="0">
                  <a:pos x="68" y="0"/>
                </a:cxn>
                <a:cxn ang="0">
                  <a:pos x="88" y="6"/>
                </a:cxn>
                <a:cxn ang="0">
                  <a:pos x="98" y="14"/>
                </a:cxn>
                <a:cxn ang="0">
                  <a:pos x="104" y="28"/>
                </a:cxn>
                <a:cxn ang="0">
                  <a:pos x="104" y="36"/>
                </a:cxn>
                <a:cxn ang="0">
                  <a:pos x="102" y="50"/>
                </a:cxn>
                <a:cxn ang="0">
                  <a:pos x="92" y="62"/>
                </a:cxn>
                <a:cxn ang="0">
                  <a:pos x="80" y="68"/>
                </a:cxn>
                <a:cxn ang="0">
                  <a:pos x="54" y="68"/>
                </a:cxn>
                <a:cxn ang="0">
                  <a:pos x="42" y="62"/>
                </a:cxn>
                <a:cxn ang="0">
                  <a:pos x="32" y="50"/>
                </a:cxn>
                <a:cxn ang="0">
                  <a:pos x="30" y="36"/>
                </a:cxn>
              </a:cxnLst>
              <a:rect l="0" t="0" r="r" b="b"/>
              <a:pathLst>
                <a:path w="134" h="340">
                  <a:moveTo>
                    <a:pt x="100" y="128"/>
                  </a:moveTo>
                  <a:lnTo>
                    <a:pt x="100" y="296"/>
                  </a:lnTo>
                  <a:lnTo>
                    <a:pt x="100" y="296"/>
                  </a:lnTo>
                  <a:lnTo>
                    <a:pt x="100" y="306"/>
                  </a:lnTo>
                  <a:lnTo>
                    <a:pt x="102" y="314"/>
                  </a:lnTo>
                  <a:lnTo>
                    <a:pt x="104" y="320"/>
                  </a:lnTo>
                  <a:lnTo>
                    <a:pt x="108" y="324"/>
                  </a:lnTo>
                  <a:lnTo>
                    <a:pt x="112" y="328"/>
                  </a:lnTo>
                  <a:lnTo>
                    <a:pt x="118" y="330"/>
                  </a:lnTo>
                  <a:lnTo>
                    <a:pt x="134" y="332"/>
                  </a:lnTo>
                  <a:lnTo>
                    <a:pt x="134" y="340"/>
                  </a:lnTo>
                  <a:lnTo>
                    <a:pt x="2" y="340"/>
                  </a:lnTo>
                  <a:lnTo>
                    <a:pt x="2" y="332"/>
                  </a:lnTo>
                  <a:lnTo>
                    <a:pt x="2" y="332"/>
                  </a:lnTo>
                  <a:lnTo>
                    <a:pt x="18" y="330"/>
                  </a:lnTo>
                  <a:lnTo>
                    <a:pt x="24" y="326"/>
                  </a:lnTo>
                  <a:lnTo>
                    <a:pt x="28" y="324"/>
                  </a:lnTo>
                  <a:lnTo>
                    <a:pt x="28" y="324"/>
                  </a:lnTo>
                  <a:lnTo>
                    <a:pt x="32" y="318"/>
                  </a:lnTo>
                  <a:lnTo>
                    <a:pt x="34" y="310"/>
                  </a:lnTo>
                  <a:lnTo>
                    <a:pt x="36" y="292"/>
                  </a:lnTo>
                  <a:lnTo>
                    <a:pt x="36" y="182"/>
                  </a:lnTo>
                  <a:lnTo>
                    <a:pt x="36" y="182"/>
                  </a:lnTo>
                  <a:lnTo>
                    <a:pt x="36" y="162"/>
                  </a:lnTo>
                  <a:lnTo>
                    <a:pt x="34" y="152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28" y="142"/>
                  </a:lnTo>
                  <a:lnTo>
                    <a:pt x="22" y="140"/>
                  </a:lnTo>
                  <a:lnTo>
                    <a:pt x="14" y="138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00" y="128"/>
                  </a:lnTo>
                  <a:close/>
                  <a:moveTo>
                    <a:pt x="30" y="36"/>
                  </a:moveTo>
                  <a:lnTo>
                    <a:pt x="30" y="36"/>
                  </a:lnTo>
                  <a:lnTo>
                    <a:pt x="30" y="28"/>
                  </a:lnTo>
                  <a:lnTo>
                    <a:pt x="32" y="20"/>
                  </a:lnTo>
                  <a:lnTo>
                    <a:pt x="36" y="14"/>
                  </a:lnTo>
                  <a:lnTo>
                    <a:pt x="42" y="10"/>
                  </a:lnTo>
                  <a:lnTo>
                    <a:pt x="46" y="6"/>
                  </a:lnTo>
                  <a:lnTo>
                    <a:pt x="54" y="4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88" y="6"/>
                  </a:lnTo>
                  <a:lnTo>
                    <a:pt x="92" y="10"/>
                  </a:lnTo>
                  <a:lnTo>
                    <a:pt x="98" y="14"/>
                  </a:lnTo>
                  <a:lnTo>
                    <a:pt x="102" y="20"/>
                  </a:lnTo>
                  <a:lnTo>
                    <a:pt x="104" y="28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4" y="44"/>
                  </a:lnTo>
                  <a:lnTo>
                    <a:pt x="102" y="50"/>
                  </a:lnTo>
                  <a:lnTo>
                    <a:pt x="98" y="56"/>
                  </a:lnTo>
                  <a:lnTo>
                    <a:pt x="92" y="62"/>
                  </a:lnTo>
                  <a:lnTo>
                    <a:pt x="88" y="66"/>
                  </a:lnTo>
                  <a:lnTo>
                    <a:pt x="80" y="68"/>
                  </a:lnTo>
                  <a:lnTo>
                    <a:pt x="68" y="70"/>
                  </a:lnTo>
                  <a:lnTo>
                    <a:pt x="54" y="68"/>
                  </a:lnTo>
                  <a:lnTo>
                    <a:pt x="46" y="66"/>
                  </a:lnTo>
                  <a:lnTo>
                    <a:pt x="42" y="62"/>
                  </a:lnTo>
                  <a:lnTo>
                    <a:pt x="36" y="56"/>
                  </a:lnTo>
                  <a:lnTo>
                    <a:pt x="32" y="50"/>
                  </a:lnTo>
                  <a:lnTo>
                    <a:pt x="30" y="44"/>
                  </a:lnTo>
                  <a:lnTo>
                    <a:pt x="3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3775" y="2145"/>
              <a:ext cx="134" cy="211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100" y="168"/>
                </a:cxn>
                <a:cxn ang="0">
                  <a:pos x="100" y="168"/>
                </a:cxn>
                <a:cxn ang="0">
                  <a:pos x="100" y="178"/>
                </a:cxn>
                <a:cxn ang="0">
                  <a:pos x="102" y="186"/>
                </a:cxn>
                <a:cxn ang="0">
                  <a:pos x="104" y="192"/>
                </a:cxn>
                <a:cxn ang="0">
                  <a:pos x="108" y="196"/>
                </a:cxn>
                <a:cxn ang="0">
                  <a:pos x="112" y="200"/>
                </a:cxn>
                <a:cxn ang="0">
                  <a:pos x="118" y="202"/>
                </a:cxn>
                <a:cxn ang="0">
                  <a:pos x="134" y="204"/>
                </a:cxn>
                <a:cxn ang="0">
                  <a:pos x="134" y="212"/>
                </a:cxn>
                <a:cxn ang="0">
                  <a:pos x="2" y="212"/>
                </a:cxn>
                <a:cxn ang="0">
                  <a:pos x="2" y="204"/>
                </a:cxn>
                <a:cxn ang="0">
                  <a:pos x="2" y="204"/>
                </a:cxn>
                <a:cxn ang="0">
                  <a:pos x="18" y="202"/>
                </a:cxn>
                <a:cxn ang="0">
                  <a:pos x="24" y="198"/>
                </a:cxn>
                <a:cxn ang="0">
                  <a:pos x="28" y="196"/>
                </a:cxn>
                <a:cxn ang="0">
                  <a:pos x="28" y="196"/>
                </a:cxn>
                <a:cxn ang="0">
                  <a:pos x="32" y="190"/>
                </a:cxn>
                <a:cxn ang="0">
                  <a:pos x="34" y="182"/>
                </a:cxn>
                <a:cxn ang="0">
                  <a:pos x="36" y="164"/>
                </a:cxn>
                <a:cxn ang="0">
                  <a:pos x="36" y="54"/>
                </a:cxn>
                <a:cxn ang="0">
                  <a:pos x="36" y="54"/>
                </a:cxn>
                <a:cxn ang="0">
                  <a:pos x="36" y="34"/>
                </a:cxn>
                <a:cxn ang="0">
                  <a:pos x="34" y="24"/>
                </a:cxn>
                <a:cxn ang="0">
                  <a:pos x="32" y="18"/>
                </a:cxn>
                <a:cxn ang="0">
                  <a:pos x="32" y="18"/>
                </a:cxn>
                <a:cxn ang="0">
                  <a:pos x="28" y="14"/>
                </a:cxn>
                <a:cxn ang="0">
                  <a:pos x="22" y="12"/>
                </a:cxn>
                <a:cxn ang="0">
                  <a:pos x="14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00" y="0"/>
                </a:cxn>
              </a:cxnLst>
              <a:rect l="0" t="0" r="r" b="b"/>
              <a:pathLst>
                <a:path w="134" h="212">
                  <a:moveTo>
                    <a:pt x="100" y="0"/>
                  </a:moveTo>
                  <a:lnTo>
                    <a:pt x="100" y="168"/>
                  </a:lnTo>
                  <a:lnTo>
                    <a:pt x="100" y="168"/>
                  </a:lnTo>
                  <a:lnTo>
                    <a:pt x="100" y="178"/>
                  </a:lnTo>
                  <a:lnTo>
                    <a:pt x="102" y="186"/>
                  </a:lnTo>
                  <a:lnTo>
                    <a:pt x="104" y="192"/>
                  </a:lnTo>
                  <a:lnTo>
                    <a:pt x="108" y="196"/>
                  </a:lnTo>
                  <a:lnTo>
                    <a:pt x="112" y="200"/>
                  </a:lnTo>
                  <a:lnTo>
                    <a:pt x="118" y="202"/>
                  </a:lnTo>
                  <a:lnTo>
                    <a:pt x="134" y="204"/>
                  </a:lnTo>
                  <a:lnTo>
                    <a:pt x="134" y="212"/>
                  </a:lnTo>
                  <a:lnTo>
                    <a:pt x="2" y="212"/>
                  </a:lnTo>
                  <a:lnTo>
                    <a:pt x="2" y="204"/>
                  </a:lnTo>
                  <a:lnTo>
                    <a:pt x="2" y="204"/>
                  </a:lnTo>
                  <a:lnTo>
                    <a:pt x="18" y="202"/>
                  </a:lnTo>
                  <a:lnTo>
                    <a:pt x="24" y="198"/>
                  </a:lnTo>
                  <a:lnTo>
                    <a:pt x="28" y="196"/>
                  </a:lnTo>
                  <a:lnTo>
                    <a:pt x="28" y="196"/>
                  </a:lnTo>
                  <a:lnTo>
                    <a:pt x="32" y="190"/>
                  </a:lnTo>
                  <a:lnTo>
                    <a:pt x="34" y="182"/>
                  </a:lnTo>
                  <a:lnTo>
                    <a:pt x="36" y="16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6" y="34"/>
                  </a:lnTo>
                  <a:lnTo>
                    <a:pt x="34" y="24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28" y="14"/>
                  </a:lnTo>
                  <a:lnTo>
                    <a:pt x="22" y="12"/>
                  </a:lnTo>
                  <a:lnTo>
                    <a:pt x="14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0" y="0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3806" y="2016"/>
              <a:ext cx="73" cy="69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36"/>
                </a:cxn>
                <a:cxn ang="0">
                  <a:pos x="0" y="28"/>
                </a:cxn>
                <a:cxn ang="0">
                  <a:pos x="2" y="20"/>
                </a:cxn>
                <a:cxn ang="0">
                  <a:pos x="6" y="14"/>
                </a:cxn>
                <a:cxn ang="0">
                  <a:pos x="12" y="10"/>
                </a:cxn>
                <a:cxn ang="0">
                  <a:pos x="16" y="6"/>
                </a:cxn>
                <a:cxn ang="0">
                  <a:pos x="24" y="4"/>
                </a:cxn>
                <a:cxn ang="0">
                  <a:pos x="38" y="0"/>
                </a:cxn>
                <a:cxn ang="0">
                  <a:pos x="50" y="2"/>
                </a:cxn>
                <a:cxn ang="0">
                  <a:pos x="58" y="6"/>
                </a:cxn>
                <a:cxn ang="0">
                  <a:pos x="62" y="10"/>
                </a:cxn>
                <a:cxn ang="0">
                  <a:pos x="68" y="14"/>
                </a:cxn>
                <a:cxn ang="0">
                  <a:pos x="72" y="20"/>
                </a:cxn>
                <a:cxn ang="0">
                  <a:pos x="74" y="28"/>
                </a:cxn>
                <a:cxn ang="0">
                  <a:pos x="74" y="36"/>
                </a:cxn>
                <a:cxn ang="0">
                  <a:pos x="74" y="36"/>
                </a:cxn>
                <a:cxn ang="0">
                  <a:pos x="74" y="44"/>
                </a:cxn>
                <a:cxn ang="0">
                  <a:pos x="72" y="50"/>
                </a:cxn>
                <a:cxn ang="0">
                  <a:pos x="68" y="56"/>
                </a:cxn>
                <a:cxn ang="0">
                  <a:pos x="62" y="62"/>
                </a:cxn>
                <a:cxn ang="0">
                  <a:pos x="58" y="66"/>
                </a:cxn>
                <a:cxn ang="0">
                  <a:pos x="50" y="68"/>
                </a:cxn>
                <a:cxn ang="0">
                  <a:pos x="38" y="70"/>
                </a:cxn>
                <a:cxn ang="0">
                  <a:pos x="24" y="68"/>
                </a:cxn>
                <a:cxn ang="0">
                  <a:pos x="16" y="66"/>
                </a:cxn>
                <a:cxn ang="0">
                  <a:pos x="12" y="62"/>
                </a:cxn>
                <a:cxn ang="0">
                  <a:pos x="6" y="56"/>
                </a:cxn>
                <a:cxn ang="0">
                  <a:pos x="2" y="50"/>
                </a:cxn>
                <a:cxn ang="0">
                  <a:pos x="0" y="44"/>
                </a:cxn>
                <a:cxn ang="0">
                  <a:pos x="0" y="36"/>
                </a:cxn>
              </a:cxnLst>
              <a:rect l="0" t="0" r="r" b="b"/>
              <a:pathLst>
                <a:path w="74" h="70">
                  <a:moveTo>
                    <a:pt x="0" y="36"/>
                  </a:moveTo>
                  <a:lnTo>
                    <a:pt x="0" y="36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2" y="10"/>
                  </a:lnTo>
                  <a:lnTo>
                    <a:pt x="16" y="6"/>
                  </a:lnTo>
                  <a:lnTo>
                    <a:pt x="24" y="4"/>
                  </a:lnTo>
                  <a:lnTo>
                    <a:pt x="38" y="0"/>
                  </a:lnTo>
                  <a:lnTo>
                    <a:pt x="50" y="2"/>
                  </a:lnTo>
                  <a:lnTo>
                    <a:pt x="58" y="6"/>
                  </a:lnTo>
                  <a:lnTo>
                    <a:pt x="62" y="10"/>
                  </a:lnTo>
                  <a:lnTo>
                    <a:pt x="68" y="14"/>
                  </a:lnTo>
                  <a:lnTo>
                    <a:pt x="72" y="20"/>
                  </a:lnTo>
                  <a:lnTo>
                    <a:pt x="74" y="28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44"/>
                  </a:lnTo>
                  <a:lnTo>
                    <a:pt x="72" y="50"/>
                  </a:lnTo>
                  <a:lnTo>
                    <a:pt x="68" y="56"/>
                  </a:lnTo>
                  <a:lnTo>
                    <a:pt x="62" y="62"/>
                  </a:lnTo>
                  <a:lnTo>
                    <a:pt x="58" y="66"/>
                  </a:lnTo>
                  <a:lnTo>
                    <a:pt x="50" y="68"/>
                  </a:lnTo>
                  <a:lnTo>
                    <a:pt x="38" y="70"/>
                  </a:lnTo>
                  <a:lnTo>
                    <a:pt x="24" y="68"/>
                  </a:lnTo>
                  <a:lnTo>
                    <a:pt x="16" y="66"/>
                  </a:lnTo>
                  <a:lnTo>
                    <a:pt x="12" y="62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0" y="44"/>
                  </a:lnTo>
                  <a:lnTo>
                    <a:pt x="0" y="36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870" y="2145"/>
              <a:ext cx="269" cy="211"/>
            </a:xfrm>
            <a:custGeom>
              <a:avLst/>
              <a:gdLst/>
              <a:ahLst/>
              <a:cxnLst>
                <a:cxn ang="0">
                  <a:pos x="268" y="0"/>
                </a:cxn>
                <a:cxn ang="0">
                  <a:pos x="268" y="8"/>
                </a:cxn>
                <a:cxn ang="0">
                  <a:pos x="268" y="8"/>
                </a:cxn>
                <a:cxn ang="0">
                  <a:pos x="260" y="10"/>
                </a:cxn>
                <a:cxn ang="0">
                  <a:pos x="254" y="12"/>
                </a:cxn>
                <a:cxn ang="0">
                  <a:pos x="248" y="16"/>
                </a:cxn>
                <a:cxn ang="0">
                  <a:pos x="242" y="20"/>
                </a:cxn>
                <a:cxn ang="0">
                  <a:pos x="242" y="20"/>
                </a:cxn>
                <a:cxn ang="0">
                  <a:pos x="230" y="36"/>
                </a:cxn>
                <a:cxn ang="0">
                  <a:pos x="218" y="56"/>
                </a:cxn>
                <a:cxn ang="0">
                  <a:pos x="142" y="212"/>
                </a:cxn>
                <a:cxn ang="0">
                  <a:pos x="130" y="212"/>
                </a:cxn>
                <a:cxn ang="0">
                  <a:pos x="52" y="52"/>
                </a:cxn>
                <a:cxn ang="0">
                  <a:pos x="52" y="52"/>
                </a:cxn>
                <a:cxn ang="0">
                  <a:pos x="40" y="32"/>
                </a:cxn>
                <a:cxn ang="0">
                  <a:pos x="28" y="18"/>
                </a:cxn>
                <a:cxn ang="0">
                  <a:pos x="28" y="18"/>
                </a:cxn>
                <a:cxn ang="0">
                  <a:pos x="22" y="14"/>
                </a:cxn>
                <a:cxn ang="0">
                  <a:pos x="16" y="12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30" y="0"/>
                </a:cxn>
                <a:cxn ang="0">
                  <a:pos x="130" y="8"/>
                </a:cxn>
                <a:cxn ang="0">
                  <a:pos x="130" y="8"/>
                </a:cxn>
                <a:cxn ang="0">
                  <a:pos x="122" y="12"/>
                </a:cxn>
                <a:cxn ang="0">
                  <a:pos x="116" y="16"/>
                </a:cxn>
                <a:cxn ang="0">
                  <a:pos x="112" y="20"/>
                </a:cxn>
                <a:cxn ang="0">
                  <a:pos x="110" y="28"/>
                </a:cxn>
                <a:cxn ang="0">
                  <a:pos x="110" y="28"/>
                </a:cxn>
                <a:cxn ang="0">
                  <a:pos x="112" y="34"/>
                </a:cxn>
                <a:cxn ang="0">
                  <a:pos x="114" y="42"/>
                </a:cxn>
                <a:cxn ang="0">
                  <a:pos x="162" y="136"/>
                </a:cxn>
                <a:cxn ang="0">
                  <a:pos x="200" y="60"/>
                </a:cxn>
                <a:cxn ang="0">
                  <a:pos x="200" y="60"/>
                </a:cxn>
                <a:cxn ang="0">
                  <a:pos x="206" y="44"/>
                </a:cxn>
                <a:cxn ang="0">
                  <a:pos x="208" y="32"/>
                </a:cxn>
                <a:cxn ang="0">
                  <a:pos x="208" y="32"/>
                </a:cxn>
                <a:cxn ang="0">
                  <a:pos x="208" y="22"/>
                </a:cxn>
                <a:cxn ang="0">
                  <a:pos x="202" y="16"/>
                </a:cxn>
                <a:cxn ang="0">
                  <a:pos x="194" y="10"/>
                </a:cxn>
                <a:cxn ang="0">
                  <a:pos x="184" y="8"/>
                </a:cxn>
                <a:cxn ang="0">
                  <a:pos x="184" y="0"/>
                </a:cxn>
                <a:cxn ang="0">
                  <a:pos x="268" y="0"/>
                </a:cxn>
              </a:cxnLst>
              <a:rect l="0" t="0" r="r" b="b"/>
              <a:pathLst>
                <a:path w="268" h="212">
                  <a:moveTo>
                    <a:pt x="268" y="0"/>
                  </a:moveTo>
                  <a:lnTo>
                    <a:pt x="268" y="8"/>
                  </a:lnTo>
                  <a:lnTo>
                    <a:pt x="268" y="8"/>
                  </a:lnTo>
                  <a:lnTo>
                    <a:pt x="260" y="10"/>
                  </a:lnTo>
                  <a:lnTo>
                    <a:pt x="254" y="12"/>
                  </a:lnTo>
                  <a:lnTo>
                    <a:pt x="248" y="16"/>
                  </a:lnTo>
                  <a:lnTo>
                    <a:pt x="242" y="20"/>
                  </a:lnTo>
                  <a:lnTo>
                    <a:pt x="242" y="20"/>
                  </a:lnTo>
                  <a:lnTo>
                    <a:pt x="230" y="36"/>
                  </a:lnTo>
                  <a:lnTo>
                    <a:pt x="218" y="56"/>
                  </a:lnTo>
                  <a:lnTo>
                    <a:pt x="142" y="212"/>
                  </a:lnTo>
                  <a:lnTo>
                    <a:pt x="130" y="21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40" y="32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2" y="14"/>
                  </a:lnTo>
                  <a:lnTo>
                    <a:pt x="16" y="12"/>
                  </a:lnTo>
                  <a:lnTo>
                    <a:pt x="0" y="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8"/>
                  </a:lnTo>
                  <a:lnTo>
                    <a:pt x="130" y="8"/>
                  </a:lnTo>
                  <a:lnTo>
                    <a:pt x="122" y="12"/>
                  </a:lnTo>
                  <a:lnTo>
                    <a:pt x="116" y="16"/>
                  </a:lnTo>
                  <a:lnTo>
                    <a:pt x="112" y="20"/>
                  </a:lnTo>
                  <a:lnTo>
                    <a:pt x="110" y="28"/>
                  </a:lnTo>
                  <a:lnTo>
                    <a:pt x="110" y="28"/>
                  </a:lnTo>
                  <a:lnTo>
                    <a:pt x="112" y="34"/>
                  </a:lnTo>
                  <a:lnTo>
                    <a:pt x="114" y="42"/>
                  </a:lnTo>
                  <a:lnTo>
                    <a:pt x="162" y="136"/>
                  </a:lnTo>
                  <a:lnTo>
                    <a:pt x="200" y="60"/>
                  </a:lnTo>
                  <a:lnTo>
                    <a:pt x="200" y="60"/>
                  </a:lnTo>
                  <a:lnTo>
                    <a:pt x="206" y="44"/>
                  </a:lnTo>
                  <a:lnTo>
                    <a:pt x="208" y="32"/>
                  </a:lnTo>
                  <a:lnTo>
                    <a:pt x="208" y="32"/>
                  </a:lnTo>
                  <a:lnTo>
                    <a:pt x="208" y="22"/>
                  </a:lnTo>
                  <a:lnTo>
                    <a:pt x="202" y="16"/>
                  </a:lnTo>
                  <a:lnTo>
                    <a:pt x="194" y="10"/>
                  </a:lnTo>
                  <a:lnTo>
                    <a:pt x="184" y="8"/>
                  </a:lnTo>
                  <a:lnTo>
                    <a:pt x="184" y="0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4522" y="2145"/>
              <a:ext cx="165" cy="215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10" y="138"/>
                </a:cxn>
                <a:cxn ang="0">
                  <a:pos x="26" y="166"/>
                </a:cxn>
                <a:cxn ang="0">
                  <a:pos x="46" y="186"/>
                </a:cxn>
                <a:cxn ang="0">
                  <a:pos x="66" y="198"/>
                </a:cxn>
                <a:cxn ang="0">
                  <a:pos x="88" y="202"/>
                </a:cxn>
                <a:cxn ang="0">
                  <a:pos x="102" y="200"/>
                </a:cxn>
                <a:cxn ang="0">
                  <a:pos x="114" y="192"/>
                </a:cxn>
                <a:cxn ang="0">
                  <a:pos x="122" y="184"/>
                </a:cxn>
                <a:cxn ang="0">
                  <a:pos x="126" y="172"/>
                </a:cxn>
                <a:cxn ang="0">
                  <a:pos x="124" y="166"/>
                </a:cxn>
                <a:cxn ang="0">
                  <a:pos x="120" y="154"/>
                </a:cxn>
                <a:cxn ang="0">
                  <a:pos x="114" y="150"/>
                </a:cxn>
                <a:cxn ang="0">
                  <a:pos x="98" y="140"/>
                </a:cxn>
                <a:cxn ang="0">
                  <a:pos x="70" y="128"/>
                </a:cxn>
                <a:cxn ang="0">
                  <a:pos x="34" y="112"/>
                </a:cxn>
                <a:cxn ang="0">
                  <a:pos x="14" y="98"/>
                </a:cxn>
                <a:cxn ang="0">
                  <a:pos x="8" y="90"/>
                </a:cxn>
                <a:cxn ang="0">
                  <a:pos x="0" y="72"/>
                </a:cxn>
                <a:cxn ang="0">
                  <a:pos x="0" y="60"/>
                </a:cxn>
                <a:cxn ang="0">
                  <a:pos x="4" y="38"/>
                </a:cxn>
                <a:cxn ang="0">
                  <a:pos x="20" y="18"/>
                </a:cxn>
                <a:cxn ang="0">
                  <a:pos x="32" y="10"/>
                </a:cxn>
                <a:cxn ang="0">
                  <a:pos x="58" y="0"/>
                </a:cxn>
                <a:cxn ang="0">
                  <a:pos x="74" y="0"/>
                </a:cxn>
                <a:cxn ang="0">
                  <a:pos x="130" y="6"/>
                </a:cxn>
                <a:cxn ang="0">
                  <a:pos x="154" y="14"/>
                </a:cxn>
                <a:cxn ang="0">
                  <a:pos x="144" y="62"/>
                </a:cxn>
                <a:cxn ang="0">
                  <a:pos x="138" y="52"/>
                </a:cxn>
                <a:cxn ang="0">
                  <a:pos x="126" y="34"/>
                </a:cxn>
                <a:cxn ang="0">
                  <a:pos x="116" y="26"/>
                </a:cxn>
                <a:cxn ang="0">
                  <a:pos x="98" y="18"/>
                </a:cxn>
                <a:cxn ang="0">
                  <a:pos x="78" y="14"/>
                </a:cxn>
                <a:cxn ang="0">
                  <a:pos x="64" y="16"/>
                </a:cxn>
                <a:cxn ang="0">
                  <a:pos x="52" y="20"/>
                </a:cxn>
                <a:cxn ang="0">
                  <a:pos x="44" y="32"/>
                </a:cxn>
                <a:cxn ang="0">
                  <a:pos x="42" y="36"/>
                </a:cxn>
                <a:cxn ang="0">
                  <a:pos x="52" y="52"/>
                </a:cxn>
                <a:cxn ang="0">
                  <a:pos x="64" y="60"/>
                </a:cxn>
                <a:cxn ang="0">
                  <a:pos x="90" y="70"/>
                </a:cxn>
                <a:cxn ang="0">
                  <a:pos x="128" y="88"/>
                </a:cxn>
                <a:cxn ang="0">
                  <a:pos x="152" y="104"/>
                </a:cxn>
                <a:cxn ang="0">
                  <a:pos x="158" y="114"/>
                </a:cxn>
                <a:cxn ang="0">
                  <a:pos x="166" y="134"/>
                </a:cxn>
                <a:cxn ang="0">
                  <a:pos x="166" y="146"/>
                </a:cxn>
                <a:cxn ang="0">
                  <a:pos x="160" y="174"/>
                </a:cxn>
                <a:cxn ang="0">
                  <a:pos x="144" y="196"/>
                </a:cxn>
                <a:cxn ang="0">
                  <a:pos x="130" y="204"/>
                </a:cxn>
                <a:cxn ang="0">
                  <a:pos x="104" y="216"/>
                </a:cxn>
                <a:cxn ang="0">
                  <a:pos x="90" y="216"/>
                </a:cxn>
                <a:cxn ang="0">
                  <a:pos x="34" y="212"/>
                </a:cxn>
              </a:cxnLst>
              <a:rect l="0" t="0" r="r" b="b"/>
              <a:pathLst>
                <a:path w="166" h="216">
                  <a:moveTo>
                    <a:pt x="0" y="206"/>
                  </a:moveTo>
                  <a:lnTo>
                    <a:pt x="0" y="138"/>
                  </a:lnTo>
                  <a:lnTo>
                    <a:pt x="10" y="138"/>
                  </a:lnTo>
                  <a:lnTo>
                    <a:pt x="10" y="138"/>
                  </a:lnTo>
                  <a:lnTo>
                    <a:pt x="18" y="154"/>
                  </a:lnTo>
                  <a:lnTo>
                    <a:pt x="26" y="166"/>
                  </a:lnTo>
                  <a:lnTo>
                    <a:pt x="36" y="176"/>
                  </a:lnTo>
                  <a:lnTo>
                    <a:pt x="46" y="186"/>
                  </a:lnTo>
                  <a:lnTo>
                    <a:pt x="56" y="192"/>
                  </a:lnTo>
                  <a:lnTo>
                    <a:pt x="66" y="198"/>
                  </a:lnTo>
                  <a:lnTo>
                    <a:pt x="76" y="200"/>
                  </a:lnTo>
                  <a:lnTo>
                    <a:pt x="88" y="202"/>
                  </a:lnTo>
                  <a:lnTo>
                    <a:pt x="88" y="202"/>
                  </a:lnTo>
                  <a:lnTo>
                    <a:pt x="102" y="200"/>
                  </a:lnTo>
                  <a:lnTo>
                    <a:pt x="114" y="192"/>
                  </a:lnTo>
                  <a:lnTo>
                    <a:pt x="114" y="192"/>
                  </a:lnTo>
                  <a:lnTo>
                    <a:pt x="118" y="188"/>
                  </a:lnTo>
                  <a:lnTo>
                    <a:pt x="122" y="184"/>
                  </a:lnTo>
                  <a:lnTo>
                    <a:pt x="124" y="178"/>
                  </a:lnTo>
                  <a:lnTo>
                    <a:pt x="126" y="172"/>
                  </a:lnTo>
                  <a:lnTo>
                    <a:pt x="126" y="172"/>
                  </a:lnTo>
                  <a:lnTo>
                    <a:pt x="124" y="166"/>
                  </a:lnTo>
                  <a:lnTo>
                    <a:pt x="122" y="160"/>
                  </a:lnTo>
                  <a:lnTo>
                    <a:pt x="120" y="154"/>
                  </a:lnTo>
                  <a:lnTo>
                    <a:pt x="114" y="150"/>
                  </a:lnTo>
                  <a:lnTo>
                    <a:pt x="114" y="150"/>
                  </a:lnTo>
                  <a:lnTo>
                    <a:pt x="108" y="144"/>
                  </a:lnTo>
                  <a:lnTo>
                    <a:pt x="98" y="140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50" y="120"/>
                  </a:lnTo>
                  <a:lnTo>
                    <a:pt x="34" y="112"/>
                  </a:lnTo>
                  <a:lnTo>
                    <a:pt x="22" y="106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8" y="90"/>
                  </a:lnTo>
                  <a:lnTo>
                    <a:pt x="4" y="80"/>
                  </a:lnTo>
                  <a:lnTo>
                    <a:pt x="0" y="7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4" y="38"/>
                  </a:lnTo>
                  <a:lnTo>
                    <a:pt x="12" y="26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2" y="10"/>
                  </a:lnTo>
                  <a:lnTo>
                    <a:pt x="44" y="4"/>
                  </a:lnTo>
                  <a:lnTo>
                    <a:pt x="58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4" y="2"/>
                  </a:lnTo>
                  <a:lnTo>
                    <a:pt x="130" y="6"/>
                  </a:lnTo>
                  <a:lnTo>
                    <a:pt x="142" y="10"/>
                  </a:lnTo>
                  <a:lnTo>
                    <a:pt x="154" y="14"/>
                  </a:lnTo>
                  <a:lnTo>
                    <a:pt x="154" y="62"/>
                  </a:lnTo>
                  <a:lnTo>
                    <a:pt x="144" y="62"/>
                  </a:lnTo>
                  <a:lnTo>
                    <a:pt x="144" y="62"/>
                  </a:lnTo>
                  <a:lnTo>
                    <a:pt x="138" y="52"/>
                  </a:lnTo>
                  <a:lnTo>
                    <a:pt x="132" y="42"/>
                  </a:lnTo>
                  <a:lnTo>
                    <a:pt x="126" y="34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08" y="22"/>
                  </a:lnTo>
                  <a:lnTo>
                    <a:pt x="98" y="18"/>
                  </a:lnTo>
                  <a:lnTo>
                    <a:pt x="88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64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4" y="46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64" y="60"/>
                  </a:lnTo>
                  <a:lnTo>
                    <a:pt x="90" y="70"/>
                  </a:lnTo>
                  <a:lnTo>
                    <a:pt x="90" y="70"/>
                  </a:lnTo>
                  <a:lnTo>
                    <a:pt x="110" y="80"/>
                  </a:lnTo>
                  <a:lnTo>
                    <a:pt x="128" y="88"/>
                  </a:lnTo>
                  <a:lnTo>
                    <a:pt x="142" y="96"/>
                  </a:lnTo>
                  <a:lnTo>
                    <a:pt x="152" y="104"/>
                  </a:lnTo>
                  <a:lnTo>
                    <a:pt x="152" y="104"/>
                  </a:lnTo>
                  <a:lnTo>
                    <a:pt x="158" y="114"/>
                  </a:lnTo>
                  <a:lnTo>
                    <a:pt x="162" y="124"/>
                  </a:lnTo>
                  <a:lnTo>
                    <a:pt x="166" y="134"/>
                  </a:lnTo>
                  <a:lnTo>
                    <a:pt x="166" y="146"/>
                  </a:lnTo>
                  <a:lnTo>
                    <a:pt x="166" y="146"/>
                  </a:lnTo>
                  <a:lnTo>
                    <a:pt x="166" y="160"/>
                  </a:lnTo>
                  <a:lnTo>
                    <a:pt x="160" y="174"/>
                  </a:lnTo>
                  <a:lnTo>
                    <a:pt x="154" y="184"/>
                  </a:lnTo>
                  <a:lnTo>
                    <a:pt x="144" y="196"/>
                  </a:lnTo>
                  <a:lnTo>
                    <a:pt x="144" y="196"/>
                  </a:lnTo>
                  <a:lnTo>
                    <a:pt x="130" y="204"/>
                  </a:lnTo>
                  <a:lnTo>
                    <a:pt x="118" y="212"/>
                  </a:lnTo>
                  <a:lnTo>
                    <a:pt x="104" y="216"/>
                  </a:lnTo>
                  <a:lnTo>
                    <a:pt x="90" y="216"/>
                  </a:lnTo>
                  <a:lnTo>
                    <a:pt x="90" y="216"/>
                  </a:lnTo>
                  <a:lnTo>
                    <a:pt x="62" y="216"/>
                  </a:lnTo>
                  <a:lnTo>
                    <a:pt x="34" y="212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4522" y="2145"/>
              <a:ext cx="165" cy="215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10" y="138"/>
                </a:cxn>
                <a:cxn ang="0">
                  <a:pos x="26" y="166"/>
                </a:cxn>
                <a:cxn ang="0">
                  <a:pos x="46" y="186"/>
                </a:cxn>
                <a:cxn ang="0">
                  <a:pos x="66" y="198"/>
                </a:cxn>
                <a:cxn ang="0">
                  <a:pos x="88" y="202"/>
                </a:cxn>
                <a:cxn ang="0">
                  <a:pos x="102" y="200"/>
                </a:cxn>
                <a:cxn ang="0">
                  <a:pos x="114" y="192"/>
                </a:cxn>
                <a:cxn ang="0">
                  <a:pos x="122" y="184"/>
                </a:cxn>
                <a:cxn ang="0">
                  <a:pos x="126" y="172"/>
                </a:cxn>
                <a:cxn ang="0">
                  <a:pos x="124" y="166"/>
                </a:cxn>
                <a:cxn ang="0">
                  <a:pos x="120" y="154"/>
                </a:cxn>
                <a:cxn ang="0">
                  <a:pos x="114" y="150"/>
                </a:cxn>
                <a:cxn ang="0">
                  <a:pos x="98" y="140"/>
                </a:cxn>
                <a:cxn ang="0">
                  <a:pos x="70" y="128"/>
                </a:cxn>
                <a:cxn ang="0">
                  <a:pos x="34" y="112"/>
                </a:cxn>
                <a:cxn ang="0">
                  <a:pos x="14" y="98"/>
                </a:cxn>
                <a:cxn ang="0">
                  <a:pos x="8" y="90"/>
                </a:cxn>
                <a:cxn ang="0">
                  <a:pos x="0" y="72"/>
                </a:cxn>
                <a:cxn ang="0">
                  <a:pos x="0" y="60"/>
                </a:cxn>
                <a:cxn ang="0">
                  <a:pos x="4" y="38"/>
                </a:cxn>
                <a:cxn ang="0">
                  <a:pos x="20" y="18"/>
                </a:cxn>
                <a:cxn ang="0">
                  <a:pos x="32" y="10"/>
                </a:cxn>
                <a:cxn ang="0">
                  <a:pos x="58" y="0"/>
                </a:cxn>
                <a:cxn ang="0">
                  <a:pos x="74" y="0"/>
                </a:cxn>
                <a:cxn ang="0">
                  <a:pos x="130" y="6"/>
                </a:cxn>
                <a:cxn ang="0">
                  <a:pos x="154" y="14"/>
                </a:cxn>
                <a:cxn ang="0">
                  <a:pos x="144" y="62"/>
                </a:cxn>
                <a:cxn ang="0">
                  <a:pos x="138" y="52"/>
                </a:cxn>
                <a:cxn ang="0">
                  <a:pos x="126" y="34"/>
                </a:cxn>
                <a:cxn ang="0">
                  <a:pos x="116" y="26"/>
                </a:cxn>
                <a:cxn ang="0">
                  <a:pos x="98" y="18"/>
                </a:cxn>
                <a:cxn ang="0">
                  <a:pos x="78" y="14"/>
                </a:cxn>
                <a:cxn ang="0">
                  <a:pos x="64" y="16"/>
                </a:cxn>
                <a:cxn ang="0">
                  <a:pos x="52" y="20"/>
                </a:cxn>
                <a:cxn ang="0">
                  <a:pos x="44" y="32"/>
                </a:cxn>
                <a:cxn ang="0">
                  <a:pos x="42" y="36"/>
                </a:cxn>
                <a:cxn ang="0">
                  <a:pos x="52" y="52"/>
                </a:cxn>
                <a:cxn ang="0">
                  <a:pos x="64" y="60"/>
                </a:cxn>
                <a:cxn ang="0">
                  <a:pos x="90" y="70"/>
                </a:cxn>
                <a:cxn ang="0">
                  <a:pos x="128" y="88"/>
                </a:cxn>
                <a:cxn ang="0">
                  <a:pos x="152" y="104"/>
                </a:cxn>
                <a:cxn ang="0">
                  <a:pos x="158" y="114"/>
                </a:cxn>
                <a:cxn ang="0">
                  <a:pos x="166" y="134"/>
                </a:cxn>
                <a:cxn ang="0">
                  <a:pos x="166" y="146"/>
                </a:cxn>
                <a:cxn ang="0">
                  <a:pos x="160" y="174"/>
                </a:cxn>
                <a:cxn ang="0">
                  <a:pos x="144" y="196"/>
                </a:cxn>
                <a:cxn ang="0">
                  <a:pos x="130" y="204"/>
                </a:cxn>
                <a:cxn ang="0">
                  <a:pos x="104" y="216"/>
                </a:cxn>
                <a:cxn ang="0">
                  <a:pos x="90" y="216"/>
                </a:cxn>
                <a:cxn ang="0">
                  <a:pos x="34" y="212"/>
                </a:cxn>
              </a:cxnLst>
              <a:rect l="0" t="0" r="r" b="b"/>
              <a:pathLst>
                <a:path w="166" h="216">
                  <a:moveTo>
                    <a:pt x="0" y="206"/>
                  </a:moveTo>
                  <a:lnTo>
                    <a:pt x="0" y="138"/>
                  </a:lnTo>
                  <a:lnTo>
                    <a:pt x="10" y="138"/>
                  </a:lnTo>
                  <a:lnTo>
                    <a:pt x="10" y="138"/>
                  </a:lnTo>
                  <a:lnTo>
                    <a:pt x="18" y="154"/>
                  </a:lnTo>
                  <a:lnTo>
                    <a:pt x="26" y="166"/>
                  </a:lnTo>
                  <a:lnTo>
                    <a:pt x="36" y="176"/>
                  </a:lnTo>
                  <a:lnTo>
                    <a:pt x="46" y="186"/>
                  </a:lnTo>
                  <a:lnTo>
                    <a:pt x="56" y="192"/>
                  </a:lnTo>
                  <a:lnTo>
                    <a:pt x="66" y="198"/>
                  </a:lnTo>
                  <a:lnTo>
                    <a:pt x="76" y="200"/>
                  </a:lnTo>
                  <a:lnTo>
                    <a:pt x="88" y="202"/>
                  </a:lnTo>
                  <a:lnTo>
                    <a:pt x="88" y="202"/>
                  </a:lnTo>
                  <a:lnTo>
                    <a:pt x="102" y="200"/>
                  </a:lnTo>
                  <a:lnTo>
                    <a:pt x="114" y="192"/>
                  </a:lnTo>
                  <a:lnTo>
                    <a:pt x="114" y="192"/>
                  </a:lnTo>
                  <a:lnTo>
                    <a:pt x="118" y="188"/>
                  </a:lnTo>
                  <a:lnTo>
                    <a:pt x="122" y="184"/>
                  </a:lnTo>
                  <a:lnTo>
                    <a:pt x="124" y="178"/>
                  </a:lnTo>
                  <a:lnTo>
                    <a:pt x="126" y="172"/>
                  </a:lnTo>
                  <a:lnTo>
                    <a:pt x="126" y="172"/>
                  </a:lnTo>
                  <a:lnTo>
                    <a:pt x="124" y="166"/>
                  </a:lnTo>
                  <a:lnTo>
                    <a:pt x="122" y="160"/>
                  </a:lnTo>
                  <a:lnTo>
                    <a:pt x="120" y="154"/>
                  </a:lnTo>
                  <a:lnTo>
                    <a:pt x="114" y="150"/>
                  </a:lnTo>
                  <a:lnTo>
                    <a:pt x="114" y="150"/>
                  </a:lnTo>
                  <a:lnTo>
                    <a:pt x="108" y="144"/>
                  </a:lnTo>
                  <a:lnTo>
                    <a:pt x="98" y="140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50" y="120"/>
                  </a:lnTo>
                  <a:lnTo>
                    <a:pt x="34" y="112"/>
                  </a:lnTo>
                  <a:lnTo>
                    <a:pt x="22" y="106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8" y="90"/>
                  </a:lnTo>
                  <a:lnTo>
                    <a:pt x="4" y="80"/>
                  </a:lnTo>
                  <a:lnTo>
                    <a:pt x="0" y="7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4" y="38"/>
                  </a:lnTo>
                  <a:lnTo>
                    <a:pt x="12" y="26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2" y="10"/>
                  </a:lnTo>
                  <a:lnTo>
                    <a:pt x="44" y="4"/>
                  </a:lnTo>
                  <a:lnTo>
                    <a:pt x="58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4" y="2"/>
                  </a:lnTo>
                  <a:lnTo>
                    <a:pt x="130" y="6"/>
                  </a:lnTo>
                  <a:lnTo>
                    <a:pt x="142" y="10"/>
                  </a:lnTo>
                  <a:lnTo>
                    <a:pt x="154" y="14"/>
                  </a:lnTo>
                  <a:lnTo>
                    <a:pt x="154" y="62"/>
                  </a:lnTo>
                  <a:lnTo>
                    <a:pt x="144" y="62"/>
                  </a:lnTo>
                  <a:lnTo>
                    <a:pt x="144" y="62"/>
                  </a:lnTo>
                  <a:lnTo>
                    <a:pt x="138" y="52"/>
                  </a:lnTo>
                  <a:lnTo>
                    <a:pt x="132" y="42"/>
                  </a:lnTo>
                  <a:lnTo>
                    <a:pt x="126" y="34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08" y="22"/>
                  </a:lnTo>
                  <a:lnTo>
                    <a:pt x="98" y="18"/>
                  </a:lnTo>
                  <a:lnTo>
                    <a:pt x="88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64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4" y="46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64" y="60"/>
                  </a:lnTo>
                  <a:lnTo>
                    <a:pt x="90" y="70"/>
                  </a:lnTo>
                  <a:lnTo>
                    <a:pt x="90" y="70"/>
                  </a:lnTo>
                  <a:lnTo>
                    <a:pt x="110" y="80"/>
                  </a:lnTo>
                  <a:lnTo>
                    <a:pt x="128" y="88"/>
                  </a:lnTo>
                  <a:lnTo>
                    <a:pt x="142" y="96"/>
                  </a:lnTo>
                  <a:lnTo>
                    <a:pt x="152" y="104"/>
                  </a:lnTo>
                  <a:lnTo>
                    <a:pt x="152" y="104"/>
                  </a:lnTo>
                  <a:lnTo>
                    <a:pt x="158" y="114"/>
                  </a:lnTo>
                  <a:lnTo>
                    <a:pt x="162" y="124"/>
                  </a:lnTo>
                  <a:lnTo>
                    <a:pt x="166" y="134"/>
                  </a:lnTo>
                  <a:lnTo>
                    <a:pt x="166" y="146"/>
                  </a:lnTo>
                  <a:lnTo>
                    <a:pt x="166" y="146"/>
                  </a:lnTo>
                  <a:lnTo>
                    <a:pt x="166" y="160"/>
                  </a:lnTo>
                  <a:lnTo>
                    <a:pt x="160" y="174"/>
                  </a:lnTo>
                  <a:lnTo>
                    <a:pt x="154" y="184"/>
                  </a:lnTo>
                  <a:lnTo>
                    <a:pt x="144" y="196"/>
                  </a:lnTo>
                  <a:lnTo>
                    <a:pt x="144" y="196"/>
                  </a:lnTo>
                  <a:lnTo>
                    <a:pt x="130" y="204"/>
                  </a:lnTo>
                  <a:lnTo>
                    <a:pt x="118" y="212"/>
                  </a:lnTo>
                  <a:lnTo>
                    <a:pt x="104" y="216"/>
                  </a:lnTo>
                  <a:lnTo>
                    <a:pt x="90" y="216"/>
                  </a:lnTo>
                  <a:lnTo>
                    <a:pt x="90" y="216"/>
                  </a:lnTo>
                  <a:lnTo>
                    <a:pt x="62" y="216"/>
                  </a:lnTo>
                  <a:lnTo>
                    <a:pt x="34" y="212"/>
                  </a:lnTo>
                  <a:lnTo>
                    <a:pt x="0" y="206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3211" y="2070"/>
              <a:ext cx="317" cy="294"/>
            </a:xfrm>
            <a:custGeom>
              <a:avLst/>
              <a:gdLst/>
              <a:ahLst/>
              <a:cxnLst>
                <a:cxn ang="0">
                  <a:pos x="218" y="248"/>
                </a:cxn>
                <a:cxn ang="0">
                  <a:pos x="194" y="270"/>
                </a:cxn>
                <a:cxn ang="0">
                  <a:pos x="174" y="284"/>
                </a:cxn>
                <a:cxn ang="0">
                  <a:pos x="164" y="288"/>
                </a:cxn>
                <a:cxn ang="0">
                  <a:pos x="142" y="292"/>
                </a:cxn>
                <a:cxn ang="0">
                  <a:pos x="128" y="294"/>
                </a:cxn>
                <a:cxn ang="0">
                  <a:pos x="88" y="286"/>
                </a:cxn>
                <a:cxn ang="0">
                  <a:pos x="58" y="268"/>
                </a:cxn>
                <a:cxn ang="0">
                  <a:pos x="46" y="254"/>
                </a:cxn>
                <a:cxn ang="0">
                  <a:pos x="34" y="220"/>
                </a:cxn>
                <a:cxn ang="0">
                  <a:pos x="32" y="48"/>
                </a:cxn>
                <a:cxn ang="0">
                  <a:pos x="32" y="30"/>
                </a:cxn>
                <a:cxn ang="0">
                  <a:pos x="26" y="16"/>
                </a:cxn>
                <a:cxn ang="0">
                  <a:pos x="22" y="14"/>
                </a:cxn>
                <a:cxn ang="0">
                  <a:pos x="0" y="8"/>
                </a:cxn>
                <a:cxn ang="0">
                  <a:pos x="98" y="0"/>
                </a:cxn>
                <a:cxn ang="0">
                  <a:pos x="98" y="210"/>
                </a:cxn>
                <a:cxn ang="0">
                  <a:pos x="102" y="234"/>
                </a:cxn>
                <a:cxn ang="0">
                  <a:pos x="112" y="252"/>
                </a:cxn>
                <a:cxn ang="0">
                  <a:pos x="120" y="258"/>
                </a:cxn>
                <a:cxn ang="0">
                  <a:pos x="138" y="266"/>
                </a:cxn>
                <a:cxn ang="0">
                  <a:pos x="150" y="266"/>
                </a:cxn>
                <a:cxn ang="0">
                  <a:pos x="168" y="264"/>
                </a:cxn>
                <a:cxn ang="0">
                  <a:pos x="202" y="244"/>
                </a:cxn>
                <a:cxn ang="0">
                  <a:pos x="220" y="48"/>
                </a:cxn>
                <a:cxn ang="0">
                  <a:pos x="220" y="34"/>
                </a:cxn>
                <a:cxn ang="0">
                  <a:pos x="216" y="20"/>
                </a:cxn>
                <a:cxn ang="0">
                  <a:pos x="214" y="16"/>
                </a:cxn>
                <a:cxn ang="0">
                  <a:pos x="202" y="10"/>
                </a:cxn>
                <a:cxn ang="0">
                  <a:pos x="188" y="0"/>
                </a:cxn>
                <a:cxn ang="0">
                  <a:pos x="282" y="238"/>
                </a:cxn>
                <a:cxn ang="0">
                  <a:pos x="282" y="250"/>
                </a:cxn>
                <a:cxn ang="0">
                  <a:pos x="284" y="266"/>
                </a:cxn>
                <a:cxn ang="0">
                  <a:pos x="288" y="270"/>
                </a:cxn>
                <a:cxn ang="0">
                  <a:pos x="298" y="276"/>
                </a:cxn>
                <a:cxn ang="0">
                  <a:pos x="316" y="286"/>
                </a:cxn>
              </a:cxnLst>
              <a:rect l="0" t="0" r="r" b="b"/>
              <a:pathLst>
                <a:path w="316" h="294">
                  <a:moveTo>
                    <a:pt x="218" y="286"/>
                  </a:moveTo>
                  <a:lnTo>
                    <a:pt x="218" y="248"/>
                  </a:lnTo>
                  <a:lnTo>
                    <a:pt x="218" y="248"/>
                  </a:lnTo>
                  <a:lnTo>
                    <a:pt x="194" y="270"/>
                  </a:lnTo>
                  <a:lnTo>
                    <a:pt x="184" y="278"/>
                  </a:lnTo>
                  <a:lnTo>
                    <a:pt x="174" y="284"/>
                  </a:lnTo>
                  <a:lnTo>
                    <a:pt x="174" y="284"/>
                  </a:lnTo>
                  <a:lnTo>
                    <a:pt x="164" y="288"/>
                  </a:lnTo>
                  <a:lnTo>
                    <a:pt x="154" y="290"/>
                  </a:lnTo>
                  <a:lnTo>
                    <a:pt x="142" y="292"/>
                  </a:lnTo>
                  <a:lnTo>
                    <a:pt x="128" y="294"/>
                  </a:lnTo>
                  <a:lnTo>
                    <a:pt x="128" y="294"/>
                  </a:lnTo>
                  <a:lnTo>
                    <a:pt x="108" y="292"/>
                  </a:lnTo>
                  <a:lnTo>
                    <a:pt x="88" y="286"/>
                  </a:lnTo>
                  <a:lnTo>
                    <a:pt x="72" y="278"/>
                  </a:lnTo>
                  <a:lnTo>
                    <a:pt x="58" y="268"/>
                  </a:lnTo>
                  <a:lnTo>
                    <a:pt x="58" y="268"/>
                  </a:lnTo>
                  <a:lnTo>
                    <a:pt x="46" y="254"/>
                  </a:lnTo>
                  <a:lnTo>
                    <a:pt x="38" y="238"/>
                  </a:lnTo>
                  <a:lnTo>
                    <a:pt x="34" y="220"/>
                  </a:lnTo>
                  <a:lnTo>
                    <a:pt x="32" y="19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30"/>
                  </a:lnTo>
                  <a:lnTo>
                    <a:pt x="30" y="22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2" y="14"/>
                  </a:lnTo>
                  <a:lnTo>
                    <a:pt x="16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98" y="0"/>
                  </a:lnTo>
                  <a:lnTo>
                    <a:pt x="98" y="210"/>
                  </a:lnTo>
                  <a:lnTo>
                    <a:pt x="98" y="210"/>
                  </a:lnTo>
                  <a:lnTo>
                    <a:pt x="98" y="224"/>
                  </a:lnTo>
                  <a:lnTo>
                    <a:pt x="102" y="234"/>
                  </a:lnTo>
                  <a:lnTo>
                    <a:pt x="106" y="244"/>
                  </a:lnTo>
                  <a:lnTo>
                    <a:pt x="112" y="252"/>
                  </a:lnTo>
                  <a:lnTo>
                    <a:pt x="112" y="252"/>
                  </a:lnTo>
                  <a:lnTo>
                    <a:pt x="120" y="258"/>
                  </a:lnTo>
                  <a:lnTo>
                    <a:pt x="128" y="264"/>
                  </a:lnTo>
                  <a:lnTo>
                    <a:pt x="138" y="266"/>
                  </a:lnTo>
                  <a:lnTo>
                    <a:pt x="150" y="266"/>
                  </a:lnTo>
                  <a:lnTo>
                    <a:pt x="150" y="266"/>
                  </a:lnTo>
                  <a:lnTo>
                    <a:pt x="160" y="266"/>
                  </a:lnTo>
                  <a:lnTo>
                    <a:pt x="168" y="264"/>
                  </a:lnTo>
                  <a:lnTo>
                    <a:pt x="184" y="256"/>
                  </a:lnTo>
                  <a:lnTo>
                    <a:pt x="202" y="244"/>
                  </a:lnTo>
                  <a:lnTo>
                    <a:pt x="220" y="228"/>
                  </a:lnTo>
                  <a:lnTo>
                    <a:pt x="220" y="48"/>
                  </a:lnTo>
                  <a:lnTo>
                    <a:pt x="220" y="48"/>
                  </a:lnTo>
                  <a:lnTo>
                    <a:pt x="220" y="34"/>
                  </a:lnTo>
                  <a:lnTo>
                    <a:pt x="218" y="24"/>
                  </a:lnTo>
                  <a:lnTo>
                    <a:pt x="216" y="20"/>
                  </a:lnTo>
                  <a:lnTo>
                    <a:pt x="214" y="16"/>
                  </a:lnTo>
                  <a:lnTo>
                    <a:pt x="214" y="16"/>
                  </a:lnTo>
                  <a:lnTo>
                    <a:pt x="208" y="12"/>
                  </a:lnTo>
                  <a:lnTo>
                    <a:pt x="202" y="10"/>
                  </a:lnTo>
                  <a:lnTo>
                    <a:pt x="188" y="8"/>
                  </a:lnTo>
                  <a:lnTo>
                    <a:pt x="188" y="0"/>
                  </a:lnTo>
                  <a:lnTo>
                    <a:pt x="282" y="0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2" y="250"/>
                  </a:lnTo>
                  <a:lnTo>
                    <a:pt x="282" y="258"/>
                  </a:lnTo>
                  <a:lnTo>
                    <a:pt x="284" y="266"/>
                  </a:lnTo>
                  <a:lnTo>
                    <a:pt x="288" y="270"/>
                  </a:lnTo>
                  <a:lnTo>
                    <a:pt x="288" y="270"/>
                  </a:lnTo>
                  <a:lnTo>
                    <a:pt x="292" y="272"/>
                  </a:lnTo>
                  <a:lnTo>
                    <a:pt x="298" y="276"/>
                  </a:lnTo>
                  <a:lnTo>
                    <a:pt x="316" y="278"/>
                  </a:lnTo>
                  <a:lnTo>
                    <a:pt x="316" y="286"/>
                  </a:lnTo>
                  <a:lnTo>
                    <a:pt x="218" y="28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31" name="Freeform 28"/>
            <p:cNvSpPr>
              <a:spLocks noEditPoints="1"/>
            </p:cNvSpPr>
            <p:nvPr/>
          </p:nvSpPr>
          <p:spPr bwMode="auto">
            <a:xfrm>
              <a:off x="2941" y="2145"/>
              <a:ext cx="225" cy="215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2" y="88"/>
                </a:cxn>
                <a:cxn ang="0">
                  <a:pos x="8" y="66"/>
                </a:cxn>
                <a:cxn ang="0">
                  <a:pos x="18" y="46"/>
                </a:cxn>
                <a:cxn ang="0">
                  <a:pos x="34" y="30"/>
                </a:cxn>
                <a:cxn ang="0">
                  <a:pos x="72" y="8"/>
                </a:cxn>
                <a:cxn ang="0">
                  <a:pos x="122" y="0"/>
                </a:cxn>
                <a:cxn ang="0">
                  <a:pos x="144" y="0"/>
                </a:cxn>
                <a:cxn ang="0">
                  <a:pos x="178" y="14"/>
                </a:cxn>
                <a:cxn ang="0">
                  <a:pos x="202" y="38"/>
                </a:cxn>
                <a:cxn ang="0">
                  <a:pos x="214" y="72"/>
                </a:cxn>
                <a:cxn ang="0">
                  <a:pos x="70" y="92"/>
                </a:cxn>
                <a:cxn ang="0">
                  <a:pos x="70" y="110"/>
                </a:cxn>
                <a:cxn ang="0">
                  <a:pos x="80" y="142"/>
                </a:cxn>
                <a:cxn ang="0">
                  <a:pos x="98" y="168"/>
                </a:cxn>
                <a:cxn ang="0">
                  <a:pos x="120" y="184"/>
                </a:cxn>
                <a:cxn ang="0">
                  <a:pos x="134" y="186"/>
                </a:cxn>
                <a:cxn ang="0">
                  <a:pos x="164" y="184"/>
                </a:cxn>
                <a:cxn ang="0">
                  <a:pos x="186" y="174"/>
                </a:cxn>
                <a:cxn ang="0">
                  <a:pos x="208" y="154"/>
                </a:cxn>
                <a:cxn ang="0">
                  <a:pos x="226" y="144"/>
                </a:cxn>
                <a:cxn ang="0">
                  <a:pos x="220" y="158"/>
                </a:cxn>
                <a:cxn ang="0">
                  <a:pos x="204" y="184"/>
                </a:cxn>
                <a:cxn ang="0">
                  <a:pos x="176" y="204"/>
                </a:cxn>
                <a:cxn ang="0">
                  <a:pos x="140" y="216"/>
                </a:cxn>
                <a:cxn ang="0">
                  <a:pos x="118" y="216"/>
                </a:cxn>
                <a:cxn ang="0">
                  <a:pos x="80" y="212"/>
                </a:cxn>
                <a:cxn ang="0">
                  <a:pos x="42" y="194"/>
                </a:cxn>
                <a:cxn ang="0">
                  <a:pos x="18" y="170"/>
                </a:cxn>
                <a:cxn ang="0">
                  <a:pos x="8" y="152"/>
                </a:cxn>
                <a:cxn ang="0">
                  <a:pos x="0" y="128"/>
                </a:cxn>
                <a:cxn ang="0">
                  <a:pos x="0" y="116"/>
                </a:cxn>
                <a:cxn ang="0">
                  <a:pos x="148" y="72"/>
                </a:cxn>
                <a:cxn ang="0">
                  <a:pos x="148" y="60"/>
                </a:cxn>
                <a:cxn ang="0">
                  <a:pos x="144" y="42"/>
                </a:cxn>
                <a:cxn ang="0">
                  <a:pos x="134" y="28"/>
                </a:cxn>
                <a:cxn ang="0">
                  <a:pos x="120" y="20"/>
                </a:cxn>
                <a:cxn ang="0">
                  <a:pos x="114" y="18"/>
                </a:cxn>
                <a:cxn ang="0">
                  <a:pos x="100" y="22"/>
                </a:cxn>
                <a:cxn ang="0">
                  <a:pos x="86" y="32"/>
                </a:cxn>
                <a:cxn ang="0">
                  <a:pos x="76" y="50"/>
                </a:cxn>
                <a:cxn ang="0">
                  <a:pos x="72" y="72"/>
                </a:cxn>
              </a:cxnLst>
              <a:rect l="0" t="0" r="r" b="b"/>
              <a:pathLst>
                <a:path w="226" h="216">
                  <a:moveTo>
                    <a:pt x="0" y="116"/>
                  </a:moveTo>
                  <a:lnTo>
                    <a:pt x="0" y="116"/>
                  </a:lnTo>
                  <a:lnTo>
                    <a:pt x="0" y="102"/>
                  </a:lnTo>
                  <a:lnTo>
                    <a:pt x="2" y="88"/>
                  </a:lnTo>
                  <a:lnTo>
                    <a:pt x="4" y="76"/>
                  </a:lnTo>
                  <a:lnTo>
                    <a:pt x="8" y="66"/>
                  </a:lnTo>
                  <a:lnTo>
                    <a:pt x="12" y="56"/>
                  </a:lnTo>
                  <a:lnTo>
                    <a:pt x="18" y="46"/>
                  </a:lnTo>
                  <a:lnTo>
                    <a:pt x="26" y="38"/>
                  </a:lnTo>
                  <a:lnTo>
                    <a:pt x="34" y="30"/>
                  </a:lnTo>
                  <a:lnTo>
                    <a:pt x="52" y="16"/>
                  </a:lnTo>
                  <a:lnTo>
                    <a:pt x="72" y="8"/>
                  </a:lnTo>
                  <a:lnTo>
                    <a:pt x="96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44" y="0"/>
                  </a:lnTo>
                  <a:lnTo>
                    <a:pt x="162" y="6"/>
                  </a:lnTo>
                  <a:lnTo>
                    <a:pt x="178" y="14"/>
                  </a:lnTo>
                  <a:lnTo>
                    <a:pt x="192" y="26"/>
                  </a:lnTo>
                  <a:lnTo>
                    <a:pt x="202" y="38"/>
                  </a:lnTo>
                  <a:lnTo>
                    <a:pt x="210" y="54"/>
                  </a:lnTo>
                  <a:lnTo>
                    <a:pt x="214" y="72"/>
                  </a:lnTo>
                  <a:lnTo>
                    <a:pt x="218" y="92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70" y="110"/>
                  </a:lnTo>
                  <a:lnTo>
                    <a:pt x="74" y="126"/>
                  </a:lnTo>
                  <a:lnTo>
                    <a:pt x="80" y="142"/>
                  </a:lnTo>
                  <a:lnTo>
                    <a:pt x="88" y="156"/>
                  </a:lnTo>
                  <a:lnTo>
                    <a:pt x="98" y="168"/>
                  </a:lnTo>
                  <a:lnTo>
                    <a:pt x="108" y="178"/>
                  </a:lnTo>
                  <a:lnTo>
                    <a:pt x="120" y="184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54" y="186"/>
                  </a:lnTo>
                  <a:lnTo>
                    <a:pt x="164" y="184"/>
                  </a:lnTo>
                  <a:lnTo>
                    <a:pt x="174" y="180"/>
                  </a:lnTo>
                  <a:lnTo>
                    <a:pt x="186" y="174"/>
                  </a:lnTo>
                  <a:lnTo>
                    <a:pt x="196" y="164"/>
                  </a:lnTo>
                  <a:lnTo>
                    <a:pt x="208" y="154"/>
                  </a:lnTo>
                  <a:lnTo>
                    <a:pt x="220" y="138"/>
                  </a:lnTo>
                  <a:lnTo>
                    <a:pt x="226" y="144"/>
                  </a:lnTo>
                  <a:lnTo>
                    <a:pt x="226" y="144"/>
                  </a:lnTo>
                  <a:lnTo>
                    <a:pt x="220" y="158"/>
                  </a:lnTo>
                  <a:lnTo>
                    <a:pt x="214" y="170"/>
                  </a:lnTo>
                  <a:lnTo>
                    <a:pt x="204" y="184"/>
                  </a:lnTo>
                  <a:lnTo>
                    <a:pt x="192" y="194"/>
                  </a:lnTo>
                  <a:lnTo>
                    <a:pt x="176" y="204"/>
                  </a:lnTo>
                  <a:lnTo>
                    <a:pt x="160" y="210"/>
                  </a:lnTo>
                  <a:lnTo>
                    <a:pt x="140" y="216"/>
                  </a:lnTo>
                  <a:lnTo>
                    <a:pt x="118" y="216"/>
                  </a:lnTo>
                  <a:lnTo>
                    <a:pt x="118" y="216"/>
                  </a:lnTo>
                  <a:lnTo>
                    <a:pt x="100" y="216"/>
                  </a:lnTo>
                  <a:lnTo>
                    <a:pt x="80" y="212"/>
                  </a:lnTo>
                  <a:lnTo>
                    <a:pt x="60" y="204"/>
                  </a:lnTo>
                  <a:lnTo>
                    <a:pt x="42" y="194"/>
                  </a:lnTo>
                  <a:lnTo>
                    <a:pt x="26" y="178"/>
                  </a:lnTo>
                  <a:lnTo>
                    <a:pt x="18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4" y="140"/>
                  </a:lnTo>
                  <a:lnTo>
                    <a:pt x="0" y="128"/>
                  </a:lnTo>
                  <a:lnTo>
                    <a:pt x="0" y="116"/>
                  </a:lnTo>
                  <a:lnTo>
                    <a:pt x="0" y="116"/>
                  </a:lnTo>
                  <a:close/>
                  <a:moveTo>
                    <a:pt x="72" y="72"/>
                  </a:moveTo>
                  <a:lnTo>
                    <a:pt x="148" y="72"/>
                  </a:lnTo>
                  <a:lnTo>
                    <a:pt x="148" y="72"/>
                  </a:lnTo>
                  <a:lnTo>
                    <a:pt x="148" y="60"/>
                  </a:lnTo>
                  <a:lnTo>
                    <a:pt x="146" y="50"/>
                  </a:lnTo>
                  <a:lnTo>
                    <a:pt x="144" y="42"/>
                  </a:lnTo>
                  <a:lnTo>
                    <a:pt x="138" y="34"/>
                  </a:lnTo>
                  <a:lnTo>
                    <a:pt x="134" y="28"/>
                  </a:lnTo>
                  <a:lnTo>
                    <a:pt x="128" y="22"/>
                  </a:lnTo>
                  <a:lnTo>
                    <a:pt x="120" y="20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06" y="20"/>
                  </a:lnTo>
                  <a:lnTo>
                    <a:pt x="100" y="22"/>
                  </a:lnTo>
                  <a:lnTo>
                    <a:pt x="92" y="26"/>
                  </a:lnTo>
                  <a:lnTo>
                    <a:pt x="86" y="32"/>
                  </a:lnTo>
                  <a:lnTo>
                    <a:pt x="80" y="40"/>
                  </a:lnTo>
                  <a:lnTo>
                    <a:pt x="76" y="50"/>
                  </a:lnTo>
                  <a:lnTo>
                    <a:pt x="74" y="60"/>
                  </a:lnTo>
                  <a:lnTo>
                    <a:pt x="72" y="72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2797" y="2045"/>
              <a:ext cx="167" cy="317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8" y="4"/>
                </a:cxn>
                <a:cxn ang="0">
                  <a:pos x="98" y="100"/>
                </a:cxn>
                <a:cxn ang="0">
                  <a:pos x="162" y="100"/>
                </a:cxn>
                <a:cxn ang="0">
                  <a:pos x="162" y="120"/>
                </a:cxn>
                <a:cxn ang="0">
                  <a:pos x="98" y="120"/>
                </a:cxn>
                <a:cxn ang="0">
                  <a:pos x="98" y="240"/>
                </a:cxn>
                <a:cxn ang="0">
                  <a:pos x="98" y="240"/>
                </a:cxn>
                <a:cxn ang="0">
                  <a:pos x="100" y="256"/>
                </a:cxn>
                <a:cxn ang="0">
                  <a:pos x="104" y="266"/>
                </a:cxn>
                <a:cxn ang="0">
                  <a:pos x="110" y="274"/>
                </a:cxn>
                <a:cxn ang="0">
                  <a:pos x="120" y="278"/>
                </a:cxn>
                <a:cxn ang="0">
                  <a:pos x="128" y="280"/>
                </a:cxn>
                <a:cxn ang="0">
                  <a:pos x="138" y="278"/>
                </a:cxn>
                <a:cxn ang="0">
                  <a:pos x="150" y="270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4" y="264"/>
                </a:cxn>
                <a:cxn ang="0">
                  <a:pos x="166" y="268"/>
                </a:cxn>
                <a:cxn ang="0">
                  <a:pos x="168" y="268"/>
                </a:cxn>
                <a:cxn ang="0">
                  <a:pos x="168" y="268"/>
                </a:cxn>
                <a:cxn ang="0">
                  <a:pos x="160" y="282"/>
                </a:cxn>
                <a:cxn ang="0">
                  <a:pos x="150" y="294"/>
                </a:cxn>
                <a:cxn ang="0">
                  <a:pos x="138" y="304"/>
                </a:cxn>
                <a:cxn ang="0">
                  <a:pos x="126" y="312"/>
                </a:cxn>
                <a:cxn ang="0">
                  <a:pos x="112" y="316"/>
                </a:cxn>
                <a:cxn ang="0">
                  <a:pos x="98" y="318"/>
                </a:cxn>
                <a:cxn ang="0">
                  <a:pos x="84" y="316"/>
                </a:cxn>
                <a:cxn ang="0">
                  <a:pos x="68" y="312"/>
                </a:cxn>
                <a:cxn ang="0">
                  <a:pos x="68" y="312"/>
                </a:cxn>
                <a:cxn ang="0">
                  <a:pos x="54" y="302"/>
                </a:cxn>
                <a:cxn ang="0">
                  <a:pos x="46" y="296"/>
                </a:cxn>
                <a:cxn ang="0">
                  <a:pos x="40" y="290"/>
                </a:cxn>
                <a:cxn ang="0">
                  <a:pos x="36" y="282"/>
                </a:cxn>
                <a:cxn ang="0">
                  <a:pos x="32" y="272"/>
                </a:cxn>
                <a:cxn ang="0">
                  <a:pos x="30" y="260"/>
                </a:cxn>
                <a:cxn ang="0">
                  <a:pos x="28" y="248"/>
                </a:cxn>
                <a:cxn ang="0">
                  <a:pos x="28" y="120"/>
                </a:cxn>
                <a:cxn ang="0">
                  <a:pos x="0" y="120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6" y="94"/>
                </a:cxn>
                <a:cxn ang="0">
                  <a:pos x="32" y="88"/>
                </a:cxn>
                <a:cxn ang="0">
                  <a:pos x="46" y="80"/>
                </a:cxn>
                <a:cxn ang="0">
                  <a:pos x="58" y="68"/>
                </a:cxn>
                <a:cxn ang="0">
                  <a:pos x="70" y="56"/>
                </a:cxn>
                <a:cxn ang="0">
                  <a:pos x="78" y="40"/>
                </a:cxn>
                <a:cxn ang="0">
                  <a:pos x="86" y="22"/>
                </a:cxn>
                <a:cxn ang="0">
                  <a:pos x="90" y="2"/>
                </a:cxn>
                <a:cxn ang="0">
                  <a:pos x="90" y="0"/>
                </a:cxn>
              </a:cxnLst>
              <a:rect l="0" t="0" r="r" b="b"/>
              <a:pathLst>
                <a:path w="168" h="318">
                  <a:moveTo>
                    <a:pt x="90" y="0"/>
                  </a:moveTo>
                  <a:lnTo>
                    <a:pt x="98" y="4"/>
                  </a:lnTo>
                  <a:lnTo>
                    <a:pt x="98" y="100"/>
                  </a:lnTo>
                  <a:lnTo>
                    <a:pt x="162" y="100"/>
                  </a:lnTo>
                  <a:lnTo>
                    <a:pt x="162" y="120"/>
                  </a:lnTo>
                  <a:lnTo>
                    <a:pt x="98" y="120"/>
                  </a:lnTo>
                  <a:lnTo>
                    <a:pt x="98" y="240"/>
                  </a:lnTo>
                  <a:lnTo>
                    <a:pt x="98" y="240"/>
                  </a:lnTo>
                  <a:lnTo>
                    <a:pt x="100" y="256"/>
                  </a:lnTo>
                  <a:lnTo>
                    <a:pt x="104" y="266"/>
                  </a:lnTo>
                  <a:lnTo>
                    <a:pt x="110" y="274"/>
                  </a:lnTo>
                  <a:lnTo>
                    <a:pt x="120" y="278"/>
                  </a:lnTo>
                  <a:lnTo>
                    <a:pt x="128" y="280"/>
                  </a:lnTo>
                  <a:lnTo>
                    <a:pt x="138" y="278"/>
                  </a:lnTo>
                  <a:lnTo>
                    <a:pt x="150" y="270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4" y="264"/>
                  </a:lnTo>
                  <a:lnTo>
                    <a:pt x="166" y="268"/>
                  </a:lnTo>
                  <a:lnTo>
                    <a:pt x="168" y="268"/>
                  </a:lnTo>
                  <a:lnTo>
                    <a:pt x="168" y="268"/>
                  </a:lnTo>
                  <a:lnTo>
                    <a:pt x="160" y="282"/>
                  </a:lnTo>
                  <a:lnTo>
                    <a:pt x="150" y="294"/>
                  </a:lnTo>
                  <a:lnTo>
                    <a:pt x="138" y="304"/>
                  </a:lnTo>
                  <a:lnTo>
                    <a:pt x="126" y="312"/>
                  </a:lnTo>
                  <a:lnTo>
                    <a:pt x="112" y="316"/>
                  </a:lnTo>
                  <a:lnTo>
                    <a:pt x="98" y="318"/>
                  </a:lnTo>
                  <a:lnTo>
                    <a:pt x="84" y="316"/>
                  </a:lnTo>
                  <a:lnTo>
                    <a:pt x="68" y="312"/>
                  </a:lnTo>
                  <a:lnTo>
                    <a:pt x="68" y="312"/>
                  </a:lnTo>
                  <a:lnTo>
                    <a:pt x="54" y="302"/>
                  </a:lnTo>
                  <a:lnTo>
                    <a:pt x="46" y="296"/>
                  </a:lnTo>
                  <a:lnTo>
                    <a:pt x="40" y="290"/>
                  </a:lnTo>
                  <a:lnTo>
                    <a:pt x="36" y="282"/>
                  </a:lnTo>
                  <a:lnTo>
                    <a:pt x="32" y="272"/>
                  </a:lnTo>
                  <a:lnTo>
                    <a:pt x="30" y="260"/>
                  </a:lnTo>
                  <a:lnTo>
                    <a:pt x="28" y="248"/>
                  </a:lnTo>
                  <a:lnTo>
                    <a:pt x="28" y="120"/>
                  </a:lnTo>
                  <a:lnTo>
                    <a:pt x="0" y="12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6" y="94"/>
                  </a:lnTo>
                  <a:lnTo>
                    <a:pt x="32" y="88"/>
                  </a:lnTo>
                  <a:lnTo>
                    <a:pt x="46" y="80"/>
                  </a:lnTo>
                  <a:lnTo>
                    <a:pt x="58" y="68"/>
                  </a:lnTo>
                  <a:lnTo>
                    <a:pt x="70" y="56"/>
                  </a:lnTo>
                  <a:lnTo>
                    <a:pt x="78" y="40"/>
                  </a:lnTo>
                  <a:lnTo>
                    <a:pt x="86" y="22"/>
                  </a:lnTo>
                  <a:lnTo>
                    <a:pt x="90" y="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2244" y="2031"/>
              <a:ext cx="376" cy="386"/>
            </a:xfrm>
            <a:custGeom>
              <a:avLst/>
              <a:gdLst/>
              <a:ahLst/>
              <a:cxnLst>
                <a:cxn ang="0">
                  <a:pos x="228" y="110"/>
                </a:cxn>
                <a:cxn ang="0">
                  <a:pos x="270" y="86"/>
                </a:cxn>
                <a:cxn ang="0">
                  <a:pos x="294" y="50"/>
                </a:cxn>
                <a:cxn ang="0">
                  <a:pos x="312" y="16"/>
                </a:cxn>
                <a:cxn ang="0">
                  <a:pos x="376" y="132"/>
                </a:cxn>
                <a:cxn ang="0">
                  <a:pos x="312" y="248"/>
                </a:cxn>
                <a:cxn ang="0">
                  <a:pos x="318" y="278"/>
                </a:cxn>
                <a:cxn ang="0">
                  <a:pos x="342" y="290"/>
                </a:cxn>
                <a:cxn ang="0">
                  <a:pos x="374" y="296"/>
                </a:cxn>
                <a:cxn ang="0">
                  <a:pos x="360" y="312"/>
                </a:cxn>
                <a:cxn ang="0">
                  <a:pos x="330" y="326"/>
                </a:cxn>
                <a:cxn ang="0">
                  <a:pos x="300" y="328"/>
                </a:cxn>
                <a:cxn ang="0">
                  <a:pos x="266" y="316"/>
                </a:cxn>
                <a:cxn ang="0">
                  <a:pos x="248" y="284"/>
                </a:cxn>
                <a:cxn ang="0">
                  <a:pos x="244" y="132"/>
                </a:cxn>
                <a:cxn ang="0">
                  <a:pos x="218" y="110"/>
                </a:cxn>
                <a:cxn ang="0">
                  <a:pos x="198" y="52"/>
                </a:cxn>
                <a:cxn ang="0">
                  <a:pos x="158" y="20"/>
                </a:cxn>
                <a:cxn ang="0">
                  <a:pos x="142" y="18"/>
                </a:cxn>
                <a:cxn ang="0">
                  <a:pos x="112" y="26"/>
                </a:cxn>
                <a:cxn ang="0">
                  <a:pos x="86" y="48"/>
                </a:cxn>
                <a:cxn ang="0">
                  <a:pos x="80" y="72"/>
                </a:cxn>
                <a:cxn ang="0">
                  <a:pos x="90" y="102"/>
                </a:cxn>
                <a:cxn ang="0">
                  <a:pos x="198" y="190"/>
                </a:cxn>
                <a:cxn ang="0">
                  <a:pos x="224" y="222"/>
                </a:cxn>
                <a:cxn ang="0">
                  <a:pos x="238" y="274"/>
                </a:cxn>
                <a:cxn ang="0">
                  <a:pos x="232" y="314"/>
                </a:cxn>
                <a:cxn ang="0">
                  <a:pos x="202" y="356"/>
                </a:cxn>
                <a:cxn ang="0">
                  <a:pos x="152" y="380"/>
                </a:cxn>
                <a:cxn ang="0">
                  <a:pos x="118" y="386"/>
                </a:cxn>
                <a:cxn ang="0">
                  <a:pos x="66" y="376"/>
                </a:cxn>
                <a:cxn ang="0">
                  <a:pos x="22" y="346"/>
                </a:cxn>
                <a:cxn ang="0">
                  <a:pos x="12" y="308"/>
                </a:cxn>
                <a:cxn ang="0">
                  <a:pos x="30" y="330"/>
                </a:cxn>
                <a:cxn ang="0">
                  <a:pos x="66" y="352"/>
                </a:cxn>
                <a:cxn ang="0">
                  <a:pos x="112" y="354"/>
                </a:cxn>
                <a:cxn ang="0">
                  <a:pos x="128" y="348"/>
                </a:cxn>
                <a:cxn ang="0">
                  <a:pos x="150" y="322"/>
                </a:cxn>
                <a:cxn ang="0">
                  <a:pos x="156" y="278"/>
                </a:cxn>
                <a:cxn ang="0">
                  <a:pos x="146" y="250"/>
                </a:cxn>
                <a:cxn ang="0">
                  <a:pos x="46" y="166"/>
                </a:cxn>
                <a:cxn ang="0">
                  <a:pos x="28" y="146"/>
                </a:cxn>
                <a:cxn ang="0">
                  <a:pos x="12" y="114"/>
                </a:cxn>
                <a:cxn ang="0">
                  <a:pos x="12" y="82"/>
                </a:cxn>
                <a:cxn ang="0">
                  <a:pos x="24" y="50"/>
                </a:cxn>
                <a:cxn ang="0">
                  <a:pos x="48" y="24"/>
                </a:cxn>
                <a:cxn ang="0">
                  <a:pos x="68" y="12"/>
                </a:cxn>
                <a:cxn ang="0">
                  <a:pos x="114" y="2"/>
                </a:cxn>
                <a:cxn ang="0">
                  <a:pos x="180" y="2"/>
                </a:cxn>
                <a:cxn ang="0">
                  <a:pos x="228" y="16"/>
                </a:cxn>
              </a:cxnLst>
              <a:rect l="0" t="0" r="r" b="b"/>
              <a:pathLst>
                <a:path w="376" h="386">
                  <a:moveTo>
                    <a:pt x="228" y="16"/>
                  </a:moveTo>
                  <a:lnTo>
                    <a:pt x="228" y="110"/>
                  </a:lnTo>
                  <a:lnTo>
                    <a:pt x="228" y="110"/>
                  </a:lnTo>
                  <a:lnTo>
                    <a:pt x="244" y="104"/>
                  </a:lnTo>
                  <a:lnTo>
                    <a:pt x="258" y="96"/>
                  </a:lnTo>
                  <a:lnTo>
                    <a:pt x="270" y="86"/>
                  </a:lnTo>
                  <a:lnTo>
                    <a:pt x="280" y="76"/>
                  </a:lnTo>
                  <a:lnTo>
                    <a:pt x="288" y="64"/>
                  </a:lnTo>
                  <a:lnTo>
                    <a:pt x="294" y="50"/>
                  </a:lnTo>
                  <a:lnTo>
                    <a:pt x="298" y="34"/>
                  </a:lnTo>
                  <a:lnTo>
                    <a:pt x="302" y="12"/>
                  </a:lnTo>
                  <a:lnTo>
                    <a:pt x="312" y="16"/>
                  </a:lnTo>
                  <a:lnTo>
                    <a:pt x="312" y="112"/>
                  </a:lnTo>
                  <a:lnTo>
                    <a:pt x="376" y="112"/>
                  </a:lnTo>
                  <a:lnTo>
                    <a:pt x="376" y="132"/>
                  </a:lnTo>
                  <a:lnTo>
                    <a:pt x="312" y="132"/>
                  </a:lnTo>
                  <a:lnTo>
                    <a:pt x="312" y="248"/>
                  </a:lnTo>
                  <a:lnTo>
                    <a:pt x="312" y="248"/>
                  </a:lnTo>
                  <a:lnTo>
                    <a:pt x="312" y="260"/>
                  </a:lnTo>
                  <a:lnTo>
                    <a:pt x="314" y="270"/>
                  </a:lnTo>
                  <a:lnTo>
                    <a:pt x="318" y="278"/>
                  </a:lnTo>
                  <a:lnTo>
                    <a:pt x="324" y="286"/>
                  </a:lnTo>
                  <a:lnTo>
                    <a:pt x="332" y="290"/>
                  </a:lnTo>
                  <a:lnTo>
                    <a:pt x="342" y="290"/>
                  </a:lnTo>
                  <a:lnTo>
                    <a:pt x="354" y="288"/>
                  </a:lnTo>
                  <a:lnTo>
                    <a:pt x="368" y="282"/>
                  </a:lnTo>
                  <a:lnTo>
                    <a:pt x="374" y="296"/>
                  </a:lnTo>
                  <a:lnTo>
                    <a:pt x="374" y="296"/>
                  </a:lnTo>
                  <a:lnTo>
                    <a:pt x="368" y="304"/>
                  </a:lnTo>
                  <a:lnTo>
                    <a:pt x="360" y="312"/>
                  </a:lnTo>
                  <a:lnTo>
                    <a:pt x="350" y="318"/>
                  </a:lnTo>
                  <a:lnTo>
                    <a:pt x="340" y="324"/>
                  </a:lnTo>
                  <a:lnTo>
                    <a:pt x="330" y="326"/>
                  </a:lnTo>
                  <a:lnTo>
                    <a:pt x="320" y="328"/>
                  </a:lnTo>
                  <a:lnTo>
                    <a:pt x="300" y="328"/>
                  </a:lnTo>
                  <a:lnTo>
                    <a:pt x="300" y="328"/>
                  </a:lnTo>
                  <a:lnTo>
                    <a:pt x="286" y="326"/>
                  </a:lnTo>
                  <a:lnTo>
                    <a:pt x="276" y="322"/>
                  </a:lnTo>
                  <a:lnTo>
                    <a:pt x="266" y="316"/>
                  </a:lnTo>
                  <a:lnTo>
                    <a:pt x="258" y="306"/>
                  </a:lnTo>
                  <a:lnTo>
                    <a:pt x="252" y="296"/>
                  </a:lnTo>
                  <a:lnTo>
                    <a:pt x="248" y="284"/>
                  </a:lnTo>
                  <a:lnTo>
                    <a:pt x="244" y="270"/>
                  </a:lnTo>
                  <a:lnTo>
                    <a:pt x="244" y="254"/>
                  </a:lnTo>
                  <a:lnTo>
                    <a:pt x="244" y="132"/>
                  </a:lnTo>
                  <a:lnTo>
                    <a:pt x="220" y="132"/>
                  </a:lnTo>
                  <a:lnTo>
                    <a:pt x="220" y="132"/>
                  </a:lnTo>
                  <a:lnTo>
                    <a:pt x="218" y="110"/>
                  </a:lnTo>
                  <a:lnTo>
                    <a:pt x="214" y="88"/>
                  </a:lnTo>
                  <a:lnTo>
                    <a:pt x="206" y="68"/>
                  </a:lnTo>
                  <a:lnTo>
                    <a:pt x="198" y="52"/>
                  </a:lnTo>
                  <a:lnTo>
                    <a:pt x="186" y="38"/>
                  </a:lnTo>
                  <a:lnTo>
                    <a:pt x="172" y="26"/>
                  </a:lnTo>
                  <a:lnTo>
                    <a:pt x="158" y="20"/>
                  </a:lnTo>
                  <a:lnTo>
                    <a:pt x="150" y="18"/>
                  </a:lnTo>
                  <a:lnTo>
                    <a:pt x="142" y="18"/>
                  </a:lnTo>
                  <a:lnTo>
                    <a:pt x="142" y="18"/>
                  </a:lnTo>
                  <a:lnTo>
                    <a:pt x="132" y="18"/>
                  </a:lnTo>
                  <a:lnTo>
                    <a:pt x="122" y="22"/>
                  </a:lnTo>
                  <a:lnTo>
                    <a:pt x="112" y="26"/>
                  </a:lnTo>
                  <a:lnTo>
                    <a:pt x="102" y="32"/>
                  </a:lnTo>
                  <a:lnTo>
                    <a:pt x="94" y="38"/>
                  </a:lnTo>
                  <a:lnTo>
                    <a:pt x="86" y="48"/>
                  </a:lnTo>
                  <a:lnTo>
                    <a:pt x="82" y="60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84"/>
                  </a:lnTo>
                  <a:lnTo>
                    <a:pt x="82" y="94"/>
                  </a:lnTo>
                  <a:lnTo>
                    <a:pt x="90" y="102"/>
                  </a:lnTo>
                  <a:lnTo>
                    <a:pt x="98" y="112"/>
                  </a:lnTo>
                  <a:lnTo>
                    <a:pt x="198" y="190"/>
                  </a:lnTo>
                  <a:lnTo>
                    <a:pt x="198" y="190"/>
                  </a:lnTo>
                  <a:lnTo>
                    <a:pt x="206" y="198"/>
                  </a:lnTo>
                  <a:lnTo>
                    <a:pt x="216" y="208"/>
                  </a:lnTo>
                  <a:lnTo>
                    <a:pt x="224" y="222"/>
                  </a:lnTo>
                  <a:lnTo>
                    <a:pt x="230" y="238"/>
                  </a:lnTo>
                  <a:lnTo>
                    <a:pt x="236" y="256"/>
                  </a:lnTo>
                  <a:lnTo>
                    <a:pt x="238" y="274"/>
                  </a:lnTo>
                  <a:lnTo>
                    <a:pt x="238" y="294"/>
                  </a:lnTo>
                  <a:lnTo>
                    <a:pt x="232" y="314"/>
                  </a:lnTo>
                  <a:lnTo>
                    <a:pt x="232" y="314"/>
                  </a:lnTo>
                  <a:lnTo>
                    <a:pt x="226" y="330"/>
                  </a:lnTo>
                  <a:lnTo>
                    <a:pt x="216" y="344"/>
                  </a:lnTo>
                  <a:lnTo>
                    <a:pt x="202" y="356"/>
                  </a:lnTo>
                  <a:lnTo>
                    <a:pt x="188" y="366"/>
                  </a:lnTo>
                  <a:lnTo>
                    <a:pt x="170" y="374"/>
                  </a:lnTo>
                  <a:lnTo>
                    <a:pt x="152" y="380"/>
                  </a:lnTo>
                  <a:lnTo>
                    <a:pt x="136" y="384"/>
                  </a:lnTo>
                  <a:lnTo>
                    <a:pt x="118" y="386"/>
                  </a:lnTo>
                  <a:lnTo>
                    <a:pt x="118" y="386"/>
                  </a:lnTo>
                  <a:lnTo>
                    <a:pt x="100" y="386"/>
                  </a:lnTo>
                  <a:lnTo>
                    <a:pt x="84" y="382"/>
                  </a:lnTo>
                  <a:lnTo>
                    <a:pt x="66" y="376"/>
                  </a:lnTo>
                  <a:lnTo>
                    <a:pt x="50" y="368"/>
                  </a:lnTo>
                  <a:lnTo>
                    <a:pt x="36" y="358"/>
                  </a:lnTo>
                  <a:lnTo>
                    <a:pt x="22" y="346"/>
                  </a:lnTo>
                  <a:lnTo>
                    <a:pt x="10" y="332"/>
                  </a:lnTo>
                  <a:lnTo>
                    <a:pt x="0" y="316"/>
                  </a:lnTo>
                  <a:lnTo>
                    <a:pt x="12" y="308"/>
                  </a:lnTo>
                  <a:lnTo>
                    <a:pt x="12" y="308"/>
                  </a:lnTo>
                  <a:lnTo>
                    <a:pt x="20" y="320"/>
                  </a:lnTo>
                  <a:lnTo>
                    <a:pt x="30" y="330"/>
                  </a:lnTo>
                  <a:lnTo>
                    <a:pt x="40" y="338"/>
                  </a:lnTo>
                  <a:lnTo>
                    <a:pt x="52" y="346"/>
                  </a:lnTo>
                  <a:lnTo>
                    <a:pt x="66" y="352"/>
                  </a:lnTo>
                  <a:lnTo>
                    <a:pt x="82" y="356"/>
                  </a:lnTo>
                  <a:lnTo>
                    <a:pt x="96" y="356"/>
                  </a:lnTo>
                  <a:lnTo>
                    <a:pt x="112" y="354"/>
                  </a:lnTo>
                  <a:lnTo>
                    <a:pt x="112" y="354"/>
                  </a:lnTo>
                  <a:lnTo>
                    <a:pt x="120" y="352"/>
                  </a:lnTo>
                  <a:lnTo>
                    <a:pt x="128" y="348"/>
                  </a:lnTo>
                  <a:lnTo>
                    <a:pt x="134" y="342"/>
                  </a:lnTo>
                  <a:lnTo>
                    <a:pt x="140" y="336"/>
                  </a:lnTo>
                  <a:lnTo>
                    <a:pt x="150" y="322"/>
                  </a:lnTo>
                  <a:lnTo>
                    <a:pt x="156" y="306"/>
                  </a:lnTo>
                  <a:lnTo>
                    <a:pt x="158" y="286"/>
                  </a:lnTo>
                  <a:lnTo>
                    <a:pt x="156" y="278"/>
                  </a:lnTo>
                  <a:lnTo>
                    <a:pt x="154" y="268"/>
                  </a:lnTo>
                  <a:lnTo>
                    <a:pt x="150" y="260"/>
                  </a:lnTo>
                  <a:lnTo>
                    <a:pt x="146" y="250"/>
                  </a:lnTo>
                  <a:lnTo>
                    <a:pt x="138" y="242"/>
                  </a:lnTo>
                  <a:lnTo>
                    <a:pt x="130" y="236"/>
                  </a:lnTo>
                  <a:lnTo>
                    <a:pt x="46" y="166"/>
                  </a:lnTo>
                  <a:lnTo>
                    <a:pt x="46" y="166"/>
                  </a:lnTo>
                  <a:lnTo>
                    <a:pt x="36" y="156"/>
                  </a:lnTo>
                  <a:lnTo>
                    <a:pt x="28" y="146"/>
                  </a:lnTo>
                  <a:lnTo>
                    <a:pt x="20" y="136"/>
                  </a:lnTo>
                  <a:lnTo>
                    <a:pt x="16" y="126"/>
                  </a:lnTo>
                  <a:lnTo>
                    <a:pt x="12" y="114"/>
                  </a:lnTo>
                  <a:lnTo>
                    <a:pt x="12" y="104"/>
                  </a:lnTo>
                  <a:lnTo>
                    <a:pt x="10" y="92"/>
                  </a:lnTo>
                  <a:lnTo>
                    <a:pt x="12" y="82"/>
                  </a:lnTo>
                  <a:lnTo>
                    <a:pt x="14" y="70"/>
                  </a:lnTo>
                  <a:lnTo>
                    <a:pt x="18" y="60"/>
                  </a:lnTo>
                  <a:lnTo>
                    <a:pt x="24" y="50"/>
                  </a:lnTo>
                  <a:lnTo>
                    <a:pt x="30" y="42"/>
                  </a:lnTo>
                  <a:lnTo>
                    <a:pt x="38" y="32"/>
                  </a:lnTo>
                  <a:lnTo>
                    <a:pt x="48" y="24"/>
                  </a:lnTo>
                  <a:lnTo>
                    <a:pt x="58" y="1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80" y="8"/>
                  </a:lnTo>
                  <a:lnTo>
                    <a:pt x="96" y="4"/>
                  </a:lnTo>
                  <a:lnTo>
                    <a:pt x="114" y="2"/>
                  </a:lnTo>
                  <a:lnTo>
                    <a:pt x="134" y="0"/>
                  </a:lnTo>
                  <a:lnTo>
                    <a:pt x="156" y="0"/>
                  </a:lnTo>
                  <a:lnTo>
                    <a:pt x="180" y="2"/>
                  </a:lnTo>
                  <a:lnTo>
                    <a:pt x="204" y="8"/>
                  </a:lnTo>
                  <a:lnTo>
                    <a:pt x="228" y="16"/>
                  </a:lnTo>
                  <a:lnTo>
                    <a:pt x="228" y="1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34" name="Freeform 31"/>
            <p:cNvSpPr>
              <a:spLocks noEditPoints="1"/>
            </p:cNvSpPr>
            <p:nvPr/>
          </p:nvSpPr>
          <p:spPr bwMode="auto">
            <a:xfrm>
              <a:off x="2607" y="2145"/>
              <a:ext cx="209" cy="217"/>
            </a:xfrm>
            <a:custGeom>
              <a:avLst/>
              <a:gdLst/>
              <a:ahLst/>
              <a:cxnLst>
                <a:cxn ang="0">
                  <a:pos x="124" y="152"/>
                </a:cxn>
                <a:cxn ang="0">
                  <a:pos x="122" y="168"/>
                </a:cxn>
                <a:cxn ang="0">
                  <a:pos x="116" y="178"/>
                </a:cxn>
                <a:cxn ang="0">
                  <a:pos x="106" y="184"/>
                </a:cxn>
                <a:cxn ang="0">
                  <a:pos x="92" y="188"/>
                </a:cxn>
                <a:cxn ang="0">
                  <a:pos x="84" y="186"/>
                </a:cxn>
                <a:cxn ang="0">
                  <a:pos x="72" y="180"/>
                </a:cxn>
                <a:cxn ang="0">
                  <a:pos x="64" y="170"/>
                </a:cxn>
                <a:cxn ang="0">
                  <a:pos x="60" y="150"/>
                </a:cxn>
                <a:cxn ang="0">
                  <a:pos x="62" y="142"/>
                </a:cxn>
                <a:cxn ang="0">
                  <a:pos x="70" y="128"/>
                </a:cxn>
                <a:cxn ang="0">
                  <a:pos x="124" y="102"/>
                </a:cxn>
                <a:cxn ang="0">
                  <a:pos x="12" y="78"/>
                </a:cxn>
                <a:cxn ang="0">
                  <a:pos x="16" y="58"/>
                </a:cxn>
                <a:cxn ang="0">
                  <a:pos x="34" y="28"/>
                </a:cxn>
                <a:cxn ang="0">
                  <a:pos x="60" y="10"/>
                </a:cxn>
                <a:cxn ang="0">
                  <a:pos x="90" y="0"/>
                </a:cxn>
                <a:cxn ang="0">
                  <a:pos x="106" y="0"/>
                </a:cxn>
                <a:cxn ang="0">
                  <a:pos x="134" y="4"/>
                </a:cxn>
                <a:cxn ang="0">
                  <a:pos x="160" y="16"/>
                </a:cxn>
                <a:cxn ang="0">
                  <a:pos x="178" y="36"/>
                </a:cxn>
                <a:cxn ang="0">
                  <a:pos x="186" y="60"/>
                </a:cxn>
                <a:cxn ang="0">
                  <a:pos x="186" y="166"/>
                </a:cxn>
                <a:cxn ang="0">
                  <a:pos x="190" y="180"/>
                </a:cxn>
                <a:cxn ang="0">
                  <a:pos x="196" y="186"/>
                </a:cxn>
                <a:cxn ang="0">
                  <a:pos x="210" y="182"/>
                </a:cxn>
                <a:cxn ang="0">
                  <a:pos x="208" y="190"/>
                </a:cxn>
                <a:cxn ang="0">
                  <a:pos x="194" y="208"/>
                </a:cxn>
                <a:cxn ang="0">
                  <a:pos x="168" y="218"/>
                </a:cxn>
                <a:cxn ang="0">
                  <a:pos x="156" y="216"/>
                </a:cxn>
                <a:cxn ang="0">
                  <a:pos x="134" y="200"/>
                </a:cxn>
                <a:cxn ang="0">
                  <a:pos x="126" y="184"/>
                </a:cxn>
                <a:cxn ang="0">
                  <a:pos x="92" y="208"/>
                </a:cxn>
                <a:cxn ang="0">
                  <a:pos x="58" y="216"/>
                </a:cxn>
                <a:cxn ang="0">
                  <a:pos x="44" y="216"/>
                </a:cxn>
                <a:cxn ang="0">
                  <a:pos x="22" y="208"/>
                </a:cxn>
                <a:cxn ang="0">
                  <a:pos x="10" y="192"/>
                </a:cxn>
                <a:cxn ang="0">
                  <a:pos x="2" y="174"/>
                </a:cxn>
                <a:cxn ang="0">
                  <a:pos x="0" y="164"/>
                </a:cxn>
                <a:cxn ang="0">
                  <a:pos x="2" y="146"/>
                </a:cxn>
                <a:cxn ang="0">
                  <a:pos x="10" y="132"/>
                </a:cxn>
                <a:cxn ang="0">
                  <a:pos x="24" y="118"/>
                </a:cxn>
                <a:cxn ang="0">
                  <a:pos x="44" y="110"/>
                </a:cxn>
                <a:cxn ang="0">
                  <a:pos x="112" y="88"/>
                </a:cxn>
                <a:cxn ang="0">
                  <a:pos x="122" y="82"/>
                </a:cxn>
                <a:cxn ang="0">
                  <a:pos x="122" y="68"/>
                </a:cxn>
                <a:cxn ang="0">
                  <a:pos x="116" y="56"/>
                </a:cxn>
                <a:cxn ang="0">
                  <a:pos x="102" y="46"/>
                </a:cxn>
                <a:cxn ang="0">
                  <a:pos x="90" y="42"/>
                </a:cxn>
                <a:cxn ang="0">
                  <a:pos x="64" y="42"/>
                </a:cxn>
                <a:cxn ang="0">
                  <a:pos x="42" y="50"/>
                </a:cxn>
                <a:cxn ang="0">
                  <a:pos x="22" y="66"/>
                </a:cxn>
                <a:cxn ang="0">
                  <a:pos x="12" y="78"/>
                </a:cxn>
              </a:cxnLst>
              <a:rect l="0" t="0" r="r" b="b"/>
              <a:pathLst>
                <a:path w="210" h="218">
                  <a:moveTo>
                    <a:pt x="124" y="102"/>
                  </a:moveTo>
                  <a:lnTo>
                    <a:pt x="124" y="152"/>
                  </a:lnTo>
                  <a:lnTo>
                    <a:pt x="124" y="152"/>
                  </a:lnTo>
                  <a:lnTo>
                    <a:pt x="122" y="168"/>
                  </a:lnTo>
                  <a:lnTo>
                    <a:pt x="118" y="174"/>
                  </a:lnTo>
                  <a:lnTo>
                    <a:pt x="116" y="178"/>
                  </a:lnTo>
                  <a:lnTo>
                    <a:pt x="112" y="182"/>
                  </a:lnTo>
                  <a:lnTo>
                    <a:pt x="106" y="184"/>
                  </a:lnTo>
                  <a:lnTo>
                    <a:pt x="100" y="186"/>
                  </a:lnTo>
                  <a:lnTo>
                    <a:pt x="92" y="188"/>
                  </a:lnTo>
                  <a:lnTo>
                    <a:pt x="92" y="188"/>
                  </a:lnTo>
                  <a:lnTo>
                    <a:pt x="84" y="186"/>
                  </a:lnTo>
                  <a:lnTo>
                    <a:pt x="78" y="184"/>
                  </a:lnTo>
                  <a:lnTo>
                    <a:pt x="72" y="180"/>
                  </a:lnTo>
                  <a:lnTo>
                    <a:pt x="68" y="176"/>
                  </a:lnTo>
                  <a:lnTo>
                    <a:pt x="64" y="170"/>
                  </a:lnTo>
                  <a:lnTo>
                    <a:pt x="62" y="164"/>
                  </a:lnTo>
                  <a:lnTo>
                    <a:pt x="60" y="150"/>
                  </a:lnTo>
                  <a:lnTo>
                    <a:pt x="60" y="150"/>
                  </a:lnTo>
                  <a:lnTo>
                    <a:pt x="62" y="142"/>
                  </a:lnTo>
                  <a:lnTo>
                    <a:pt x="64" y="134"/>
                  </a:lnTo>
                  <a:lnTo>
                    <a:pt x="70" y="128"/>
                  </a:lnTo>
                  <a:lnTo>
                    <a:pt x="76" y="124"/>
                  </a:lnTo>
                  <a:lnTo>
                    <a:pt x="124" y="102"/>
                  </a:lnTo>
                  <a:lnTo>
                    <a:pt x="124" y="102"/>
                  </a:lnTo>
                  <a:close/>
                  <a:moveTo>
                    <a:pt x="12" y="78"/>
                  </a:moveTo>
                  <a:lnTo>
                    <a:pt x="12" y="78"/>
                  </a:lnTo>
                  <a:lnTo>
                    <a:pt x="16" y="58"/>
                  </a:lnTo>
                  <a:lnTo>
                    <a:pt x="24" y="42"/>
                  </a:lnTo>
                  <a:lnTo>
                    <a:pt x="34" y="28"/>
                  </a:lnTo>
                  <a:lnTo>
                    <a:pt x="46" y="18"/>
                  </a:lnTo>
                  <a:lnTo>
                    <a:pt x="60" y="10"/>
                  </a:lnTo>
                  <a:lnTo>
                    <a:pt x="74" y="4"/>
                  </a:lnTo>
                  <a:lnTo>
                    <a:pt x="90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20" y="0"/>
                  </a:lnTo>
                  <a:lnTo>
                    <a:pt x="134" y="4"/>
                  </a:lnTo>
                  <a:lnTo>
                    <a:pt x="146" y="10"/>
                  </a:lnTo>
                  <a:lnTo>
                    <a:pt x="160" y="16"/>
                  </a:lnTo>
                  <a:lnTo>
                    <a:pt x="170" y="26"/>
                  </a:lnTo>
                  <a:lnTo>
                    <a:pt x="178" y="36"/>
                  </a:lnTo>
                  <a:lnTo>
                    <a:pt x="184" y="46"/>
                  </a:lnTo>
                  <a:lnTo>
                    <a:pt x="186" y="60"/>
                  </a:lnTo>
                  <a:lnTo>
                    <a:pt x="186" y="166"/>
                  </a:lnTo>
                  <a:lnTo>
                    <a:pt x="186" y="166"/>
                  </a:lnTo>
                  <a:lnTo>
                    <a:pt x="188" y="176"/>
                  </a:lnTo>
                  <a:lnTo>
                    <a:pt x="190" y="180"/>
                  </a:lnTo>
                  <a:lnTo>
                    <a:pt x="192" y="184"/>
                  </a:lnTo>
                  <a:lnTo>
                    <a:pt x="196" y="186"/>
                  </a:lnTo>
                  <a:lnTo>
                    <a:pt x="200" y="186"/>
                  </a:lnTo>
                  <a:lnTo>
                    <a:pt x="210" y="182"/>
                  </a:lnTo>
                  <a:lnTo>
                    <a:pt x="210" y="182"/>
                  </a:lnTo>
                  <a:lnTo>
                    <a:pt x="208" y="190"/>
                  </a:lnTo>
                  <a:lnTo>
                    <a:pt x="204" y="196"/>
                  </a:lnTo>
                  <a:lnTo>
                    <a:pt x="194" y="208"/>
                  </a:lnTo>
                  <a:lnTo>
                    <a:pt x="180" y="214"/>
                  </a:lnTo>
                  <a:lnTo>
                    <a:pt x="168" y="218"/>
                  </a:lnTo>
                  <a:lnTo>
                    <a:pt x="168" y="218"/>
                  </a:lnTo>
                  <a:lnTo>
                    <a:pt x="156" y="216"/>
                  </a:lnTo>
                  <a:lnTo>
                    <a:pt x="144" y="210"/>
                  </a:lnTo>
                  <a:lnTo>
                    <a:pt x="134" y="200"/>
                  </a:lnTo>
                  <a:lnTo>
                    <a:pt x="126" y="184"/>
                  </a:lnTo>
                  <a:lnTo>
                    <a:pt x="126" y="184"/>
                  </a:lnTo>
                  <a:lnTo>
                    <a:pt x="110" y="198"/>
                  </a:lnTo>
                  <a:lnTo>
                    <a:pt x="92" y="208"/>
                  </a:lnTo>
                  <a:lnTo>
                    <a:pt x="76" y="214"/>
                  </a:lnTo>
                  <a:lnTo>
                    <a:pt x="58" y="216"/>
                  </a:lnTo>
                  <a:lnTo>
                    <a:pt x="58" y="216"/>
                  </a:lnTo>
                  <a:lnTo>
                    <a:pt x="44" y="216"/>
                  </a:lnTo>
                  <a:lnTo>
                    <a:pt x="32" y="212"/>
                  </a:lnTo>
                  <a:lnTo>
                    <a:pt x="22" y="208"/>
                  </a:lnTo>
                  <a:lnTo>
                    <a:pt x="16" y="200"/>
                  </a:lnTo>
                  <a:lnTo>
                    <a:pt x="10" y="192"/>
                  </a:lnTo>
                  <a:lnTo>
                    <a:pt x="4" y="184"/>
                  </a:lnTo>
                  <a:lnTo>
                    <a:pt x="2" y="17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2" y="156"/>
                  </a:lnTo>
                  <a:lnTo>
                    <a:pt x="2" y="146"/>
                  </a:lnTo>
                  <a:lnTo>
                    <a:pt x="6" y="138"/>
                  </a:lnTo>
                  <a:lnTo>
                    <a:pt x="10" y="132"/>
                  </a:lnTo>
                  <a:lnTo>
                    <a:pt x="16" y="124"/>
                  </a:lnTo>
                  <a:lnTo>
                    <a:pt x="24" y="118"/>
                  </a:lnTo>
                  <a:lnTo>
                    <a:pt x="34" y="114"/>
                  </a:lnTo>
                  <a:lnTo>
                    <a:pt x="44" y="110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8" y="86"/>
                  </a:lnTo>
                  <a:lnTo>
                    <a:pt x="122" y="82"/>
                  </a:lnTo>
                  <a:lnTo>
                    <a:pt x="122" y="76"/>
                  </a:lnTo>
                  <a:lnTo>
                    <a:pt x="122" y="68"/>
                  </a:lnTo>
                  <a:lnTo>
                    <a:pt x="120" y="62"/>
                  </a:lnTo>
                  <a:lnTo>
                    <a:pt x="116" y="56"/>
                  </a:lnTo>
                  <a:lnTo>
                    <a:pt x="110" y="50"/>
                  </a:lnTo>
                  <a:lnTo>
                    <a:pt x="102" y="46"/>
                  </a:lnTo>
                  <a:lnTo>
                    <a:pt x="102" y="46"/>
                  </a:lnTo>
                  <a:lnTo>
                    <a:pt x="90" y="42"/>
                  </a:lnTo>
                  <a:lnTo>
                    <a:pt x="78" y="40"/>
                  </a:lnTo>
                  <a:lnTo>
                    <a:pt x="64" y="42"/>
                  </a:lnTo>
                  <a:lnTo>
                    <a:pt x="54" y="44"/>
                  </a:lnTo>
                  <a:lnTo>
                    <a:pt x="42" y="50"/>
                  </a:lnTo>
                  <a:lnTo>
                    <a:pt x="32" y="58"/>
                  </a:lnTo>
                  <a:lnTo>
                    <a:pt x="22" y="66"/>
                  </a:lnTo>
                  <a:lnTo>
                    <a:pt x="12" y="78"/>
                  </a:lnTo>
                  <a:lnTo>
                    <a:pt x="12" y="7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4787" y="2045"/>
              <a:ext cx="167" cy="317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8" y="4"/>
                </a:cxn>
                <a:cxn ang="0">
                  <a:pos x="98" y="100"/>
                </a:cxn>
                <a:cxn ang="0">
                  <a:pos x="162" y="100"/>
                </a:cxn>
                <a:cxn ang="0">
                  <a:pos x="162" y="120"/>
                </a:cxn>
                <a:cxn ang="0">
                  <a:pos x="98" y="120"/>
                </a:cxn>
                <a:cxn ang="0">
                  <a:pos x="98" y="240"/>
                </a:cxn>
                <a:cxn ang="0">
                  <a:pos x="98" y="240"/>
                </a:cxn>
                <a:cxn ang="0">
                  <a:pos x="100" y="256"/>
                </a:cxn>
                <a:cxn ang="0">
                  <a:pos x="104" y="266"/>
                </a:cxn>
                <a:cxn ang="0">
                  <a:pos x="110" y="274"/>
                </a:cxn>
                <a:cxn ang="0">
                  <a:pos x="118" y="278"/>
                </a:cxn>
                <a:cxn ang="0">
                  <a:pos x="128" y="280"/>
                </a:cxn>
                <a:cxn ang="0">
                  <a:pos x="138" y="278"/>
                </a:cxn>
                <a:cxn ang="0">
                  <a:pos x="150" y="272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4" y="264"/>
                </a:cxn>
                <a:cxn ang="0">
                  <a:pos x="166" y="268"/>
                </a:cxn>
                <a:cxn ang="0">
                  <a:pos x="168" y="268"/>
                </a:cxn>
                <a:cxn ang="0">
                  <a:pos x="168" y="268"/>
                </a:cxn>
                <a:cxn ang="0">
                  <a:pos x="158" y="284"/>
                </a:cxn>
                <a:cxn ang="0">
                  <a:pos x="150" y="294"/>
                </a:cxn>
                <a:cxn ang="0">
                  <a:pos x="138" y="304"/>
                </a:cxn>
                <a:cxn ang="0">
                  <a:pos x="126" y="312"/>
                </a:cxn>
                <a:cxn ang="0">
                  <a:pos x="112" y="316"/>
                </a:cxn>
                <a:cxn ang="0">
                  <a:pos x="98" y="318"/>
                </a:cxn>
                <a:cxn ang="0">
                  <a:pos x="84" y="316"/>
                </a:cxn>
                <a:cxn ang="0">
                  <a:pos x="68" y="312"/>
                </a:cxn>
                <a:cxn ang="0">
                  <a:pos x="68" y="312"/>
                </a:cxn>
                <a:cxn ang="0">
                  <a:pos x="54" y="302"/>
                </a:cxn>
                <a:cxn ang="0">
                  <a:pos x="46" y="296"/>
                </a:cxn>
                <a:cxn ang="0">
                  <a:pos x="40" y="290"/>
                </a:cxn>
                <a:cxn ang="0">
                  <a:pos x="36" y="282"/>
                </a:cxn>
                <a:cxn ang="0">
                  <a:pos x="32" y="272"/>
                </a:cxn>
                <a:cxn ang="0">
                  <a:pos x="28" y="260"/>
                </a:cxn>
                <a:cxn ang="0">
                  <a:pos x="28" y="248"/>
                </a:cxn>
                <a:cxn ang="0">
                  <a:pos x="28" y="120"/>
                </a:cxn>
                <a:cxn ang="0">
                  <a:pos x="0" y="120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6" y="96"/>
                </a:cxn>
                <a:cxn ang="0">
                  <a:pos x="32" y="90"/>
                </a:cxn>
                <a:cxn ang="0">
                  <a:pos x="46" y="82"/>
                </a:cxn>
                <a:cxn ang="0">
                  <a:pos x="58" y="70"/>
                </a:cxn>
                <a:cxn ang="0">
                  <a:pos x="70" y="56"/>
                </a:cxn>
                <a:cxn ang="0">
                  <a:pos x="78" y="40"/>
                </a:cxn>
                <a:cxn ang="0">
                  <a:pos x="86" y="22"/>
                </a:cxn>
                <a:cxn ang="0">
                  <a:pos x="90" y="0"/>
                </a:cxn>
                <a:cxn ang="0">
                  <a:pos x="90" y="0"/>
                </a:cxn>
              </a:cxnLst>
              <a:rect l="0" t="0" r="r" b="b"/>
              <a:pathLst>
                <a:path w="168" h="318">
                  <a:moveTo>
                    <a:pt x="90" y="0"/>
                  </a:moveTo>
                  <a:lnTo>
                    <a:pt x="98" y="4"/>
                  </a:lnTo>
                  <a:lnTo>
                    <a:pt x="98" y="100"/>
                  </a:lnTo>
                  <a:lnTo>
                    <a:pt x="162" y="100"/>
                  </a:lnTo>
                  <a:lnTo>
                    <a:pt x="162" y="120"/>
                  </a:lnTo>
                  <a:lnTo>
                    <a:pt x="98" y="120"/>
                  </a:lnTo>
                  <a:lnTo>
                    <a:pt x="98" y="240"/>
                  </a:lnTo>
                  <a:lnTo>
                    <a:pt x="98" y="240"/>
                  </a:lnTo>
                  <a:lnTo>
                    <a:pt x="100" y="256"/>
                  </a:lnTo>
                  <a:lnTo>
                    <a:pt x="104" y="266"/>
                  </a:lnTo>
                  <a:lnTo>
                    <a:pt x="110" y="274"/>
                  </a:lnTo>
                  <a:lnTo>
                    <a:pt x="118" y="278"/>
                  </a:lnTo>
                  <a:lnTo>
                    <a:pt x="128" y="280"/>
                  </a:lnTo>
                  <a:lnTo>
                    <a:pt x="138" y="278"/>
                  </a:lnTo>
                  <a:lnTo>
                    <a:pt x="150" y="272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4" y="264"/>
                  </a:lnTo>
                  <a:lnTo>
                    <a:pt x="166" y="268"/>
                  </a:lnTo>
                  <a:lnTo>
                    <a:pt x="168" y="268"/>
                  </a:lnTo>
                  <a:lnTo>
                    <a:pt x="168" y="268"/>
                  </a:lnTo>
                  <a:lnTo>
                    <a:pt x="158" y="284"/>
                  </a:lnTo>
                  <a:lnTo>
                    <a:pt x="150" y="294"/>
                  </a:lnTo>
                  <a:lnTo>
                    <a:pt x="138" y="304"/>
                  </a:lnTo>
                  <a:lnTo>
                    <a:pt x="126" y="312"/>
                  </a:lnTo>
                  <a:lnTo>
                    <a:pt x="112" y="316"/>
                  </a:lnTo>
                  <a:lnTo>
                    <a:pt x="98" y="318"/>
                  </a:lnTo>
                  <a:lnTo>
                    <a:pt x="84" y="316"/>
                  </a:lnTo>
                  <a:lnTo>
                    <a:pt x="68" y="312"/>
                  </a:lnTo>
                  <a:lnTo>
                    <a:pt x="68" y="312"/>
                  </a:lnTo>
                  <a:lnTo>
                    <a:pt x="54" y="302"/>
                  </a:lnTo>
                  <a:lnTo>
                    <a:pt x="46" y="296"/>
                  </a:lnTo>
                  <a:lnTo>
                    <a:pt x="40" y="290"/>
                  </a:lnTo>
                  <a:lnTo>
                    <a:pt x="36" y="282"/>
                  </a:lnTo>
                  <a:lnTo>
                    <a:pt x="32" y="272"/>
                  </a:lnTo>
                  <a:lnTo>
                    <a:pt x="28" y="260"/>
                  </a:lnTo>
                  <a:lnTo>
                    <a:pt x="28" y="248"/>
                  </a:lnTo>
                  <a:lnTo>
                    <a:pt x="28" y="120"/>
                  </a:lnTo>
                  <a:lnTo>
                    <a:pt x="0" y="12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6" y="96"/>
                  </a:lnTo>
                  <a:lnTo>
                    <a:pt x="32" y="90"/>
                  </a:lnTo>
                  <a:lnTo>
                    <a:pt x="46" y="82"/>
                  </a:lnTo>
                  <a:lnTo>
                    <a:pt x="58" y="70"/>
                  </a:lnTo>
                  <a:lnTo>
                    <a:pt x="70" y="56"/>
                  </a:lnTo>
                  <a:lnTo>
                    <a:pt x="78" y="40"/>
                  </a:lnTo>
                  <a:lnTo>
                    <a:pt x="86" y="22"/>
                  </a:lnTo>
                  <a:lnTo>
                    <a:pt x="90" y="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4902" y="2145"/>
              <a:ext cx="288" cy="361"/>
            </a:xfrm>
            <a:custGeom>
              <a:avLst/>
              <a:gdLst/>
              <a:ahLst/>
              <a:cxnLst>
                <a:cxn ang="0">
                  <a:pos x="192" y="10"/>
                </a:cxn>
                <a:cxn ang="0">
                  <a:pos x="204" y="14"/>
                </a:cxn>
                <a:cxn ang="0">
                  <a:pos x="218" y="26"/>
                </a:cxn>
                <a:cxn ang="0">
                  <a:pos x="220" y="36"/>
                </a:cxn>
                <a:cxn ang="0">
                  <a:pos x="218" y="54"/>
                </a:cxn>
                <a:cxn ang="0">
                  <a:pos x="176" y="150"/>
                </a:cxn>
                <a:cxn ang="0">
                  <a:pos x="128" y="54"/>
                </a:cxn>
                <a:cxn ang="0">
                  <a:pos x="118" y="26"/>
                </a:cxn>
                <a:cxn ang="0">
                  <a:pos x="120" y="20"/>
                </a:cxn>
                <a:cxn ang="0">
                  <a:pos x="130" y="12"/>
                </a:cxn>
                <a:cxn ang="0">
                  <a:pos x="140" y="0"/>
                </a:cxn>
                <a:cxn ang="0">
                  <a:pos x="0" y="10"/>
                </a:cxn>
                <a:cxn ang="0">
                  <a:pos x="18" y="16"/>
                </a:cxn>
                <a:cxn ang="0">
                  <a:pos x="32" y="24"/>
                </a:cxn>
                <a:cxn ang="0">
                  <a:pos x="44" y="36"/>
                </a:cxn>
                <a:cxn ang="0">
                  <a:pos x="140" y="228"/>
                </a:cxn>
                <a:cxn ang="0">
                  <a:pos x="124" y="258"/>
                </a:cxn>
                <a:cxn ang="0">
                  <a:pos x="110" y="278"/>
                </a:cxn>
                <a:cxn ang="0">
                  <a:pos x="98" y="288"/>
                </a:cxn>
                <a:cxn ang="0">
                  <a:pos x="72" y="300"/>
                </a:cxn>
                <a:cxn ang="0">
                  <a:pos x="58" y="300"/>
                </a:cxn>
                <a:cxn ang="0">
                  <a:pos x="26" y="296"/>
                </a:cxn>
                <a:cxn ang="0">
                  <a:pos x="12" y="362"/>
                </a:cxn>
                <a:cxn ang="0">
                  <a:pos x="32" y="362"/>
                </a:cxn>
                <a:cxn ang="0">
                  <a:pos x="64" y="358"/>
                </a:cxn>
                <a:cxn ang="0">
                  <a:pos x="90" y="346"/>
                </a:cxn>
                <a:cxn ang="0">
                  <a:pos x="100" y="336"/>
                </a:cxn>
                <a:cxn ang="0">
                  <a:pos x="120" y="308"/>
                </a:cxn>
                <a:cxn ang="0">
                  <a:pos x="232" y="66"/>
                </a:cxn>
                <a:cxn ang="0">
                  <a:pos x="246" y="40"/>
                </a:cxn>
                <a:cxn ang="0">
                  <a:pos x="256" y="24"/>
                </a:cxn>
                <a:cxn ang="0">
                  <a:pos x="270" y="16"/>
                </a:cxn>
                <a:cxn ang="0">
                  <a:pos x="288" y="0"/>
                </a:cxn>
              </a:cxnLst>
              <a:rect l="0" t="0" r="r" b="b"/>
              <a:pathLst>
                <a:path w="288" h="362">
                  <a:moveTo>
                    <a:pt x="192" y="0"/>
                  </a:moveTo>
                  <a:lnTo>
                    <a:pt x="192" y="10"/>
                  </a:lnTo>
                  <a:lnTo>
                    <a:pt x="192" y="10"/>
                  </a:lnTo>
                  <a:lnTo>
                    <a:pt x="204" y="14"/>
                  </a:lnTo>
                  <a:lnTo>
                    <a:pt x="214" y="18"/>
                  </a:lnTo>
                  <a:lnTo>
                    <a:pt x="218" y="26"/>
                  </a:lnTo>
                  <a:lnTo>
                    <a:pt x="220" y="36"/>
                  </a:lnTo>
                  <a:lnTo>
                    <a:pt x="220" y="36"/>
                  </a:lnTo>
                  <a:lnTo>
                    <a:pt x="220" y="46"/>
                  </a:lnTo>
                  <a:lnTo>
                    <a:pt x="218" y="54"/>
                  </a:lnTo>
                  <a:lnTo>
                    <a:pt x="208" y="78"/>
                  </a:lnTo>
                  <a:lnTo>
                    <a:pt x="176" y="150"/>
                  </a:lnTo>
                  <a:lnTo>
                    <a:pt x="128" y="54"/>
                  </a:lnTo>
                  <a:lnTo>
                    <a:pt x="128" y="54"/>
                  </a:lnTo>
                  <a:lnTo>
                    <a:pt x="122" y="36"/>
                  </a:lnTo>
                  <a:lnTo>
                    <a:pt x="118" y="26"/>
                  </a:lnTo>
                  <a:lnTo>
                    <a:pt x="118" y="26"/>
                  </a:lnTo>
                  <a:lnTo>
                    <a:pt x="120" y="20"/>
                  </a:lnTo>
                  <a:lnTo>
                    <a:pt x="124" y="14"/>
                  </a:lnTo>
                  <a:lnTo>
                    <a:pt x="130" y="12"/>
                  </a:lnTo>
                  <a:lnTo>
                    <a:pt x="140" y="10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8" y="16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8" y="28"/>
                  </a:lnTo>
                  <a:lnTo>
                    <a:pt x="44" y="36"/>
                  </a:lnTo>
                  <a:lnTo>
                    <a:pt x="56" y="58"/>
                  </a:lnTo>
                  <a:lnTo>
                    <a:pt x="140" y="228"/>
                  </a:lnTo>
                  <a:lnTo>
                    <a:pt x="140" y="228"/>
                  </a:lnTo>
                  <a:lnTo>
                    <a:pt x="124" y="258"/>
                  </a:lnTo>
                  <a:lnTo>
                    <a:pt x="116" y="270"/>
                  </a:lnTo>
                  <a:lnTo>
                    <a:pt x="110" y="278"/>
                  </a:lnTo>
                  <a:lnTo>
                    <a:pt x="110" y="278"/>
                  </a:lnTo>
                  <a:lnTo>
                    <a:pt x="98" y="288"/>
                  </a:lnTo>
                  <a:lnTo>
                    <a:pt x="86" y="296"/>
                  </a:lnTo>
                  <a:lnTo>
                    <a:pt x="72" y="300"/>
                  </a:lnTo>
                  <a:lnTo>
                    <a:pt x="58" y="300"/>
                  </a:lnTo>
                  <a:lnTo>
                    <a:pt x="58" y="300"/>
                  </a:lnTo>
                  <a:lnTo>
                    <a:pt x="42" y="300"/>
                  </a:lnTo>
                  <a:lnTo>
                    <a:pt x="26" y="296"/>
                  </a:lnTo>
                  <a:lnTo>
                    <a:pt x="12" y="362"/>
                  </a:lnTo>
                  <a:lnTo>
                    <a:pt x="12" y="362"/>
                  </a:lnTo>
                  <a:lnTo>
                    <a:pt x="32" y="362"/>
                  </a:lnTo>
                  <a:lnTo>
                    <a:pt x="32" y="362"/>
                  </a:lnTo>
                  <a:lnTo>
                    <a:pt x="48" y="362"/>
                  </a:lnTo>
                  <a:lnTo>
                    <a:pt x="64" y="358"/>
                  </a:lnTo>
                  <a:lnTo>
                    <a:pt x="78" y="354"/>
                  </a:lnTo>
                  <a:lnTo>
                    <a:pt x="90" y="346"/>
                  </a:lnTo>
                  <a:lnTo>
                    <a:pt x="90" y="346"/>
                  </a:lnTo>
                  <a:lnTo>
                    <a:pt x="100" y="336"/>
                  </a:lnTo>
                  <a:lnTo>
                    <a:pt x="110" y="324"/>
                  </a:lnTo>
                  <a:lnTo>
                    <a:pt x="120" y="308"/>
                  </a:lnTo>
                  <a:lnTo>
                    <a:pt x="130" y="290"/>
                  </a:lnTo>
                  <a:lnTo>
                    <a:pt x="232" y="66"/>
                  </a:lnTo>
                  <a:lnTo>
                    <a:pt x="232" y="66"/>
                  </a:lnTo>
                  <a:lnTo>
                    <a:pt x="246" y="40"/>
                  </a:lnTo>
                  <a:lnTo>
                    <a:pt x="256" y="24"/>
                  </a:lnTo>
                  <a:lnTo>
                    <a:pt x="256" y="24"/>
                  </a:lnTo>
                  <a:lnTo>
                    <a:pt x="262" y="20"/>
                  </a:lnTo>
                  <a:lnTo>
                    <a:pt x="270" y="16"/>
                  </a:lnTo>
                  <a:lnTo>
                    <a:pt x="288" y="10"/>
                  </a:lnTo>
                  <a:lnTo>
                    <a:pt x="288" y="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37" name="Picture 11" descr="C:\Users\mdefoort\Desktop\eecl.jp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0275" y="1262063"/>
            <a:ext cx="838200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3" descr="http://www.eecl.colostate.edu/galleries/biofuels/bin/images/medium/2007_03_12_08_06_16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6800" y="1219200"/>
            <a:ext cx="917575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5" descr="http://www.bihnsystems.com/2007/2007-11-01%20Solix/content/bin/images/large/2007_11_01_09_14_56.jpg"/>
          <p:cNvPicPr>
            <a:picLocks noChangeArrowheads="1"/>
          </p:cNvPicPr>
          <p:nvPr userDrawn="1"/>
        </p:nvPicPr>
        <p:blipFill>
          <a:blip r:embed="rId10" cstate="print">
            <a:lum contrast="10000"/>
          </a:blip>
          <a:srcRect/>
          <a:stretch>
            <a:fillRect/>
          </a:stretch>
        </p:blipFill>
        <p:spPr bwMode="auto">
          <a:xfrm>
            <a:off x="6934200" y="1219200"/>
            <a:ext cx="9144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1" descr="2007-07-23 16-52-26-96"/>
          <p:cNvPicPr>
            <a:picLocks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7400" y="22098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 userDrawn="1"/>
        </p:nvSpPr>
        <p:spPr>
          <a:xfrm>
            <a:off x="960438" y="4795838"/>
            <a:ext cx="7315200" cy="1190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spc="-15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  <a:ea typeface="Verdana" pitchFamily="34" charset="0"/>
                <a:cs typeface="Verdana" pitchFamily="34" charset="0"/>
              </a:rPr>
              <a:t>Engines &amp; Energy Conversion Laboratory</a:t>
            </a:r>
          </a:p>
          <a:p>
            <a:pPr marL="342900" indent="-342900" fontAlgn="auto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3200" i="1" spc="-150" dirty="0">
              <a:solidFill>
                <a:schemeClr val="accent3">
                  <a:lumMod val="60000"/>
                  <a:lumOff val="40000"/>
                </a:schemeClr>
              </a:solidFill>
              <a:latin typeface="Adobe Garamond Pro" pitchFamily="18" charset="0"/>
              <a:ea typeface="Verdana" pitchFamily="34" charset="0"/>
              <a:cs typeface="Verdan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  <a:latin typeface="Adobe Caslon Pro" pitchFamily="18" charset="0"/>
              <a:cs typeface="+mn-cs"/>
            </a:endParaRPr>
          </a:p>
        </p:txBody>
      </p:sp>
      <p:sp>
        <p:nvSpPr>
          <p:cNvPr id="93" name="Title 92"/>
          <p:cNvSpPr>
            <a:spLocks noGrp="1"/>
          </p:cNvSpPr>
          <p:nvPr>
            <p:ph type="title"/>
          </p:nvPr>
        </p:nvSpPr>
        <p:spPr>
          <a:xfrm>
            <a:off x="954828" y="3886200"/>
            <a:ext cx="7960572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3CBA-2179-4154-A86F-D320CB6DEE02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9664F-D24B-4E54-8FC5-BC0DC9CD6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g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0"/>
            <a:ext cx="8229600" cy="927656"/>
          </a:xfrm>
          <a:prstGeom prst="round2SameRect">
            <a:avLst>
              <a:gd name="adj1" fmla="val 0"/>
              <a:gd name="adj2" fmla="val 25397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anchor="b"/>
          <a:lstStyle>
            <a:lvl1pPr algn="l">
              <a:defRPr sz="3200" b="1" cap="none" spc="-150" baseline="0">
                <a:latin typeface="Garamond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9E948-01FA-4868-89C2-A3437F0670D6}" type="datetimeFigureOut">
              <a:rPr lang="en-US"/>
              <a:pPr>
                <a:defRPr/>
              </a:pPr>
              <a:t>10/9/2017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6DB34-7F6C-4155-9A82-7C082449B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ar Simul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0"/>
            <a:ext cx="8229600" cy="914400"/>
          </a:xfrm>
          <a:prstGeom prst="round2SameRect">
            <a:avLst>
              <a:gd name="adj1" fmla="val 0"/>
              <a:gd name="adj2" fmla="val 27778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anchor="b"/>
          <a:lstStyle>
            <a:lvl1pPr algn="l">
              <a:defRPr sz="3200" spc="-150">
                <a:latin typeface="Garamond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63F92-8F8A-4C18-9420-A0A17DBA32BE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60155-5A8B-437A-B3C8-8F791DEFF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id 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rrowheads="1"/>
          </p:cNvPicPr>
          <p:nvPr userDrawn="1"/>
        </p:nvPicPr>
        <p:blipFill>
          <a:blip r:embed="rId2" cstate="email">
            <a:lum bright="-20000" contrast="20000"/>
          </a:blip>
          <a:srcRect/>
          <a:stretch>
            <a:fillRect/>
          </a:stretch>
        </p:blipFill>
        <p:spPr bwMode="auto">
          <a:xfrm>
            <a:off x="457200" y="0"/>
            <a:ext cx="8229600" cy="914400"/>
          </a:xfrm>
          <a:prstGeom prst="round2SameRect">
            <a:avLst>
              <a:gd name="adj1" fmla="val 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anchor="b"/>
          <a:lstStyle>
            <a:lvl1pPr algn="l">
              <a:defRPr sz="3200" spc="-150">
                <a:latin typeface="Garamond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A97E0-E8D8-49BD-9725-578D247C25F0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E0BB8-C503-4547-85AF-152C6F455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las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mdefoort\AppData\Local\Microsoft\Windows\Temporary Internet Files\Content.Outlook\P2SRZ069\banner3.jpg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7200" y="0"/>
            <a:ext cx="8229600" cy="914400"/>
          </a:xfrm>
          <a:prstGeom prst="round2SameRect">
            <a:avLst>
              <a:gd name="adj1" fmla="val 0"/>
              <a:gd name="adj2" fmla="val 22449"/>
            </a:avLst>
          </a:prstGeom>
          <a:noFill/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anchor="b"/>
          <a:lstStyle>
            <a:lvl1pPr algn="l">
              <a:defRPr sz="3200" spc="-15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478E6-BEE6-4A4F-9223-78E5E7FD58D3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5B526-46BA-48CD-8743-D12C4AAB5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defoort\AppData\Local\Microsoft\Windows\Temporary Internet Files\Content.Outlook\P2SRZ069\WCEAceremony 002.jpg"/>
          <p:cNvPicPr>
            <a:picLocks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0"/>
            <a:ext cx="8229600" cy="914400"/>
          </a:xfrm>
          <a:prstGeom prst="round2SameRect">
            <a:avLst>
              <a:gd name="adj1" fmla="val 0"/>
              <a:gd name="adj2" fmla="val 22449"/>
            </a:avLst>
          </a:prstGeom>
          <a:noFill/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anchor="b"/>
          <a:lstStyle>
            <a:lvl1pPr algn="l">
              <a:defRPr sz="3200" spc="-15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E3B6F-81B8-44A0-942B-DA391B819208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0CC09-4D86-4620-AB4D-0359453EF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ga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7" descr="solix_ppt2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96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15240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685800"/>
          </a:xfrm>
        </p:spPr>
        <p:txBody>
          <a:bodyPr anchor="b"/>
          <a:lstStyle>
            <a:lvl1pPr algn="l">
              <a:defRPr sz="3200" spc="-150"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00CCC-BB40-4BD3-92B6-FAF945F30667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07B93-64A1-4E52-97A6-D3E6F28B3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ove The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7200" y="0"/>
            <a:ext cx="8229600" cy="914400"/>
          </a:xfrm>
          <a:prstGeom prst="round2SameRect">
            <a:avLst>
              <a:gd name="adj1" fmla="val 0"/>
              <a:gd name="adj2" fmla="val 24490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anchor="b"/>
          <a:lstStyle>
            <a:lvl1pPr algn="l">
              <a:defRPr sz="3200" spc="-15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03D5C-4C45-4422-8C09-D2D741E92AC5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E27AE-25C7-484D-8CA0-80C79C02B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2A1434-E105-47FF-8C29-E84C4E86EF6E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66A06E-3D22-4E7D-80D6-08854FB14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4" r:id="rId12"/>
    <p:sldLayoutId id="2147483695" r:id="rId13"/>
    <p:sldLayoutId id="2147483696" r:id="rId14"/>
    <p:sldLayoutId id="2147483697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000" b="1" kern="1200" spc="-15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Garamond" pitchFamily="18" charset="0"/>
          <a:ea typeface="Verdana" pitchFamily="34" charset="0"/>
          <a:cs typeface="Verdana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800" b="1" kern="1200" spc="-150">
          <a:solidFill>
            <a:schemeClr val="tx1"/>
          </a:solidFill>
          <a:latin typeface="Garamond" pitchFamily="18" charset="0"/>
          <a:ea typeface="Verdana" pitchFamily="34" charset="0"/>
          <a:cs typeface="Verdana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400" b="1" kern="1200" spc="-150">
          <a:solidFill>
            <a:schemeClr val="tx1"/>
          </a:solidFill>
          <a:latin typeface="Garamond" pitchFamily="18" charset="0"/>
          <a:ea typeface="Verdana" pitchFamily="34" charset="0"/>
          <a:cs typeface="Verdana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 b="1" kern="1200" spc="-150">
          <a:solidFill>
            <a:schemeClr val="tx1"/>
          </a:solidFill>
          <a:latin typeface="Garamond" pitchFamily="18" charset="0"/>
          <a:ea typeface="Verdana" pitchFamily="34" charset="0"/>
          <a:cs typeface="Verdana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b="1" kern="1200" spc="-150">
          <a:solidFill>
            <a:schemeClr val="tx1"/>
          </a:solidFill>
          <a:latin typeface="Garamond" pitchFamily="18" charset="0"/>
          <a:ea typeface="Verdana" pitchFamily="34" charset="0"/>
          <a:cs typeface="Verdana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b="1" kern="1200" spc="-150">
          <a:solidFill>
            <a:schemeClr val="tx1"/>
          </a:solidFill>
          <a:latin typeface="Garamond" pitchFamily="18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34.pn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eg"/><Relationship Id="rId5" Type="http://schemas.openxmlformats.org/officeDocument/2006/relationships/image" Target="../media/image35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5" Type="http://schemas.openxmlformats.org/officeDocument/2006/relationships/image" Target="../media/image77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34.png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eg"/><Relationship Id="rId5" Type="http://schemas.openxmlformats.org/officeDocument/2006/relationships/image" Target="../media/image35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4504" y="4559285"/>
            <a:ext cx="4916130" cy="1600200"/>
          </a:xfrm>
        </p:spPr>
        <p:txBody>
          <a:bodyPr anchor="t" anchorCtr="0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Alyssa Aligata</a:t>
            </a:r>
            <a:endParaRPr lang="en-US" sz="1600" spc="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1600" spc="0" dirty="0" smtClean="0">
                <a:latin typeface="Arial" pitchFamily="34" charset="0"/>
                <a:cs typeface="Arial" pitchFamily="34" charset="0"/>
              </a:rPr>
              <a:t>Mechanical Engineering Graduate Student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" y="3352800"/>
            <a:ext cx="5257800" cy="10668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Biofuels </a:t>
            </a:r>
            <a:r>
              <a:rPr lang="en-US" sz="2800" b="1" dirty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from </a:t>
            </a:r>
            <a:r>
              <a:rPr lang="en-US" sz="2800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Microalgae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99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637" y="101958"/>
            <a:ext cx="6019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rPr>
              <a:t>October 2, 2017</a:t>
            </a:r>
          </a:p>
          <a:p>
            <a:pPr algn="ctr"/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Verdana" pitchFamily="34" charset="0"/>
                <a:cs typeface="Verdana" pitchFamily="34" charset="0"/>
              </a:rPr>
              <a:t>KEY 192A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6200" y="6159485"/>
            <a:ext cx="2057400" cy="698515"/>
            <a:chOff x="3124200" y="6083285"/>
            <a:chExt cx="2057400" cy="698515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24200" y="6083285"/>
              <a:ext cx="1981200" cy="69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3657600" y="6604716"/>
              <a:ext cx="15240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3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8025" y="6019800"/>
            <a:ext cx="8159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3331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52400" y="0"/>
            <a:ext cx="72090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The Case for Algae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Phototrophic Microalgae is Potentially Scalable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-1610"/>
          <a:stretch>
            <a:fillRect/>
          </a:stretch>
        </p:blipFill>
        <p:spPr bwMode="auto">
          <a:xfrm>
            <a:off x="533400" y="1752600"/>
            <a:ext cx="8001000" cy="480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78"/>
          <p:cNvSpPr txBox="1">
            <a:spLocks noChangeArrowheads="1"/>
          </p:cNvSpPr>
          <p:nvPr/>
        </p:nvSpPr>
        <p:spPr bwMode="auto">
          <a:xfrm>
            <a:off x="457200" y="10668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defTabSz="438912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b="1" dirty="0" smtClean="0"/>
              <a:t>21 billion gallons per year of “advanced biofuels” </a:t>
            </a:r>
            <a:r>
              <a:rPr lang="en-US" b="1" dirty="0" smtClean="0">
                <a:latin typeface="Arial"/>
                <a:cs typeface="Arial"/>
              </a:rPr>
              <a:t>≈</a:t>
            </a:r>
            <a:r>
              <a:rPr lang="en-US" b="1" dirty="0" smtClean="0"/>
              <a:t> 10% of U.S. liquid on-road fuel usage </a:t>
            </a:r>
            <a:r>
              <a:rPr lang="en-US" b="1" dirty="0" smtClean="0">
                <a:latin typeface="Arial"/>
                <a:cs typeface="Arial"/>
              </a:rPr>
              <a:t>≈</a:t>
            </a:r>
            <a:r>
              <a:rPr lang="en-US" b="1" dirty="0" smtClean="0"/>
              <a:t> how much cultivation area?</a:t>
            </a:r>
            <a:endParaRPr lang="en-US" b="1" dirty="0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2286000" y="3048000"/>
            <a:ext cx="1773936" cy="1773936"/>
          </a:xfrm>
          <a:prstGeom prst="rect">
            <a:avLst/>
          </a:prstGeom>
          <a:solidFill>
            <a:srgbClr val="92D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43400" y="2438400"/>
            <a:ext cx="2743200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spc="0" dirty="0" smtClean="0">
                <a:effectLst/>
              </a:rPr>
              <a:t>21 billion gallons per year of </a:t>
            </a:r>
            <a:r>
              <a:rPr lang="en-US" sz="1600" b="1" spc="0" dirty="0" smtClean="0">
                <a:effectLst/>
              </a:rPr>
              <a:t>soy</a:t>
            </a:r>
            <a:r>
              <a:rPr lang="en-US" sz="1600" spc="0" dirty="0" smtClean="0">
                <a:effectLst/>
              </a:rPr>
              <a:t> biodiesel (</a:t>
            </a:r>
            <a:r>
              <a:rPr lang="en-US" sz="1600" dirty="0" smtClean="0">
                <a:latin typeface="Arial"/>
                <a:cs typeface="Arial"/>
              </a:rPr>
              <a:t>≈ </a:t>
            </a:r>
            <a:r>
              <a:rPr lang="en-US" sz="1600" spc="0" dirty="0" smtClean="0">
                <a:effectLst/>
              </a:rPr>
              <a:t>Alaska)</a:t>
            </a:r>
          </a:p>
        </p:txBody>
      </p:sp>
      <p:cxnSp>
        <p:nvCxnSpPr>
          <p:cNvPr id="15" name="Shape 14"/>
          <p:cNvCxnSpPr>
            <a:stCxn id="13" idx="2"/>
            <a:endCxn id="10" idx="3"/>
          </p:cNvCxnSpPr>
          <p:nvPr/>
        </p:nvCxnSpPr>
        <p:spPr>
          <a:xfrm rot="5400000">
            <a:off x="4431572" y="2651539"/>
            <a:ext cx="911793" cy="1655064"/>
          </a:xfrm>
          <a:prstGeom prst="bentConnector2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57600" y="3505200"/>
            <a:ext cx="3200400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spc="0" dirty="0" smtClean="0">
                <a:effectLst/>
              </a:rPr>
              <a:t>21 billion gallons per year of </a:t>
            </a:r>
            <a:r>
              <a:rPr lang="en-US" sz="1600" b="1" spc="0" dirty="0" smtClean="0">
                <a:effectLst/>
              </a:rPr>
              <a:t>algae</a:t>
            </a:r>
            <a:r>
              <a:rPr lang="en-US" sz="1600" spc="0" dirty="0" smtClean="0">
                <a:effectLst/>
              </a:rPr>
              <a:t> biodiesel (</a:t>
            </a:r>
            <a:r>
              <a:rPr lang="en-US" sz="1600" dirty="0" smtClean="0">
                <a:latin typeface="Arial"/>
                <a:cs typeface="Arial"/>
              </a:rPr>
              <a:t>≈ </a:t>
            </a:r>
            <a:r>
              <a:rPr lang="en-US" sz="1600" spc="0" dirty="0" smtClean="0">
                <a:effectLst/>
              </a:rPr>
              <a:t>Connecticut)</a:t>
            </a:r>
          </a:p>
        </p:txBody>
      </p:sp>
      <p:cxnSp>
        <p:nvCxnSpPr>
          <p:cNvPr id="12" name="Shape 11"/>
          <p:cNvCxnSpPr>
            <a:stCxn id="11" idx="2"/>
            <a:endCxn id="14" idx="3"/>
          </p:cNvCxnSpPr>
          <p:nvPr/>
        </p:nvCxnSpPr>
        <p:spPr>
          <a:xfrm rot="5400000">
            <a:off x="4050085" y="3374952"/>
            <a:ext cx="492693" cy="1922739"/>
          </a:xfrm>
          <a:prstGeom prst="bentConnector2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>
            <a:spLocks noChangeAspect="1"/>
          </p:cNvSpPr>
          <p:nvPr/>
        </p:nvSpPr>
        <p:spPr>
          <a:xfrm>
            <a:off x="3161325" y="4495800"/>
            <a:ext cx="173736" cy="173736"/>
          </a:xfrm>
          <a:prstGeom prst="rect">
            <a:avLst/>
          </a:prstGeom>
          <a:solidFill>
            <a:srgbClr val="92D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6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21861" y="71735"/>
            <a:ext cx="690605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Algal Biofuels: Progress and Research Challenges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Overview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330558" y="1249501"/>
            <a:ext cx="85344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Motivation for Renewable Liquid Fuels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The Case for Algae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Research Challenges: Biology to Combustion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Cultivation, Harvesting and Extraction Research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Conversion of Algal Lipids and Biomass into Liquid Fuels</a:t>
            </a:r>
            <a:endParaRPr lang="en-US" b="1" dirty="0" smtClean="0"/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Conclusions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62" y="4731605"/>
            <a:ext cx="2704563" cy="17992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624" y="4731605"/>
            <a:ext cx="1111374" cy="17697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3276600" y="4731604"/>
            <a:ext cx="1753071" cy="1778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604" t="1325" r="59223" b="54958"/>
          <a:stretch/>
        </p:blipFill>
        <p:spPr bwMode="auto">
          <a:xfrm>
            <a:off x="6566874" y="4731605"/>
            <a:ext cx="2272326" cy="1769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46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858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pc="0" dirty="0" smtClean="0"/>
              <a:t>Current Research Challenges</a:t>
            </a:r>
            <a:br>
              <a:rPr lang="en-US" spc="0" dirty="0" smtClean="0"/>
            </a:br>
            <a:r>
              <a:rPr lang="en-US" sz="1800" spc="0" dirty="0" smtClean="0"/>
              <a:t>Biology, Cultivation, Harvesting, Extraction, Conversion, Co-Products</a:t>
            </a:r>
            <a:endParaRPr lang="en-US" sz="1800" spc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864" t="16667" r="37152" b="16667"/>
          <a:stretch>
            <a:fillRect/>
          </a:stretch>
        </p:blipFill>
        <p:spPr bwMode="auto">
          <a:xfrm>
            <a:off x="304800" y="1447800"/>
            <a:ext cx="2286000" cy="1897811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460679"/>
            <a:ext cx="2743200" cy="1920373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6504" b="8943"/>
          <a:stretch>
            <a:fillRect/>
          </a:stretch>
        </p:blipFill>
        <p:spPr bwMode="auto">
          <a:xfrm>
            <a:off x="6926987" y="1447800"/>
            <a:ext cx="1759813" cy="1981200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4191000"/>
            <a:ext cx="1371600" cy="2184159"/>
          </a:xfrm>
          <a:prstGeom prst="rect">
            <a:avLst/>
          </a:prstGeom>
          <a:ln w="28575">
            <a:solidFill>
              <a:srgbClr val="008000"/>
            </a:solidFill>
          </a:ln>
          <a:effectLst/>
        </p:spPr>
      </p:pic>
      <p:pic>
        <p:nvPicPr>
          <p:cNvPr id="9" name="Picture 3" descr="All products-s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4331082"/>
            <a:ext cx="2514600" cy="1841118"/>
          </a:xfrm>
          <a:prstGeom prst="rect">
            <a:avLst/>
          </a:prstGeom>
          <a:ln w="28575">
            <a:solidFill>
              <a:srgbClr val="008000"/>
            </a:solidFill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5201478"/>
            <a:ext cx="3195638" cy="1389408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2743200" y="2133600"/>
            <a:ext cx="5334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6248400" y="2094963"/>
            <a:ext cx="5334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>
            <a:off x="7581900" y="3543300"/>
            <a:ext cx="5334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6438900" y="4927241"/>
            <a:ext cx="5715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581400"/>
            <a:ext cx="1765300" cy="1323975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cxnSp>
        <p:nvCxnSpPr>
          <p:cNvPr id="17" name="Elbow Connector 16"/>
          <p:cNvCxnSpPr/>
          <p:nvPr/>
        </p:nvCxnSpPr>
        <p:spPr>
          <a:xfrm rot="10800000" flipV="1">
            <a:off x="2133600" y="3657600"/>
            <a:ext cx="5715000" cy="533400"/>
          </a:xfrm>
          <a:prstGeom prst="bentConnector3">
            <a:avLst>
              <a:gd name="adj1" fmla="val 92366"/>
            </a:avLst>
          </a:prstGeom>
          <a:ln w="28575">
            <a:solidFill>
              <a:srgbClr val="008000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rot="10800000" flipV="1">
            <a:off x="3352800" y="5181600"/>
            <a:ext cx="3429000" cy="1222224"/>
          </a:xfrm>
          <a:prstGeom prst="bentConnector3">
            <a:avLst>
              <a:gd name="adj1" fmla="val 423"/>
            </a:avLst>
          </a:prstGeom>
          <a:ln w="28575">
            <a:solidFill>
              <a:srgbClr val="008000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32405" y="1041042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0" dirty="0" smtClean="0">
                <a:solidFill>
                  <a:srgbClr val="008000"/>
                </a:solidFill>
                <a:effectLst/>
              </a:rPr>
              <a:t>Biology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51479" y="105271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0" dirty="0" smtClean="0">
                <a:solidFill>
                  <a:srgbClr val="008000"/>
                </a:solidFill>
                <a:effectLst/>
              </a:rPr>
              <a:t>Cultivation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57100" y="102480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0" dirty="0" smtClean="0">
                <a:solidFill>
                  <a:srgbClr val="008000"/>
                </a:solidFill>
                <a:effectLst/>
              </a:rPr>
              <a:t>Harvesting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95462" y="641139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0" dirty="0" smtClean="0">
                <a:solidFill>
                  <a:srgbClr val="008000"/>
                </a:solidFill>
                <a:effectLst/>
              </a:rPr>
              <a:t>Extraction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36956" y="389786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0" dirty="0" smtClean="0">
                <a:solidFill>
                  <a:srgbClr val="008000"/>
                </a:solidFill>
                <a:effectLst/>
              </a:rPr>
              <a:t>Conversion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70279" y="4507468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0" dirty="0" smtClean="0">
                <a:solidFill>
                  <a:srgbClr val="008000"/>
                </a:solidFill>
                <a:effectLst/>
              </a:rPr>
              <a:t>Co-products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864" t="16667" r="37152" b="16667"/>
          <a:stretch>
            <a:fillRect/>
          </a:stretch>
        </p:blipFill>
        <p:spPr bwMode="auto">
          <a:xfrm>
            <a:off x="595746" y="1527057"/>
            <a:ext cx="1918854" cy="1593011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686" y="1515614"/>
            <a:ext cx="2468885" cy="1728339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6504" b="8943"/>
          <a:stretch>
            <a:fillRect/>
          </a:stretch>
        </p:blipFill>
        <p:spPr bwMode="auto">
          <a:xfrm>
            <a:off x="7010400" y="1524000"/>
            <a:ext cx="1556758" cy="1752600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</p:pic>
      <p:sp>
        <p:nvSpPr>
          <p:cNvPr id="11" name="Right Arrow 10"/>
          <p:cNvSpPr/>
          <p:nvPr/>
        </p:nvSpPr>
        <p:spPr>
          <a:xfrm>
            <a:off x="2743200" y="2133600"/>
            <a:ext cx="5334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6248400" y="2094963"/>
            <a:ext cx="5334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>
            <a:off x="7543800" y="3505200"/>
            <a:ext cx="6096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6286500" y="4724400"/>
            <a:ext cx="5715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32405" y="1041042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0" dirty="0" smtClean="0">
                <a:solidFill>
                  <a:srgbClr val="008000"/>
                </a:solidFill>
                <a:effectLst/>
              </a:rPr>
              <a:t>Biology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51479" y="105271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0" dirty="0" smtClean="0">
                <a:solidFill>
                  <a:srgbClr val="008000"/>
                </a:solidFill>
                <a:effectLst/>
              </a:rPr>
              <a:t>Cultivation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55527" y="1041042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0" dirty="0" smtClean="0">
                <a:solidFill>
                  <a:srgbClr val="008000"/>
                </a:solidFill>
                <a:effectLst/>
              </a:rPr>
              <a:t>Harvesting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34200" y="6046150"/>
            <a:ext cx="1858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0" dirty="0" smtClean="0">
                <a:solidFill>
                  <a:srgbClr val="008000"/>
                </a:solidFill>
                <a:effectLst/>
              </a:rPr>
              <a:t>Whole Algal Biomass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19599" y="5955268"/>
            <a:ext cx="190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0" dirty="0" smtClean="0">
                <a:solidFill>
                  <a:srgbClr val="008000"/>
                </a:solidFill>
                <a:effectLst/>
              </a:rPr>
              <a:t>Conversion to </a:t>
            </a:r>
            <a:r>
              <a:rPr lang="en-US" b="1" spc="0" dirty="0" err="1" smtClean="0">
                <a:solidFill>
                  <a:srgbClr val="008000"/>
                </a:solidFill>
                <a:effectLst/>
              </a:rPr>
              <a:t>Biocrude</a:t>
            </a:r>
            <a:endParaRPr lang="en-US" b="1" spc="0" dirty="0" smtClean="0">
              <a:solidFill>
                <a:srgbClr val="008000"/>
              </a:solidFill>
              <a:effectLst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90600" y="5867400"/>
            <a:ext cx="3065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Upgrading to </a:t>
            </a:r>
          </a:p>
          <a:p>
            <a:pPr algn="ctr"/>
            <a:r>
              <a:rPr lang="en-US" b="1" spc="0" dirty="0" smtClean="0">
                <a:solidFill>
                  <a:srgbClr val="008000"/>
                </a:solidFill>
                <a:effectLst/>
              </a:rPr>
              <a:t>Drop-In Fuels</a:t>
            </a:r>
          </a:p>
        </p:txBody>
      </p:sp>
      <p:cxnSp>
        <p:nvCxnSpPr>
          <p:cNvPr id="104" name="Elbow Connector 103"/>
          <p:cNvCxnSpPr/>
          <p:nvPr/>
        </p:nvCxnSpPr>
        <p:spPr>
          <a:xfrm rot="10800000">
            <a:off x="5110531" y="3261945"/>
            <a:ext cx="2733646" cy="419652"/>
          </a:xfrm>
          <a:prstGeom prst="bentConnector3">
            <a:avLst>
              <a:gd name="adj1" fmla="val 99853"/>
            </a:avLst>
          </a:prstGeom>
          <a:ln w="28575">
            <a:solidFill>
              <a:srgbClr val="008000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6986720" y="4128457"/>
            <a:ext cx="1753071" cy="177895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Photos\Temphold 9\Edits\P104064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9" r="32583" b="16040"/>
          <a:stretch/>
        </p:blipFill>
        <p:spPr bwMode="auto">
          <a:xfrm>
            <a:off x="4550899" y="3923478"/>
            <a:ext cx="1652321" cy="2007523"/>
          </a:xfrm>
          <a:prstGeom prst="rect">
            <a:avLst/>
          </a:prstGeom>
          <a:noFill/>
          <a:ln w="28575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ight Arrow 27"/>
          <p:cNvSpPr/>
          <p:nvPr/>
        </p:nvSpPr>
        <p:spPr>
          <a:xfrm rot="10800000">
            <a:off x="3848100" y="4724399"/>
            <a:ext cx="5715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4191000" y="3276600"/>
            <a:ext cx="0" cy="1676399"/>
          </a:xfrm>
          <a:prstGeom prst="line">
            <a:avLst/>
          </a:prstGeom>
          <a:ln w="28575">
            <a:solidFill>
              <a:srgbClr val="008000"/>
            </a:solidFill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2604" t="1325" r="59223" b="54958"/>
          <a:stretch/>
        </p:blipFill>
        <p:spPr bwMode="auto">
          <a:xfrm>
            <a:off x="1443923" y="4013611"/>
            <a:ext cx="2272326" cy="1769772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</p:spPr>
      </p:pic>
      <p:sp>
        <p:nvSpPr>
          <p:cNvPr id="41" name="TextBox 40"/>
          <p:cNvSpPr txBox="1"/>
          <p:nvPr/>
        </p:nvSpPr>
        <p:spPr>
          <a:xfrm>
            <a:off x="4231760" y="3282449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0" dirty="0" smtClean="0">
                <a:solidFill>
                  <a:srgbClr val="008000"/>
                </a:solidFill>
                <a:effectLst/>
              </a:rPr>
              <a:t>Nutrient Recycle</a:t>
            </a:r>
          </a:p>
        </p:txBody>
      </p:sp>
      <p:sp>
        <p:nvSpPr>
          <p:cNvPr id="24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858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pc="0" dirty="0" smtClean="0"/>
              <a:t>Current Research Challenges</a:t>
            </a:r>
            <a:br>
              <a:rPr lang="en-US" spc="0" dirty="0" smtClean="0"/>
            </a:br>
            <a:r>
              <a:rPr lang="en-US" sz="2000" spc="0" dirty="0" smtClean="0"/>
              <a:t>Direct Conversion of Wet Algae Biomass into Bio-Crude Oil</a:t>
            </a:r>
            <a:endParaRPr lang="en-US" sz="2000" spc="0" dirty="0"/>
          </a:p>
        </p:txBody>
      </p:sp>
    </p:spTree>
    <p:extLst>
      <p:ext uri="{BB962C8B-B14F-4D97-AF65-F5344CB8AC3E}">
        <p14:creationId xmlns:p14="http://schemas.microsoft.com/office/powerpoint/2010/main" val="940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21861" y="71735"/>
            <a:ext cx="690605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Algal Biofuels: Progress and Research Challenges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Overview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330558" y="1249501"/>
            <a:ext cx="85344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Motivation for Renewable Liquid Fuels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The Case for Algae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Current Research Challenges: Biology to Combustion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Cultivation, Harvesting and Extraction Research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Conversion of Algal Lipids and Biomass into Liquid Fuels</a:t>
            </a:r>
            <a:endParaRPr lang="en-US" b="1" dirty="0" smtClean="0"/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Algal Biofuel Combustion and Engines Research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Conclusions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62" y="4731605"/>
            <a:ext cx="2704563" cy="17992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624" y="4731605"/>
            <a:ext cx="1111374" cy="17697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3276600" y="4731604"/>
            <a:ext cx="1753071" cy="1778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604" t="1325" r="59223" b="54958"/>
          <a:stretch/>
        </p:blipFill>
        <p:spPr bwMode="auto">
          <a:xfrm>
            <a:off x="6566874" y="4731605"/>
            <a:ext cx="2272326" cy="1769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46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371600"/>
            <a:ext cx="3273256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4876800" cy="541020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Tx/>
              <a:buNone/>
            </a:pPr>
            <a:r>
              <a:rPr lang="en-US" sz="1800" kern="0" spc="0" dirty="0" smtClean="0">
                <a:latin typeface="Arial" pitchFamily="34" charset="0"/>
                <a:cs typeface="Arial" pitchFamily="34" charset="0"/>
              </a:rPr>
              <a:t>Numerous profitable enterprises use open pond cultivation techniques for high value products (e.g. pharmaceutical)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sz="1800" u="sng" kern="0" spc="0" dirty="0" smtClean="0">
                <a:latin typeface="Arial" pitchFamily="34" charset="0"/>
                <a:cs typeface="Arial" pitchFamily="34" charset="0"/>
              </a:rPr>
              <a:t>Advantages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0" spc="0" dirty="0" smtClean="0">
                <a:latin typeface="Arial" pitchFamily="34" charset="0"/>
                <a:cs typeface="Arial" pitchFamily="34" charset="0"/>
              </a:rPr>
              <a:t>Lowest capital cost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800" kern="0" spc="0" dirty="0" smtClean="0">
                <a:latin typeface="Arial" pitchFamily="34" charset="0"/>
                <a:cs typeface="Arial" pitchFamily="34" charset="0"/>
              </a:rPr>
              <a:t>Only technology demonstrated to date at large scale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sz="1800" u="sng" kern="0" spc="0" dirty="0" smtClean="0">
                <a:latin typeface="Arial" pitchFamily="34" charset="0"/>
                <a:cs typeface="Arial" pitchFamily="34" charset="0"/>
              </a:rPr>
              <a:t>Research Issues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0" spc="0" dirty="0" smtClean="0">
                <a:latin typeface="Arial" pitchFamily="34" charset="0"/>
                <a:cs typeface="Arial" pitchFamily="34" charset="0"/>
              </a:rPr>
              <a:t>Contamination of specific culture with local species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0" spc="0" dirty="0" smtClean="0">
                <a:latin typeface="Arial" pitchFamily="34" charset="0"/>
                <a:cs typeface="Arial" pitchFamily="34" charset="0"/>
              </a:rPr>
              <a:t>Susceptible to weather , dust, sand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0" spc="0" dirty="0" smtClean="0">
                <a:latin typeface="Arial" pitchFamily="34" charset="0"/>
                <a:cs typeface="Arial" pitchFamily="34" charset="0"/>
              </a:rPr>
              <a:t>Water loss from evaporation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0" spc="0" dirty="0" smtClean="0">
                <a:latin typeface="Arial" pitchFamily="34" charset="0"/>
                <a:cs typeface="Arial" pitchFamily="34" charset="0"/>
              </a:rPr>
              <a:t>Unconfined genetically modified organisms is a concern for many!</a:t>
            </a: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 smtClean="0"/>
              <a:t>Cultivation Research: Open Ponds</a:t>
            </a:r>
          </a:p>
        </p:txBody>
      </p:sp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DE4EFA-67BF-43C3-8073-8353D80E1723}" type="slidenum">
              <a:rPr lang="en-US">
                <a:ea typeface="MS PGothic" pitchFamily="34" charset="-128"/>
              </a:rPr>
              <a:pPr/>
              <a:t>15</a:t>
            </a:fld>
            <a:endParaRPr lang="en-US">
              <a:ea typeface="MS PGothic" pitchFamily="34" charset="-128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7825" y="3962400"/>
            <a:ext cx="3228975" cy="250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942538" y="396240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0" dirty="0" smtClean="0">
                <a:solidFill>
                  <a:schemeClr val="bg1"/>
                </a:solidFill>
                <a:effectLst/>
              </a:rPr>
              <a:t>Earthrise, California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82499" y="138326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Nutrex</a:t>
            </a:r>
            <a:r>
              <a:rPr lang="en-US" dirty="0" smtClean="0">
                <a:solidFill>
                  <a:schemeClr val="bg1"/>
                </a:solidFill>
              </a:rPr>
              <a:t>, Hawaii</a:t>
            </a:r>
            <a:endParaRPr lang="en-US" spc="0" dirty="0" smtClean="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4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4724400" cy="54102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000" u="sng" kern="0" spc="0" dirty="0" smtClean="0">
                <a:latin typeface="Arial" pitchFamily="34" charset="0"/>
                <a:cs typeface="Arial" pitchFamily="34" charset="0"/>
              </a:rPr>
              <a:t>Advantages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kern="0" spc="0" dirty="0" smtClean="0">
                <a:latin typeface="Arial" pitchFamily="34" charset="0"/>
                <a:cs typeface="Arial" pitchFamily="34" charset="0"/>
              </a:rPr>
              <a:t>Allow growth of specific cultures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kern="0" spc="0" dirty="0" smtClean="0">
                <a:latin typeface="Arial" pitchFamily="34" charset="0"/>
                <a:cs typeface="Arial" pitchFamily="34" charset="0"/>
              </a:rPr>
              <a:t>No contamination from invasive species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kern="0" spc="0" dirty="0" smtClean="0">
                <a:latin typeface="Arial" pitchFamily="34" charset="0"/>
                <a:cs typeface="Arial" pitchFamily="34" charset="0"/>
              </a:rPr>
              <a:t>Allows environmental control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kern="0" spc="0" dirty="0" smtClean="0">
                <a:latin typeface="Arial" pitchFamily="34" charset="0"/>
                <a:cs typeface="Arial" pitchFamily="34" charset="0"/>
              </a:rPr>
              <a:t>Potential for much higher growth rates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kern="0" spc="0" dirty="0" smtClean="0">
                <a:latin typeface="Arial" pitchFamily="34" charset="0"/>
                <a:cs typeface="Arial" pitchFamily="34" charset="0"/>
              </a:rPr>
              <a:t>Ability to confine GMO’s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000" u="sng" kern="0" spc="0" dirty="0" smtClean="0">
                <a:latin typeface="Arial" pitchFamily="34" charset="0"/>
                <a:cs typeface="Arial" pitchFamily="34" charset="0"/>
              </a:rPr>
              <a:t>Disadvantages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kern="0" spc="0" dirty="0" smtClean="0">
                <a:latin typeface="Arial" pitchFamily="34" charset="0"/>
                <a:cs typeface="Arial" pitchFamily="34" charset="0"/>
              </a:rPr>
              <a:t>Higher capital cost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kern="0" spc="0" dirty="0" smtClean="0">
                <a:latin typeface="Arial" pitchFamily="34" charset="0"/>
                <a:cs typeface="Arial" pitchFamily="34" charset="0"/>
              </a:rPr>
              <a:t>Higher energy costs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kern="0" spc="0" dirty="0" smtClean="0">
                <a:latin typeface="Arial" pitchFamily="34" charset="0"/>
                <a:cs typeface="Arial" pitchFamily="34" charset="0"/>
              </a:rPr>
              <a:t>Low-cost production has not been demonstrated</a:t>
            </a:r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2400" spc="0" dirty="0" smtClean="0"/>
              <a:t>Cultivation Research: Closed </a:t>
            </a:r>
            <a:r>
              <a:rPr lang="en-US" sz="2400" spc="0" dirty="0" err="1" smtClean="0"/>
              <a:t>PhotoBioreactors</a:t>
            </a:r>
            <a:endParaRPr lang="en-US" sz="2400" spc="0" dirty="0" smtClean="0"/>
          </a:p>
        </p:txBody>
      </p:sp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1AAF7F1-77F8-4757-8AE1-4BC8CE615453}" type="slidenum">
              <a:rPr lang="en-US">
                <a:ea typeface="MS PGothic" pitchFamily="34" charset="-128"/>
              </a:rPr>
              <a:pPr/>
              <a:t>16</a:t>
            </a:fld>
            <a:endParaRPr lang="en-US">
              <a:ea typeface="MS PGothic" pitchFamily="34" charset="-128"/>
            </a:endParaRPr>
          </a:p>
        </p:txBody>
      </p:sp>
      <p:pic>
        <p:nvPicPr>
          <p:cNvPr id="6" name="Picture 3" descr="Traditional glass box bioreactor Final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943600" y="1123765"/>
            <a:ext cx="2222897" cy="276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Traditional tube bioreactor Final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34000" y="4026491"/>
            <a:ext cx="2392363" cy="283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800600" y="990600"/>
            <a:ext cx="41497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2D2D8A"/>
                </a:solidFill>
              </a:rPr>
              <a:t>Glass Plate </a:t>
            </a:r>
            <a:r>
              <a:rPr lang="en-US" sz="2000" b="1" dirty="0" err="1">
                <a:solidFill>
                  <a:srgbClr val="2D2D8A"/>
                </a:solidFill>
              </a:rPr>
              <a:t>Photobioreactor</a:t>
            </a:r>
            <a:r>
              <a:rPr lang="en-US" sz="2000" b="1" dirty="0">
                <a:solidFill>
                  <a:srgbClr val="2D2D8A"/>
                </a:solidFill>
              </a:rPr>
              <a:t/>
            </a:r>
            <a:br>
              <a:rPr lang="en-US" sz="2000" b="1" dirty="0">
                <a:solidFill>
                  <a:srgbClr val="2D2D8A"/>
                </a:solidFill>
              </a:rPr>
            </a:br>
            <a:r>
              <a:rPr lang="en-US" sz="1800" dirty="0">
                <a:solidFill>
                  <a:srgbClr val="2D2D8A"/>
                </a:solidFill>
              </a:rPr>
              <a:t>(</a:t>
            </a:r>
            <a:r>
              <a:rPr lang="en-US" sz="1800" dirty="0" err="1">
                <a:solidFill>
                  <a:srgbClr val="2D2D8A"/>
                </a:solidFill>
              </a:rPr>
              <a:t>Pulz</a:t>
            </a:r>
            <a:r>
              <a:rPr lang="en-US" sz="1800" dirty="0">
                <a:solidFill>
                  <a:srgbClr val="2D2D8A"/>
                </a:solidFill>
              </a:rPr>
              <a:t>, Richmond, others)</a:t>
            </a:r>
            <a:endParaRPr lang="en-US" sz="2000" dirty="0">
              <a:solidFill>
                <a:srgbClr val="2D2D8A"/>
              </a:solidFill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800600" y="3962400"/>
            <a:ext cx="3973513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2D2D8A"/>
                </a:solidFill>
              </a:rPr>
              <a:t>Glass Tube </a:t>
            </a:r>
            <a:r>
              <a:rPr lang="en-US" sz="2000" b="1" dirty="0" err="1">
                <a:solidFill>
                  <a:srgbClr val="2D2D8A"/>
                </a:solidFill>
              </a:rPr>
              <a:t>Photobioreactor</a:t>
            </a:r>
            <a:r>
              <a:rPr lang="en-US" sz="2000" b="1" dirty="0">
                <a:solidFill>
                  <a:srgbClr val="2D2D8A"/>
                </a:solidFill>
              </a:rPr>
              <a:t/>
            </a:r>
            <a:br>
              <a:rPr lang="en-US" sz="2000" b="1" dirty="0">
                <a:solidFill>
                  <a:srgbClr val="2D2D8A"/>
                </a:solidFill>
              </a:rPr>
            </a:br>
            <a:r>
              <a:rPr lang="en-US" sz="1800" dirty="0">
                <a:solidFill>
                  <a:srgbClr val="2D2D8A"/>
                </a:solidFill>
              </a:rPr>
              <a:t>(</a:t>
            </a:r>
            <a:r>
              <a:rPr lang="en-US" sz="1800" dirty="0" err="1">
                <a:solidFill>
                  <a:srgbClr val="2D2D8A"/>
                </a:solidFill>
              </a:rPr>
              <a:t>Pulz</a:t>
            </a:r>
            <a:r>
              <a:rPr lang="en-US" sz="1800" dirty="0">
                <a:solidFill>
                  <a:srgbClr val="2D2D8A"/>
                </a:solidFill>
              </a:rPr>
              <a:t>, IGV, </a:t>
            </a:r>
            <a:r>
              <a:rPr lang="en-US" sz="1800" dirty="0" err="1">
                <a:solidFill>
                  <a:srgbClr val="2D2D8A"/>
                </a:solidFill>
              </a:rPr>
              <a:t>Ketura</a:t>
            </a:r>
            <a:r>
              <a:rPr lang="en-US" sz="1800" dirty="0">
                <a:solidFill>
                  <a:srgbClr val="2D2D8A"/>
                </a:solidFill>
              </a:rPr>
              <a:t>, </a:t>
            </a:r>
            <a:r>
              <a:rPr lang="en-US" sz="1800" dirty="0" err="1">
                <a:solidFill>
                  <a:srgbClr val="2D2D8A"/>
                </a:solidFill>
              </a:rPr>
              <a:t>Torzillo</a:t>
            </a:r>
            <a:r>
              <a:rPr lang="en-US" sz="1800" dirty="0">
                <a:solidFill>
                  <a:srgbClr val="2D2D8A"/>
                </a:solidFill>
              </a:rPr>
              <a:t>, others)</a:t>
            </a:r>
            <a:endParaRPr lang="en-US" sz="2000" dirty="0">
              <a:solidFill>
                <a:srgbClr val="2D2D8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152400" y="-88900"/>
            <a:ext cx="8229600" cy="685800"/>
          </a:xfrm>
        </p:spPr>
        <p:txBody>
          <a:bodyPr anchor="ctr">
            <a:normAutofit fontScale="90000"/>
          </a:bodyPr>
          <a:lstStyle/>
          <a:p>
            <a:r>
              <a:rPr lang="en-US" sz="3100" dirty="0" smtClean="0">
                <a:solidFill>
                  <a:schemeClr val="bg1"/>
                </a:solidFill>
              </a:rPr>
              <a:t/>
            </a:r>
            <a:br>
              <a:rPr lang="en-US" sz="3100" dirty="0" smtClean="0">
                <a:solidFill>
                  <a:schemeClr val="bg1"/>
                </a:solidFill>
              </a:rPr>
            </a:br>
            <a:r>
              <a:rPr lang="en-US" sz="3600" spc="-70" dirty="0" err="1" smtClean="0">
                <a:solidFill>
                  <a:schemeClr val="bg1"/>
                </a:solidFill>
              </a:rPr>
              <a:t>Solix</a:t>
            </a:r>
            <a:r>
              <a:rPr lang="en-US" sz="3600" spc="-70" dirty="0" smtClean="0">
                <a:solidFill>
                  <a:schemeClr val="bg1"/>
                </a:solidFill>
              </a:rPr>
              <a:t> </a:t>
            </a:r>
            <a:r>
              <a:rPr lang="en-US" sz="3600" spc="-70" dirty="0" err="1" smtClean="0">
                <a:solidFill>
                  <a:schemeClr val="bg1"/>
                </a:solidFill>
              </a:rPr>
              <a:t>BioSystems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2700" spc="-70" dirty="0" smtClean="0">
                <a:solidFill>
                  <a:schemeClr val="bg1"/>
                </a:solidFill>
              </a:rPr>
              <a:t>Development of Low Cost Scalable </a:t>
            </a:r>
            <a:r>
              <a:rPr lang="en-US" sz="2700" spc="-70" dirty="0" err="1" smtClean="0">
                <a:solidFill>
                  <a:schemeClr val="bg1"/>
                </a:solidFill>
              </a:rPr>
              <a:t>PhotoBioreactors</a:t>
            </a:r>
            <a:endParaRPr lang="en-US" sz="2700" spc="-70" dirty="0" smtClean="0">
              <a:solidFill>
                <a:schemeClr val="bg1"/>
              </a:solidFill>
            </a:endParaRPr>
          </a:p>
        </p:txBody>
      </p:sp>
      <p:sp>
        <p:nvSpPr>
          <p:cNvPr id="6963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D02BD92-2D7E-4658-AB03-D7C6D2D7A116}" type="slidenum">
              <a:rPr lang="en-US"/>
              <a:pPr/>
              <a:t>17</a:t>
            </a:fld>
            <a:endParaRPr lang="en-US"/>
          </a:p>
        </p:txBody>
      </p:sp>
      <p:sp>
        <p:nvSpPr>
          <p:cNvPr id="69635" name="TextBox 4"/>
          <p:cNvSpPr txBox="1">
            <a:spLocks noChangeArrowheads="1"/>
          </p:cNvSpPr>
          <p:nvPr/>
        </p:nvSpPr>
        <p:spPr bwMode="auto">
          <a:xfrm>
            <a:off x="304800" y="4876800"/>
            <a:ext cx="30480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>
                <a:solidFill>
                  <a:srgbClr val="2D2D8A"/>
                </a:solidFill>
              </a:rPr>
              <a:t>Solix G3 Technology: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dirty="0">
                <a:solidFill>
                  <a:srgbClr val="2D2D8A"/>
                </a:solidFill>
              </a:rPr>
              <a:t>  Extended surface area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dirty="0">
                <a:solidFill>
                  <a:srgbClr val="2D2D8A"/>
                </a:solidFill>
              </a:rPr>
              <a:t>  Water supported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dirty="0">
                <a:solidFill>
                  <a:srgbClr val="2D2D8A"/>
                </a:solidFill>
              </a:rPr>
              <a:t>  Integrated CO</a:t>
            </a:r>
            <a:r>
              <a:rPr lang="en-US" baseline="-25000" dirty="0">
                <a:solidFill>
                  <a:srgbClr val="2D2D8A"/>
                </a:solidFill>
              </a:rPr>
              <a:t>2</a:t>
            </a:r>
            <a:r>
              <a:rPr lang="en-US" dirty="0">
                <a:solidFill>
                  <a:srgbClr val="2D2D8A"/>
                </a:solidFill>
              </a:rPr>
              <a:t> / </a:t>
            </a:r>
            <a:r>
              <a:rPr lang="en-US" dirty="0" smtClean="0">
                <a:solidFill>
                  <a:srgbClr val="2D2D8A"/>
                </a:solidFill>
              </a:rPr>
              <a:t>air </a:t>
            </a:r>
            <a:r>
              <a:rPr lang="en-US" dirty="0" err="1">
                <a:solidFill>
                  <a:srgbClr val="2D2D8A"/>
                </a:solidFill>
              </a:rPr>
              <a:t>sparging</a:t>
            </a:r>
            <a:endParaRPr lang="en-US" dirty="0">
              <a:solidFill>
                <a:srgbClr val="2D2D8A"/>
              </a:solidFill>
            </a:endParaRPr>
          </a:p>
          <a:p>
            <a:pPr eaLnBrk="0" hangingPunct="0"/>
            <a:endParaRPr lang="en-US" sz="1600" dirty="0">
              <a:solidFill>
                <a:srgbClr val="2D2D8A"/>
              </a:solidFill>
            </a:endParaRPr>
          </a:p>
        </p:txBody>
      </p:sp>
      <p:pic>
        <p:nvPicPr>
          <p:cNvPr id="69636" name="Picture 6" descr="Generation 3 Final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990600"/>
            <a:ext cx="8237538" cy="39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5" descr="2008-08-07_12-57-25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44863" y="2989263"/>
            <a:ext cx="5684837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olix_logo_white copy.gif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781800" y="5562600"/>
            <a:ext cx="20955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8737600" y="6286500"/>
            <a:ext cx="330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/>
            <a:fld id="{27FB32F2-C200-4594-B02F-EB683BA8B4D0}" type="slidenum">
              <a:rPr lang="en-US" sz="1800">
                <a:solidFill>
                  <a:srgbClr val="333399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  <a:pPr algn="r"/>
              <a:t>18</a:t>
            </a:fld>
            <a:endParaRPr lang="en-US" sz="1800">
              <a:solidFill>
                <a:srgbClr val="333399"/>
              </a:solidFill>
              <a:latin typeface="Trebuchet MS" pitchFamily="34" charset="0"/>
              <a:ea typeface="Trebuchet MS" pitchFamily="34" charset="0"/>
              <a:cs typeface="Trebuchet MS" pitchFamily="34" charset="0"/>
              <a:sym typeface="Trebuchet MS" pitchFamily="34" charset="0"/>
            </a:endParaRPr>
          </a:p>
        </p:txBody>
      </p:sp>
      <p:pic>
        <p:nvPicPr>
          <p:cNvPr id="108549" name="Picture 5" descr="Slide4.jpg"/>
          <p:cNvPicPr>
            <a:picLocks noChangeAspect="1"/>
          </p:cNvPicPr>
          <p:nvPr/>
        </p:nvPicPr>
        <p:blipFill>
          <a:blip r:embed="rId2" cstate="print"/>
          <a:srcRect t="4445" b="5556"/>
          <a:stretch>
            <a:fillRect/>
          </a:stretch>
        </p:blipFill>
        <p:spPr bwMode="auto">
          <a:xfrm>
            <a:off x="0" y="2286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614362" y="457200"/>
            <a:ext cx="799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Full Scale Demonstration Site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219200" y="2286000"/>
            <a:ext cx="5715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Approximately 1 acre surface area.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DSC_25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80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CCFAB1E-55D8-4633-81B6-B55B5A83837F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9800" y="2362200"/>
            <a:ext cx="5715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Approximately 1 acre surface area</a:t>
            </a:r>
          </a:p>
        </p:txBody>
      </p:sp>
      <p:sp>
        <p:nvSpPr>
          <p:cNvPr id="27653" name="Title 1"/>
          <p:cNvSpPr txBox="1">
            <a:spLocks/>
          </p:cNvSpPr>
          <p:nvPr/>
        </p:nvSpPr>
        <p:spPr bwMode="auto">
          <a:xfrm>
            <a:off x="614363" y="419100"/>
            <a:ext cx="7996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3600" b="1" dirty="0" err="1" smtClean="0">
                <a:latin typeface="Century Gothic" pitchFamily="34" charset="0"/>
              </a:rPr>
              <a:t>Solix</a:t>
            </a:r>
            <a:r>
              <a:rPr lang="en-US" sz="3600" b="1" dirty="0" smtClean="0">
                <a:latin typeface="Century Gothic" pitchFamily="34" charset="0"/>
              </a:rPr>
              <a:t> Full </a:t>
            </a:r>
            <a:r>
              <a:rPr lang="en-US" sz="3600" b="1" dirty="0">
                <a:latin typeface="Century Gothic" pitchFamily="34" charset="0"/>
              </a:rPr>
              <a:t>Scale Demonstration Site</a:t>
            </a:r>
            <a:br>
              <a:rPr lang="en-US" sz="3600" b="1" dirty="0">
                <a:latin typeface="Century Gothic" pitchFamily="34" charset="0"/>
              </a:rPr>
            </a:br>
            <a:endParaRPr lang="en-US" sz="24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3182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21861" y="71735"/>
            <a:ext cx="690605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Algal Biofuels: Progress and Research Challenges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Overview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330558" y="1249501"/>
            <a:ext cx="85344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Motivation for Renewable Liquid Fuels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The Case for Algae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Current Research Challenges: Biology to Combustion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Cultivation, Harvesting and Extraction Research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Conversion of Algal Lipids and Biomass into Liquid Fuels</a:t>
            </a:r>
            <a:endParaRPr lang="en-US" b="1" dirty="0" smtClean="0"/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Conclusions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62" y="4731605"/>
            <a:ext cx="2704563" cy="17992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624" y="4731605"/>
            <a:ext cx="1111374" cy="17697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3276600" y="4731604"/>
            <a:ext cx="1753071" cy="1778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604" t="1325" r="59223" b="54958"/>
          <a:stretch/>
        </p:blipFill>
        <p:spPr bwMode="auto">
          <a:xfrm>
            <a:off x="6566874" y="4731605"/>
            <a:ext cx="2272326" cy="1769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pc="0" dirty="0" smtClean="0"/>
              <a:t>Open Pond Cultivation at Scale</a:t>
            </a:r>
          </a:p>
        </p:txBody>
      </p:sp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DE4EFA-67BF-43C3-8073-8353D80E1723}" type="slidenum">
              <a:rPr lang="en-US">
                <a:ea typeface="MS PGothic" pitchFamily="34" charset="-128"/>
              </a:rPr>
              <a:pPr/>
              <a:t>20</a:t>
            </a:fld>
            <a:endParaRPr lang="en-US">
              <a:ea typeface="MS PGothic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2538" y="396240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0" dirty="0" smtClean="0">
                <a:solidFill>
                  <a:schemeClr val="bg1"/>
                </a:solidFill>
                <a:effectLst/>
              </a:rPr>
              <a:t>Earthrise, California</a:t>
            </a:r>
          </a:p>
        </p:txBody>
      </p:sp>
      <p:pic>
        <p:nvPicPr>
          <p:cNvPr id="1026" name="Picture 2" descr="C:\Users\marchese\Desktop\Anthony\Research\Algae Based Biofuels\Sapphire Energy\P5020089_stitch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1207884"/>
            <a:ext cx="10058400" cy="289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8600" y="4243589"/>
            <a:ext cx="8600237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/>
              <a:t>Location</a:t>
            </a:r>
            <a:r>
              <a:rPr lang="en-US" b="1" dirty="0" smtClean="0"/>
              <a:t>: </a:t>
            </a:r>
            <a:r>
              <a:rPr lang="en-US" b="1" dirty="0"/>
              <a:t>Columbus, NM </a:t>
            </a:r>
          </a:p>
          <a:p>
            <a:pPr>
              <a:spcAft>
                <a:spcPts val="600"/>
              </a:spcAft>
            </a:pPr>
            <a:r>
              <a:rPr lang="en-US" b="1" u="sng" dirty="0"/>
              <a:t>Feedstock(s</a:t>
            </a:r>
            <a:r>
              <a:rPr lang="en-US" b="1" u="sng" dirty="0" smtClean="0"/>
              <a:t>)</a:t>
            </a:r>
            <a:r>
              <a:rPr lang="en-US" b="1" dirty="0" smtClean="0"/>
              <a:t>: </a:t>
            </a:r>
            <a:r>
              <a:rPr lang="en-US" b="1" dirty="0"/>
              <a:t>CO</a:t>
            </a:r>
            <a:r>
              <a:rPr lang="en-US" b="1" baseline="-25000" dirty="0"/>
              <a:t>2</a:t>
            </a:r>
            <a:r>
              <a:rPr lang="en-US" b="1" dirty="0"/>
              <a:t>/Algae/Sunlight/Non-Potable Water </a:t>
            </a:r>
          </a:p>
          <a:p>
            <a:pPr>
              <a:spcAft>
                <a:spcPts val="600"/>
              </a:spcAft>
            </a:pPr>
            <a:r>
              <a:rPr lang="en-US" b="1" u="sng" dirty="0" smtClean="0"/>
              <a:t>Size</a:t>
            </a:r>
            <a:r>
              <a:rPr lang="en-US" b="1" dirty="0" smtClean="0"/>
              <a:t>: 300 acres of open raceway ponds</a:t>
            </a:r>
            <a:endParaRPr lang="en-US" b="1" dirty="0"/>
          </a:p>
          <a:p>
            <a:pPr>
              <a:spcAft>
                <a:spcPts val="600"/>
              </a:spcAft>
            </a:pPr>
            <a:r>
              <a:rPr lang="en-US" b="1" u="sng" dirty="0"/>
              <a:t>Primary </a:t>
            </a:r>
            <a:r>
              <a:rPr lang="en-US" b="1" u="sng" dirty="0" smtClean="0"/>
              <a:t>Products</a:t>
            </a:r>
            <a:r>
              <a:rPr lang="en-US" b="1" dirty="0" smtClean="0"/>
              <a:t>: </a:t>
            </a:r>
            <a:r>
              <a:rPr lang="en-US" b="1" dirty="0"/>
              <a:t>Jet fuel and diesel </a:t>
            </a:r>
          </a:p>
          <a:p>
            <a:pPr>
              <a:spcAft>
                <a:spcPts val="600"/>
              </a:spcAft>
            </a:pPr>
            <a:r>
              <a:rPr lang="en-US" b="1" u="sng" dirty="0" smtClean="0"/>
              <a:t>Capacity</a:t>
            </a:r>
            <a:r>
              <a:rPr lang="en-US" b="1" dirty="0" smtClean="0"/>
              <a:t>: </a:t>
            </a:r>
            <a:r>
              <a:rPr lang="en-US" b="1" dirty="0"/>
              <a:t>1 million gallons per year of finished product </a:t>
            </a:r>
          </a:p>
          <a:p>
            <a:pPr>
              <a:spcAft>
                <a:spcPts val="600"/>
              </a:spcAft>
            </a:pPr>
            <a:r>
              <a:rPr lang="en-US" b="1" u="sng" dirty="0" smtClean="0"/>
              <a:t>Operations</a:t>
            </a:r>
            <a:r>
              <a:rPr lang="en-US" b="1" dirty="0" smtClean="0"/>
              <a:t>: </a:t>
            </a:r>
            <a:r>
              <a:rPr lang="en-US" b="1" dirty="0"/>
              <a:t>Phase 1 </a:t>
            </a:r>
            <a:r>
              <a:rPr lang="en-US" b="1" dirty="0" smtClean="0"/>
              <a:t>- 100 </a:t>
            </a:r>
            <a:r>
              <a:rPr lang="en-US" b="1" dirty="0"/>
              <a:t>acres of </a:t>
            </a:r>
            <a:r>
              <a:rPr lang="en-US" b="1" dirty="0" smtClean="0"/>
              <a:t>ponds; Phase </a:t>
            </a:r>
            <a:r>
              <a:rPr lang="en-US" b="1" dirty="0"/>
              <a:t>2 </a:t>
            </a:r>
            <a:r>
              <a:rPr lang="en-US" b="1" dirty="0" smtClean="0"/>
              <a:t>- scale </a:t>
            </a:r>
            <a:r>
              <a:rPr lang="en-US" b="1" dirty="0"/>
              <a:t>up and expand farming operations. </a:t>
            </a:r>
          </a:p>
        </p:txBody>
      </p:sp>
      <p:pic>
        <p:nvPicPr>
          <p:cNvPr id="11" name="Picture 3" descr="C:\Users\Darzins\Desktop\sapphire-energ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966" y="1447800"/>
            <a:ext cx="2486025" cy="75247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091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85800"/>
          </a:xfrm>
        </p:spPr>
        <p:txBody>
          <a:bodyPr anchor="ctr">
            <a:normAutofit/>
          </a:bodyPr>
          <a:lstStyle/>
          <a:p>
            <a:r>
              <a:rPr lang="en-US" sz="2400" spc="0" dirty="0"/>
              <a:t>C</a:t>
            </a:r>
            <a:r>
              <a:rPr lang="en-US" sz="2400" spc="0" dirty="0" smtClean="0"/>
              <a:t>onstraints for Scale Up to 21 Billion gal/year in U.S. </a:t>
            </a:r>
            <a:endParaRPr lang="en-US" sz="2400" spc="0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228600" y="1066801"/>
            <a:ext cx="9144000" cy="5486399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Technoeconomic study completed by CSU to evaluate U.S. resources available to achieve EISA 21 billion gal/year from algae alone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u="sng" spc="0" dirty="0" smtClean="0">
                <a:latin typeface="Arial" pitchFamily="34" charset="0"/>
                <a:cs typeface="Arial" pitchFamily="34" charset="0"/>
              </a:rPr>
              <a:t>Model</a:t>
            </a:r>
            <a:r>
              <a:rPr lang="en-US" sz="2000" i="1" spc="0" dirty="0" smtClean="0">
                <a:latin typeface="Arial" pitchFamily="34" charset="0"/>
                <a:cs typeface="Arial" pitchFamily="34" charset="0"/>
              </a:rPr>
              <a:t>: N. salina, </a:t>
            </a:r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PBR growth, centrifugal dewater, ethanol/ hexane lipid extraction, validated microalgae growth models, GIS data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What resources will limit </a:t>
            </a:r>
            <a:br>
              <a:rPr lang="en-US" sz="2000" spc="0" dirty="0" smtClean="0">
                <a:latin typeface="Arial" pitchFamily="34" charset="0"/>
                <a:cs typeface="Arial" pitchFamily="34" charset="0"/>
              </a:rPr>
            </a:br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microalgae productivity?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1. Climate, sunlight, temp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2. Land availability, slope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3. CO</a:t>
            </a:r>
            <a:r>
              <a:rPr lang="en-US" sz="2000" spc="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 availability (within</a:t>
            </a:r>
            <a:br>
              <a:rPr lang="en-US" sz="2000" spc="0" dirty="0" smtClean="0">
                <a:latin typeface="Arial" pitchFamily="34" charset="0"/>
                <a:cs typeface="Arial" pitchFamily="34" charset="0"/>
              </a:rPr>
            </a:br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a constraint</a:t>
            </a:r>
            <a:r>
              <a:rPr lang="en-US" sz="2000" spc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of 5km)</a:t>
            </a:r>
          </a:p>
          <a:p>
            <a:pPr marL="5715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u="sng" spc="0" dirty="0" smtClean="0">
                <a:latin typeface="Arial" pitchFamily="34" charset="0"/>
                <a:cs typeface="Arial" pitchFamily="34" charset="0"/>
              </a:rPr>
              <a:t>Results</a:t>
            </a:r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715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Suitable land for algae  </a:t>
            </a:r>
            <a:br>
              <a:rPr lang="en-US" sz="2000" spc="0" dirty="0" smtClean="0">
                <a:latin typeface="Arial" pitchFamily="34" charset="0"/>
                <a:cs typeface="Arial" pitchFamily="34" charset="0"/>
              </a:rPr>
            </a:br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production would yield</a:t>
            </a:r>
          </a:p>
          <a:p>
            <a:pPr marL="5715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spc="0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nly 1 billion gal/year with </a:t>
            </a:r>
            <a:endParaRPr lang="en-US" sz="2000" spc="0" dirty="0">
              <a:latin typeface="Arial" pitchFamily="34" charset="0"/>
              <a:cs typeface="Arial" pitchFamily="34" charset="0"/>
            </a:endParaRPr>
          </a:p>
          <a:p>
            <a:pPr marL="5715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these constraints.</a:t>
            </a:r>
          </a:p>
        </p:txBody>
      </p:sp>
      <p:pic>
        <p:nvPicPr>
          <p:cNvPr id="7" name="Picture 2" descr="/static-content/0.6072/images/623/art%253A10.1007%252Fs12155-012-9277-0/MediaObjects/12155_2012_9277_Fig4_HTM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565113"/>
            <a:ext cx="5105400" cy="4140487"/>
          </a:xfrm>
          <a:prstGeom prst="rect">
            <a:avLst/>
          </a:prstGeom>
          <a:noFill/>
        </p:spPr>
      </p:pic>
      <p:pic>
        <p:nvPicPr>
          <p:cNvPr id="8" name="Picture 4" descr="/static-content/0.6072/images/623/art%253A10.1007%252Fs12155-012-9277-0/MediaObjects/12155_2012_9277_Fig2_HTM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0975" y="2590800"/>
            <a:ext cx="5076825" cy="4124473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590800"/>
            <a:ext cx="5105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2400" y="647700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Quinn, J. and Bradley, T. (2013).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9274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6858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pc="0" dirty="0" smtClean="0"/>
              <a:t>Microalgae Cultivation Research</a:t>
            </a:r>
            <a:br>
              <a:rPr lang="en-US" spc="0" dirty="0" smtClean="0"/>
            </a:br>
            <a:r>
              <a:rPr lang="en-US" sz="2200" spc="0" dirty="0" smtClean="0"/>
              <a:t>Environmental Impacts of Microalgae Cultivation</a:t>
            </a:r>
            <a:endParaRPr lang="en-US" sz="2200" spc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1166" y="2689034"/>
            <a:ext cx="5310114" cy="31021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714" y="2514600"/>
            <a:ext cx="2671215" cy="1754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101" y="4419600"/>
            <a:ext cx="2630099" cy="17888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16"/>
          <p:cNvSpPr>
            <a:spLocks noChangeArrowheads="1"/>
          </p:cNvSpPr>
          <p:nvPr/>
        </p:nvSpPr>
        <p:spPr bwMode="gray">
          <a:xfrm>
            <a:off x="228600" y="1143000"/>
            <a:ext cx="8610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Nitrous oxide (N</a:t>
            </a:r>
            <a:r>
              <a:rPr lang="en-US" b="1" baseline="-25000" dirty="0" smtClean="0"/>
              <a:t>2</a:t>
            </a:r>
            <a:r>
              <a:rPr lang="en-US" b="1" dirty="0" smtClean="0"/>
              <a:t>O) has 300 times the global warming potential of CO</a:t>
            </a:r>
            <a:r>
              <a:rPr lang="en-US" b="1" baseline="-25000" dirty="0" smtClean="0"/>
              <a:t>2</a:t>
            </a:r>
            <a:r>
              <a:rPr lang="en-US" b="1" dirty="0" smtClean="0"/>
              <a:t>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The goal of this study was to measure N</a:t>
            </a:r>
            <a:r>
              <a:rPr lang="en-US" b="1" baseline="-25000" dirty="0" smtClean="0"/>
              <a:t>2</a:t>
            </a:r>
            <a:r>
              <a:rPr lang="en-US" b="1" dirty="0" smtClean="0"/>
              <a:t>O emissions during cultivation.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/>
              <a:t>Direct measurement </a:t>
            </a:r>
            <a:r>
              <a:rPr lang="en-US" b="1" dirty="0" smtClean="0"/>
              <a:t>showed that emissions were minimal, except for under conditions of low light and low dissolved oxygen.</a:t>
            </a:r>
          </a:p>
          <a:p>
            <a:pPr>
              <a:spcAft>
                <a:spcPts val="1200"/>
              </a:spcAft>
            </a:pPr>
            <a:endParaRPr lang="en-US" b="1" dirty="0" smtClean="0"/>
          </a:p>
          <a:p>
            <a:pPr>
              <a:spcAft>
                <a:spcPts val="1200"/>
              </a:spcAft>
            </a:pPr>
            <a:r>
              <a:rPr lang="en-US" b="1" dirty="0" smtClean="0"/>
              <a:t> </a:t>
            </a:r>
          </a:p>
          <a:p>
            <a:pPr>
              <a:lnSpc>
                <a:spcPct val="95000"/>
              </a:lnSpc>
            </a:pPr>
            <a:endParaRPr lang="en-US" sz="1800" b="1" dirty="0">
              <a:solidFill>
                <a:schemeClr val="tx2"/>
              </a:solidFill>
              <a:latin typeface="HPFutura Light" pitchFamily="1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6320135"/>
            <a:ext cx="88022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 err="1" smtClean="0"/>
              <a:t>Fagerstone</a:t>
            </a:r>
            <a:r>
              <a:rPr lang="en-US" sz="1200" dirty="0"/>
              <a:t>, K., Quinn, J. C., De Long, S, Bradley, T. and Marchese, A. J. (2011).  Quantitative Measurements of Direct N</a:t>
            </a:r>
            <a:r>
              <a:rPr lang="en-US" sz="1200" baseline="-25000" dirty="0"/>
              <a:t>2</a:t>
            </a:r>
            <a:r>
              <a:rPr lang="en-US" sz="1200" dirty="0"/>
              <a:t>O Emissions from Microalgae Cultivation.  </a:t>
            </a:r>
            <a:r>
              <a:rPr lang="en-US" sz="1200" i="1" dirty="0"/>
              <a:t>Environmental Science &amp; Technology</a:t>
            </a:r>
            <a:r>
              <a:rPr lang="en-US" sz="1200" dirty="0"/>
              <a:t>  </a:t>
            </a:r>
            <a:r>
              <a:rPr lang="en-US" sz="1200" b="1" dirty="0"/>
              <a:t>45 (21)</a:t>
            </a:r>
            <a:r>
              <a:rPr lang="en-US" sz="1200" dirty="0"/>
              <a:t>, pp. 9449-9456. </a:t>
            </a:r>
          </a:p>
        </p:txBody>
      </p:sp>
    </p:spTree>
    <p:extLst>
      <p:ext uri="{BB962C8B-B14F-4D97-AF65-F5344CB8AC3E}">
        <p14:creationId xmlns:p14="http://schemas.microsoft.com/office/powerpoint/2010/main" val="199454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r>
              <a:rPr lang="en-US" dirty="0" smtClean="0"/>
              <a:t>Need to collect the algae and remove water</a:t>
            </a:r>
          </a:p>
          <a:p>
            <a:r>
              <a:rPr lang="en-US" dirty="0" smtClean="0"/>
              <a:t>Common methods: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These methods are energy intensive and expensive!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Harvesting Microalgae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09800"/>
            <a:ext cx="2911371" cy="1948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41587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0" dirty="0" smtClean="0">
                <a:effectLst/>
                <a:latin typeface="Adobe Garamond Pro" pitchFamily="18" charset="0"/>
              </a:rPr>
              <a:t>Centrifugation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184142"/>
            <a:ext cx="2667000" cy="2000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4184392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0" dirty="0" smtClean="0">
                <a:effectLst/>
                <a:latin typeface="Adobe Garamond Pro" pitchFamily="18" charset="0"/>
              </a:rPr>
              <a:t>Flocculation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1291" r="12581"/>
          <a:stretch/>
        </p:blipFill>
        <p:spPr>
          <a:xfrm>
            <a:off x="6403521" y="2184142"/>
            <a:ext cx="2458008" cy="20830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9400" y="4184392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0" dirty="0" smtClean="0">
                <a:effectLst/>
                <a:latin typeface="Adobe Garamond Pro" pitchFamily="18" charset="0"/>
              </a:rPr>
              <a:t>Filtration</a:t>
            </a:r>
          </a:p>
        </p:txBody>
      </p:sp>
    </p:spTree>
    <p:extLst>
      <p:ext uri="{BB962C8B-B14F-4D97-AF65-F5344CB8AC3E}">
        <p14:creationId xmlns:p14="http://schemas.microsoft.com/office/powerpoint/2010/main" val="162279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858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pc="0" dirty="0" smtClean="0"/>
              <a:t>Microalgae Harvesting Research</a:t>
            </a:r>
            <a:endParaRPr lang="en-US" sz="1800" spc="0" dirty="0"/>
          </a:p>
        </p:txBody>
      </p:sp>
      <p:sp>
        <p:nvSpPr>
          <p:cNvPr id="12" name="TextBox 11"/>
          <p:cNvSpPr txBox="1"/>
          <p:nvPr/>
        </p:nvSpPr>
        <p:spPr>
          <a:xfrm>
            <a:off x="273423" y="2243657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</a:rPr>
              <a:t>Acoustic </a:t>
            </a:r>
            <a:r>
              <a:rPr lang="en-US" sz="1600" b="1" dirty="0" smtClean="0">
                <a:solidFill>
                  <a:schemeClr val="tx2"/>
                </a:solidFill>
              </a:rPr>
              <a:t>Radiation Force, </a:t>
            </a:r>
            <a:r>
              <a:rPr lang="en-US" sz="1600" b="1" dirty="0" err="1" smtClean="0">
                <a:solidFill>
                  <a:schemeClr val="tx2"/>
                </a:solidFill>
              </a:rPr>
              <a:t>F</a:t>
            </a:r>
            <a:r>
              <a:rPr lang="en-US" sz="1600" b="1" baseline="-25000" dirty="0" err="1" smtClean="0">
                <a:solidFill>
                  <a:schemeClr val="tx2"/>
                </a:solidFill>
              </a:rPr>
              <a:t>ac</a:t>
            </a:r>
            <a:r>
              <a:rPr lang="en-US" sz="1600" b="1" dirty="0" smtClean="0">
                <a:solidFill>
                  <a:schemeClr val="tx2"/>
                </a:solidFill>
              </a:rPr>
              <a:t>, acting on particles of radius, R, in a liquid media subjected to a ultrasonic standing wave:</a:t>
            </a:r>
            <a:endParaRPr lang="en-US" sz="1600" b="1" dirty="0" smtClean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17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124200"/>
            <a:ext cx="3463221" cy="2866046"/>
          </a:xfrm>
        </p:spPr>
      </p:pic>
      <p:sp>
        <p:nvSpPr>
          <p:cNvPr id="20" name="TextBox 19"/>
          <p:cNvSpPr txBox="1"/>
          <p:nvPr/>
        </p:nvSpPr>
        <p:spPr>
          <a:xfrm>
            <a:off x="273423" y="629770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Hincapie and Marchese (2014). An Ultrasonically Enhanced Inclined Settler for Microalgae Harvesting.  </a:t>
            </a:r>
            <a:r>
              <a:rPr lang="en-US" sz="1400" i="1" dirty="0" err="1" smtClean="0"/>
              <a:t>Biotechnol</a:t>
            </a:r>
            <a:r>
              <a:rPr lang="en-US" sz="1400" i="1" dirty="0" smtClean="0"/>
              <a:t>. </a:t>
            </a:r>
            <a:r>
              <a:rPr lang="en-US" sz="1400" i="1" dirty="0" err="1" smtClean="0"/>
              <a:t>Prog</a:t>
            </a:r>
            <a:r>
              <a:rPr lang="en-US" sz="1400" i="1" dirty="0" smtClean="0"/>
              <a:t>. </a:t>
            </a:r>
            <a:r>
              <a:rPr lang="en-US" sz="1400" dirty="0" smtClean="0"/>
              <a:t>DO 10.1002/btpr.2031</a:t>
            </a:r>
            <a:endParaRPr lang="en-US" sz="1400" dirty="0"/>
          </a:p>
        </p:txBody>
      </p:sp>
      <p:pic>
        <p:nvPicPr>
          <p:cNvPr id="21" name="Picture 20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8" y="4159020"/>
            <a:ext cx="3244632" cy="1054320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6" y="3219884"/>
            <a:ext cx="4525049" cy="883590"/>
          </a:xfrm>
          <a:prstGeom prst="rect">
            <a:avLst/>
          </a:prstGeom>
        </p:spPr>
      </p:pic>
      <p:pic>
        <p:nvPicPr>
          <p:cNvPr id="23" name="Picture 22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5644403"/>
            <a:ext cx="1371600" cy="361950"/>
          </a:xfrm>
          <a:prstGeom prst="rect">
            <a:avLst/>
          </a:prstGeom>
        </p:spPr>
      </p:pic>
      <p:pic>
        <p:nvPicPr>
          <p:cNvPr id="24" name="Picture 23" descr="Screen Clippi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53" b="15789"/>
          <a:stretch/>
        </p:blipFill>
        <p:spPr>
          <a:xfrm>
            <a:off x="2952750" y="5638800"/>
            <a:ext cx="476250" cy="304800"/>
          </a:xfrm>
          <a:prstGeom prst="rect">
            <a:avLst/>
          </a:prstGeom>
        </p:spPr>
      </p:pic>
      <p:sp>
        <p:nvSpPr>
          <p:cNvPr id="18" name="Rectangle 16"/>
          <p:cNvSpPr>
            <a:spLocks noChangeArrowheads="1"/>
          </p:cNvSpPr>
          <p:nvPr/>
        </p:nvSpPr>
        <p:spPr bwMode="gray">
          <a:xfrm>
            <a:off x="381000" y="1524000"/>
            <a:ext cx="834242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/>
              <a:t>Ultrasonic techniques represent a low-energy, scalable solution.</a:t>
            </a:r>
          </a:p>
          <a:p>
            <a:pPr>
              <a:lnSpc>
                <a:spcPct val="95000"/>
              </a:lnSpc>
            </a:pPr>
            <a:endParaRPr lang="en-US" sz="1800" b="1" dirty="0">
              <a:solidFill>
                <a:schemeClr val="tx2"/>
              </a:solidFill>
              <a:latin typeface="HPFutura Light" pitchFamily="1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gray">
          <a:xfrm>
            <a:off x="341376" y="1022043"/>
            <a:ext cx="7656621" cy="121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b="1" dirty="0" smtClean="0"/>
              <a:t> </a:t>
            </a:r>
            <a:r>
              <a:rPr lang="en-US" sz="2400" b="1" dirty="0" smtClean="0"/>
              <a:t>Ultrasonic Harvesting of Microalgae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0" y="5562600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dirty="0" err="1" smtClean="0">
                <a:latin typeface="Adobe Garamond Pro" pitchFamily="18" charset="0"/>
              </a:rPr>
              <a:t>c</a:t>
            </a:r>
            <a:r>
              <a:rPr lang="en-US" baseline="-25000" dirty="0" err="1" smtClean="0">
                <a:latin typeface="Adobe Garamond Pro" pitchFamily="18" charset="0"/>
              </a:rPr>
              <a:t>p</a:t>
            </a:r>
            <a:r>
              <a:rPr lang="en-US" baseline="-25000" dirty="0" smtClean="0">
                <a:latin typeface="Adobe Garamond Pro" pitchFamily="18" charset="0"/>
              </a:rPr>
              <a:t> </a:t>
            </a:r>
            <a:r>
              <a:rPr lang="en-US" dirty="0" smtClean="0">
                <a:latin typeface="Adobe Garamond Pro" pitchFamily="18" charset="0"/>
              </a:rPr>
              <a:t>/ c</a:t>
            </a:r>
            <a:r>
              <a:rPr lang="en-US" baseline="-25000" dirty="0" smtClean="0">
                <a:latin typeface="Adobe Garamond Pro" pitchFamily="18" charset="0"/>
              </a:rPr>
              <a:t>m</a:t>
            </a:r>
            <a:endParaRPr lang="en-US" spc="0" baseline="-25000" dirty="0" smtClean="0">
              <a:effectLst/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36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858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pc="0" dirty="0" smtClean="0"/>
              <a:t>Microalgae Harvesting Research</a:t>
            </a:r>
            <a:endParaRPr lang="en-US" sz="1800" spc="0" dirty="0"/>
          </a:p>
        </p:txBody>
      </p:sp>
      <p:sp>
        <p:nvSpPr>
          <p:cNvPr id="12" name="TextBox 11"/>
          <p:cNvSpPr txBox="1"/>
          <p:nvPr/>
        </p:nvSpPr>
        <p:spPr>
          <a:xfrm>
            <a:off x="273423" y="2243657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</a:rPr>
              <a:t>Acoustic </a:t>
            </a:r>
            <a:r>
              <a:rPr lang="en-US" sz="1600" b="1" dirty="0" smtClean="0">
                <a:solidFill>
                  <a:schemeClr val="tx2"/>
                </a:solidFill>
              </a:rPr>
              <a:t>Radiation Force, </a:t>
            </a:r>
            <a:r>
              <a:rPr lang="en-US" sz="1600" b="1" dirty="0" err="1" smtClean="0">
                <a:solidFill>
                  <a:schemeClr val="tx2"/>
                </a:solidFill>
              </a:rPr>
              <a:t>F</a:t>
            </a:r>
            <a:r>
              <a:rPr lang="en-US" sz="1600" b="1" baseline="-25000" dirty="0" err="1" smtClean="0">
                <a:solidFill>
                  <a:schemeClr val="tx2"/>
                </a:solidFill>
              </a:rPr>
              <a:t>ac</a:t>
            </a:r>
            <a:r>
              <a:rPr lang="en-US" sz="1600" b="1" dirty="0" smtClean="0">
                <a:solidFill>
                  <a:schemeClr val="tx2"/>
                </a:solidFill>
              </a:rPr>
              <a:t>, acting on particles of radius, R, in a liquid media subjected to a ultrasonic standing wave:</a:t>
            </a:r>
            <a:endParaRPr lang="en-US" sz="1600" b="1" dirty="0" smtClean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3423" y="629770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Hincapie and Marchese (2014). An Ultrasonically Enhanced Inclined Settler for Microalgae Harvesting.  </a:t>
            </a:r>
            <a:r>
              <a:rPr lang="en-US" sz="1400" i="1" dirty="0" err="1" smtClean="0"/>
              <a:t>Biotechnol</a:t>
            </a:r>
            <a:r>
              <a:rPr lang="en-US" sz="1400" i="1" dirty="0" smtClean="0"/>
              <a:t>. </a:t>
            </a:r>
            <a:r>
              <a:rPr lang="en-US" sz="1400" i="1" dirty="0" err="1" smtClean="0"/>
              <a:t>Prog</a:t>
            </a:r>
            <a:r>
              <a:rPr lang="en-US" sz="1400" i="1" dirty="0" smtClean="0"/>
              <a:t>. </a:t>
            </a:r>
            <a:r>
              <a:rPr lang="en-US" sz="1400" dirty="0" smtClean="0"/>
              <a:t>DO 10.1002/btpr.2031</a:t>
            </a:r>
            <a:endParaRPr lang="en-US" sz="1400" dirty="0"/>
          </a:p>
        </p:txBody>
      </p:sp>
      <p:pic>
        <p:nvPicPr>
          <p:cNvPr id="21" name="Picture 20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8" y="4159020"/>
            <a:ext cx="3244632" cy="1054320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6" y="3219884"/>
            <a:ext cx="4525049" cy="883590"/>
          </a:xfrm>
          <a:prstGeom prst="rect">
            <a:avLst/>
          </a:prstGeom>
        </p:spPr>
      </p:pic>
      <p:pic>
        <p:nvPicPr>
          <p:cNvPr id="23" name="Picture 22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5644403"/>
            <a:ext cx="1371600" cy="361950"/>
          </a:xfrm>
          <a:prstGeom prst="rect">
            <a:avLst/>
          </a:prstGeom>
        </p:spPr>
      </p:pic>
      <p:sp>
        <p:nvSpPr>
          <p:cNvPr id="18" name="Rectangle 16"/>
          <p:cNvSpPr>
            <a:spLocks noChangeArrowheads="1"/>
          </p:cNvSpPr>
          <p:nvPr/>
        </p:nvSpPr>
        <p:spPr bwMode="gray">
          <a:xfrm>
            <a:off x="381000" y="1524000"/>
            <a:ext cx="834242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/>
              <a:t>Ultrasonic techniques represent a low-energy, scalable solution.</a:t>
            </a:r>
          </a:p>
          <a:p>
            <a:pPr>
              <a:lnSpc>
                <a:spcPct val="95000"/>
              </a:lnSpc>
            </a:pPr>
            <a:endParaRPr lang="en-US" sz="1800" b="1" dirty="0">
              <a:solidFill>
                <a:schemeClr val="tx2"/>
              </a:solidFill>
              <a:latin typeface="HPFutura Light" pitchFamily="1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gray">
          <a:xfrm>
            <a:off x="341376" y="1022043"/>
            <a:ext cx="7656621" cy="121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b="1" dirty="0" smtClean="0"/>
              <a:t> </a:t>
            </a:r>
            <a:r>
              <a:rPr lang="en-US" sz="2400" b="1" dirty="0" smtClean="0"/>
              <a:t>Ultrasonic Harvesting of Microalgae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06" y="3090743"/>
            <a:ext cx="3663315" cy="275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53" b="15789"/>
          <a:stretch/>
        </p:blipFill>
        <p:spPr>
          <a:xfrm>
            <a:off x="2952750" y="5638800"/>
            <a:ext cx="476250" cy="304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29000" y="5562600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dirty="0" err="1" smtClean="0">
                <a:latin typeface="Adobe Garamond Pro" pitchFamily="18" charset="0"/>
              </a:rPr>
              <a:t>c</a:t>
            </a:r>
            <a:r>
              <a:rPr lang="en-US" baseline="-25000" dirty="0" err="1" smtClean="0">
                <a:latin typeface="Adobe Garamond Pro" pitchFamily="18" charset="0"/>
              </a:rPr>
              <a:t>p</a:t>
            </a:r>
            <a:r>
              <a:rPr lang="en-US" baseline="-25000" dirty="0" smtClean="0">
                <a:latin typeface="Adobe Garamond Pro" pitchFamily="18" charset="0"/>
              </a:rPr>
              <a:t> </a:t>
            </a:r>
            <a:r>
              <a:rPr lang="en-US" dirty="0" smtClean="0">
                <a:latin typeface="Adobe Garamond Pro" pitchFamily="18" charset="0"/>
              </a:rPr>
              <a:t>/ c</a:t>
            </a:r>
            <a:r>
              <a:rPr lang="en-US" baseline="-25000" dirty="0" smtClean="0">
                <a:latin typeface="Adobe Garamond Pro" pitchFamily="18" charset="0"/>
              </a:rPr>
              <a:t>m</a:t>
            </a:r>
            <a:endParaRPr lang="en-US" spc="0" baseline="-25000" dirty="0" smtClean="0">
              <a:effectLst/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19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858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pc="0" dirty="0" smtClean="0"/>
              <a:t>Microalgae Harvesting Research</a:t>
            </a:r>
            <a:endParaRPr lang="en-US" sz="1800" spc="0" dirty="0"/>
          </a:p>
        </p:txBody>
      </p:sp>
      <p:sp>
        <p:nvSpPr>
          <p:cNvPr id="12" name="TextBox 11"/>
          <p:cNvSpPr txBox="1"/>
          <p:nvPr/>
        </p:nvSpPr>
        <p:spPr>
          <a:xfrm>
            <a:off x="273423" y="2243657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</a:rPr>
              <a:t>Acoustic </a:t>
            </a:r>
            <a:r>
              <a:rPr lang="en-US" sz="1600" b="1" dirty="0" smtClean="0">
                <a:solidFill>
                  <a:schemeClr val="tx2"/>
                </a:solidFill>
              </a:rPr>
              <a:t>Radiation Force, </a:t>
            </a:r>
            <a:r>
              <a:rPr lang="en-US" sz="1600" b="1" dirty="0" err="1" smtClean="0">
                <a:solidFill>
                  <a:schemeClr val="tx2"/>
                </a:solidFill>
              </a:rPr>
              <a:t>F</a:t>
            </a:r>
            <a:r>
              <a:rPr lang="en-US" sz="1600" b="1" baseline="-25000" dirty="0" err="1" smtClean="0">
                <a:solidFill>
                  <a:schemeClr val="tx2"/>
                </a:solidFill>
              </a:rPr>
              <a:t>ac</a:t>
            </a:r>
            <a:r>
              <a:rPr lang="en-US" sz="1600" b="1" dirty="0" smtClean="0">
                <a:solidFill>
                  <a:schemeClr val="tx2"/>
                </a:solidFill>
              </a:rPr>
              <a:t>, acting on particles of radius, R, in a liquid media subjected to a ultrasonic standing wave:</a:t>
            </a:r>
            <a:endParaRPr lang="en-US" sz="1600" b="1" dirty="0" smtClean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3423" y="629770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Hincapie and Marchese (2014). An Ultrasonically Enhanced Inclined Settler for Microalgae Harvesting.  </a:t>
            </a:r>
            <a:r>
              <a:rPr lang="en-US" sz="1400" i="1" dirty="0" err="1" smtClean="0"/>
              <a:t>Biotechnol</a:t>
            </a:r>
            <a:r>
              <a:rPr lang="en-US" sz="1400" i="1" dirty="0" smtClean="0"/>
              <a:t>. </a:t>
            </a:r>
            <a:r>
              <a:rPr lang="en-US" sz="1400" i="1" dirty="0" err="1" smtClean="0"/>
              <a:t>Prog</a:t>
            </a:r>
            <a:r>
              <a:rPr lang="en-US" sz="1400" i="1" dirty="0" smtClean="0"/>
              <a:t>. </a:t>
            </a:r>
            <a:r>
              <a:rPr lang="en-US" sz="1400" dirty="0" smtClean="0"/>
              <a:t>DO 10.1002/btpr.2031</a:t>
            </a:r>
            <a:endParaRPr lang="en-US" sz="1400" dirty="0"/>
          </a:p>
        </p:txBody>
      </p:sp>
      <p:pic>
        <p:nvPicPr>
          <p:cNvPr id="21" name="Picture 20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8" y="4159020"/>
            <a:ext cx="3244632" cy="1054320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6" y="3219884"/>
            <a:ext cx="4525049" cy="883590"/>
          </a:xfrm>
          <a:prstGeom prst="rect">
            <a:avLst/>
          </a:prstGeom>
        </p:spPr>
      </p:pic>
      <p:pic>
        <p:nvPicPr>
          <p:cNvPr id="23" name="Picture 22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5644403"/>
            <a:ext cx="1371600" cy="361950"/>
          </a:xfrm>
          <a:prstGeom prst="rect">
            <a:avLst/>
          </a:prstGeom>
        </p:spPr>
      </p:pic>
      <p:sp>
        <p:nvSpPr>
          <p:cNvPr id="18" name="Rectangle 16"/>
          <p:cNvSpPr>
            <a:spLocks noChangeArrowheads="1"/>
          </p:cNvSpPr>
          <p:nvPr/>
        </p:nvSpPr>
        <p:spPr bwMode="gray">
          <a:xfrm>
            <a:off x="381000" y="1524000"/>
            <a:ext cx="834242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/>
              <a:t>Ultrasonic techniques represent a low-energy, scalable solution.</a:t>
            </a:r>
          </a:p>
          <a:p>
            <a:pPr>
              <a:lnSpc>
                <a:spcPct val="95000"/>
              </a:lnSpc>
            </a:pPr>
            <a:endParaRPr lang="en-US" sz="1800" b="1" dirty="0">
              <a:solidFill>
                <a:schemeClr val="tx2"/>
              </a:solidFill>
              <a:latin typeface="HPFutura Light" pitchFamily="1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gray">
          <a:xfrm>
            <a:off x="341376" y="1022043"/>
            <a:ext cx="7656621" cy="121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b="1" dirty="0" smtClean="0"/>
              <a:t> </a:t>
            </a:r>
            <a:r>
              <a:rPr lang="en-US" sz="2400" b="1" dirty="0" smtClean="0"/>
              <a:t>Ultrasonic Harvesting of Microalgae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741" y="3090743"/>
            <a:ext cx="3611880" cy="275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53" b="15789"/>
          <a:stretch/>
        </p:blipFill>
        <p:spPr>
          <a:xfrm>
            <a:off x="2952750" y="5638800"/>
            <a:ext cx="476250" cy="304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29000" y="5562600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dirty="0" err="1" smtClean="0">
                <a:latin typeface="Adobe Garamond Pro" pitchFamily="18" charset="0"/>
              </a:rPr>
              <a:t>c</a:t>
            </a:r>
            <a:r>
              <a:rPr lang="en-US" baseline="-25000" dirty="0" err="1" smtClean="0">
                <a:latin typeface="Adobe Garamond Pro" pitchFamily="18" charset="0"/>
              </a:rPr>
              <a:t>p</a:t>
            </a:r>
            <a:r>
              <a:rPr lang="en-US" baseline="-25000" dirty="0" smtClean="0">
                <a:latin typeface="Adobe Garamond Pro" pitchFamily="18" charset="0"/>
              </a:rPr>
              <a:t> </a:t>
            </a:r>
            <a:r>
              <a:rPr lang="en-US" dirty="0" smtClean="0">
                <a:latin typeface="Adobe Garamond Pro" pitchFamily="18" charset="0"/>
              </a:rPr>
              <a:t>/ c</a:t>
            </a:r>
            <a:r>
              <a:rPr lang="en-US" baseline="-25000" dirty="0" smtClean="0">
                <a:latin typeface="Adobe Garamond Pro" pitchFamily="18" charset="0"/>
              </a:rPr>
              <a:t>m</a:t>
            </a:r>
            <a:endParaRPr lang="en-US" spc="0" baseline="-25000" dirty="0" smtClean="0">
              <a:effectLst/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12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/>
              <a:t>Microalgae Harvesting Research</a:t>
            </a:r>
            <a:endParaRPr lang="en-US" dirty="0"/>
          </a:p>
        </p:txBody>
      </p:sp>
      <p:pic>
        <p:nvPicPr>
          <p:cNvPr id="4" name="02_05_2013_11_37_09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175.94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219200"/>
            <a:ext cx="660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/>
              <a:t>Microalgae Harvesting Research</a:t>
            </a:r>
            <a:endParaRPr lang="en-US" dirty="0"/>
          </a:p>
        </p:txBody>
      </p:sp>
      <p:pic>
        <p:nvPicPr>
          <p:cNvPr id="4" name="Content Placeholder 4"/>
          <p:cNvPicPr>
            <a:picLocks/>
          </p:cNvPicPr>
          <p:nvPr/>
        </p:nvPicPr>
        <p:blipFill rotWithShape="1">
          <a:blip r:embed="rId2"/>
          <a:srcRect t="15919" r="66667"/>
          <a:stretch/>
        </p:blipFill>
        <p:spPr>
          <a:xfrm>
            <a:off x="4114800" y="1447800"/>
            <a:ext cx="4572000" cy="4419600"/>
          </a:xfrm>
          <a:prstGeom prst="rect">
            <a:avLst/>
          </a:prstGeom>
        </p:spPr>
      </p:pic>
      <p:sp>
        <p:nvSpPr>
          <p:cNvPr id="5" name="Rectangle 16"/>
          <p:cNvSpPr>
            <a:spLocks noChangeArrowheads="1"/>
          </p:cNvSpPr>
          <p:nvPr/>
        </p:nvSpPr>
        <p:spPr bwMode="gray">
          <a:xfrm>
            <a:off x="381001" y="1524000"/>
            <a:ext cx="3581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/>
              <a:t>Uses standing waves to separate out particles in suspension with a liquid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/>
              <a:t>Piezoelectric disc creates standing wave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/>
              <a:t>Standing wave exerts a force on the particles and pushes them into lines</a:t>
            </a:r>
          </a:p>
          <a:p>
            <a:pPr>
              <a:lnSpc>
                <a:spcPct val="95000"/>
              </a:lnSpc>
            </a:pPr>
            <a:endParaRPr lang="en-US" sz="1800" b="1" dirty="0">
              <a:solidFill>
                <a:schemeClr val="tx2"/>
              </a:solidFill>
              <a:latin typeface="HPFutura Light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63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6858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pc="0" dirty="0" smtClean="0"/>
              <a:t>Ultrasonic Microalgae Harvesting</a:t>
            </a:r>
            <a:br>
              <a:rPr lang="en-US" spc="0" dirty="0" smtClean="0"/>
            </a:br>
            <a:r>
              <a:rPr lang="en-US" sz="2200" spc="0" dirty="0" smtClean="0"/>
              <a:t>Development of a Continuous Flow System</a:t>
            </a:r>
            <a:endParaRPr lang="en-US" sz="2200" spc="0" dirty="0"/>
          </a:p>
        </p:txBody>
      </p:sp>
      <p:sp>
        <p:nvSpPr>
          <p:cNvPr id="5" name="TextBox 4"/>
          <p:cNvSpPr txBox="1"/>
          <p:nvPr/>
        </p:nvSpPr>
        <p:spPr>
          <a:xfrm>
            <a:off x="273423" y="629770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Hincapie and Marchese (2014). An Ultrasonically Enhanced Inclined Settler for Microalgae Harvesting.  </a:t>
            </a:r>
            <a:r>
              <a:rPr lang="en-US" sz="1400" i="1" dirty="0" err="1" smtClean="0"/>
              <a:t>Biotechnol</a:t>
            </a:r>
            <a:r>
              <a:rPr lang="en-US" sz="1400" i="1" dirty="0" smtClean="0"/>
              <a:t>. </a:t>
            </a:r>
            <a:r>
              <a:rPr lang="en-US" sz="1400" i="1" dirty="0" err="1" smtClean="0"/>
              <a:t>Prog</a:t>
            </a:r>
            <a:r>
              <a:rPr lang="en-US" sz="1400" i="1" dirty="0" smtClean="0"/>
              <a:t>. </a:t>
            </a:r>
            <a:r>
              <a:rPr lang="en-US" sz="1400" dirty="0" smtClean="0"/>
              <a:t>DO 10.1002/btpr.2031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47800"/>
            <a:ext cx="8163256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6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21861" y="71735"/>
            <a:ext cx="690605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Algal Biofuels: Progress and Research Challenges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Overview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330558" y="1249501"/>
            <a:ext cx="85344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 for Renewable Liquid Fuels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The Case for Algae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Current Research Challenges: Biology to Combustion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Cultivation, Harvesting and Extraction Research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Conversion of Algal Lipids and Biomass into Liquid Fuels</a:t>
            </a:r>
            <a:endParaRPr lang="en-US" b="1" dirty="0" smtClean="0"/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Conclusions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62" y="4731605"/>
            <a:ext cx="2704563" cy="17992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624" y="4731605"/>
            <a:ext cx="1111374" cy="17697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3276600" y="4731604"/>
            <a:ext cx="1753071" cy="1778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604" t="1325" r="59223" b="54958"/>
          <a:stretch/>
        </p:blipFill>
        <p:spPr bwMode="auto">
          <a:xfrm>
            <a:off x="6566874" y="4731605"/>
            <a:ext cx="2272326" cy="1769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855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temp\IMG_32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4" r="4636"/>
          <a:stretch/>
        </p:blipFill>
        <p:spPr bwMode="auto">
          <a:xfrm rot="5400000">
            <a:off x="4423967" y="1542834"/>
            <a:ext cx="4736565" cy="424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963449" y="1143000"/>
            <a:ext cx="18288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/>
              <a:t>Microalgae Harvesting Research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40590" y="121771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Camera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19600" y="3429000"/>
            <a:ext cx="18288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19600" y="350979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Cuvette with Piezo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91399" y="5486401"/>
            <a:ext cx="1371601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91399" y="5561111"/>
            <a:ext cx="1371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Microscope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C:\Users\aaligata\Desktop\IMG_183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8" t="55658" r="33320" b="13888"/>
          <a:stretch/>
        </p:blipFill>
        <p:spPr bwMode="auto">
          <a:xfrm rot="5400000">
            <a:off x="-49025" y="3173224"/>
            <a:ext cx="2743200" cy="234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aligata\Desktop\IMG_187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4" t="31594" r="25614" b="39870"/>
          <a:stretch/>
        </p:blipFill>
        <p:spPr bwMode="auto">
          <a:xfrm rot="5400000">
            <a:off x="2118076" y="3444523"/>
            <a:ext cx="2743201" cy="179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2011" y="2971800"/>
            <a:ext cx="1436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Before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68424" y="2969351"/>
            <a:ext cx="1170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After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4343400" cy="16739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Record particle / cell movement </a:t>
            </a:r>
          </a:p>
        </p:txBody>
      </p:sp>
    </p:spTree>
    <p:extLst>
      <p:ext uri="{BB962C8B-B14F-4D97-AF65-F5344CB8AC3E}">
        <p14:creationId xmlns:p14="http://schemas.microsoft.com/office/powerpoint/2010/main" val="354529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4906963"/>
          </a:xfrm>
        </p:spPr>
        <p:txBody>
          <a:bodyPr/>
          <a:lstStyle/>
          <a:p>
            <a:r>
              <a:rPr lang="en-US" dirty="0" smtClean="0"/>
              <a:t>Cells are made of lipids, carbohydrates, and proteins</a:t>
            </a:r>
          </a:p>
          <a:p>
            <a:pPr lvl="1"/>
            <a:r>
              <a:rPr lang="en-US" dirty="0" smtClean="0"/>
              <a:t>Each component has different acoustic properties</a:t>
            </a:r>
          </a:p>
          <a:p>
            <a:r>
              <a:rPr lang="en-US" dirty="0" smtClean="0"/>
              <a:t>Cell composition affects the ability to harvest with acoustics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/>
              <a:t>Microalgae Harvesting Research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8" y="4159020"/>
            <a:ext cx="3244632" cy="105432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6" y="3219884"/>
            <a:ext cx="4525049" cy="88359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5644403"/>
            <a:ext cx="1371600" cy="3619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19200" y="5644403"/>
            <a:ext cx="304800" cy="40713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53" b="15789"/>
          <a:stretch/>
        </p:blipFill>
        <p:spPr>
          <a:xfrm>
            <a:off x="2952750" y="5638800"/>
            <a:ext cx="476250" cy="304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29000" y="5562600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dirty="0" err="1" smtClean="0">
                <a:latin typeface="Adobe Garamond Pro" pitchFamily="18" charset="0"/>
              </a:rPr>
              <a:t>c</a:t>
            </a:r>
            <a:r>
              <a:rPr lang="en-US" baseline="-25000" dirty="0" err="1" smtClean="0">
                <a:latin typeface="Adobe Garamond Pro" pitchFamily="18" charset="0"/>
              </a:rPr>
              <a:t>p</a:t>
            </a:r>
            <a:r>
              <a:rPr lang="en-US" baseline="-25000" dirty="0" smtClean="0">
                <a:latin typeface="Adobe Garamond Pro" pitchFamily="18" charset="0"/>
              </a:rPr>
              <a:t> </a:t>
            </a:r>
            <a:r>
              <a:rPr lang="en-US" dirty="0" smtClean="0">
                <a:latin typeface="Adobe Garamond Pro" pitchFamily="18" charset="0"/>
              </a:rPr>
              <a:t>/ c</a:t>
            </a:r>
            <a:r>
              <a:rPr lang="en-US" baseline="-25000" dirty="0" smtClean="0">
                <a:latin typeface="Adobe Garamond Pro" pitchFamily="18" charset="0"/>
              </a:rPr>
              <a:t>m</a:t>
            </a:r>
            <a:endParaRPr lang="en-US" spc="0" baseline="-25000" dirty="0" smtClean="0">
              <a:effectLst/>
              <a:latin typeface="Adobe Garamond Pr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99494" y="5621809"/>
            <a:ext cx="234306" cy="32179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71643" y="4211196"/>
            <a:ext cx="304800" cy="40713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743200" y="4738105"/>
            <a:ext cx="304800" cy="40713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76600" y="4736363"/>
            <a:ext cx="639141" cy="40713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27286" y="3402623"/>
            <a:ext cx="304800" cy="40713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26059" t="9986" r="26796" b="4654"/>
          <a:stretch/>
        </p:blipFill>
        <p:spPr>
          <a:xfrm>
            <a:off x="5816382" y="3219884"/>
            <a:ext cx="24384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9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Acoustic Harvesting Device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356949" y="1160059"/>
            <a:ext cx="6339251" cy="5316941"/>
            <a:chOff x="1356949" y="1160059"/>
            <a:chExt cx="6339251" cy="531694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1"/>
            <a:stretch/>
          </p:blipFill>
          <p:spPr bwMode="auto">
            <a:xfrm>
              <a:off x="1356949" y="1160059"/>
              <a:ext cx="6339251" cy="531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 rot="18882663">
              <a:off x="2589796" y="4246315"/>
              <a:ext cx="685800" cy="10133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2507019">
              <a:off x="3144794" y="4346914"/>
              <a:ext cx="454557" cy="805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276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Acoustic Harvesting Device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8"/>
          <a:stretch/>
        </p:blipFill>
        <p:spPr bwMode="auto">
          <a:xfrm>
            <a:off x="1752600" y="1219200"/>
            <a:ext cx="5638800" cy="481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62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Acoustic Harvesting Setup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6" y="1219200"/>
            <a:ext cx="6705600" cy="50292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086600" y="2936165"/>
            <a:ext cx="18288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86600" y="3012365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Acoustic Harvester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81400" y="1143000"/>
            <a:ext cx="16002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81400" y="12192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Small Amplifier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69257" y="5867400"/>
            <a:ext cx="16002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69257" y="59436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Large Amplifier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6200" y="2971800"/>
            <a:ext cx="16002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" y="3046512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Oscilloscope 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22767" y="1258044"/>
            <a:ext cx="1905746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73663" y="1331973"/>
            <a:ext cx="1869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Function Generator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4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21861" y="71735"/>
            <a:ext cx="690605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Algal Biofuels: Progress and Research Challenges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Overview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330558" y="1249501"/>
            <a:ext cx="85344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Motivation for Renewable Liquid Fuels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The Case for Algae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Current Research Challenges: Biology to Combustion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Cultivation, Harvesting and Extraction Research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Conversion of Algal Lipids and Biomass into Liquid Fuels</a:t>
            </a:r>
            <a:endParaRPr lang="en-US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Conclusions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62" y="4731605"/>
            <a:ext cx="2704563" cy="17992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624" y="4731605"/>
            <a:ext cx="1111374" cy="17697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3276600" y="4731604"/>
            <a:ext cx="1753071" cy="1778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604" t="1325" r="59223" b="54958"/>
          <a:stretch/>
        </p:blipFill>
        <p:spPr bwMode="auto">
          <a:xfrm>
            <a:off x="6566874" y="4731605"/>
            <a:ext cx="2272326" cy="1769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483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858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pc="0" dirty="0" smtClean="0"/>
              <a:t>The Algae Biofuels Value Chain</a:t>
            </a:r>
            <a:r>
              <a:rPr lang="en-US" spc="0" dirty="0"/>
              <a:t/>
            </a:r>
            <a:br>
              <a:rPr lang="en-US" spc="0" dirty="0"/>
            </a:br>
            <a:r>
              <a:rPr lang="en-US" sz="2200" spc="0" dirty="0" smtClean="0"/>
              <a:t>The “Conventional” Route: Extracted Lipids to Fuel</a:t>
            </a:r>
            <a:endParaRPr lang="en-US" sz="2200" spc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864" t="16667" r="37152" b="16667"/>
          <a:stretch>
            <a:fillRect/>
          </a:stretch>
        </p:blipFill>
        <p:spPr bwMode="auto">
          <a:xfrm>
            <a:off x="595746" y="1527057"/>
            <a:ext cx="1918854" cy="1593011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686" y="1515614"/>
            <a:ext cx="2468885" cy="1728339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6504" b="8943"/>
          <a:stretch>
            <a:fillRect/>
          </a:stretch>
        </p:blipFill>
        <p:spPr bwMode="auto">
          <a:xfrm>
            <a:off x="6991882" y="1625816"/>
            <a:ext cx="1466318" cy="1650783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6526" y="4186372"/>
            <a:ext cx="1110825" cy="1768896"/>
          </a:xfrm>
          <a:prstGeom prst="rect">
            <a:avLst/>
          </a:prstGeom>
          <a:ln w="28575">
            <a:solidFill>
              <a:srgbClr val="008000"/>
            </a:solidFill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623" y="4403304"/>
            <a:ext cx="3195638" cy="1389408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2743200" y="2133600"/>
            <a:ext cx="5334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6248400" y="2094963"/>
            <a:ext cx="5334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>
            <a:off x="7543800" y="3505200"/>
            <a:ext cx="6096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6438900" y="4927241"/>
            <a:ext cx="5715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4253" y="3429000"/>
            <a:ext cx="1491471" cy="1118603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cxnSp>
        <p:nvCxnSpPr>
          <p:cNvPr id="17" name="Elbow Connector 16"/>
          <p:cNvCxnSpPr>
            <a:endCxn id="6" idx="2"/>
          </p:cNvCxnSpPr>
          <p:nvPr/>
        </p:nvCxnSpPr>
        <p:spPr>
          <a:xfrm rot="10800000">
            <a:off x="4740129" y="3243954"/>
            <a:ext cx="2044996" cy="566047"/>
          </a:xfrm>
          <a:prstGeom prst="bentConnector2">
            <a:avLst/>
          </a:prstGeom>
          <a:ln w="28575">
            <a:solidFill>
              <a:srgbClr val="008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endCxn id="1029" idx="2"/>
          </p:cNvCxnSpPr>
          <p:nvPr/>
        </p:nvCxnSpPr>
        <p:spPr>
          <a:xfrm rot="10800000" flipV="1">
            <a:off x="1955442" y="5181600"/>
            <a:ext cx="4826358" cy="611112"/>
          </a:xfrm>
          <a:prstGeom prst="bentConnector4">
            <a:avLst>
              <a:gd name="adj1" fmla="val -73"/>
              <a:gd name="adj2" fmla="val 215099"/>
            </a:avLst>
          </a:prstGeom>
          <a:ln w="28575">
            <a:solidFill>
              <a:srgbClr val="008000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14400" y="1041042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0" dirty="0" smtClean="0">
                <a:solidFill>
                  <a:srgbClr val="008000"/>
                </a:solidFill>
                <a:effectLst/>
              </a:rPr>
              <a:t>Biology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51479" y="1052710"/>
            <a:ext cx="1245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0" dirty="0" smtClean="0">
                <a:solidFill>
                  <a:srgbClr val="008000"/>
                </a:solidFill>
                <a:effectLst/>
              </a:rPr>
              <a:t>Cultivation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46569" y="1015425"/>
            <a:ext cx="1411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0" dirty="0" smtClean="0">
                <a:solidFill>
                  <a:srgbClr val="008000"/>
                </a:solidFill>
                <a:effectLst/>
              </a:rPr>
              <a:t>Harvesting, Drying?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17835" y="6019800"/>
            <a:ext cx="1736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0" dirty="0" smtClean="0">
                <a:solidFill>
                  <a:srgbClr val="008000"/>
                </a:solidFill>
                <a:effectLst/>
              </a:rPr>
              <a:t>Lipid Extraction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91000" y="5789649"/>
            <a:ext cx="211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0" dirty="0" smtClean="0">
                <a:solidFill>
                  <a:srgbClr val="008000"/>
                </a:solidFill>
                <a:effectLst/>
              </a:rPr>
              <a:t>Lipid to Fuel Conversion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72164" y="3886200"/>
            <a:ext cx="1402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0" dirty="0" smtClean="0">
                <a:solidFill>
                  <a:srgbClr val="008000"/>
                </a:solidFill>
                <a:effectLst/>
              </a:rPr>
              <a:t>Co-products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53261" y="334011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0" dirty="0" smtClean="0">
                <a:solidFill>
                  <a:srgbClr val="008000"/>
                </a:solidFill>
                <a:effectLst/>
              </a:rPr>
              <a:t>Nutrient Recycle</a:t>
            </a:r>
          </a:p>
        </p:txBody>
      </p:sp>
      <p:cxnSp>
        <p:nvCxnSpPr>
          <p:cNvPr id="1059" name="Straight Connector 1058"/>
          <p:cNvCxnSpPr/>
          <p:nvPr/>
        </p:nvCxnSpPr>
        <p:spPr>
          <a:xfrm flipV="1">
            <a:off x="6785125" y="3810000"/>
            <a:ext cx="0" cy="1334411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103"/>
          <p:cNvCxnSpPr/>
          <p:nvPr/>
        </p:nvCxnSpPr>
        <p:spPr>
          <a:xfrm rot="10800000">
            <a:off x="5110531" y="3261945"/>
            <a:ext cx="2733646" cy="419652"/>
          </a:xfrm>
          <a:prstGeom prst="bentConnector3">
            <a:avLst>
              <a:gd name="adj1" fmla="val 99853"/>
            </a:avLst>
          </a:prstGeom>
          <a:ln w="28575">
            <a:solidFill>
              <a:srgbClr val="008000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 l="2604" t="1325" r="59223" b="54958"/>
          <a:stretch/>
        </p:blipFill>
        <p:spPr bwMode="auto">
          <a:xfrm>
            <a:off x="4055023" y="4013611"/>
            <a:ext cx="2272326" cy="1769772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17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" y="177084"/>
            <a:ext cx="8229600" cy="685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spc="-100" dirty="0" smtClean="0"/>
              <a:t>Conversion of Algal Lipids into Liquid Fuels</a:t>
            </a:r>
            <a:r>
              <a:rPr lang="en-US" sz="3600" spc="-100" dirty="0" smtClean="0"/>
              <a:t/>
            </a:r>
            <a:br>
              <a:rPr lang="en-US" sz="3600" spc="-100" dirty="0" smtClean="0"/>
            </a:br>
            <a:r>
              <a:rPr lang="en-US" sz="2200" spc="-70" dirty="0" smtClean="0"/>
              <a:t>Algal Renewable Diesel/Jet Fuel</a:t>
            </a:r>
            <a:endParaRPr lang="en-US" sz="2200" spc="-70" dirty="0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381000" y="4343400"/>
            <a:ext cx="7696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588">
              <a:spcBef>
                <a:spcPct val="20000"/>
              </a:spcBef>
              <a:spcAft>
                <a:spcPct val="50000"/>
              </a:spcAft>
            </a:pPr>
            <a:endParaRPr lang="en-US" sz="1600" b="1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" y="1035942"/>
            <a:ext cx="738062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58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" y="177084"/>
            <a:ext cx="8229600" cy="685800"/>
          </a:xfrm>
          <a:ln>
            <a:noFill/>
          </a:ln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spc="-100" dirty="0" smtClean="0"/>
              <a:t>Conversion of Algal Lipids into Liquid Fuels</a:t>
            </a:r>
            <a:r>
              <a:rPr lang="en-US" sz="3600" spc="-100" dirty="0" smtClean="0"/>
              <a:t/>
            </a:r>
            <a:br>
              <a:rPr lang="en-US" sz="3600" spc="-100" dirty="0" smtClean="0"/>
            </a:br>
            <a:r>
              <a:rPr lang="en-US" sz="2200" spc="-70" dirty="0" smtClean="0"/>
              <a:t>Algal Renewable Diesel/Jet Fuel</a:t>
            </a:r>
            <a:endParaRPr lang="en-US" sz="2200" spc="-70" dirty="0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381000" y="4343400"/>
            <a:ext cx="7696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588">
              <a:spcBef>
                <a:spcPct val="20000"/>
              </a:spcBef>
              <a:spcAft>
                <a:spcPct val="50000"/>
              </a:spcAft>
            </a:pPr>
            <a:endParaRPr lang="en-US" sz="1600" b="1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83" y="1295400"/>
            <a:ext cx="8480817" cy="509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72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858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pc="0" dirty="0" smtClean="0"/>
              <a:t>The Algae Biofuels Value Chain (Revisited)</a:t>
            </a:r>
            <a:br>
              <a:rPr lang="en-US" spc="0" dirty="0" smtClean="0"/>
            </a:br>
            <a:r>
              <a:rPr lang="en-US" sz="2200" spc="0" dirty="0" smtClean="0"/>
              <a:t>Conversion of Whole (Wet) Algal Biomass To Biofuels</a:t>
            </a:r>
            <a:endParaRPr lang="en-US" sz="2200" spc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864" t="16667" r="37152" b="16667"/>
          <a:stretch>
            <a:fillRect/>
          </a:stretch>
        </p:blipFill>
        <p:spPr bwMode="auto">
          <a:xfrm>
            <a:off x="595746" y="1527057"/>
            <a:ext cx="1918854" cy="1593011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686" y="1515614"/>
            <a:ext cx="2468885" cy="1728339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6504" b="8943"/>
          <a:stretch>
            <a:fillRect/>
          </a:stretch>
        </p:blipFill>
        <p:spPr bwMode="auto">
          <a:xfrm>
            <a:off x="7010400" y="1524000"/>
            <a:ext cx="1556758" cy="1752600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</p:pic>
      <p:sp>
        <p:nvSpPr>
          <p:cNvPr id="11" name="Right Arrow 10"/>
          <p:cNvSpPr/>
          <p:nvPr/>
        </p:nvSpPr>
        <p:spPr>
          <a:xfrm>
            <a:off x="2743200" y="2133600"/>
            <a:ext cx="5334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6248400" y="2094963"/>
            <a:ext cx="5334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>
            <a:off x="7543800" y="3505200"/>
            <a:ext cx="6096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6286500" y="4724400"/>
            <a:ext cx="5715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32405" y="1041042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0" dirty="0" smtClean="0">
                <a:solidFill>
                  <a:srgbClr val="008000"/>
                </a:solidFill>
                <a:effectLst/>
              </a:rPr>
              <a:t>Biology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51479" y="105271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0" dirty="0" smtClean="0">
                <a:solidFill>
                  <a:srgbClr val="008000"/>
                </a:solidFill>
                <a:effectLst/>
              </a:rPr>
              <a:t>Cultivation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55527" y="1041042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0" dirty="0" smtClean="0">
                <a:solidFill>
                  <a:srgbClr val="008000"/>
                </a:solidFill>
                <a:effectLst/>
              </a:rPr>
              <a:t>Harvesting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34200" y="6046150"/>
            <a:ext cx="1858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0" dirty="0" smtClean="0">
                <a:solidFill>
                  <a:srgbClr val="008000"/>
                </a:solidFill>
                <a:effectLst/>
              </a:rPr>
              <a:t>Whole </a:t>
            </a:r>
            <a:r>
              <a:rPr lang="en-US" b="1" u="sng" dirty="0" smtClean="0">
                <a:solidFill>
                  <a:srgbClr val="008000"/>
                </a:solidFill>
              </a:rPr>
              <a:t>Wet</a:t>
            </a:r>
            <a:r>
              <a:rPr lang="en-US" b="1" dirty="0" smtClean="0">
                <a:solidFill>
                  <a:srgbClr val="008000"/>
                </a:solidFill>
              </a:rPr>
              <a:t> </a:t>
            </a:r>
            <a:r>
              <a:rPr lang="en-US" b="1" spc="0" dirty="0" smtClean="0">
                <a:solidFill>
                  <a:srgbClr val="008000"/>
                </a:solidFill>
                <a:effectLst/>
              </a:rPr>
              <a:t>Algal Biomass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19599" y="5955268"/>
            <a:ext cx="190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0" dirty="0" smtClean="0">
                <a:solidFill>
                  <a:srgbClr val="008000"/>
                </a:solidFill>
                <a:effectLst/>
              </a:rPr>
              <a:t>Conversion to </a:t>
            </a:r>
            <a:r>
              <a:rPr lang="en-US" b="1" spc="0" dirty="0" err="1" smtClean="0">
                <a:solidFill>
                  <a:srgbClr val="008000"/>
                </a:solidFill>
                <a:effectLst/>
              </a:rPr>
              <a:t>Biocrude</a:t>
            </a:r>
            <a:endParaRPr lang="en-US" b="1" spc="0" dirty="0" smtClean="0">
              <a:solidFill>
                <a:srgbClr val="008000"/>
              </a:solidFill>
              <a:effectLst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90600" y="5867400"/>
            <a:ext cx="3065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Upgrading to </a:t>
            </a:r>
          </a:p>
          <a:p>
            <a:pPr algn="ctr"/>
            <a:r>
              <a:rPr lang="en-US" b="1" spc="0" dirty="0" smtClean="0">
                <a:solidFill>
                  <a:srgbClr val="008000"/>
                </a:solidFill>
                <a:effectLst/>
              </a:rPr>
              <a:t>Drop-In Fuels</a:t>
            </a:r>
          </a:p>
        </p:txBody>
      </p:sp>
      <p:cxnSp>
        <p:nvCxnSpPr>
          <p:cNvPr id="104" name="Elbow Connector 103"/>
          <p:cNvCxnSpPr/>
          <p:nvPr/>
        </p:nvCxnSpPr>
        <p:spPr>
          <a:xfrm rot="10800000">
            <a:off x="5110531" y="3261945"/>
            <a:ext cx="2733646" cy="419652"/>
          </a:xfrm>
          <a:prstGeom prst="bentConnector3">
            <a:avLst>
              <a:gd name="adj1" fmla="val 99853"/>
            </a:avLst>
          </a:prstGeom>
          <a:ln w="28575">
            <a:solidFill>
              <a:srgbClr val="008000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6986720" y="4128457"/>
            <a:ext cx="1753071" cy="177895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Photos\Temphold 9\Edits\P104064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9" r="32583" b="16040"/>
          <a:stretch/>
        </p:blipFill>
        <p:spPr bwMode="auto">
          <a:xfrm>
            <a:off x="4550899" y="3923478"/>
            <a:ext cx="1652321" cy="2007523"/>
          </a:xfrm>
          <a:prstGeom prst="rect">
            <a:avLst/>
          </a:prstGeom>
          <a:noFill/>
          <a:ln w="28575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ight Arrow 27"/>
          <p:cNvSpPr/>
          <p:nvPr/>
        </p:nvSpPr>
        <p:spPr>
          <a:xfrm rot="10800000">
            <a:off x="3848100" y="4724399"/>
            <a:ext cx="571500" cy="45720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4191000" y="3276600"/>
            <a:ext cx="0" cy="1676399"/>
          </a:xfrm>
          <a:prstGeom prst="line">
            <a:avLst/>
          </a:prstGeom>
          <a:ln w="28575">
            <a:solidFill>
              <a:srgbClr val="008000"/>
            </a:solidFill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2604" t="1325" r="59223" b="54958"/>
          <a:stretch/>
        </p:blipFill>
        <p:spPr bwMode="auto">
          <a:xfrm>
            <a:off x="1443923" y="4013611"/>
            <a:ext cx="2272326" cy="1769772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</p:spPr>
      </p:pic>
      <p:sp>
        <p:nvSpPr>
          <p:cNvPr id="41" name="TextBox 40"/>
          <p:cNvSpPr txBox="1"/>
          <p:nvPr/>
        </p:nvSpPr>
        <p:spPr>
          <a:xfrm>
            <a:off x="4231760" y="3282449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0" dirty="0" smtClean="0">
                <a:solidFill>
                  <a:srgbClr val="008000"/>
                </a:solidFill>
                <a:effectLst/>
              </a:rPr>
              <a:t>Nutrient Recycle</a:t>
            </a:r>
          </a:p>
        </p:txBody>
      </p:sp>
    </p:spTree>
    <p:extLst>
      <p:ext uri="{BB962C8B-B14F-4D97-AF65-F5344CB8AC3E}">
        <p14:creationId xmlns:p14="http://schemas.microsoft.com/office/powerpoint/2010/main" val="88692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Biofuel = liquid fuel that has been developed from renewable plant or animal materials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Why are biofuels important?</a:t>
            </a:r>
          </a:p>
          <a:p>
            <a:pPr lvl="1"/>
            <a:r>
              <a:rPr lang="en-US" dirty="0" smtClean="0"/>
              <a:t>Finite fossil fuels</a:t>
            </a:r>
          </a:p>
          <a:p>
            <a:pPr lvl="1"/>
            <a:r>
              <a:rPr lang="en-US" dirty="0" smtClean="0"/>
              <a:t>Carbon footprint</a:t>
            </a:r>
          </a:p>
          <a:p>
            <a:pPr lvl="1"/>
            <a:r>
              <a:rPr lang="en-US" dirty="0" smtClean="0"/>
              <a:t>Energy security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Biofuels Introduction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743200"/>
            <a:ext cx="2892669" cy="289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19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6200" y="177084"/>
            <a:ext cx="8229600" cy="685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spc="0" dirty="0" smtClean="0"/>
              <a:t>Conversion of Whole Algal Biomass into Fuels </a:t>
            </a:r>
            <a:br>
              <a:rPr lang="en-US" sz="3100" spc="0" dirty="0" smtClean="0"/>
            </a:br>
            <a:r>
              <a:rPr lang="en-US" sz="2200" spc="0" dirty="0" smtClean="0"/>
              <a:t>Hydrothermal Liquefaction (HTL)</a:t>
            </a:r>
            <a:endParaRPr lang="en-US" sz="2200" spc="0" dirty="0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381000" y="4343400"/>
            <a:ext cx="7696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588">
              <a:spcBef>
                <a:spcPct val="20000"/>
              </a:spcBef>
              <a:spcAft>
                <a:spcPct val="50000"/>
              </a:spcAft>
            </a:pPr>
            <a:endParaRPr lang="en-US" sz="1600" b="1"/>
          </a:p>
        </p:txBody>
      </p:sp>
      <p:sp>
        <p:nvSpPr>
          <p:cNvPr id="2" name="Rectangle 1"/>
          <p:cNvSpPr/>
          <p:nvPr/>
        </p:nvSpPr>
        <p:spPr>
          <a:xfrm>
            <a:off x="389021" y="1139041"/>
            <a:ext cx="838200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/>
              <a:t>Hydrothermal </a:t>
            </a:r>
            <a:r>
              <a:rPr lang="en-US" b="1" dirty="0" smtClean="0"/>
              <a:t>liquefaction </a:t>
            </a:r>
            <a:r>
              <a:rPr lang="en-US" dirty="0"/>
              <a:t>uses water at sufficient temperature and pressure to convert </a:t>
            </a:r>
            <a:r>
              <a:rPr lang="en-US" dirty="0" smtClean="0"/>
              <a:t>a wet biomass </a:t>
            </a:r>
            <a:r>
              <a:rPr lang="en-US" dirty="0"/>
              <a:t>feedstock </a:t>
            </a:r>
            <a:r>
              <a:rPr lang="en-US" dirty="0" smtClean="0"/>
              <a:t>directly into </a:t>
            </a:r>
            <a:r>
              <a:rPr lang="en-US" dirty="0"/>
              <a:t>a </a:t>
            </a:r>
            <a:r>
              <a:rPr lang="en-US" dirty="0" smtClean="0"/>
              <a:t>liquid bio-crude oil.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By processing the feedstock </a:t>
            </a:r>
            <a:r>
              <a:rPr lang="en-US" dirty="0" smtClean="0"/>
              <a:t>wet, the </a:t>
            </a:r>
            <a:r>
              <a:rPr lang="en-US" dirty="0"/>
              <a:t>need for drying is </a:t>
            </a:r>
            <a:r>
              <a:rPr lang="en-US" dirty="0" smtClean="0"/>
              <a:t>eliminated.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Process temperatures are lower compared to dry pyrolysis.</a:t>
            </a:r>
            <a:endParaRPr lang="en-US" dirty="0"/>
          </a:p>
          <a:p>
            <a:pPr marL="2857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Current </a:t>
            </a:r>
            <a:r>
              <a:rPr lang="en-US" dirty="0" smtClean="0"/>
              <a:t>process </a:t>
            </a:r>
            <a:r>
              <a:rPr lang="en-US" dirty="0"/>
              <a:t>conditions </a:t>
            </a:r>
            <a:r>
              <a:rPr lang="en-US" dirty="0" smtClean="0"/>
              <a:t>for the </a:t>
            </a:r>
            <a:r>
              <a:rPr lang="en-US" b="1" dirty="0" smtClean="0"/>
              <a:t>continuous flow </a:t>
            </a:r>
            <a:r>
              <a:rPr lang="en-US" dirty="0" smtClean="0"/>
              <a:t>system at PNNL are </a:t>
            </a:r>
            <a:r>
              <a:rPr lang="en-US" dirty="0"/>
              <a:t>just below the supercritical point of </a:t>
            </a:r>
            <a:r>
              <a:rPr lang="en-US" dirty="0" smtClean="0"/>
              <a:t>water (</a:t>
            </a:r>
            <a:r>
              <a:rPr lang="en-US" dirty="0"/>
              <a:t>350</a:t>
            </a:r>
            <a:r>
              <a:rPr lang="en-US" dirty="0">
                <a:latin typeface="Calibri"/>
                <a:cs typeface="Calibri"/>
              </a:rPr>
              <a:t>⁰</a:t>
            </a:r>
            <a:r>
              <a:rPr lang="en-US" dirty="0" smtClean="0"/>
              <a:t>C, 3000 psi).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12008" r="3654" b="16532"/>
          <a:stretch/>
        </p:blipFill>
        <p:spPr bwMode="auto">
          <a:xfrm>
            <a:off x="6477000" y="6224337"/>
            <a:ext cx="2582779" cy="53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304800" y="3385534"/>
            <a:ext cx="1753071" cy="1778950"/>
          </a:xfrm>
          <a:prstGeom prst="rect">
            <a:avLst/>
          </a:prstGeom>
          <a:ln w="1905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Photos\Temphold 9\Edits\P10406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9" r="32583" b="16040"/>
          <a:stretch/>
        </p:blipFill>
        <p:spPr bwMode="auto">
          <a:xfrm>
            <a:off x="2548267" y="3385534"/>
            <a:ext cx="1505701" cy="182938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5740" y="5202684"/>
            <a:ext cx="1825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0" dirty="0" smtClean="0">
                <a:effectLst/>
              </a:rPr>
              <a:t>Feedstock: Wet </a:t>
            </a:r>
            <a:r>
              <a:rPr lang="en-US" sz="1600" i="1" dirty="0" smtClean="0"/>
              <a:t>Nannochloropsis </a:t>
            </a:r>
            <a:r>
              <a:rPr lang="en-US" sz="1600" i="1" dirty="0" err="1" smtClean="0"/>
              <a:t>salina</a:t>
            </a:r>
            <a:r>
              <a:rPr lang="en-US" sz="1600" i="1" dirty="0" smtClean="0"/>
              <a:t> </a:t>
            </a:r>
            <a:r>
              <a:rPr lang="en-US" sz="1600" dirty="0"/>
              <a:t>P</a:t>
            </a:r>
            <a:r>
              <a:rPr lang="en-US" sz="1600" dirty="0" smtClean="0"/>
              <a:t>aste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332957" y="5428266"/>
            <a:ext cx="1917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HTL Bio-Oil</a:t>
            </a:r>
            <a:endParaRPr lang="en-US" sz="1600" dirty="0"/>
          </a:p>
        </p:txBody>
      </p:sp>
      <p:pic>
        <p:nvPicPr>
          <p:cNvPr id="1026" name="Picture 2" descr="C:\Users\marchese\Desktop\Anthony\Research\Algae Based Biofuels\Second International Algal Biofuels Meeting San Diego\upgraded-ht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988" y="3288792"/>
            <a:ext cx="1557894" cy="202134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26721" y="5361189"/>
            <a:ext cx="1692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Hydrotreated</a:t>
            </a:r>
            <a:r>
              <a:rPr lang="en-US" sz="1600" dirty="0" smtClean="0"/>
              <a:t> HTL Bio-Oil</a:t>
            </a:r>
            <a:endParaRPr lang="en-US" sz="1600" dirty="0"/>
          </a:p>
        </p:txBody>
      </p:sp>
      <p:sp>
        <p:nvSpPr>
          <p:cNvPr id="4" name="Right Arrow 3"/>
          <p:cNvSpPr/>
          <p:nvPr/>
        </p:nvSpPr>
        <p:spPr>
          <a:xfrm>
            <a:off x="2133600" y="4095512"/>
            <a:ext cx="357171" cy="358994"/>
          </a:xfrm>
          <a:prstGeom prst="rightArrow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114799" y="4095512"/>
            <a:ext cx="311921" cy="358994"/>
          </a:xfrm>
          <a:prstGeom prst="rightArrow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marchese\Desktop\Anthony\Research\Algae Based Biofuels\Second International Algal Biofuels Meeting San Diego\fractionated-upgraded-htl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 t="5067" r="6989"/>
          <a:stretch/>
        </p:blipFill>
        <p:spPr bwMode="auto">
          <a:xfrm>
            <a:off x="6548718" y="3410971"/>
            <a:ext cx="2282798" cy="177321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ight Arrow 16"/>
          <p:cNvSpPr/>
          <p:nvPr/>
        </p:nvSpPr>
        <p:spPr>
          <a:xfrm>
            <a:off x="6142121" y="4095512"/>
            <a:ext cx="296459" cy="358994"/>
          </a:xfrm>
          <a:prstGeom prst="rightArrow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38580" y="5305155"/>
            <a:ext cx="2480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Fractionated cuts: naphtha, diesel, bottoms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43256" y="6175093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Elliott, D. and </a:t>
            </a:r>
            <a:r>
              <a:rPr lang="en-US" sz="1200" dirty="0" err="1" smtClean="0"/>
              <a:t>Oyler</a:t>
            </a:r>
            <a:r>
              <a:rPr lang="en-US" sz="1200" dirty="0" smtClean="0"/>
              <a:t>, J. </a:t>
            </a:r>
            <a:r>
              <a:rPr lang="en-US" sz="1200" dirty="0"/>
              <a:t>(2012). Hydrothermal processing:  Efficient production of high-quality fuels from </a:t>
            </a:r>
            <a:r>
              <a:rPr lang="en-US" sz="1200" dirty="0" smtClean="0"/>
              <a:t>algae.  </a:t>
            </a:r>
            <a:r>
              <a:rPr lang="en-US" sz="1200" i="1" dirty="0" smtClean="0"/>
              <a:t>2</a:t>
            </a:r>
            <a:r>
              <a:rPr lang="en-US" sz="1200" i="1" baseline="30000" dirty="0" smtClean="0"/>
              <a:t>nd </a:t>
            </a:r>
            <a:r>
              <a:rPr lang="en-US" sz="1200" i="1" dirty="0"/>
              <a:t>International Conference on Algal Biomass, Biofuels and </a:t>
            </a:r>
            <a:r>
              <a:rPr lang="en-US" sz="1200" i="1" dirty="0" err="1" smtClean="0"/>
              <a:t>Bioproducts</a:t>
            </a:r>
            <a:r>
              <a:rPr lang="en-US" sz="1200" dirty="0" smtClean="0"/>
              <a:t>, San Diego, CA, June 2012.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3256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21861" y="71735"/>
            <a:ext cx="690605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Algal Biofuels: Progress and Research Challenges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Overview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330558" y="1249501"/>
            <a:ext cx="85344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Motivation for Renewable Liquid Fuels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The Case for Algae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Current Research Challenges: Biology to Combustion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Cultivation, Harvesting and Extraction Research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Conversion of Algal Lipids and Biomass into Liquid Fuels</a:t>
            </a:r>
            <a:endParaRPr lang="en-US" b="1" dirty="0" smtClean="0"/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62" y="4731605"/>
            <a:ext cx="2704563" cy="17992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624" y="4731605"/>
            <a:ext cx="1111374" cy="17697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3276600" y="4731604"/>
            <a:ext cx="1753071" cy="1778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604" t="1325" r="59223" b="54958"/>
          <a:stretch/>
        </p:blipFill>
        <p:spPr bwMode="auto">
          <a:xfrm>
            <a:off x="6566874" y="4731605"/>
            <a:ext cx="2272326" cy="1769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928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7086600" cy="973777"/>
          </a:xfrm>
        </p:spPr>
        <p:txBody>
          <a:bodyPr anchor="ctr" anchorCtr="0"/>
          <a:lstStyle/>
          <a:p>
            <a:r>
              <a:rPr lang="en-US" spc="0" dirty="0" smtClean="0"/>
              <a:t>Conclusions</a:t>
            </a:r>
            <a:endParaRPr lang="en-US" spc="0" dirty="0"/>
          </a:p>
        </p:txBody>
      </p:sp>
      <p:sp>
        <p:nvSpPr>
          <p:cNvPr id="5" name="Rectangle 4"/>
          <p:cNvSpPr/>
          <p:nvPr/>
        </p:nvSpPr>
        <p:spPr>
          <a:xfrm>
            <a:off x="457200" y="1219200"/>
            <a:ext cx="83820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/>
              <a:t>Microalgae is a potentially scalable liquid </a:t>
            </a:r>
            <a:r>
              <a:rPr lang="en-US" b="1" dirty="0" smtClean="0"/>
              <a:t>biofuel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The  </a:t>
            </a:r>
            <a:r>
              <a:rPr lang="en-US" b="1" dirty="0"/>
              <a:t>“ambitious” goal is 36 billion gal/year by </a:t>
            </a:r>
            <a:r>
              <a:rPr lang="en-US" b="1" dirty="0" smtClean="0"/>
              <a:t>2022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300 </a:t>
            </a:r>
            <a:r>
              <a:rPr lang="en-US" b="1" dirty="0"/>
              <a:t>billion gal/year will be needed in future </a:t>
            </a:r>
            <a:r>
              <a:rPr lang="en-US" b="1" dirty="0" smtClean="0"/>
              <a:t>generations</a:t>
            </a:r>
          </a:p>
          <a:p>
            <a:pPr lvl="1">
              <a:spcAft>
                <a:spcPts val="600"/>
              </a:spcAft>
            </a:pPr>
            <a:endParaRPr lang="en-US" b="1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/>
              <a:t>Many challenges remain to realize commercial viability at scale</a:t>
            </a:r>
            <a:endParaRPr lang="en-US" dirty="0"/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biological </a:t>
            </a:r>
            <a:r>
              <a:rPr lang="en-US" b="1" dirty="0"/>
              <a:t>challenges, </a:t>
            </a:r>
            <a:r>
              <a:rPr lang="en-US" b="1" dirty="0" smtClean="0"/>
              <a:t>engineering </a:t>
            </a:r>
            <a:r>
              <a:rPr lang="en-US" b="1" dirty="0"/>
              <a:t>challenges, </a:t>
            </a:r>
            <a:r>
              <a:rPr lang="en-US" b="1" dirty="0" smtClean="0"/>
              <a:t>economic challenges</a:t>
            </a:r>
          </a:p>
          <a:p>
            <a:pPr lvl="1">
              <a:spcAft>
                <a:spcPts val="600"/>
              </a:spcAft>
            </a:pPr>
            <a:endParaRPr lang="en-US" b="1" dirty="0" smtClean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Acoustic harvesting could lower the overall energy requirements and cost of algal fuel</a:t>
            </a:r>
            <a:endParaRPr lang="en-US" b="1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0"/>
            <a:ext cx="10301780" cy="6858000"/>
          </a:xfrm>
          <a:prstGeom prst="rect">
            <a:avLst/>
          </a:prstGeom>
          <a:ln cap="rnd" cmpd="sng">
            <a:noFill/>
            <a:bevel/>
          </a:ln>
          <a:effectLst>
            <a:glow>
              <a:schemeClr val="bg1"/>
            </a:glow>
          </a:effec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849942" y="3048000"/>
            <a:ext cx="37032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 spc="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Questions?</a:t>
            </a:r>
            <a:endParaRPr lang="en-US" sz="4800" b="1" spc="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Algal Biofuels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637" y="975377"/>
            <a:ext cx="3323664" cy="2225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990600"/>
            <a:ext cx="2971800" cy="2228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3276600"/>
            <a:ext cx="81153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73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21861" y="71735"/>
            <a:ext cx="690605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Algal Biofuels: Progress and Research Challenges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Overview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330558" y="1249501"/>
            <a:ext cx="85344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Motivation for Renewable Liquid Fuels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Case for Algae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Current Research Challenges: Biology to Combustion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Cultivation, Harvesting and Extraction Research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Conversion of Algal Lipids and Biomass into Liquid Fuels</a:t>
            </a:r>
            <a:endParaRPr lang="en-US" b="1" dirty="0" smtClean="0"/>
          </a:p>
          <a:p>
            <a:pPr marL="228600" lvl="1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Conclusions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62" y="4731605"/>
            <a:ext cx="2704563" cy="179928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624" y="4731605"/>
            <a:ext cx="1111374" cy="17697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F:\Photos\Temphold 9\Edits\P1040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5696" r="27336" b="18677"/>
          <a:stretch/>
        </p:blipFill>
        <p:spPr bwMode="auto">
          <a:xfrm>
            <a:off x="3276600" y="4731604"/>
            <a:ext cx="1753071" cy="1778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604" t="1325" r="59223" b="54958"/>
          <a:stretch/>
        </p:blipFill>
        <p:spPr bwMode="auto">
          <a:xfrm>
            <a:off x="6566874" y="4731605"/>
            <a:ext cx="2272326" cy="17697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46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4525963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echnique </a:t>
            </a:r>
            <a:r>
              <a:rPr lang="en-US" dirty="0"/>
              <a:t>to assess environmental impacts associated with all the stages of a product's life from raw material extraction through materials processing, manufacture, distribution, use, repair and maintenance, and disposal or recycling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Cycle Assessment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819400"/>
            <a:ext cx="4924425" cy="399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84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842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52400" y="37981"/>
            <a:ext cx="71384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Advanced Biofuels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Offer Significant Reduction in Greenhouse Gas Emissions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" y="1275656"/>
            <a:ext cx="8624888" cy="497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48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228600" y="68759"/>
            <a:ext cx="50529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U.S. Advanced Biofuels Mandate</a:t>
            </a:r>
          </a:p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21 billion gal/year by 2022</a:t>
            </a:r>
          </a:p>
        </p:txBody>
      </p:sp>
      <p:sp>
        <p:nvSpPr>
          <p:cNvPr id="8" name="Text Box 278"/>
          <p:cNvSpPr txBox="1">
            <a:spLocks noChangeArrowheads="1"/>
          </p:cNvSpPr>
          <p:nvPr/>
        </p:nvSpPr>
        <p:spPr bwMode="auto">
          <a:xfrm>
            <a:off x="304800" y="1066800"/>
            <a:ext cx="8686800" cy="579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The 2007 Energy Independence and Security Act (EISA) mandates the production of </a:t>
            </a:r>
            <a:r>
              <a:rPr lang="en-US" sz="2000" b="1" u="sng" dirty="0" smtClean="0"/>
              <a:t>36 billion gallons per year </a:t>
            </a:r>
            <a:r>
              <a:rPr lang="en-US" sz="2000" b="1" dirty="0" smtClean="0"/>
              <a:t>of biofuels by 2022 </a:t>
            </a:r>
          </a:p>
          <a:p>
            <a:pPr marL="685800" lvl="2" indent="-228600" defTabSz="4389120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21 billion gallons per year must qualify as </a:t>
            </a:r>
            <a:r>
              <a:rPr lang="en-US" b="1" dirty="0"/>
              <a:t>a</a:t>
            </a:r>
            <a:r>
              <a:rPr lang="en-US" b="1" dirty="0" smtClean="0"/>
              <a:t>dvanced biofuels.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endParaRPr lang="en-US" sz="2000" b="1" dirty="0" smtClean="0"/>
          </a:p>
          <a:p>
            <a:pPr marL="228600" lvl="1" indent="-228600" defTabSz="4389120" fontAlgn="auto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endParaRPr lang="en-US" sz="2000" b="1" dirty="0"/>
          </a:p>
          <a:p>
            <a:pPr marL="228600" lvl="1" indent="-228600" defTabSz="4389120" fontAlgn="auto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endParaRPr lang="en-US" sz="2000" b="1" dirty="0" smtClean="0"/>
          </a:p>
          <a:p>
            <a:pPr marL="228600" lvl="1" indent="-228600" defTabSz="4389120" fontAlgn="auto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endParaRPr lang="en-US" sz="2000" b="1" dirty="0"/>
          </a:p>
          <a:p>
            <a:pPr marL="228600" lvl="1" indent="-228600" defTabSz="4389120" fontAlgn="auto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endParaRPr lang="en-US" sz="2000" b="1" dirty="0" smtClean="0"/>
          </a:p>
          <a:p>
            <a:pPr marL="228600" lvl="1" indent="-228600" defTabSz="4389120" fontAlgn="auto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endParaRPr lang="en-US" sz="2000" b="1" dirty="0"/>
          </a:p>
          <a:p>
            <a:pPr marL="228600" lvl="1" indent="-228600" defTabSz="4389120" fontAlgn="auto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endParaRPr lang="en-US" sz="2000" b="1" dirty="0" smtClean="0"/>
          </a:p>
          <a:p>
            <a:pPr marL="228600" lvl="1" indent="-228600" defTabSz="4389120" fontAlgn="auto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endParaRPr lang="en-US" sz="1200" b="1" dirty="0"/>
          </a:p>
          <a:p>
            <a:pPr marL="228600" lvl="1" indent="-228600" defTabSz="4389120" fontAlgn="auto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endParaRPr lang="en-US" sz="2000" b="1" dirty="0" smtClean="0"/>
          </a:p>
          <a:p>
            <a:pPr marL="0" lvl="1" defTabSz="4389120" fontAlgn="auto">
              <a:spcBef>
                <a:spcPts val="0"/>
              </a:spcBef>
              <a:spcAft>
                <a:spcPts val="900"/>
              </a:spcAft>
              <a:defRPr/>
            </a:pPr>
            <a:endParaRPr lang="en-US" sz="2000" b="1" dirty="0" smtClean="0"/>
          </a:p>
          <a:p>
            <a:pPr marL="228600" lvl="1" indent="-228600" defTabSz="4389120" fontAlgn="auto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Note: the U.S. consumes </a:t>
            </a:r>
            <a:r>
              <a:rPr lang="en-US" sz="2000" b="1" u="sng" dirty="0"/>
              <a:t>300 Billion gallons per year </a:t>
            </a:r>
            <a:r>
              <a:rPr lang="en-US" sz="2000" b="1" dirty="0"/>
              <a:t>of liquid </a:t>
            </a:r>
            <a:r>
              <a:rPr lang="en-US" sz="2000" b="1" dirty="0" smtClean="0"/>
              <a:t>fuels  </a:t>
            </a:r>
            <a:endParaRPr lang="en-US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476" y="2209800"/>
            <a:ext cx="5498001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6974123" y="3543300"/>
            <a:ext cx="1103077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477000" y="2590800"/>
            <a:ext cx="457200" cy="1905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077200" y="1981200"/>
            <a:ext cx="0" cy="15621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848600" y="1981200"/>
            <a:ext cx="2286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99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pc="0" dirty="0" smtClean="0">
            <a:effectLst/>
            <a:latin typeface="Adobe Garamond Pro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23911</TotalTime>
  <Words>1531</Words>
  <Application>Microsoft Office PowerPoint</Application>
  <PresentationFormat>On-screen Show (4:3)</PresentationFormat>
  <Paragraphs>282</Paragraphs>
  <Slides>43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MS PGothic</vt:lpstr>
      <vt:lpstr>MS PGothic</vt:lpstr>
      <vt:lpstr>Adobe Caslon Pro</vt:lpstr>
      <vt:lpstr>Adobe Garamond Pro</vt:lpstr>
      <vt:lpstr>Arial</vt:lpstr>
      <vt:lpstr>Calibri</vt:lpstr>
      <vt:lpstr>Century Gothic</vt:lpstr>
      <vt:lpstr>Garamond</vt:lpstr>
      <vt:lpstr>HPFutura Light</vt:lpstr>
      <vt:lpstr>Trebuchet MS</vt:lpstr>
      <vt:lpstr>Verdana</vt:lpstr>
      <vt:lpstr>Office Theme</vt:lpstr>
      <vt:lpstr>PowerPoint Presentation</vt:lpstr>
      <vt:lpstr>PowerPoint Presentation</vt:lpstr>
      <vt:lpstr>PowerPoint Presentation</vt:lpstr>
      <vt:lpstr>Biofuels Introduction</vt:lpstr>
      <vt:lpstr>Algal Biofuels</vt:lpstr>
      <vt:lpstr>PowerPoint Presentation</vt:lpstr>
      <vt:lpstr>Life Cycle Assessment</vt:lpstr>
      <vt:lpstr>PowerPoint Presentation</vt:lpstr>
      <vt:lpstr>PowerPoint Presentation</vt:lpstr>
      <vt:lpstr>PowerPoint Presentation</vt:lpstr>
      <vt:lpstr>PowerPoint Presentation</vt:lpstr>
      <vt:lpstr>Current Research Challenges Biology, Cultivation, Harvesting, Extraction, Conversion, Co-Products</vt:lpstr>
      <vt:lpstr>Current Research Challenges Direct Conversion of Wet Algae Biomass into Bio-Crude Oil</vt:lpstr>
      <vt:lpstr>PowerPoint Presentation</vt:lpstr>
      <vt:lpstr>Cultivation Research: Open Ponds</vt:lpstr>
      <vt:lpstr>Cultivation Research: Closed PhotoBioreactors</vt:lpstr>
      <vt:lpstr> Solix BioSystems Development of Low Cost Scalable PhotoBioreactors</vt:lpstr>
      <vt:lpstr>PowerPoint Presentation</vt:lpstr>
      <vt:lpstr>PowerPoint Presentation</vt:lpstr>
      <vt:lpstr>Open Pond Cultivation at Scale</vt:lpstr>
      <vt:lpstr>Constraints for Scale Up to 21 Billion gal/year in U.S. </vt:lpstr>
      <vt:lpstr>Microalgae Cultivation Research Environmental Impacts of Microalgae Cultivation</vt:lpstr>
      <vt:lpstr>Harvesting Microalgae</vt:lpstr>
      <vt:lpstr>Microalgae Harvesting Research</vt:lpstr>
      <vt:lpstr>Microalgae Harvesting Research</vt:lpstr>
      <vt:lpstr>Microalgae Harvesting Research</vt:lpstr>
      <vt:lpstr>Microalgae Harvesting Research</vt:lpstr>
      <vt:lpstr>Microalgae Harvesting Research</vt:lpstr>
      <vt:lpstr>Ultrasonic Microalgae Harvesting Development of a Continuous Flow System</vt:lpstr>
      <vt:lpstr>Microalgae Harvesting Research</vt:lpstr>
      <vt:lpstr>Microalgae Harvesting Research</vt:lpstr>
      <vt:lpstr>Acoustic Harvesting Device</vt:lpstr>
      <vt:lpstr>Acoustic Harvesting Device</vt:lpstr>
      <vt:lpstr>Acoustic Harvesting Setup</vt:lpstr>
      <vt:lpstr>PowerPoint Presentation</vt:lpstr>
      <vt:lpstr>The Algae Biofuels Value Chain The “Conventional” Route: Extracted Lipids to Fuel</vt:lpstr>
      <vt:lpstr>Conversion of Algal Lipids into Liquid Fuels Algal Renewable Diesel/Jet Fuel</vt:lpstr>
      <vt:lpstr>Conversion of Algal Lipids into Liquid Fuels Algal Renewable Diesel/Jet Fuel</vt:lpstr>
      <vt:lpstr>The Algae Biofuels Value Chain (Revisited) Conversion of Whole (Wet) Algal Biomass To Biofuels</vt:lpstr>
      <vt:lpstr>Conversion of Whole Algal Biomass into Fuels  Hydrothermal Liquefaction (HTL)</vt:lpstr>
      <vt:lpstr>PowerPoint Presentation</vt:lpstr>
      <vt:lpstr>Conclusions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Morgan DeFoort</dc:creator>
  <cp:lastModifiedBy>Anthony Marchese</cp:lastModifiedBy>
  <cp:revision>222</cp:revision>
  <dcterms:created xsi:type="dcterms:W3CDTF">2008-06-10T15:31:21Z</dcterms:created>
  <dcterms:modified xsi:type="dcterms:W3CDTF">2017-10-09T16:37:23Z</dcterms:modified>
</cp:coreProperties>
</file>