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32" r:id="rId2"/>
    <p:sldId id="573" r:id="rId3"/>
    <p:sldId id="561" r:id="rId4"/>
    <p:sldId id="548" r:id="rId5"/>
    <p:sldId id="537" r:id="rId6"/>
    <p:sldId id="574" r:id="rId7"/>
    <p:sldId id="575" r:id="rId8"/>
    <p:sldId id="582" r:id="rId9"/>
    <p:sldId id="576" r:id="rId10"/>
    <p:sldId id="555" r:id="rId11"/>
    <p:sldId id="572" r:id="rId12"/>
    <p:sldId id="577" r:id="rId13"/>
    <p:sldId id="508" r:id="rId14"/>
    <p:sldId id="552" r:id="rId15"/>
    <p:sldId id="509" r:id="rId16"/>
    <p:sldId id="556" r:id="rId17"/>
    <p:sldId id="558" r:id="rId18"/>
    <p:sldId id="559" r:id="rId19"/>
    <p:sldId id="557" r:id="rId20"/>
    <p:sldId id="578" r:id="rId21"/>
    <p:sldId id="581" r:id="rId22"/>
    <p:sldId id="585" r:id="rId23"/>
    <p:sldId id="583" r:id="rId24"/>
    <p:sldId id="564" r:id="rId25"/>
    <p:sldId id="565" r:id="rId26"/>
    <p:sldId id="562" r:id="rId27"/>
    <p:sldId id="568" r:id="rId28"/>
    <p:sldId id="563" r:id="rId29"/>
    <p:sldId id="569" r:id="rId30"/>
    <p:sldId id="579" r:id="rId31"/>
    <p:sldId id="570" r:id="rId32"/>
    <p:sldId id="571" r:id="rId33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7B7B7B"/>
    <a:srgbClr val="868686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0" autoAdjust="0"/>
    <p:restoredTop sz="94576" autoAdjust="0"/>
  </p:normalViewPr>
  <p:slideViewPr>
    <p:cSldViewPr>
      <p:cViewPr varScale="1">
        <p:scale>
          <a:sx n="83" d="100"/>
          <a:sy n="83" d="100"/>
        </p:scale>
        <p:origin x="-96" y="-7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504" y="-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D781D62-4A11-46AD-96C9-088E5F81A3CB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0795E9-3407-4204-A423-A4F7B9D3D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6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41C03813-15C9-4B98-ABE0-8B87CF1D568E}" type="datetimeFigureOut">
              <a:rPr lang="en-US" smtClean="0"/>
              <a:pPr/>
              <a:t>8/21/2015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F72BE28B-EB80-494E-AF4A-2D0AB5198A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05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ecl.colostate.edu/research/engine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eecl.colostate.edu/research/engine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CL Title Slide (Black)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953125" y="9144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http://www.eecl.colostate.edu/galleries/events/bin/images/medium/DSC_009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14400"/>
            <a:ext cx="942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:\eecl\www\eecl\images\banner9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1905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:\eecl\www\eecl\images\banners\banner2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9144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:\eecl\www\eecl\images\banners\banner5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19050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eecl.colostate.edu/images/engine.jpg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914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4"/>
          <p:cNvGrpSpPr>
            <a:grpSpLocks noChangeAspect="1"/>
          </p:cNvGrpSpPr>
          <p:nvPr userDrawn="1"/>
        </p:nvGrpSpPr>
        <p:grpSpPr bwMode="auto">
          <a:xfrm>
            <a:off x="4330874" y="2908126"/>
            <a:ext cx="3506154" cy="364332"/>
            <a:chOff x="480" y="2016"/>
            <a:chExt cx="4710" cy="490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07" y="2137"/>
              <a:ext cx="211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6" y="10"/>
                </a:cxn>
                <a:cxn ang="0">
                  <a:pos x="146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4" y="0"/>
                </a:cxn>
                <a:cxn ang="0">
                  <a:pos x="172" y="0"/>
                </a:cxn>
                <a:cxn ang="0">
                  <a:pos x="180" y="2"/>
                </a:cxn>
                <a:cxn ang="0">
                  <a:pos x="190" y="4"/>
                </a:cxn>
                <a:cxn ang="0">
                  <a:pos x="198" y="10"/>
                </a:cxn>
                <a:cxn ang="0">
                  <a:pos x="210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2" y="82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8" y="210"/>
                </a:cxn>
                <a:cxn ang="0">
                  <a:pos x="138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4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10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90" y="4"/>
                  </a:lnTo>
                  <a:lnTo>
                    <a:pt x="198" y="10"/>
                  </a:lnTo>
                  <a:lnTo>
                    <a:pt x="210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2" y="82"/>
                  </a:lnTo>
                  <a:lnTo>
                    <a:pt x="168" y="70"/>
                  </a:lnTo>
                  <a:lnTo>
                    <a:pt x="154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8" y="210"/>
                  </a:lnTo>
                  <a:lnTo>
                    <a:pt x="138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2" y="24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0" y="2070"/>
              <a:ext cx="278" cy="292"/>
            </a:xfrm>
            <a:custGeom>
              <a:avLst/>
              <a:gdLst/>
              <a:ahLst/>
              <a:cxnLst>
                <a:cxn ang="0">
                  <a:pos x="278" y="224"/>
                </a:cxn>
                <a:cxn ang="0">
                  <a:pos x="242" y="258"/>
                </a:cxn>
                <a:cxn ang="0">
                  <a:pos x="212" y="278"/>
                </a:cxn>
                <a:cxn ang="0">
                  <a:pos x="174" y="290"/>
                </a:cxn>
                <a:cxn ang="0">
                  <a:pos x="154" y="292"/>
                </a:cxn>
                <a:cxn ang="0">
                  <a:pos x="104" y="284"/>
                </a:cxn>
                <a:cxn ang="0">
                  <a:pos x="66" y="270"/>
                </a:cxn>
                <a:cxn ang="0">
                  <a:pos x="44" y="252"/>
                </a:cxn>
                <a:cxn ang="0">
                  <a:pos x="24" y="230"/>
                </a:cxn>
                <a:cxn ang="0">
                  <a:pos x="10" y="200"/>
                </a:cxn>
                <a:cxn ang="0">
                  <a:pos x="2" y="164"/>
                </a:cxn>
                <a:cxn ang="0">
                  <a:pos x="0" y="144"/>
                </a:cxn>
                <a:cxn ang="0">
                  <a:pos x="6" y="106"/>
                </a:cxn>
                <a:cxn ang="0">
                  <a:pos x="20" y="74"/>
                </a:cxn>
                <a:cxn ang="0">
                  <a:pos x="38" y="48"/>
                </a:cxn>
                <a:cxn ang="0">
                  <a:pos x="62" y="30"/>
                </a:cxn>
                <a:cxn ang="0">
                  <a:pos x="88" y="16"/>
                </a:cxn>
                <a:cxn ang="0">
                  <a:pos x="136" y="2"/>
                </a:cxn>
                <a:cxn ang="0">
                  <a:pos x="156" y="0"/>
                </a:cxn>
                <a:cxn ang="0">
                  <a:pos x="184" y="2"/>
                </a:cxn>
                <a:cxn ang="0">
                  <a:pos x="246" y="16"/>
                </a:cxn>
                <a:cxn ang="0">
                  <a:pos x="252" y="14"/>
                </a:cxn>
                <a:cxn ang="0">
                  <a:pos x="260" y="8"/>
                </a:cxn>
                <a:cxn ang="0">
                  <a:pos x="270" y="4"/>
                </a:cxn>
                <a:cxn ang="0">
                  <a:pos x="260" y="108"/>
                </a:cxn>
                <a:cxn ang="0">
                  <a:pos x="256" y="82"/>
                </a:cxn>
                <a:cxn ang="0">
                  <a:pos x="242" y="54"/>
                </a:cxn>
                <a:cxn ang="0">
                  <a:pos x="226" y="36"/>
                </a:cxn>
                <a:cxn ang="0">
                  <a:pos x="208" y="26"/>
                </a:cxn>
                <a:cxn ang="0">
                  <a:pos x="188" y="20"/>
                </a:cxn>
                <a:cxn ang="0">
                  <a:pos x="174" y="20"/>
                </a:cxn>
                <a:cxn ang="0">
                  <a:pos x="152" y="22"/>
                </a:cxn>
                <a:cxn ang="0">
                  <a:pos x="132" y="30"/>
                </a:cxn>
                <a:cxn ang="0">
                  <a:pos x="116" y="40"/>
                </a:cxn>
                <a:cxn ang="0">
                  <a:pos x="92" y="74"/>
                </a:cxn>
                <a:cxn ang="0">
                  <a:pos x="80" y="114"/>
                </a:cxn>
                <a:cxn ang="0">
                  <a:pos x="80" y="158"/>
                </a:cxn>
                <a:cxn ang="0">
                  <a:pos x="92" y="200"/>
                </a:cxn>
                <a:cxn ang="0">
                  <a:pos x="114" y="234"/>
                </a:cxn>
                <a:cxn ang="0">
                  <a:pos x="140" y="250"/>
                </a:cxn>
                <a:cxn ang="0">
                  <a:pos x="160" y="258"/>
                </a:cxn>
                <a:cxn ang="0">
                  <a:pos x="170" y="258"/>
                </a:cxn>
                <a:cxn ang="0">
                  <a:pos x="192" y="256"/>
                </a:cxn>
                <a:cxn ang="0">
                  <a:pos x="218" y="248"/>
                </a:cxn>
                <a:cxn ang="0">
                  <a:pos x="244" y="232"/>
                </a:cxn>
                <a:cxn ang="0">
                  <a:pos x="270" y="208"/>
                </a:cxn>
                <a:cxn ang="0">
                  <a:pos x="278" y="224"/>
                </a:cxn>
              </a:cxnLst>
              <a:rect l="0" t="0" r="r" b="b"/>
              <a:pathLst>
                <a:path w="278" h="292">
                  <a:moveTo>
                    <a:pt x="278" y="224"/>
                  </a:moveTo>
                  <a:lnTo>
                    <a:pt x="278" y="224"/>
                  </a:lnTo>
                  <a:lnTo>
                    <a:pt x="256" y="246"/>
                  </a:lnTo>
                  <a:lnTo>
                    <a:pt x="242" y="258"/>
                  </a:lnTo>
                  <a:lnTo>
                    <a:pt x="228" y="268"/>
                  </a:lnTo>
                  <a:lnTo>
                    <a:pt x="212" y="278"/>
                  </a:lnTo>
                  <a:lnTo>
                    <a:pt x="194" y="284"/>
                  </a:lnTo>
                  <a:lnTo>
                    <a:pt x="174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30" y="290"/>
                  </a:lnTo>
                  <a:lnTo>
                    <a:pt x="104" y="284"/>
                  </a:lnTo>
                  <a:lnTo>
                    <a:pt x="78" y="276"/>
                  </a:lnTo>
                  <a:lnTo>
                    <a:pt x="66" y="270"/>
                  </a:lnTo>
                  <a:lnTo>
                    <a:pt x="54" y="262"/>
                  </a:lnTo>
                  <a:lnTo>
                    <a:pt x="44" y="252"/>
                  </a:lnTo>
                  <a:lnTo>
                    <a:pt x="32" y="242"/>
                  </a:lnTo>
                  <a:lnTo>
                    <a:pt x="24" y="230"/>
                  </a:lnTo>
                  <a:lnTo>
                    <a:pt x="16" y="216"/>
                  </a:lnTo>
                  <a:lnTo>
                    <a:pt x="10" y="200"/>
                  </a:lnTo>
                  <a:lnTo>
                    <a:pt x="4" y="184"/>
                  </a:lnTo>
                  <a:lnTo>
                    <a:pt x="2" y="16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24"/>
                  </a:lnTo>
                  <a:lnTo>
                    <a:pt x="6" y="106"/>
                  </a:lnTo>
                  <a:lnTo>
                    <a:pt x="12" y="88"/>
                  </a:lnTo>
                  <a:lnTo>
                    <a:pt x="20" y="74"/>
                  </a:lnTo>
                  <a:lnTo>
                    <a:pt x="28" y="60"/>
                  </a:lnTo>
                  <a:lnTo>
                    <a:pt x="38" y="48"/>
                  </a:lnTo>
                  <a:lnTo>
                    <a:pt x="50" y="38"/>
                  </a:lnTo>
                  <a:lnTo>
                    <a:pt x="62" y="30"/>
                  </a:lnTo>
                  <a:lnTo>
                    <a:pt x="74" y="22"/>
                  </a:lnTo>
                  <a:lnTo>
                    <a:pt x="88" y="16"/>
                  </a:lnTo>
                  <a:lnTo>
                    <a:pt x="112" y="6"/>
                  </a:lnTo>
                  <a:lnTo>
                    <a:pt x="13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0"/>
                  </a:lnTo>
                  <a:lnTo>
                    <a:pt x="184" y="2"/>
                  </a:lnTo>
                  <a:lnTo>
                    <a:pt x="212" y="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52" y="14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4"/>
                  </a:lnTo>
                  <a:lnTo>
                    <a:pt x="270" y="4"/>
                  </a:lnTo>
                  <a:lnTo>
                    <a:pt x="272" y="104"/>
                  </a:lnTo>
                  <a:lnTo>
                    <a:pt x="260" y="108"/>
                  </a:lnTo>
                  <a:lnTo>
                    <a:pt x="260" y="108"/>
                  </a:lnTo>
                  <a:lnTo>
                    <a:pt x="256" y="82"/>
                  </a:lnTo>
                  <a:lnTo>
                    <a:pt x="250" y="68"/>
                  </a:lnTo>
                  <a:lnTo>
                    <a:pt x="242" y="54"/>
                  </a:lnTo>
                  <a:lnTo>
                    <a:pt x="232" y="40"/>
                  </a:lnTo>
                  <a:lnTo>
                    <a:pt x="226" y="36"/>
                  </a:lnTo>
                  <a:lnTo>
                    <a:pt x="218" y="30"/>
                  </a:lnTo>
                  <a:lnTo>
                    <a:pt x="208" y="26"/>
                  </a:lnTo>
                  <a:lnTo>
                    <a:pt x="198" y="22"/>
                  </a:lnTo>
                  <a:lnTo>
                    <a:pt x="188" y="20"/>
                  </a:lnTo>
                  <a:lnTo>
                    <a:pt x="174" y="20"/>
                  </a:lnTo>
                  <a:lnTo>
                    <a:pt x="174" y="20"/>
                  </a:lnTo>
                  <a:lnTo>
                    <a:pt x="162" y="20"/>
                  </a:lnTo>
                  <a:lnTo>
                    <a:pt x="152" y="22"/>
                  </a:lnTo>
                  <a:lnTo>
                    <a:pt x="142" y="26"/>
                  </a:lnTo>
                  <a:lnTo>
                    <a:pt x="132" y="30"/>
                  </a:lnTo>
                  <a:lnTo>
                    <a:pt x="124" y="34"/>
                  </a:lnTo>
                  <a:lnTo>
                    <a:pt x="116" y="40"/>
                  </a:lnTo>
                  <a:lnTo>
                    <a:pt x="104" y="56"/>
                  </a:lnTo>
                  <a:lnTo>
                    <a:pt x="92" y="74"/>
                  </a:lnTo>
                  <a:lnTo>
                    <a:pt x="86" y="92"/>
                  </a:lnTo>
                  <a:lnTo>
                    <a:pt x="80" y="114"/>
                  </a:lnTo>
                  <a:lnTo>
                    <a:pt x="80" y="136"/>
                  </a:lnTo>
                  <a:lnTo>
                    <a:pt x="80" y="158"/>
                  </a:lnTo>
                  <a:lnTo>
                    <a:pt x="84" y="180"/>
                  </a:lnTo>
                  <a:lnTo>
                    <a:pt x="92" y="200"/>
                  </a:lnTo>
                  <a:lnTo>
                    <a:pt x="102" y="218"/>
                  </a:lnTo>
                  <a:lnTo>
                    <a:pt x="114" y="234"/>
                  </a:lnTo>
                  <a:lnTo>
                    <a:pt x="130" y="246"/>
                  </a:lnTo>
                  <a:lnTo>
                    <a:pt x="140" y="250"/>
                  </a:lnTo>
                  <a:lnTo>
                    <a:pt x="150" y="254"/>
                  </a:lnTo>
                  <a:lnTo>
                    <a:pt x="16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82" y="258"/>
                  </a:lnTo>
                  <a:lnTo>
                    <a:pt x="192" y="256"/>
                  </a:lnTo>
                  <a:lnTo>
                    <a:pt x="206" y="254"/>
                  </a:lnTo>
                  <a:lnTo>
                    <a:pt x="218" y="248"/>
                  </a:lnTo>
                  <a:lnTo>
                    <a:pt x="232" y="242"/>
                  </a:lnTo>
                  <a:lnTo>
                    <a:pt x="244" y="232"/>
                  </a:lnTo>
                  <a:lnTo>
                    <a:pt x="258" y="222"/>
                  </a:lnTo>
                  <a:lnTo>
                    <a:pt x="270" y="208"/>
                  </a:lnTo>
                  <a:lnTo>
                    <a:pt x="278" y="224"/>
                  </a:lnTo>
                  <a:lnTo>
                    <a:pt x="278" y="2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83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4" y="98"/>
                </a:cxn>
                <a:cxn ang="0">
                  <a:pos x="246" y="108"/>
                </a:cxn>
                <a:cxn ang="0">
                  <a:pos x="242" y="130"/>
                </a:cxn>
                <a:cxn ang="0">
                  <a:pos x="224" y="168"/>
                </a:cxn>
                <a:cxn ang="0">
                  <a:pos x="190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4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2" y="86"/>
                </a:cxn>
                <a:cxn ang="0">
                  <a:pos x="20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4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0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78" y="170"/>
                </a:cxn>
                <a:cxn ang="0">
                  <a:pos x="66" y="142"/>
                </a:cxn>
                <a:cxn ang="0">
                  <a:pos x="60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0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4" y="120"/>
                  </a:lnTo>
                  <a:lnTo>
                    <a:pt x="242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0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4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0" y="168"/>
                  </a:lnTo>
                  <a:lnTo>
                    <a:pt x="10" y="150"/>
                  </a:lnTo>
                  <a:lnTo>
                    <a:pt x="2" y="130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4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0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4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78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78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950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964" y="2070"/>
              <a:ext cx="134" cy="286"/>
            </a:xfrm>
            <a:custGeom>
              <a:avLst/>
              <a:gdLst/>
              <a:ahLst/>
              <a:cxnLst>
                <a:cxn ang="0">
                  <a:pos x="102" y="242"/>
                </a:cxn>
                <a:cxn ang="0">
                  <a:pos x="102" y="242"/>
                </a:cxn>
                <a:cxn ang="0">
                  <a:pos x="102" y="258"/>
                </a:cxn>
                <a:cxn ang="0">
                  <a:pos x="106" y="264"/>
                </a:cxn>
                <a:cxn ang="0">
                  <a:pos x="108" y="268"/>
                </a:cxn>
                <a:cxn ang="0">
                  <a:pos x="112" y="272"/>
                </a:cxn>
                <a:cxn ang="0">
                  <a:pos x="118" y="274"/>
                </a:cxn>
                <a:cxn ang="0">
                  <a:pos x="134" y="278"/>
                </a:cxn>
                <a:cxn ang="0">
                  <a:pos x="134" y="286"/>
                </a:cxn>
                <a:cxn ang="0">
                  <a:pos x="0" y="286"/>
                </a:cxn>
                <a:cxn ang="0">
                  <a:pos x="0" y="276"/>
                </a:cxn>
                <a:cxn ang="0">
                  <a:pos x="0" y="276"/>
                </a:cxn>
                <a:cxn ang="0">
                  <a:pos x="16" y="274"/>
                </a:cxn>
                <a:cxn ang="0">
                  <a:pos x="22" y="272"/>
                </a:cxn>
                <a:cxn ang="0">
                  <a:pos x="26" y="268"/>
                </a:cxn>
                <a:cxn ang="0">
                  <a:pos x="30" y="264"/>
                </a:cxn>
                <a:cxn ang="0">
                  <a:pos x="32" y="258"/>
                </a:cxn>
                <a:cxn ang="0">
                  <a:pos x="32" y="240"/>
                </a:cxn>
                <a:cxn ang="0">
                  <a:pos x="32" y="38"/>
                </a:cxn>
                <a:cxn ang="0">
                  <a:pos x="32" y="38"/>
                </a:cxn>
                <a:cxn ang="0">
                  <a:pos x="30" y="24"/>
                </a:cxn>
                <a:cxn ang="0">
                  <a:pos x="28" y="18"/>
                </a:cxn>
                <a:cxn ang="0">
                  <a:pos x="26" y="16"/>
                </a:cxn>
                <a:cxn ang="0">
                  <a:pos x="20" y="12"/>
                </a:cxn>
                <a:cxn ang="0">
                  <a:pos x="16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242"/>
                </a:cxn>
                <a:cxn ang="0">
                  <a:pos x="102" y="242"/>
                </a:cxn>
              </a:cxnLst>
              <a:rect l="0" t="0" r="r" b="b"/>
              <a:pathLst>
                <a:path w="134" h="286">
                  <a:moveTo>
                    <a:pt x="102" y="242"/>
                  </a:moveTo>
                  <a:lnTo>
                    <a:pt x="102" y="242"/>
                  </a:lnTo>
                  <a:lnTo>
                    <a:pt x="102" y="258"/>
                  </a:lnTo>
                  <a:lnTo>
                    <a:pt x="106" y="264"/>
                  </a:lnTo>
                  <a:lnTo>
                    <a:pt x="108" y="268"/>
                  </a:lnTo>
                  <a:lnTo>
                    <a:pt x="112" y="272"/>
                  </a:lnTo>
                  <a:lnTo>
                    <a:pt x="118" y="274"/>
                  </a:lnTo>
                  <a:lnTo>
                    <a:pt x="134" y="278"/>
                  </a:lnTo>
                  <a:lnTo>
                    <a:pt x="134" y="286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16" y="274"/>
                  </a:lnTo>
                  <a:lnTo>
                    <a:pt x="22" y="272"/>
                  </a:lnTo>
                  <a:lnTo>
                    <a:pt x="26" y="268"/>
                  </a:lnTo>
                  <a:lnTo>
                    <a:pt x="30" y="264"/>
                  </a:lnTo>
                  <a:lnTo>
                    <a:pt x="32" y="258"/>
                  </a:lnTo>
                  <a:lnTo>
                    <a:pt x="32" y="2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24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242"/>
                  </a:lnTo>
                  <a:lnTo>
                    <a:pt x="102" y="24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499" y="2145"/>
              <a:ext cx="217" cy="217"/>
            </a:xfrm>
            <a:custGeom>
              <a:avLst/>
              <a:gdLst/>
              <a:ahLst/>
              <a:cxnLst>
                <a:cxn ang="0">
                  <a:pos x="126" y="152"/>
                </a:cxn>
                <a:cxn ang="0">
                  <a:pos x="124" y="166"/>
                </a:cxn>
                <a:cxn ang="0">
                  <a:pos x="118" y="178"/>
                </a:cxn>
                <a:cxn ang="0">
                  <a:pos x="108" y="184"/>
                </a:cxn>
                <a:cxn ang="0">
                  <a:pos x="94" y="186"/>
                </a:cxn>
                <a:cxn ang="0">
                  <a:pos x="86" y="186"/>
                </a:cxn>
                <a:cxn ang="0">
                  <a:pos x="74" y="180"/>
                </a:cxn>
                <a:cxn ang="0">
                  <a:pos x="66" y="170"/>
                </a:cxn>
                <a:cxn ang="0">
                  <a:pos x="62" y="150"/>
                </a:cxn>
                <a:cxn ang="0">
                  <a:pos x="64" y="142"/>
                </a:cxn>
                <a:cxn ang="0">
                  <a:pos x="72" y="128"/>
                </a:cxn>
                <a:cxn ang="0">
                  <a:pos x="126" y="102"/>
                </a:cxn>
                <a:cxn ang="0">
                  <a:pos x="14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2" y="0"/>
                </a:cxn>
                <a:cxn ang="0">
                  <a:pos x="108" y="0"/>
                </a:cxn>
                <a:cxn ang="0">
                  <a:pos x="136" y="4"/>
                </a:cxn>
                <a:cxn ang="0">
                  <a:pos x="164" y="16"/>
                </a:cxn>
                <a:cxn ang="0">
                  <a:pos x="182" y="36"/>
                </a:cxn>
                <a:cxn ang="0">
                  <a:pos x="190" y="58"/>
                </a:cxn>
                <a:cxn ang="0">
                  <a:pos x="190" y="166"/>
                </a:cxn>
                <a:cxn ang="0">
                  <a:pos x="194" y="180"/>
                </a:cxn>
                <a:cxn ang="0">
                  <a:pos x="200" y="186"/>
                </a:cxn>
                <a:cxn ang="0">
                  <a:pos x="216" y="182"/>
                </a:cxn>
                <a:cxn ang="0">
                  <a:pos x="212" y="190"/>
                </a:cxn>
                <a:cxn ang="0">
                  <a:pos x="198" y="208"/>
                </a:cxn>
                <a:cxn ang="0">
                  <a:pos x="172" y="218"/>
                </a:cxn>
                <a:cxn ang="0">
                  <a:pos x="158" y="216"/>
                </a:cxn>
                <a:cxn ang="0">
                  <a:pos x="136" y="200"/>
                </a:cxn>
                <a:cxn ang="0">
                  <a:pos x="128" y="184"/>
                </a:cxn>
                <a:cxn ang="0">
                  <a:pos x="94" y="208"/>
                </a:cxn>
                <a:cxn ang="0">
                  <a:pos x="58" y="216"/>
                </a:cxn>
                <a:cxn ang="0">
                  <a:pos x="46" y="216"/>
                </a:cxn>
                <a:cxn ang="0">
                  <a:pos x="24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2" y="130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6" y="88"/>
                </a:cxn>
                <a:cxn ang="0">
                  <a:pos x="124" y="82"/>
                </a:cxn>
                <a:cxn ang="0">
                  <a:pos x="126" y="68"/>
                </a:cxn>
                <a:cxn ang="0">
                  <a:pos x="118" y="56"/>
                </a:cxn>
                <a:cxn ang="0">
                  <a:pos x="106" y="46"/>
                </a:cxn>
                <a:cxn ang="0">
                  <a:pos x="92" y="42"/>
                </a:cxn>
                <a:cxn ang="0">
                  <a:pos x="66" y="40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4" y="78"/>
                </a:cxn>
              </a:cxnLst>
              <a:rect l="0" t="0" r="r" b="b"/>
              <a:pathLst>
                <a:path w="216" h="218">
                  <a:moveTo>
                    <a:pt x="126" y="102"/>
                  </a:moveTo>
                  <a:lnTo>
                    <a:pt x="126" y="152"/>
                  </a:lnTo>
                  <a:lnTo>
                    <a:pt x="126" y="152"/>
                  </a:lnTo>
                  <a:lnTo>
                    <a:pt x="124" y="166"/>
                  </a:lnTo>
                  <a:lnTo>
                    <a:pt x="122" y="172"/>
                  </a:lnTo>
                  <a:lnTo>
                    <a:pt x="118" y="178"/>
                  </a:lnTo>
                  <a:lnTo>
                    <a:pt x="114" y="182"/>
                  </a:lnTo>
                  <a:lnTo>
                    <a:pt x="108" y="184"/>
                  </a:lnTo>
                  <a:lnTo>
                    <a:pt x="102" y="186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86" y="186"/>
                  </a:lnTo>
                  <a:lnTo>
                    <a:pt x="80" y="184"/>
                  </a:lnTo>
                  <a:lnTo>
                    <a:pt x="74" y="180"/>
                  </a:lnTo>
                  <a:lnTo>
                    <a:pt x="70" y="176"/>
                  </a:lnTo>
                  <a:lnTo>
                    <a:pt x="66" y="170"/>
                  </a:lnTo>
                  <a:lnTo>
                    <a:pt x="64" y="164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66" y="134"/>
                  </a:lnTo>
                  <a:lnTo>
                    <a:pt x="72" y="128"/>
                  </a:lnTo>
                  <a:lnTo>
                    <a:pt x="78" y="124"/>
                  </a:lnTo>
                  <a:lnTo>
                    <a:pt x="126" y="102"/>
                  </a:lnTo>
                  <a:lnTo>
                    <a:pt x="126" y="102"/>
                  </a:lnTo>
                  <a:close/>
                  <a:moveTo>
                    <a:pt x="14" y="78"/>
                  </a:moveTo>
                  <a:lnTo>
                    <a:pt x="14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6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50" y="10"/>
                  </a:lnTo>
                  <a:lnTo>
                    <a:pt x="164" y="16"/>
                  </a:lnTo>
                  <a:lnTo>
                    <a:pt x="174" y="24"/>
                  </a:lnTo>
                  <a:lnTo>
                    <a:pt x="182" y="36"/>
                  </a:lnTo>
                  <a:lnTo>
                    <a:pt x="188" y="46"/>
                  </a:lnTo>
                  <a:lnTo>
                    <a:pt x="190" y="58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2" y="176"/>
                  </a:lnTo>
                  <a:lnTo>
                    <a:pt x="194" y="180"/>
                  </a:lnTo>
                  <a:lnTo>
                    <a:pt x="196" y="184"/>
                  </a:lnTo>
                  <a:lnTo>
                    <a:pt x="200" y="186"/>
                  </a:lnTo>
                  <a:lnTo>
                    <a:pt x="204" y="186"/>
                  </a:lnTo>
                  <a:lnTo>
                    <a:pt x="216" y="182"/>
                  </a:lnTo>
                  <a:lnTo>
                    <a:pt x="216" y="182"/>
                  </a:lnTo>
                  <a:lnTo>
                    <a:pt x="212" y="190"/>
                  </a:lnTo>
                  <a:lnTo>
                    <a:pt x="208" y="196"/>
                  </a:lnTo>
                  <a:lnTo>
                    <a:pt x="198" y="208"/>
                  </a:lnTo>
                  <a:lnTo>
                    <a:pt x="186" y="214"/>
                  </a:lnTo>
                  <a:lnTo>
                    <a:pt x="172" y="218"/>
                  </a:lnTo>
                  <a:lnTo>
                    <a:pt x="172" y="218"/>
                  </a:lnTo>
                  <a:lnTo>
                    <a:pt x="158" y="216"/>
                  </a:lnTo>
                  <a:lnTo>
                    <a:pt x="146" y="210"/>
                  </a:lnTo>
                  <a:lnTo>
                    <a:pt x="136" y="20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12" y="198"/>
                  </a:lnTo>
                  <a:lnTo>
                    <a:pt x="94" y="208"/>
                  </a:lnTo>
                  <a:lnTo>
                    <a:pt x="7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6" y="216"/>
                  </a:lnTo>
                  <a:lnTo>
                    <a:pt x="34" y="212"/>
                  </a:lnTo>
                  <a:lnTo>
                    <a:pt x="24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2" y="130"/>
                  </a:lnTo>
                  <a:lnTo>
                    <a:pt x="18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6" y="76"/>
                  </a:lnTo>
                  <a:lnTo>
                    <a:pt x="126" y="68"/>
                  </a:lnTo>
                  <a:lnTo>
                    <a:pt x="124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92" y="42"/>
                  </a:lnTo>
                  <a:lnTo>
                    <a:pt x="78" y="40"/>
                  </a:lnTo>
                  <a:lnTo>
                    <a:pt x="66" y="40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1705" y="2070"/>
              <a:ext cx="255" cy="286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244"/>
                </a:cxn>
                <a:cxn ang="0">
                  <a:pos x="232" y="266"/>
                </a:cxn>
                <a:cxn ang="0">
                  <a:pos x="256" y="278"/>
                </a:cxn>
                <a:cxn ang="0">
                  <a:pos x="116" y="286"/>
                </a:cxn>
                <a:cxn ang="0">
                  <a:pos x="86" y="284"/>
                </a:cxn>
                <a:cxn ang="0">
                  <a:pos x="62" y="278"/>
                </a:cxn>
                <a:cxn ang="0">
                  <a:pos x="42" y="268"/>
                </a:cxn>
                <a:cxn ang="0">
                  <a:pos x="26" y="256"/>
                </a:cxn>
                <a:cxn ang="0">
                  <a:pos x="6" y="222"/>
                </a:cxn>
                <a:cxn ang="0">
                  <a:pos x="0" y="180"/>
                </a:cxn>
                <a:cxn ang="0">
                  <a:pos x="2" y="160"/>
                </a:cxn>
                <a:cxn ang="0">
                  <a:pos x="16" y="124"/>
                </a:cxn>
                <a:cxn ang="0">
                  <a:pos x="42" y="94"/>
                </a:cxn>
                <a:cxn ang="0">
                  <a:pos x="78" y="76"/>
                </a:cxn>
                <a:cxn ang="0">
                  <a:pos x="100" y="74"/>
                </a:cxn>
                <a:cxn ang="0">
                  <a:pos x="116" y="74"/>
                </a:cxn>
                <a:cxn ang="0">
                  <a:pos x="148" y="86"/>
                </a:cxn>
                <a:cxn ang="0">
                  <a:pos x="162" y="36"/>
                </a:cxn>
                <a:cxn ang="0">
                  <a:pos x="160" y="20"/>
                </a:cxn>
                <a:cxn ang="0">
                  <a:pos x="154" y="12"/>
                </a:cxn>
                <a:cxn ang="0">
                  <a:pos x="144" y="8"/>
                </a:cxn>
                <a:cxn ang="0">
                  <a:pos x="126" y="0"/>
                </a:cxn>
                <a:cxn ang="0">
                  <a:pos x="118" y="96"/>
                </a:cxn>
                <a:cxn ang="0">
                  <a:pos x="136" y="96"/>
                </a:cxn>
                <a:cxn ang="0">
                  <a:pos x="148" y="104"/>
                </a:cxn>
                <a:cxn ang="0">
                  <a:pos x="158" y="114"/>
                </a:cxn>
                <a:cxn ang="0">
                  <a:pos x="162" y="132"/>
                </a:cxn>
                <a:cxn ang="0">
                  <a:pos x="162" y="248"/>
                </a:cxn>
                <a:cxn ang="0">
                  <a:pos x="154" y="264"/>
                </a:cxn>
                <a:cxn ang="0">
                  <a:pos x="136" y="270"/>
                </a:cxn>
                <a:cxn ang="0">
                  <a:pos x="122" y="268"/>
                </a:cxn>
                <a:cxn ang="0">
                  <a:pos x="96" y="252"/>
                </a:cxn>
                <a:cxn ang="0">
                  <a:pos x="78" y="226"/>
                </a:cxn>
                <a:cxn ang="0">
                  <a:pos x="66" y="194"/>
                </a:cxn>
                <a:cxn ang="0">
                  <a:pos x="64" y="178"/>
                </a:cxn>
                <a:cxn ang="0">
                  <a:pos x="68" y="150"/>
                </a:cxn>
                <a:cxn ang="0">
                  <a:pos x="76" y="124"/>
                </a:cxn>
                <a:cxn ang="0">
                  <a:pos x="94" y="104"/>
                </a:cxn>
                <a:cxn ang="0">
                  <a:pos x="118" y="96"/>
                </a:cxn>
              </a:cxnLst>
              <a:rect l="0" t="0" r="r" b="b"/>
              <a:pathLst>
                <a:path w="256" h="286">
                  <a:moveTo>
                    <a:pt x="126" y="0"/>
                  </a:moveTo>
                  <a:lnTo>
                    <a:pt x="226" y="0"/>
                  </a:lnTo>
                  <a:lnTo>
                    <a:pt x="226" y="244"/>
                  </a:lnTo>
                  <a:lnTo>
                    <a:pt x="226" y="244"/>
                  </a:lnTo>
                  <a:lnTo>
                    <a:pt x="228" y="256"/>
                  </a:lnTo>
                  <a:lnTo>
                    <a:pt x="232" y="266"/>
                  </a:lnTo>
                  <a:lnTo>
                    <a:pt x="242" y="272"/>
                  </a:lnTo>
                  <a:lnTo>
                    <a:pt x="256" y="278"/>
                  </a:lnTo>
                  <a:lnTo>
                    <a:pt x="256" y="286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86" y="284"/>
                  </a:lnTo>
                  <a:lnTo>
                    <a:pt x="74" y="282"/>
                  </a:lnTo>
                  <a:lnTo>
                    <a:pt x="62" y="278"/>
                  </a:lnTo>
                  <a:lnTo>
                    <a:pt x="52" y="274"/>
                  </a:lnTo>
                  <a:lnTo>
                    <a:pt x="42" y="268"/>
                  </a:lnTo>
                  <a:lnTo>
                    <a:pt x="34" y="262"/>
                  </a:lnTo>
                  <a:lnTo>
                    <a:pt x="26" y="256"/>
                  </a:lnTo>
                  <a:lnTo>
                    <a:pt x="14" y="240"/>
                  </a:lnTo>
                  <a:lnTo>
                    <a:pt x="6" y="222"/>
                  </a:lnTo>
                  <a:lnTo>
                    <a:pt x="2" y="20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60"/>
                  </a:lnTo>
                  <a:lnTo>
                    <a:pt x="8" y="142"/>
                  </a:lnTo>
                  <a:lnTo>
                    <a:pt x="16" y="124"/>
                  </a:lnTo>
                  <a:lnTo>
                    <a:pt x="28" y="108"/>
                  </a:lnTo>
                  <a:lnTo>
                    <a:pt x="42" y="94"/>
                  </a:lnTo>
                  <a:lnTo>
                    <a:pt x="58" y="84"/>
                  </a:lnTo>
                  <a:lnTo>
                    <a:pt x="78" y="76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16" y="74"/>
                  </a:lnTo>
                  <a:lnTo>
                    <a:pt x="132" y="78"/>
                  </a:lnTo>
                  <a:lnTo>
                    <a:pt x="148" y="86"/>
                  </a:lnTo>
                  <a:lnTo>
                    <a:pt x="160" y="9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20"/>
                  </a:lnTo>
                  <a:lnTo>
                    <a:pt x="158" y="16"/>
                  </a:lnTo>
                  <a:lnTo>
                    <a:pt x="154" y="12"/>
                  </a:lnTo>
                  <a:lnTo>
                    <a:pt x="150" y="10"/>
                  </a:lnTo>
                  <a:lnTo>
                    <a:pt x="144" y="8"/>
                  </a:lnTo>
                  <a:lnTo>
                    <a:pt x="126" y="8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8" y="96"/>
                  </a:moveTo>
                  <a:lnTo>
                    <a:pt x="118" y="96"/>
                  </a:lnTo>
                  <a:lnTo>
                    <a:pt x="136" y="96"/>
                  </a:lnTo>
                  <a:lnTo>
                    <a:pt x="142" y="100"/>
                  </a:lnTo>
                  <a:lnTo>
                    <a:pt x="148" y="104"/>
                  </a:lnTo>
                  <a:lnTo>
                    <a:pt x="154" y="108"/>
                  </a:lnTo>
                  <a:lnTo>
                    <a:pt x="158" y="114"/>
                  </a:lnTo>
                  <a:lnTo>
                    <a:pt x="160" y="124"/>
                  </a:lnTo>
                  <a:lnTo>
                    <a:pt x="162" y="132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0" y="256"/>
                  </a:lnTo>
                  <a:lnTo>
                    <a:pt x="154" y="264"/>
                  </a:lnTo>
                  <a:lnTo>
                    <a:pt x="148" y="268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22" y="268"/>
                  </a:lnTo>
                  <a:lnTo>
                    <a:pt x="108" y="262"/>
                  </a:lnTo>
                  <a:lnTo>
                    <a:pt x="96" y="252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2"/>
                  </a:lnTo>
                  <a:lnTo>
                    <a:pt x="66" y="194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6" y="164"/>
                  </a:lnTo>
                  <a:lnTo>
                    <a:pt x="68" y="150"/>
                  </a:lnTo>
                  <a:lnTo>
                    <a:pt x="72" y="138"/>
                  </a:lnTo>
                  <a:lnTo>
                    <a:pt x="76" y="124"/>
                  </a:lnTo>
                  <a:lnTo>
                    <a:pt x="84" y="112"/>
                  </a:lnTo>
                  <a:lnTo>
                    <a:pt x="94" y="104"/>
                  </a:lnTo>
                  <a:lnTo>
                    <a:pt x="104" y="98"/>
                  </a:lnTo>
                  <a:lnTo>
                    <a:pt x="118" y="96"/>
                  </a:lnTo>
                  <a:lnTo>
                    <a:pt x="118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7" y="2145"/>
              <a:ext cx="248" cy="215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72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4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4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4" y="0"/>
                  </a:moveTo>
                  <a:lnTo>
                    <a:pt x="124" y="0"/>
                  </a:lnTo>
                  <a:lnTo>
                    <a:pt x="148" y="2"/>
                  </a:lnTo>
                  <a:lnTo>
                    <a:pt x="172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2" y="208"/>
                  </a:lnTo>
                  <a:lnTo>
                    <a:pt x="148" y="214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679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8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6" y="6"/>
                </a:cxn>
                <a:cxn ang="0">
                  <a:pos x="98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2" y="68"/>
                </a:cxn>
                <a:cxn ang="0">
                  <a:pos x="40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0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46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6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0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6" y="64"/>
                  </a:lnTo>
                  <a:lnTo>
                    <a:pt x="80" y="68"/>
                  </a:lnTo>
                  <a:lnTo>
                    <a:pt x="66" y="70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40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79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0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200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200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0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0" y="10"/>
                </a:cxn>
                <a:cxn ang="0">
                  <a:pos x="16" y="6"/>
                </a:cxn>
                <a:cxn ang="0">
                  <a:pos x="22" y="2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6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0" y="20"/>
                </a:cxn>
                <a:cxn ang="0">
                  <a:pos x="74" y="26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0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6" y="64"/>
                </a:cxn>
                <a:cxn ang="0">
                  <a:pos x="50" y="68"/>
                </a:cxn>
                <a:cxn ang="0">
                  <a:pos x="36" y="70"/>
                </a:cxn>
                <a:cxn ang="0">
                  <a:pos x="22" y="68"/>
                </a:cxn>
                <a:cxn ang="0">
                  <a:pos x="16" y="64"/>
                </a:cxn>
                <a:cxn ang="0">
                  <a:pos x="10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0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36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313" y="2137"/>
              <a:ext cx="207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4" y="10"/>
                </a:cxn>
                <a:cxn ang="0">
                  <a:pos x="144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2" y="0"/>
                </a:cxn>
                <a:cxn ang="0">
                  <a:pos x="170" y="0"/>
                </a:cxn>
                <a:cxn ang="0">
                  <a:pos x="180" y="2"/>
                </a:cxn>
                <a:cxn ang="0">
                  <a:pos x="188" y="4"/>
                </a:cxn>
                <a:cxn ang="0">
                  <a:pos x="198" y="10"/>
                </a:cxn>
                <a:cxn ang="0">
                  <a:pos x="208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0" y="82"/>
                </a:cxn>
                <a:cxn ang="0">
                  <a:pos x="168" y="70"/>
                </a:cxn>
                <a:cxn ang="0">
                  <a:pos x="152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6" y="210"/>
                </a:cxn>
                <a:cxn ang="0">
                  <a:pos x="136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8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2"/>
                  </a:lnTo>
                  <a:lnTo>
                    <a:pt x="188" y="4"/>
                  </a:lnTo>
                  <a:lnTo>
                    <a:pt x="198" y="10"/>
                  </a:lnTo>
                  <a:lnTo>
                    <a:pt x="208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0" y="82"/>
                  </a:lnTo>
                  <a:lnTo>
                    <a:pt x="168" y="70"/>
                  </a:lnTo>
                  <a:lnTo>
                    <a:pt x="152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6" y="210"/>
                  </a:lnTo>
                  <a:lnTo>
                    <a:pt x="136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4106" y="2145"/>
              <a:ext cx="226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20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2" y="158"/>
                </a:cxn>
                <a:cxn ang="0">
                  <a:pos x="204" y="184"/>
                </a:cxn>
                <a:cxn ang="0">
                  <a:pos x="178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20" y="170"/>
                </a:cxn>
                <a:cxn ang="0">
                  <a:pos x="8" y="152"/>
                </a:cxn>
                <a:cxn ang="0">
                  <a:pos x="2" y="128"/>
                </a:cxn>
                <a:cxn ang="0">
                  <a:pos x="0" y="116"/>
                </a:cxn>
                <a:cxn ang="0">
                  <a:pos x="150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4" y="56"/>
                  </a:lnTo>
                  <a:lnTo>
                    <a:pt x="20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6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8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20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2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50" y="72"/>
                  </a:lnTo>
                  <a:lnTo>
                    <a:pt x="150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0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18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2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4" y="2145"/>
              <a:ext cx="278" cy="211"/>
            </a:xfrm>
            <a:custGeom>
              <a:avLst/>
              <a:gdLst/>
              <a:ahLst/>
              <a:cxnLst>
                <a:cxn ang="0">
                  <a:pos x="96" y="50"/>
                </a:cxn>
                <a:cxn ang="0">
                  <a:pos x="98" y="50"/>
                </a:cxn>
                <a:cxn ang="0">
                  <a:pos x="114" y="28"/>
                </a:cxn>
                <a:cxn ang="0">
                  <a:pos x="132" y="12"/>
                </a:cxn>
                <a:cxn ang="0">
                  <a:pos x="152" y="2"/>
                </a:cxn>
                <a:cxn ang="0">
                  <a:pos x="176" y="0"/>
                </a:cxn>
                <a:cxn ang="0">
                  <a:pos x="190" y="0"/>
                </a:cxn>
                <a:cxn ang="0">
                  <a:pos x="214" y="10"/>
                </a:cxn>
                <a:cxn ang="0">
                  <a:pos x="226" y="20"/>
                </a:cxn>
                <a:cxn ang="0">
                  <a:pos x="242" y="44"/>
                </a:cxn>
                <a:cxn ang="0">
                  <a:pos x="246" y="74"/>
                </a:cxn>
                <a:cxn ang="0">
                  <a:pos x="246" y="164"/>
                </a:cxn>
                <a:cxn ang="0">
                  <a:pos x="250" y="190"/>
                </a:cxn>
                <a:cxn ang="0">
                  <a:pos x="254" y="196"/>
                </a:cxn>
                <a:cxn ang="0">
                  <a:pos x="278" y="202"/>
                </a:cxn>
                <a:cxn ang="0">
                  <a:pos x="154" y="212"/>
                </a:cxn>
                <a:cxn ang="0">
                  <a:pos x="154" y="202"/>
                </a:cxn>
                <a:cxn ang="0">
                  <a:pos x="172" y="198"/>
                </a:cxn>
                <a:cxn ang="0">
                  <a:pos x="178" y="196"/>
                </a:cxn>
                <a:cxn ang="0">
                  <a:pos x="184" y="182"/>
                </a:cxn>
                <a:cxn ang="0">
                  <a:pos x="186" y="82"/>
                </a:cxn>
                <a:cxn ang="0">
                  <a:pos x="184" y="70"/>
                </a:cxn>
                <a:cxn ang="0">
                  <a:pos x="180" y="52"/>
                </a:cxn>
                <a:cxn ang="0">
                  <a:pos x="176" y="46"/>
                </a:cxn>
                <a:cxn ang="0">
                  <a:pos x="164" y="36"/>
                </a:cxn>
                <a:cxn ang="0">
                  <a:pos x="148" y="32"/>
                </a:cxn>
                <a:cxn ang="0">
                  <a:pos x="132" y="34"/>
                </a:cxn>
                <a:cxn ang="0">
                  <a:pos x="106" y="52"/>
                </a:cxn>
                <a:cxn ang="0">
                  <a:pos x="96" y="164"/>
                </a:cxn>
                <a:cxn ang="0">
                  <a:pos x="96" y="174"/>
                </a:cxn>
                <a:cxn ang="0">
                  <a:pos x="102" y="192"/>
                </a:cxn>
                <a:cxn ang="0">
                  <a:pos x="106" y="198"/>
                </a:cxn>
                <a:cxn ang="0">
                  <a:pos x="128" y="204"/>
                </a:cxn>
                <a:cxn ang="0">
                  <a:pos x="4" y="212"/>
                </a:cxn>
                <a:cxn ang="0">
                  <a:pos x="4" y="204"/>
                </a:cxn>
                <a:cxn ang="0">
                  <a:pos x="20" y="200"/>
                </a:cxn>
                <a:cxn ang="0">
                  <a:pos x="24" y="198"/>
                </a:cxn>
                <a:cxn ang="0">
                  <a:pos x="32" y="184"/>
                </a:cxn>
                <a:cxn ang="0">
                  <a:pos x="32" y="54"/>
                </a:cxn>
                <a:cxn ang="0">
                  <a:pos x="32" y="36"/>
                </a:cxn>
                <a:cxn ang="0">
                  <a:pos x="30" y="20"/>
                </a:cxn>
                <a:cxn ang="0">
                  <a:pos x="26" y="16"/>
                </a:cxn>
                <a:cxn ang="0">
                  <a:pos x="16" y="10"/>
                </a:cxn>
                <a:cxn ang="0">
                  <a:pos x="0" y="0"/>
                </a:cxn>
                <a:cxn ang="0">
                  <a:pos x="96" y="0"/>
                </a:cxn>
              </a:cxnLst>
              <a:rect l="0" t="0" r="r" b="b"/>
              <a:pathLst>
                <a:path w="278" h="212">
                  <a:moveTo>
                    <a:pt x="96" y="0"/>
                  </a:move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4" y="38"/>
                  </a:lnTo>
                  <a:lnTo>
                    <a:pt x="114" y="28"/>
                  </a:lnTo>
                  <a:lnTo>
                    <a:pt x="122" y="18"/>
                  </a:lnTo>
                  <a:lnTo>
                    <a:pt x="132" y="12"/>
                  </a:lnTo>
                  <a:lnTo>
                    <a:pt x="142" y="6"/>
                  </a:lnTo>
                  <a:lnTo>
                    <a:pt x="152" y="2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4"/>
                  </a:lnTo>
                  <a:lnTo>
                    <a:pt x="214" y="1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34" y="30"/>
                  </a:lnTo>
                  <a:lnTo>
                    <a:pt x="242" y="44"/>
                  </a:lnTo>
                  <a:lnTo>
                    <a:pt x="246" y="58"/>
                  </a:lnTo>
                  <a:lnTo>
                    <a:pt x="246" y="74"/>
                  </a:lnTo>
                  <a:lnTo>
                    <a:pt x="246" y="164"/>
                  </a:lnTo>
                  <a:lnTo>
                    <a:pt x="246" y="164"/>
                  </a:lnTo>
                  <a:lnTo>
                    <a:pt x="248" y="182"/>
                  </a:lnTo>
                  <a:lnTo>
                    <a:pt x="250" y="190"/>
                  </a:lnTo>
                  <a:lnTo>
                    <a:pt x="254" y="196"/>
                  </a:lnTo>
                  <a:lnTo>
                    <a:pt x="254" y="196"/>
                  </a:lnTo>
                  <a:lnTo>
                    <a:pt x="262" y="200"/>
                  </a:lnTo>
                  <a:lnTo>
                    <a:pt x="278" y="202"/>
                  </a:lnTo>
                  <a:lnTo>
                    <a:pt x="278" y="212"/>
                  </a:lnTo>
                  <a:lnTo>
                    <a:pt x="154" y="21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6" y="200"/>
                  </a:lnTo>
                  <a:lnTo>
                    <a:pt x="172" y="198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2" y="190"/>
                  </a:lnTo>
                  <a:lnTo>
                    <a:pt x="184" y="182"/>
                  </a:lnTo>
                  <a:lnTo>
                    <a:pt x="186" y="166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4" y="70"/>
                  </a:lnTo>
                  <a:lnTo>
                    <a:pt x="182" y="60"/>
                  </a:lnTo>
                  <a:lnTo>
                    <a:pt x="180" y="52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0" y="40"/>
                  </a:lnTo>
                  <a:lnTo>
                    <a:pt x="164" y="36"/>
                  </a:lnTo>
                  <a:lnTo>
                    <a:pt x="156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32" y="34"/>
                  </a:lnTo>
                  <a:lnTo>
                    <a:pt x="118" y="42"/>
                  </a:lnTo>
                  <a:lnTo>
                    <a:pt x="106" y="52"/>
                  </a:lnTo>
                  <a:lnTo>
                    <a:pt x="96" y="68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74"/>
                  </a:lnTo>
                  <a:lnTo>
                    <a:pt x="98" y="184"/>
                  </a:lnTo>
                  <a:lnTo>
                    <a:pt x="102" y="192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114" y="202"/>
                  </a:lnTo>
                  <a:lnTo>
                    <a:pt x="128" y="204"/>
                  </a:lnTo>
                  <a:lnTo>
                    <a:pt x="128" y="212"/>
                  </a:lnTo>
                  <a:lnTo>
                    <a:pt x="4" y="21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14" y="202"/>
                  </a:lnTo>
                  <a:lnTo>
                    <a:pt x="20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30" y="190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75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6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8" y="0"/>
                </a:cxn>
                <a:cxn ang="0">
                  <a:pos x="88" y="6"/>
                </a:cxn>
                <a:cxn ang="0">
                  <a:pos x="98" y="14"/>
                </a:cxn>
                <a:cxn ang="0">
                  <a:pos x="104" y="28"/>
                </a:cxn>
                <a:cxn ang="0">
                  <a:pos x="104" y="36"/>
                </a:cxn>
                <a:cxn ang="0">
                  <a:pos x="102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4" y="68"/>
                </a:cxn>
                <a:cxn ang="0">
                  <a:pos x="42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2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6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8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4" y="28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2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8" y="66"/>
                  </a:lnTo>
                  <a:lnTo>
                    <a:pt x="80" y="68"/>
                  </a:lnTo>
                  <a:lnTo>
                    <a:pt x="68" y="70"/>
                  </a:lnTo>
                  <a:lnTo>
                    <a:pt x="54" y="68"/>
                  </a:lnTo>
                  <a:lnTo>
                    <a:pt x="46" y="66"/>
                  </a:lnTo>
                  <a:lnTo>
                    <a:pt x="42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75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2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198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2" y="10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8" y="0"/>
                </a:cxn>
                <a:cxn ang="0">
                  <a:pos x="50" y="2"/>
                </a:cxn>
                <a:cxn ang="0">
                  <a:pos x="58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2" y="20"/>
                </a:cxn>
                <a:cxn ang="0">
                  <a:pos x="74" y="28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2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8" y="66"/>
                </a:cxn>
                <a:cxn ang="0">
                  <a:pos x="50" y="68"/>
                </a:cxn>
                <a:cxn ang="0">
                  <a:pos x="38" y="70"/>
                </a:cxn>
                <a:cxn ang="0">
                  <a:pos x="24" y="68"/>
                </a:cxn>
                <a:cxn ang="0">
                  <a:pos x="16" y="66"/>
                </a:cxn>
                <a:cxn ang="0">
                  <a:pos x="12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8" y="0"/>
                  </a:lnTo>
                  <a:lnTo>
                    <a:pt x="50" y="2"/>
                  </a:lnTo>
                  <a:lnTo>
                    <a:pt x="58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2" y="20"/>
                  </a:lnTo>
                  <a:lnTo>
                    <a:pt x="74" y="28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8" y="66"/>
                  </a:lnTo>
                  <a:lnTo>
                    <a:pt x="50" y="68"/>
                  </a:lnTo>
                  <a:lnTo>
                    <a:pt x="38" y="70"/>
                  </a:lnTo>
                  <a:lnTo>
                    <a:pt x="24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70" y="2145"/>
              <a:ext cx="269" cy="211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268" y="8"/>
                </a:cxn>
                <a:cxn ang="0">
                  <a:pos x="268" y="8"/>
                </a:cxn>
                <a:cxn ang="0">
                  <a:pos x="260" y="10"/>
                </a:cxn>
                <a:cxn ang="0">
                  <a:pos x="254" y="12"/>
                </a:cxn>
                <a:cxn ang="0">
                  <a:pos x="248" y="16"/>
                </a:cxn>
                <a:cxn ang="0">
                  <a:pos x="242" y="20"/>
                </a:cxn>
                <a:cxn ang="0">
                  <a:pos x="242" y="20"/>
                </a:cxn>
                <a:cxn ang="0">
                  <a:pos x="230" y="36"/>
                </a:cxn>
                <a:cxn ang="0">
                  <a:pos x="218" y="56"/>
                </a:cxn>
                <a:cxn ang="0">
                  <a:pos x="142" y="212"/>
                </a:cxn>
                <a:cxn ang="0">
                  <a:pos x="130" y="212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40" y="32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8"/>
                </a:cxn>
                <a:cxn ang="0">
                  <a:pos x="130" y="8"/>
                </a:cxn>
                <a:cxn ang="0">
                  <a:pos x="122" y="12"/>
                </a:cxn>
                <a:cxn ang="0">
                  <a:pos x="116" y="16"/>
                </a:cxn>
                <a:cxn ang="0">
                  <a:pos x="112" y="20"/>
                </a:cxn>
                <a:cxn ang="0">
                  <a:pos x="110" y="28"/>
                </a:cxn>
                <a:cxn ang="0">
                  <a:pos x="110" y="28"/>
                </a:cxn>
                <a:cxn ang="0">
                  <a:pos x="112" y="34"/>
                </a:cxn>
                <a:cxn ang="0">
                  <a:pos x="114" y="42"/>
                </a:cxn>
                <a:cxn ang="0">
                  <a:pos x="162" y="136"/>
                </a:cxn>
                <a:cxn ang="0">
                  <a:pos x="200" y="60"/>
                </a:cxn>
                <a:cxn ang="0">
                  <a:pos x="200" y="60"/>
                </a:cxn>
                <a:cxn ang="0">
                  <a:pos x="206" y="44"/>
                </a:cxn>
                <a:cxn ang="0">
                  <a:pos x="208" y="32"/>
                </a:cxn>
                <a:cxn ang="0">
                  <a:pos x="208" y="32"/>
                </a:cxn>
                <a:cxn ang="0">
                  <a:pos x="208" y="22"/>
                </a:cxn>
                <a:cxn ang="0">
                  <a:pos x="202" y="16"/>
                </a:cxn>
                <a:cxn ang="0">
                  <a:pos x="194" y="10"/>
                </a:cxn>
                <a:cxn ang="0">
                  <a:pos x="184" y="8"/>
                </a:cxn>
                <a:cxn ang="0">
                  <a:pos x="184" y="0"/>
                </a:cxn>
                <a:cxn ang="0">
                  <a:pos x="268" y="0"/>
                </a:cxn>
              </a:cxnLst>
              <a:rect l="0" t="0" r="r" b="b"/>
              <a:pathLst>
                <a:path w="268" h="212">
                  <a:moveTo>
                    <a:pt x="268" y="0"/>
                  </a:moveTo>
                  <a:lnTo>
                    <a:pt x="268" y="8"/>
                  </a:lnTo>
                  <a:lnTo>
                    <a:pt x="268" y="8"/>
                  </a:lnTo>
                  <a:lnTo>
                    <a:pt x="260" y="10"/>
                  </a:lnTo>
                  <a:lnTo>
                    <a:pt x="254" y="12"/>
                  </a:lnTo>
                  <a:lnTo>
                    <a:pt x="248" y="16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30" y="36"/>
                  </a:lnTo>
                  <a:lnTo>
                    <a:pt x="218" y="56"/>
                  </a:lnTo>
                  <a:lnTo>
                    <a:pt x="142" y="212"/>
                  </a:lnTo>
                  <a:lnTo>
                    <a:pt x="130" y="21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0" y="32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2" y="14"/>
                  </a:lnTo>
                  <a:lnTo>
                    <a:pt x="16" y="1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2" y="12"/>
                  </a:lnTo>
                  <a:lnTo>
                    <a:pt x="116" y="16"/>
                  </a:lnTo>
                  <a:lnTo>
                    <a:pt x="112" y="20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4"/>
                  </a:lnTo>
                  <a:lnTo>
                    <a:pt x="114" y="42"/>
                  </a:lnTo>
                  <a:lnTo>
                    <a:pt x="162" y="136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6" y="44"/>
                  </a:lnTo>
                  <a:lnTo>
                    <a:pt x="208" y="32"/>
                  </a:lnTo>
                  <a:lnTo>
                    <a:pt x="208" y="32"/>
                  </a:lnTo>
                  <a:lnTo>
                    <a:pt x="208" y="22"/>
                  </a:lnTo>
                  <a:lnTo>
                    <a:pt x="202" y="16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211" y="2070"/>
              <a:ext cx="317" cy="294"/>
            </a:xfrm>
            <a:custGeom>
              <a:avLst/>
              <a:gdLst/>
              <a:ahLst/>
              <a:cxnLst>
                <a:cxn ang="0">
                  <a:pos x="218" y="248"/>
                </a:cxn>
                <a:cxn ang="0">
                  <a:pos x="194" y="270"/>
                </a:cxn>
                <a:cxn ang="0">
                  <a:pos x="174" y="284"/>
                </a:cxn>
                <a:cxn ang="0">
                  <a:pos x="164" y="288"/>
                </a:cxn>
                <a:cxn ang="0">
                  <a:pos x="142" y="292"/>
                </a:cxn>
                <a:cxn ang="0">
                  <a:pos x="128" y="294"/>
                </a:cxn>
                <a:cxn ang="0">
                  <a:pos x="88" y="286"/>
                </a:cxn>
                <a:cxn ang="0">
                  <a:pos x="58" y="268"/>
                </a:cxn>
                <a:cxn ang="0">
                  <a:pos x="46" y="254"/>
                </a:cxn>
                <a:cxn ang="0">
                  <a:pos x="34" y="220"/>
                </a:cxn>
                <a:cxn ang="0">
                  <a:pos x="32" y="48"/>
                </a:cxn>
                <a:cxn ang="0">
                  <a:pos x="32" y="30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0" y="8"/>
                </a:cxn>
                <a:cxn ang="0">
                  <a:pos x="98" y="0"/>
                </a:cxn>
                <a:cxn ang="0">
                  <a:pos x="98" y="210"/>
                </a:cxn>
                <a:cxn ang="0">
                  <a:pos x="102" y="234"/>
                </a:cxn>
                <a:cxn ang="0">
                  <a:pos x="112" y="252"/>
                </a:cxn>
                <a:cxn ang="0">
                  <a:pos x="120" y="258"/>
                </a:cxn>
                <a:cxn ang="0">
                  <a:pos x="138" y="266"/>
                </a:cxn>
                <a:cxn ang="0">
                  <a:pos x="150" y="266"/>
                </a:cxn>
                <a:cxn ang="0">
                  <a:pos x="168" y="264"/>
                </a:cxn>
                <a:cxn ang="0">
                  <a:pos x="202" y="244"/>
                </a:cxn>
                <a:cxn ang="0">
                  <a:pos x="220" y="48"/>
                </a:cxn>
                <a:cxn ang="0">
                  <a:pos x="220" y="34"/>
                </a:cxn>
                <a:cxn ang="0">
                  <a:pos x="216" y="20"/>
                </a:cxn>
                <a:cxn ang="0">
                  <a:pos x="214" y="16"/>
                </a:cxn>
                <a:cxn ang="0">
                  <a:pos x="202" y="10"/>
                </a:cxn>
                <a:cxn ang="0">
                  <a:pos x="188" y="0"/>
                </a:cxn>
                <a:cxn ang="0">
                  <a:pos x="282" y="238"/>
                </a:cxn>
                <a:cxn ang="0">
                  <a:pos x="282" y="250"/>
                </a:cxn>
                <a:cxn ang="0">
                  <a:pos x="284" y="266"/>
                </a:cxn>
                <a:cxn ang="0">
                  <a:pos x="288" y="270"/>
                </a:cxn>
                <a:cxn ang="0">
                  <a:pos x="298" y="276"/>
                </a:cxn>
                <a:cxn ang="0">
                  <a:pos x="316" y="286"/>
                </a:cxn>
              </a:cxnLst>
              <a:rect l="0" t="0" r="r" b="b"/>
              <a:pathLst>
                <a:path w="316" h="294">
                  <a:moveTo>
                    <a:pt x="218" y="286"/>
                  </a:moveTo>
                  <a:lnTo>
                    <a:pt x="218" y="248"/>
                  </a:lnTo>
                  <a:lnTo>
                    <a:pt x="218" y="248"/>
                  </a:lnTo>
                  <a:lnTo>
                    <a:pt x="194" y="270"/>
                  </a:lnTo>
                  <a:lnTo>
                    <a:pt x="184" y="278"/>
                  </a:lnTo>
                  <a:lnTo>
                    <a:pt x="174" y="284"/>
                  </a:lnTo>
                  <a:lnTo>
                    <a:pt x="174" y="284"/>
                  </a:lnTo>
                  <a:lnTo>
                    <a:pt x="164" y="288"/>
                  </a:lnTo>
                  <a:lnTo>
                    <a:pt x="154" y="290"/>
                  </a:lnTo>
                  <a:lnTo>
                    <a:pt x="142" y="292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08" y="292"/>
                  </a:lnTo>
                  <a:lnTo>
                    <a:pt x="88" y="286"/>
                  </a:lnTo>
                  <a:lnTo>
                    <a:pt x="72" y="278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46" y="254"/>
                  </a:lnTo>
                  <a:lnTo>
                    <a:pt x="38" y="238"/>
                  </a:lnTo>
                  <a:lnTo>
                    <a:pt x="34" y="220"/>
                  </a:lnTo>
                  <a:lnTo>
                    <a:pt x="32" y="19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30"/>
                  </a:lnTo>
                  <a:lnTo>
                    <a:pt x="30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4"/>
                  </a:lnTo>
                  <a:lnTo>
                    <a:pt x="102" y="234"/>
                  </a:lnTo>
                  <a:lnTo>
                    <a:pt x="106" y="24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20" y="258"/>
                  </a:lnTo>
                  <a:lnTo>
                    <a:pt x="128" y="264"/>
                  </a:lnTo>
                  <a:lnTo>
                    <a:pt x="138" y="266"/>
                  </a:lnTo>
                  <a:lnTo>
                    <a:pt x="150" y="266"/>
                  </a:lnTo>
                  <a:lnTo>
                    <a:pt x="150" y="266"/>
                  </a:lnTo>
                  <a:lnTo>
                    <a:pt x="160" y="266"/>
                  </a:lnTo>
                  <a:lnTo>
                    <a:pt x="168" y="264"/>
                  </a:lnTo>
                  <a:lnTo>
                    <a:pt x="184" y="256"/>
                  </a:lnTo>
                  <a:lnTo>
                    <a:pt x="202" y="244"/>
                  </a:lnTo>
                  <a:lnTo>
                    <a:pt x="220" y="22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0" y="34"/>
                  </a:lnTo>
                  <a:lnTo>
                    <a:pt x="218" y="24"/>
                  </a:lnTo>
                  <a:lnTo>
                    <a:pt x="216" y="20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08" y="12"/>
                  </a:lnTo>
                  <a:lnTo>
                    <a:pt x="202" y="10"/>
                  </a:lnTo>
                  <a:lnTo>
                    <a:pt x="188" y="8"/>
                  </a:lnTo>
                  <a:lnTo>
                    <a:pt x="188" y="0"/>
                  </a:lnTo>
                  <a:lnTo>
                    <a:pt x="282" y="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2" y="250"/>
                  </a:lnTo>
                  <a:lnTo>
                    <a:pt x="282" y="258"/>
                  </a:lnTo>
                  <a:lnTo>
                    <a:pt x="284" y="266"/>
                  </a:lnTo>
                  <a:lnTo>
                    <a:pt x="288" y="270"/>
                  </a:lnTo>
                  <a:lnTo>
                    <a:pt x="288" y="270"/>
                  </a:lnTo>
                  <a:lnTo>
                    <a:pt x="292" y="272"/>
                  </a:lnTo>
                  <a:lnTo>
                    <a:pt x="298" y="276"/>
                  </a:lnTo>
                  <a:lnTo>
                    <a:pt x="316" y="278"/>
                  </a:lnTo>
                  <a:lnTo>
                    <a:pt x="316" y="286"/>
                  </a:lnTo>
                  <a:lnTo>
                    <a:pt x="218" y="28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941" y="2145"/>
              <a:ext cx="225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18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0" y="158"/>
                </a:cxn>
                <a:cxn ang="0">
                  <a:pos x="204" y="184"/>
                </a:cxn>
                <a:cxn ang="0">
                  <a:pos x="176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0" y="128"/>
                </a:cxn>
                <a:cxn ang="0">
                  <a:pos x="0" y="116"/>
                </a:cxn>
                <a:cxn ang="0">
                  <a:pos x="148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8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4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0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6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48" y="72"/>
                  </a:lnTo>
                  <a:lnTo>
                    <a:pt x="148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38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20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0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79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20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0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60" y="282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30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4"/>
                </a:cxn>
                <a:cxn ang="0">
                  <a:pos x="32" y="88"/>
                </a:cxn>
                <a:cxn ang="0">
                  <a:pos x="46" y="80"/>
                </a:cxn>
                <a:cxn ang="0">
                  <a:pos x="58" y="68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2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20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0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0" y="282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30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4"/>
                  </a:lnTo>
                  <a:lnTo>
                    <a:pt x="32" y="88"/>
                  </a:lnTo>
                  <a:lnTo>
                    <a:pt x="46" y="80"/>
                  </a:lnTo>
                  <a:lnTo>
                    <a:pt x="58" y="68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244" y="2031"/>
              <a:ext cx="376" cy="386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70" y="86"/>
                </a:cxn>
                <a:cxn ang="0">
                  <a:pos x="294" y="50"/>
                </a:cxn>
                <a:cxn ang="0">
                  <a:pos x="312" y="16"/>
                </a:cxn>
                <a:cxn ang="0">
                  <a:pos x="376" y="132"/>
                </a:cxn>
                <a:cxn ang="0">
                  <a:pos x="312" y="248"/>
                </a:cxn>
                <a:cxn ang="0">
                  <a:pos x="318" y="278"/>
                </a:cxn>
                <a:cxn ang="0">
                  <a:pos x="342" y="290"/>
                </a:cxn>
                <a:cxn ang="0">
                  <a:pos x="374" y="296"/>
                </a:cxn>
                <a:cxn ang="0">
                  <a:pos x="360" y="312"/>
                </a:cxn>
                <a:cxn ang="0">
                  <a:pos x="330" y="326"/>
                </a:cxn>
                <a:cxn ang="0">
                  <a:pos x="300" y="328"/>
                </a:cxn>
                <a:cxn ang="0">
                  <a:pos x="266" y="316"/>
                </a:cxn>
                <a:cxn ang="0">
                  <a:pos x="248" y="284"/>
                </a:cxn>
                <a:cxn ang="0">
                  <a:pos x="244" y="132"/>
                </a:cxn>
                <a:cxn ang="0">
                  <a:pos x="218" y="110"/>
                </a:cxn>
                <a:cxn ang="0">
                  <a:pos x="198" y="52"/>
                </a:cxn>
                <a:cxn ang="0">
                  <a:pos x="158" y="20"/>
                </a:cxn>
                <a:cxn ang="0">
                  <a:pos x="142" y="18"/>
                </a:cxn>
                <a:cxn ang="0">
                  <a:pos x="112" y="26"/>
                </a:cxn>
                <a:cxn ang="0">
                  <a:pos x="86" y="48"/>
                </a:cxn>
                <a:cxn ang="0">
                  <a:pos x="80" y="72"/>
                </a:cxn>
                <a:cxn ang="0">
                  <a:pos x="90" y="102"/>
                </a:cxn>
                <a:cxn ang="0">
                  <a:pos x="198" y="190"/>
                </a:cxn>
                <a:cxn ang="0">
                  <a:pos x="224" y="222"/>
                </a:cxn>
                <a:cxn ang="0">
                  <a:pos x="238" y="274"/>
                </a:cxn>
                <a:cxn ang="0">
                  <a:pos x="232" y="314"/>
                </a:cxn>
                <a:cxn ang="0">
                  <a:pos x="202" y="356"/>
                </a:cxn>
                <a:cxn ang="0">
                  <a:pos x="152" y="380"/>
                </a:cxn>
                <a:cxn ang="0">
                  <a:pos x="118" y="386"/>
                </a:cxn>
                <a:cxn ang="0">
                  <a:pos x="66" y="376"/>
                </a:cxn>
                <a:cxn ang="0">
                  <a:pos x="22" y="346"/>
                </a:cxn>
                <a:cxn ang="0">
                  <a:pos x="12" y="308"/>
                </a:cxn>
                <a:cxn ang="0">
                  <a:pos x="30" y="330"/>
                </a:cxn>
                <a:cxn ang="0">
                  <a:pos x="66" y="352"/>
                </a:cxn>
                <a:cxn ang="0">
                  <a:pos x="112" y="354"/>
                </a:cxn>
                <a:cxn ang="0">
                  <a:pos x="128" y="348"/>
                </a:cxn>
                <a:cxn ang="0">
                  <a:pos x="150" y="322"/>
                </a:cxn>
                <a:cxn ang="0">
                  <a:pos x="156" y="278"/>
                </a:cxn>
                <a:cxn ang="0">
                  <a:pos x="146" y="250"/>
                </a:cxn>
                <a:cxn ang="0">
                  <a:pos x="46" y="166"/>
                </a:cxn>
                <a:cxn ang="0">
                  <a:pos x="28" y="146"/>
                </a:cxn>
                <a:cxn ang="0">
                  <a:pos x="12" y="114"/>
                </a:cxn>
                <a:cxn ang="0">
                  <a:pos x="12" y="82"/>
                </a:cxn>
                <a:cxn ang="0">
                  <a:pos x="24" y="50"/>
                </a:cxn>
                <a:cxn ang="0">
                  <a:pos x="48" y="24"/>
                </a:cxn>
                <a:cxn ang="0">
                  <a:pos x="68" y="12"/>
                </a:cxn>
                <a:cxn ang="0">
                  <a:pos x="114" y="2"/>
                </a:cxn>
                <a:cxn ang="0">
                  <a:pos x="180" y="2"/>
                </a:cxn>
                <a:cxn ang="0">
                  <a:pos x="228" y="16"/>
                </a:cxn>
              </a:cxnLst>
              <a:rect l="0" t="0" r="r" b="b"/>
              <a:pathLst>
                <a:path w="376" h="386">
                  <a:moveTo>
                    <a:pt x="228" y="16"/>
                  </a:moveTo>
                  <a:lnTo>
                    <a:pt x="228" y="110"/>
                  </a:lnTo>
                  <a:lnTo>
                    <a:pt x="228" y="110"/>
                  </a:lnTo>
                  <a:lnTo>
                    <a:pt x="244" y="104"/>
                  </a:lnTo>
                  <a:lnTo>
                    <a:pt x="258" y="96"/>
                  </a:lnTo>
                  <a:lnTo>
                    <a:pt x="270" y="86"/>
                  </a:lnTo>
                  <a:lnTo>
                    <a:pt x="280" y="76"/>
                  </a:lnTo>
                  <a:lnTo>
                    <a:pt x="288" y="64"/>
                  </a:lnTo>
                  <a:lnTo>
                    <a:pt x="294" y="50"/>
                  </a:lnTo>
                  <a:lnTo>
                    <a:pt x="298" y="34"/>
                  </a:lnTo>
                  <a:lnTo>
                    <a:pt x="302" y="12"/>
                  </a:lnTo>
                  <a:lnTo>
                    <a:pt x="312" y="16"/>
                  </a:lnTo>
                  <a:lnTo>
                    <a:pt x="312" y="112"/>
                  </a:lnTo>
                  <a:lnTo>
                    <a:pt x="376" y="112"/>
                  </a:lnTo>
                  <a:lnTo>
                    <a:pt x="376" y="132"/>
                  </a:lnTo>
                  <a:lnTo>
                    <a:pt x="312" y="132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18" y="278"/>
                  </a:lnTo>
                  <a:lnTo>
                    <a:pt x="324" y="286"/>
                  </a:lnTo>
                  <a:lnTo>
                    <a:pt x="332" y="290"/>
                  </a:lnTo>
                  <a:lnTo>
                    <a:pt x="342" y="290"/>
                  </a:lnTo>
                  <a:lnTo>
                    <a:pt x="354" y="288"/>
                  </a:lnTo>
                  <a:lnTo>
                    <a:pt x="368" y="282"/>
                  </a:lnTo>
                  <a:lnTo>
                    <a:pt x="374" y="296"/>
                  </a:lnTo>
                  <a:lnTo>
                    <a:pt x="374" y="296"/>
                  </a:lnTo>
                  <a:lnTo>
                    <a:pt x="368" y="304"/>
                  </a:lnTo>
                  <a:lnTo>
                    <a:pt x="360" y="312"/>
                  </a:lnTo>
                  <a:lnTo>
                    <a:pt x="350" y="318"/>
                  </a:lnTo>
                  <a:lnTo>
                    <a:pt x="340" y="324"/>
                  </a:lnTo>
                  <a:lnTo>
                    <a:pt x="330" y="326"/>
                  </a:lnTo>
                  <a:lnTo>
                    <a:pt x="320" y="328"/>
                  </a:lnTo>
                  <a:lnTo>
                    <a:pt x="300" y="328"/>
                  </a:lnTo>
                  <a:lnTo>
                    <a:pt x="300" y="328"/>
                  </a:lnTo>
                  <a:lnTo>
                    <a:pt x="286" y="326"/>
                  </a:lnTo>
                  <a:lnTo>
                    <a:pt x="276" y="322"/>
                  </a:lnTo>
                  <a:lnTo>
                    <a:pt x="266" y="316"/>
                  </a:lnTo>
                  <a:lnTo>
                    <a:pt x="258" y="306"/>
                  </a:lnTo>
                  <a:lnTo>
                    <a:pt x="252" y="296"/>
                  </a:lnTo>
                  <a:lnTo>
                    <a:pt x="248" y="284"/>
                  </a:lnTo>
                  <a:lnTo>
                    <a:pt x="244" y="270"/>
                  </a:lnTo>
                  <a:lnTo>
                    <a:pt x="244" y="254"/>
                  </a:lnTo>
                  <a:lnTo>
                    <a:pt x="244" y="132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10"/>
                  </a:lnTo>
                  <a:lnTo>
                    <a:pt x="214" y="88"/>
                  </a:lnTo>
                  <a:lnTo>
                    <a:pt x="206" y="68"/>
                  </a:lnTo>
                  <a:lnTo>
                    <a:pt x="198" y="52"/>
                  </a:lnTo>
                  <a:lnTo>
                    <a:pt x="186" y="38"/>
                  </a:lnTo>
                  <a:lnTo>
                    <a:pt x="172" y="26"/>
                  </a:lnTo>
                  <a:lnTo>
                    <a:pt x="158" y="20"/>
                  </a:lnTo>
                  <a:lnTo>
                    <a:pt x="150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2" y="18"/>
                  </a:lnTo>
                  <a:lnTo>
                    <a:pt x="122" y="22"/>
                  </a:lnTo>
                  <a:lnTo>
                    <a:pt x="112" y="26"/>
                  </a:lnTo>
                  <a:lnTo>
                    <a:pt x="102" y="32"/>
                  </a:lnTo>
                  <a:lnTo>
                    <a:pt x="94" y="38"/>
                  </a:lnTo>
                  <a:lnTo>
                    <a:pt x="86" y="48"/>
                  </a:lnTo>
                  <a:lnTo>
                    <a:pt x="82" y="6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84"/>
                  </a:lnTo>
                  <a:lnTo>
                    <a:pt x="82" y="94"/>
                  </a:lnTo>
                  <a:lnTo>
                    <a:pt x="90" y="102"/>
                  </a:lnTo>
                  <a:lnTo>
                    <a:pt x="98" y="112"/>
                  </a:lnTo>
                  <a:lnTo>
                    <a:pt x="198" y="190"/>
                  </a:lnTo>
                  <a:lnTo>
                    <a:pt x="198" y="190"/>
                  </a:lnTo>
                  <a:lnTo>
                    <a:pt x="206" y="198"/>
                  </a:lnTo>
                  <a:lnTo>
                    <a:pt x="216" y="208"/>
                  </a:lnTo>
                  <a:lnTo>
                    <a:pt x="224" y="222"/>
                  </a:lnTo>
                  <a:lnTo>
                    <a:pt x="230" y="238"/>
                  </a:lnTo>
                  <a:lnTo>
                    <a:pt x="236" y="256"/>
                  </a:lnTo>
                  <a:lnTo>
                    <a:pt x="238" y="274"/>
                  </a:lnTo>
                  <a:lnTo>
                    <a:pt x="238" y="29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26" y="330"/>
                  </a:lnTo>
                  <a:lnTo>
                    <a:pt x="216" y="344"/>
                  </a:lnTo>
                  <a:lnTo>
                    <a:pt x="202" y="356"/>
                  </a:lnTo>
                  <a:lnTo>
                    <a:pt x="188" y="366"/>
                  </a:lnTo>
                  <a:lnTo>
                    <a:pt x="170" y="374"/>
                  </a:lnTo>
                  <a:lnTo>
                    <a:pt x="152" y="380"/>
                  </a:lnTo>
                  <a:lnTo>
                    <a:pt x="136" y="384"/>
                  </a:lnTo>
                  <a:lnTo>
                    <a:pt x="118" y="386"/>
                  </a:lnTo>
                  <a:lnTo>
                    <a:pt x="118" y="386"/>
                  </a:lnTo>
                  <a:lnTo>
                    <a:pt x="100" y="386"/>
                  </a:lnTo>
                  <a:lnTo>
                    <a:pt x="84" y="382"/>
                  </a:lnTo>
                  <a:lnTo>
                    <a:pt x="66" y="376"/>
                  </a:lnTo>
                  <a:lnTo>
                    <a:pt x="50" y="368"/>
                  </a:lnTo>
                  <a:lnTo>
                    <a:pt x="36" y="358"/>
                  </a:lnTo>
                  <a:lnTo>
                    <a:pt x="22" y="346"/>
                  </a:lnTo>
                  <a:lnTo>
                    <a:pt x="10" y="332"/>
                  </a:lnTo>
                  <a:lnTo>
                    <a:pt x="0" y="316"/>
                  </a:lnTo>
                  <a:lnTo>
                    <a:pt x="12" y="308"/>
                  </a:lnTo>
                  <a:lnTo>
                    <a:pt x="12" y="308"/>
                  </a:lnTo>
                  <a:lnTo>
                    <a:pt x="20" y="320"/>
                  </a:lnTo>
                  <a:lnTo>
                    <a:pt x="30" y="330"/>
                  </a:lnTo>
                  <a:lnTo>
                    <a:pt x="40" y="338"/>
                  </a:lnTo>
                  <a:lnTo>
                    <a:pt x="52" y="346"/>
                  </a:lnTo>
                  <a:lnTo>
                    <a:pt x="66" y="352"/>
                  </a:lnTo>
                  <a:lnTo>
                    <a:pt x="82" y="356"/>
                  </a:lnTo>
                  <a:lnTo>
                    <a:pt x="96" y="356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20" y="352"/>
                  </a:lnTo>
                  <a:lnTo>
                    <a:pt x="128" y="348"/>
                  </a:lnTo>
                  <a:lnTo>
                    <a:pt x="134" y="342"/>
                  </a:lnTo>
                  <a:lnTo>
                    <a:pt x="140" y="336"/>
                  </a:lnTo>
                  <a:lnTo>
                    <a:pt x="150" y="322"/>
                  </a:lnTo>
                  <a:lnTo>
                    <a:pt x="156" y="306"/>
                  </a:lnTo>
                  <a:lnTo>
                    <a:pt x="158" y="286"/>
                  </a:lnTo>
                  <a:lnTo>
                    <a:pt x="156" y="278"/>
                  </a:lnTo>
                  <a:lnTo>
                    <a:pt x="154" y="268"/>
                  </a:lnTo>
                  <a:lnTo>
                    <a:pt x="150" y="260"/>
                  </a:lnTo>
                  <a:lnTo>
                    <a:pt x="146" y="250"/>
                  </a:lnTo>
                  <a:lnTo>
                    <a:pt x="138" y="242"/>
                  </a:lnTo>
                  <a:lnTo>
                    <a:pt x="130" y="2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36" y="156"/>
                  </a:lnTo>
                  <a:lnTo>
                    <a:pt x="28" y="146"/>
                  </a:lnTo>
                  <a:lnTo>
                    <a:pt x="20" y="136"/>
                  </a:lnTo>
                  <a:lnTo>
                    <a:pt x="16" y="126"/>
                  </a:lnTo>
                  <a:lnTo>
                    <a:pt x="12" y="114"/>
                  </a:lnTo>
                  <a:lnTo>
                    <a:pt x="12" y="104"/>
                  </a:lnTo>
                  <a:lnTo>
                    <a:pt x="10" y="92"/>
                  </a:lnTo>
                  <a:lnTo>
                    <a:pt x="12" y="82"/>
                  </a:lnTo>
                  <a:lnTo>
                    <a:pt x="14" y="70"/>
                  </a:lnTo>
                  <a:lnTo>
                    <a:pt x="18" y="60"/>
                  </a:lnTo>
                  <a:lnTo>
                    <a:pt x="24" y="50"/>
                  </a:lnTo>
                  <a:lnTo>
                    <a:pt x="30" y="42"/>
                  </a:lnTo>
                  <a:lnTo>
                    <a:pt x="38" y="32"/>
                  </a:lnTo>
                  <a:lnTo>
                    <a:pt x="48" y="24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80" y="8"/>
                  </a:lnTo>
                  <a:lnTo>
                    <a:pt x="96" y="4"/>
                  </a:lnTo>
                  <a:lnTo>
                    <a:pt x="114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80" y="2"/>
                  </a:lnTo>
                  <a:lnTo>
                    <a:pt x="204" y="8"/>
                  </a:lnTo>
                  <a:lnTo>
                    <a:pt x="228" y="16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607" y="2145"/>
              <a:ext cx="209" cy="217"/>
            </a:xfrm>
            <a:custGeom>
              <a:avLst/>
              <a:gdLst/>
              <a:ahLst/>
              <a:cxnLst>
                <a:cxn ang="0">
                  <a:pos x="124" y="152"/>
                </a:cxn>
                <a:cxn ang="0">
                  <a:pos x="122" y="168"/>
                </a:cxn>
                <a:cxn ang="0">
                  <a:pos x="116" y="178"/>
                </a:cxn>
                <a:cxn ang="0">
                  <a:pos x="106" y="184"/>
                </a:cxn>
                <a:cxn ang="0">
                  <a:pos x="92" y="188"/>
                </a:cxn>
                <a:cxn ang="0">
                  <a:pos x="84" y="186"/>
                </a:cxn>
                <a:cxn ang="0">
                  <a:pos x="72" y="180"/>
                </a:cxn>
                <a:cxn ang="0">
                  <a:pos x="64" y="170"/>
                </a:cxn>
                <a:cxn ang="0">
                  <a:pos x="60" y="150"/>
                </a:cxn>
                <a:cxn ang="0">
                  <a:pos x="62" y="142"/>
                </a:cxn>
                <a:cxn ang="0">
                  <a:pos x="70" y="128"/>
                </a:cxn>
                <a:cxn ang="0">
                  <a:pos x="124" y="102"/>
                </a:cxn>
                <a:cxn ang="0">
                  <a:pos x="12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34" y="4"/>
                </a:cxn>
                <a:cxn ang="0">
                  <a:pos x="160" y="16"/>
                </a:cxn>
                <a:cxn ang="0">
                  <a:pos x="178" y="36"/>
                </a:cxn>
                <a:cxn ang="0">
                  <a:pos x="186" y="60"/>
                </a:cxn>
                <a:cxn ang="0">
                  <a:pos x="186" y="166"/>
                </a:cxn>
                <a:cxn ang="0">
                  <a:pos x="190" y="180"/>
                </a:cxn>
                <a:cxn ang="0">
                  <a:pos x="196" y="186"/>
                </a:cxn>
                <a:cxn ang="0">
                  <a:pos x="210" y="182"/>
                </a:cxn>
                <a:cxn ang="0">
                  <a:pos x="208" y="190"/>
                </a:cxn>
                <a:cxn ang="0">
                  <a:pos x="194" y="208"/>
                </a:cxn>
                <a:cxn ang="0">
                  <a:pos x="168" y="218"/>
                </a:cxn>
                <a:cxn ang="0">
                  <a:pos x="156" y="216"/>
                </a:cxn>
                <a:cxn ang="0">
                  <a:pos x="134" y="200"/>
                </a:cxn>
                <a:cxn ang="0">
                  <a:pos x="126" y="184"/>
                </a:cxn>
                <a:cxn ang="0">
                  <a:pos x="92" y="208"/>
                </a:cxn>
                <a:cxn ang="0">
                  <a:pos x="58" y="216"/>
                </a:cxn>
                <a:cxn ang="0">
                  <a:pos x="44" y="216"/>
                </a:cxn>
                <a:cxn ang="0">
                  <a:pos x="22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0" y="132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2" y="88"/>
                </a:cxn>
                <a:cxn ang="0">
                  <a:pos x="122" y="82"/>
                </a:cxn>
                <a:cxn ang="0">
                  <a:pos x="122" y="68"/>
                </a:cxn>
                <a:cxn ang="0">
                  <a:pos x="116" y="56"/>
                </a:cxn>
                <a:cxn ang="0">
                  <a:pos x="102" y="46"/>
                </a:cxn>
                <a:cxn ang="0">
                  <a:pos x="90" y="42"/>
                </a:cxn>
                <a:cxn ang="0">
                  <a:pos x="64" y="42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2" y="78"/>
                </a:cxn>
              </a:cxnLst>
              <a:rect l="0" t="0" r="r" b="b"/>
              <a:pathLst>
                <a:path w="210" h="218">
                  <a:moveTo>
                    <a:pt x="124" y="102"/>
                  </a:moveTo>
                  <a:lnTo>
                    <a:pt x="124" y="152"/>
                  </a:lnTo>
                  <a:lnTo>
                    <a:pt x="124" y="152"/>
                  </a:lnTo>
                  <a:lnTo>
                    <a:pt x="122" y="168"/>
                  </a:lnTo>
                  <a:lnTo>
                    <a:pt x="118" y="174"/>
                  </a:lnTo>
                  <a:lnTo>
                    <a:pt x="116" y="178"/>
                  </a:lnTo>
                  <a:lnTo>
                    <a:pt x="112" y="182"/>
                  </a:lnTo>
                  <a:lnTo>
                    <a:pt x="106" y="184"/>
                  </a:lnTo>
                  <a:lnTo>
                    <a:pt x="100" y="186"/>
                  </a:lnTo>
                  <a:lnTo>
                    <a:pt x="92" y="188"/>
                  </a:lnTo>
                  <a:lnTo>
                    <a:pt x="92" y="188"/>
                  </a:lnTo>
                  <a:lnTo>
                    <a:pt x="84" y="186"/>
                  </a:lnTo>
                  <a:lnTo>
                    <a:pt x="78" y="184"/>
                  </a:lnTo>
                  <a:lnTo>
                    <a:pt x="72" y="180"/>
                  </a:lnTo>
                  <a:lnTo>
                    <a:pt x="68" y="176"/>
                  </a:lnTo>
                  <a:lnTo>
                    <a:pt x="64" y="170"/>
                  </a:lnTo>
                  <a:lnTo>
                    <a:pt x="62" y="164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2" y="142"/>
                  </a:lnTo>
                  <a:lnTo>
                    <a:pt x="64" y="134"/>
                  </a:lnTo>
                  <a:lnTo>
                    <a:pt x="70" y="128"/>
                  </a:lnTo>
                  <a:lnTo>
                    <a:pt x="76" y="124"/>
                  </a:lnTo>
                  <a:lnTo>
                    <a:pt x="124" y="102"/>
                  </a:lnTo>
                  <a:lnTo>
                    <a:pt x="124" y="102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4" y="4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0" y="0"/>
                  </a:lnTo>
                  <a:lnTo>
                    <a:pt x="134" y="4"/>
                  </a:lnTo>
                  <a:lnTo>
                    <a:pt x="146" y="10"/>
                  </a:lnTo>
                  <a:lnTo>
                    <a:pt x="160" y="16"/>
                  </a:lnTo>
                  <a:lnTo>
                    <a:pt x="170" y="26"/>
                  </a:lnTo>
                  <a:lnTo>
                    <a:pt x="178" y="36"/>
                  </a:lnTo>
                  <a:lnTo>
                    <a:pt x="184" y="46"/>
                  </a:lnTo>
                  <a:lnTo>
                    <a:pt x="186" y="60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8" y="176"/>
                  </a:lnTo>
                  <a:lnTo>
                    <a:pt x="190" y="180"/>
                  </a:lnTo>
                  <a:lnTo>
                    <a:pt x="192" y="184"/>
                  </a:lnTo>
                  <a:lnTo>
                    <a:pt x="196" y="186"/>
                  </a:lnTo>
                  <a:lnTo>
                    <a:pt x="200" y="186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08" y="190"/>
                  </a:lnTo>
                  <a:lnTo>
                    <a:pt x="204" y="196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56" y="216"/>
                  </a:lnTo>
                  <a:lnTo>
                    <a:pt x="144" y="210"/>
                  </a:lnTo>
                  <a:lnTo>
                    <a:pt x="134" y="200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0" y="198"/>
                  </a:lnTo>
                  <a:lnTo>
                    <a:pt x="92" y="208"/>
                  </a:lnTo>
                  <a:lnTo>
                    <a:pt x="76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4" y="216"/>
                  </a:lnTo>
                  <a:lnTo>
                    <a:pt x="32" y="212"/>
                  </a:lnTo>
                  <a:lnTo>
                    <a:pt x="22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0" y="132"/>
                  </a:lnTo>
                  <a:lnTo>
                    <a:pt x="16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8" y="86"/>
                  </a:lnTo>
                  <a:lnTo>
                    <a:pt x="122" y="82"/>
                  </a:lnTo>
                  <a:lnTo>
                    <a:pt x="122" y="76"/>
                  </a:lnTo>
                  <a:lnTo>
                    <a:pt x="122" y="68"/>
                  </a:lnTo>
                  <a:lnTo>
                    <a:pt x="120" y="62"/>
                  </a:lnTo>
                  <a:lnTo>
                    <a:pt x="116" y="56"/>
                  </a:lnTo>
                  <a:lnTo>
                    <a:pt x="110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0" y="42"/>
                  </a:lnTo>
                  <a:lnTo>
                    <a:pt x="78" y="40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2" y="78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78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18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58" y="284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28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6"/>
                </a:cxn>
                <a:cxn ang="0">
                  <a:pos x="32" y="90"/>
                </a:cxn>
                <a:cxn ang="0">
                  <a:pos x="46" y="82"/>
                </a:cxn>
                <a:cxn ang="0">
                  <a:pos x="58" y="70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18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58" y="284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28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8" y="70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902" y="2145"/>
              <a:ext cx="288" cy="361"/>
            </a:xfrm>
            <a:custGeom>
              <a:avLst/>
              <a:gdLst/>
              <a:ahLst/>
              <a:cxnLst>
                <a:cxn ang="0">
                  <a:pos x="192" y="10"/>
                </a:cxn>
                <a:cxn ang="0">
                  <a:pos x="204" y="14"/>
                </a:cxn>
                <a:cxn ang="0">
                  <a:pos x="218" y="26"/>
                </a:cxn>
                <a:cxn ang="0">
                  <a:pos x="220" y="36"/>
                </a:cxn>
                <a:cxn ang="0">
                  <a:pos x="218" y="54"/>
                </a:cxn>
                <a:cxn ang="0">
                  <a:pos x="176" y="150"/>
                </a:cxn>
                <a:cxn ang="0">
                  <a:pos x="128" y="54"/>
                </a:cxn>
                <a:cxn ang="0">
                  <a:pos x="118" y="26"/>
                </a:cxn>
                <a:cxn ang="0">
                  <a:pos x="120" y="20"/>
                </a:cxn>
                <a:cxn ang="0">
                  <a:pos x="130" y="12"/>
                </a:cxn>
                <a:cxn ang="0">
                  <a:pos x="140" y="0"/>
                </a:cxn>
                <a:cxn ang="0">
                  <a:pos x="0" y="10"/>
                </a:cxn>
                <a:cxn ang="0">
                  <a:pos x="18" y="16"/>
                </a:cxn>
                <a:cxn ang="0">
                  <a:pos x="32" y="24"/>
                </a:cxn>
                <a:cxn ang="0">
                  <a:pos x="44" y="36"/>
                </a:cxn>
                <a:cxn ang="0">
                  <a:pos x="140" y="228"/>
                </a:cxn>
                <a:cxn ang="0">
                  <a:pos x="124" y="258"/>
                </a:cxn>
                <a:cxn ang="0">
                  <a:pos x="110" y="278"/>
                </a:cxn>
                <a:cxn ang="0">
                  <a:pos x="98" y="288"/>
                </a:cxn>
                <a:cxn ang="0">
                  <a:pos x="72" y="300"/>
                </a:cxn>
                <a:cxn ang="0">
                  <a:pos x="58" y="300"/>
                </a:cxn>
                <a:cxn ang="0">
                  <a:pos x="26" y="296"/>
                </a:cxn>
                <a:cxn ang="0">
                  <a:pos x="12" y="362"/>
                </a:cxn>
                <a:cxn ang="0">
                  <a:pos x="32" y="362"/>
                </a:cxn>
                <a:cxn ang="0">
                  <a:pos x="64" y="358"/>
                </a:cxn>
                <a:cxn ang="0">
                  <a:pos x="90" y="346"/>
                </a:cxn>
                <a:cxn ang="0">
                  <a:pos x="100" y="336"/>
                </a:cxn>
                <a:cxn ang="0">
                  <a:pos x="120" y="308"/>
                </a:cxn>
                <a:cxn ang="0">
                  <a:pos x="232" y="66"/>
                </a:cxn>
                <a:cxn ang="0">
                  <a:pos x="246" y="40"/>
                </a:cxn>
                <a:cxn ang="0">
                  <a:pos x="256" y="24"/>
                </a:cxn>
                <a:cxn ang="0">
                  <a:pos x="270" y="16"/>
                </a:cxn>
                <a:cxn ang="0">
                  <a:pos x="288" y="0"/>
                </a:cxn>
              </a:cxnLst>
              <a:rect l="0" t="0" r="r" b="b"/>
              <a:pathLst>
                <a:path w="288" h="362">
                  <a:moveTo>
                    <a:pt x="192" y="0"/>
                  </a:moveTo>
                  <a:lnTo>
                    <a:pt x="192" y="10"/>
                  </a:lnTo>
                  <a:lnTo>
                    <a:pt x="192" y="10"/>
                  </a:lnTo>
                  <a:lnTo>
                    <a:pt x="204" y="14"/>
                  </a:lnTo>
                  <a:lnTo>
                    <a:pt x="214" y="18"/>
                  </a:lnTo>
                  <a:lnTo>
                    <a:pt x="218" y="26"/>
                  </a:lnTo>
                  <a:lnTo>
                    <a:pt x="220" y="36"/>
                  </a:lnTo>
                  <a:lnTo>
                    <a:pt x="220" y="36"/>
                  </a:lnTo>
                  <a:lnTo>
                    <a:pt x="220" y="46"/>
                  </a:lnTo>
                  <a:lnTo>
                    <a:pt x="218" y="54"/>
                  </a:lnTo>
                  <a:lnTo>
                    <a:pt x="208" y="78"/>
                  </a:lnTo>
                  <a:lnTo>
                    <a:pt x="176" y="150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2" y="36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40" y="10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8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8"/>
                  </a:lnTo>
                  <a:lnTo>
                    <a:pt x="44" y="36"/>
                  </a:lnTo>
                  <a:lnTo>
                    <a:pt x="56" y="58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24" y="258"/>
                  </a:lnTo>
                  <a:lnTo>
                    <a:pt x="116" y="270"/>
                  </a:lnTo>
                  <a:lnTo>
                    <a:pt x="110" y="278"/>
                  </a:lnTo>
                  <a:lnTo>
                    <a:pt x="110" y="278"/>
                  </a:lnTo>
                  <a:lnTo>
                    <a:pt x="98" y="288"/>
                  </a:lnTo>
                  <a:lnTo>
                    <a:pt x="86" y="296"/>
                  </a:lnTo>
                  <a:lnTo>
                    <a:pt x="72" y="300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42" y="300"/>
                  </a:lnTo>
                  <a:lnTo>
                    <a:pt x="26" y="296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48" y="362"/>
                  </a:lnTo>
                  <a:lnTo>
                    <a:pt x="64" y="358"/>
                  </a:lnTo>
                  <a:lnTo>
                    <a:pt x="78" y="354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100" y="336"/>
                  </a:lnTo>
                  <a:lnTo>
                    <a:pt x="110" y="324"/>
                  </a:lnTo>
                  <a:lnTo>
                    <a:pt x="120" y="308"/>
                  </a:lnTo>
                  <a:lnTo>
                    <a:pt x="130" y="290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46" y="4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2" y="20"/>
                  </a:lnTo>
                  <a:lnTo>
                    <a:pt x="270" y="16"/>
                  </a:lnTo>
                  <a:lnTo>
                    <a:pt x="288" y="10"/>
                  </a:lnTo>
                  <a:lnTo>
                    <a:pt x="28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7" name="Picture 11" descr="C:\Users\mdefoort\Desktop\eecl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275" y="957263"/>
            <a:ext cx="8382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3" descr="http://www.eecl.colostate.edu/galleries/biofuels/bin/images/medium/2007_03_12_08_06_16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914400"/>
            <a:ext cx="9175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 descr="http://www.bihnsystems.com/2007/2007-11-01%20Solix/content/bin/images/large/2007_11_01_09_14_56.jpg"/>
          <p:cNvPicPr>
            <a:picLocks noChangeArrowheads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934200" y="914400"/>
            <a:ext cx="914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1" descr="2007-07-23 16-52-26-9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1905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 userDrawn="1"/>
        </p:nvSpPr>
        <p:spPr>
          <a:xfrm>
            <a:off x="838200" y="5382905"/>
            <a:ext cx="73152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spc="-100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Engines &amp; Energy Conversion </a:t>
            </a: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Laboratory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Colorado State University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en-US" sz="18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Fort Collins, CO, USA</a:t>
            </a:r>
          </a:p>
          <a:p>
            <a:pPr marL="342900" indent="-3429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spc="-100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itchFamily="34" charset="0"/>
                <a:ea typeface="Verdana" pitchFamily="34" charset="0"/>
                <a:cs typeface="Verdana" pitchFamily="34" charset="0"/>
              </a:rPr>
              <a:t>http://www.engr.colostate.edu/~marchese</a:t>
            </a:r>
            <a:endParaRPr lang="en-US" sz="1600" spc="-100" baseline="0" dirty="0">
              <a:solidFill>
                <a:schemeClr val="accent3">
                  <a:lumMod val="60000"/>
                  <a:lumOff val="40000"/>
                </a:schemeClr>
              </a:solidFill>
              <a:latin typeface="Garamond" pitchFamily="18" charset="0"/>
              <a:cs typeface="+mn-cs"/>
            </a:endParaRPr>
          </a:p>
        </p:txBody>
      </p:sp>
      <p:sp>
        <p:nvSpPr>
          <p:cNvPr id="93" name="Title 92"/>
          <p:cNvSpPr>
            <a:spLocks noGrp="1"/>
          </p:cNvSpPr>
          <p:nvPr>
            <p:ph type="title"/>
          </p:nvPr>
        </p:nvSpPr>
        <p:spPr>
          <a:xfrm>
            <a:off x="954828" y="3886200"/>
            <a:ext cx="7960572" cy="1143000"/>
          </a:xfrm>
        </p:spPr>
        <p:txBody>
          <a:bodyPr/>
          <a:lstStyle>
            <a:lvl1pPr algn="l">
              <a:defRPr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5" name="TextBox 44"/>
          <p:cNvSpPr txBox="1"/>
          <p:nvPr userDrawn="1"/>
        </p:nvSpPr>
        <p:spPr>
          <a:xfrm>
            <a:off x="3124200" y="76200"/>
            <a:ext cx="220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pc="100" baseline="0" dirty="0" smtClean="0">
                <a:solidFill>
                  <a:schemeClr val="bg1"/>
                </a:solidFill>
                <a:effectLst/>
                <a:latin typeface="+mn-lt"/>
              </a:rPr>
              <a:t>February 28, 2011</a:t>
            </a:r>
          </a:p>
          <a:p>
            <a:pPr algn="ctr"/>
            <a:r>
              <a:rPr lang="en-US" spc="100" baseline="0" dirty="0" smtClean="0">
                <a:solidFill>
                  <a:schemeClr val="bg1"/>
                </a:solidFill>
                <a:effectLst/>
                <a:latin typeface="+mn-lt"/>
              </a:rPr>
              <a:t>CSU ASME Meeting</a:t>
            </a:r>
            <a:endParaRPr lang="en-US" spc="100" dirty="0" smtClean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epal St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3469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2D56-515E-4E2E-BE5C-F4E350C9956A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1F7D0-2426-4847-B3DA-FE9476886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EC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3429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838200" y="3886200"/>
            <a:ext cx="6019800" cy="1846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FF"/>
                </a:solidFill>
                <a:latin typeface="Garamond" pitchFamily="18" charset="0"/>
                <a:cs typeface="+mn-cs"/>
              </a:rPr>
              <a:t>www.eecl.colostate.edu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430 North College Ave.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Fort Collins, Colorado 80524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Phone:	(970) 491-4796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Garamond" pitchFamily="18" charset="0"/>
                <a:cs typeface="+mn-cs"/>
              </a:rPr>
              <a:t>FAX:	(970) 491-4799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dobe Garamond Pro" pitchFamily="18" charset="0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38200" y="1905000"/>
            <a:ext cx="4191000" cy="533400"/>
          </a:xfrm>
        </p:spPr>
        <p:txBody>
          <a:bodyPr anchor="t"/>
          <a:lstStyle>
            <a:lvl1pPr algn="l">
              <a:defRPr sz="3600" b="1" spc="-150" baseline="0">
                <a:solidFill>
                  <a:schemeClr val="tx1"/>
                </a:solidFill>
                <a:effectLst/>
                <a:latin typeface="Garamond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8200" y="2743200"/>
            <a:ext cx="5638800" cy="457200"/>
          </a:xfr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542A-0C06-4872-94F2-535BA058A31C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71AE-7107-4FD4-84B2-67989CD5A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64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676400"/>
            <a:ext cx="36957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F5A544-C639-4414-B68D-6A16ED101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2009 Solix Biofuels. All Right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DBF2B-0BA4-4477-9593-E25F6839B8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ofu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49760" y="804619"/>
            <a:ext cx="2221349" cy="2200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18442" y="3147482"/>
            <a:ext cx="1603772" cy="1625016"/>
          </a:xfrm>
          <a:prstGeom prst="rect">
            <a:avLst/>
          </a:prstGeom>
        </p:spPr>
      </p:pic>
      <p:sp>
        <p:nvSpPr>
          <p:cNvPr id="5" name="Rectangle 223"/>
          <p:cNvSpPr>
            <a:spLocks noChangeArrowheads="1"/>
          </p:cNvSpPr>
          <p:nvPr userDrawn="1"/>
        </p:nvSpPr>
        <p:spPr bwMode="auto">
          <a:xfrm>
            <a:off x="5694363" y="6103938"/>
            <a:ext cx="3449637" cy="407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25"/>
          <p:cNvSpPr>
            <a:spLocks noChangeArrowheads="1"/>
          </p:cNvSpPr>
          <p:nvPr userDrawn="1"/>
        </p:nvSpPr>
        <p:spPr bwMode="auto">
          <a:xfrm>
            <a:off x="5511800" y="3152775"/>
            <a:ext cx="454025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7" name="Picture 226" descr="sparks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04619"/>
            <a:ext cx="36099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7" descr="green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1800" y="3729038"/>
            <a:ext cx="457200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8" descr="logo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3456" y="3341688"/>
            <a:ext cx="1033462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0" descr="leaves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525" y="1973263"/>
            <a:ext cx="1041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1" descr="brown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5525" y="0"/>
            <a:ext cx="1041400" cy="185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33" descr="csu_logo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05525" y="6148388"/>
            <a:ext cx="278765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 userDrawn="1"/>
        </p:nvSpPr>
        <p:spPr bwMode="white">
          <a:xfrm>
            <a:off x="6034088" y="6573838"/>
            <a:ext cx="28162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900" dirty="0">
                <a:solidFill>
                  <a:srgbClr val="939598"/>
                </a:solidFill>
                <a:latin typeface="Arial" charset="0"/>
                <a:ea typeface="Arial" charset="0"/>
                <a:cs typeface="Arial" charset="0"/>
              </a:rPr>
              <a:t>©2010 Engines and Energy Conversion Laboratory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0"/>
          </p:nvPr>
        </p:nvSpPr>
        <p:spPr>
          <a:xfrm>
            <a:off x="813816" y="3604488"/>
            <a:ext cx="4572000" cy="1321298"/>
          </a:xfrm>
          <a:prstGeom prst="rect">
            <a:avLst/>
          </a:prstGeom>
        </p:spPr>
        <p:txBody>
          <a:bodyPr/>
          <a:lstStyle>
            <a:lvl1pPr marL="0" indent="0" rtl="0">
              <a:buNone/>
              <a:defRPr sz="2800">
                <a:solidFill>
                  <a:srgbClr val="405A68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/>
          </p:nvPr>
        </p:nvSpPr>
        <p:spPr>
          <a:xfrm>
            <a:off x="813816" y="4992624"/>
            <a:ext cx="4572000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600" baseline="0">
                <a:solidFill>
                  <a:schemeClr val="accent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83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2" descr="gri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9238" y="0"/>
            <a:ext cx="10509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81" descr="gradient_pp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4575175"/>
            <a:ext cx="91408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 userDrawn="1"/>
        </p:nvSpPr>
        <p:spPr>
          <a:xfrm>
            <a:off x="8394701" y="6588125"/>
            <a:ext cx="596900" cy="23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eaLnBrk="0" hangingPunct="0"/>
            <a:fld id="{DA9A9C8C-F1B4-46BC-9AF5-340F8792C4F6}" type="slidenum">
              <a:rPr lang="en-US" sz="1100">
                <a:solidFill>
                  <a:srgbClr val="939598"/>
                </a:solidFill>
                <a:latin typeface="Arial" charset="0"/>
                <a:cs typeface="Arial" charset="0"/>
              </a:rPr>
              <a:pPr algn="r" eaLnBrk="0" hangingPunct="0"/>
              <a:t>‹#›</a:t>
            </a:fld>
            <a:endParaRPr lang="en-US" sz="1100" dirty="0">
              <a:solidFill>
                <a:srgbClr val="939598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0"/>
          </p:nvPr>
        </p:nvSpPr>
        <p:spPr>
          <a:xfrm>
            <a:off x="813816" y="1517904"/>
            <a:ext cx="8094327" cy="5020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77863" y="109539"/>
            <a:ext cx="8232775" cy="69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10910" y="6601847"/>
            <a:ext cx="1371600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b"/>
          <a:lstStyle/>
          <a:p>
            <a:pPr algn="l">
              <a:spcBef>
                <a:spcPct val="50000"/>
              </a:spcBef>
            </a:pPr>
            <a:r>
              <a:rPr lang="en-US" sz="900" dirty="0" smtClean="0">
                <a:solidFill>
                  <a:srgbClr val="939598"/>
                </a:solidFill>
                <a:latin typeface="Arial" charset="0"/>
                <a:cs typeface="Arial" charset="0"/>
              </a:rPr>
              <a:t>Confidential to Colorado State University</a:t>
            </a:r>
            <a:r>
              <a:rPr lang="en-US" sz="900" baseline="0" dirty="0" smtClean="0">
                <a:solidFill>
                  <a:srgbClr val="939598"/>
                </a:solidFill>
                <a:latin typeface="Arial" charset="0"/>
                <a:cs typeface="Arial" charset="0"/>
              </a:rPr>
              <a:t> </a:t>
            </a:r>
            <a:r>
              <a:rPr lang="en-US" sz="900" dirty="0" smtClean="0">
                <a:solidFill>
                  <a:srgbClr val="939598"/>
                </a:solidFill>
                <a:latin typeface="Arial" charset="0"/>
                <a:cs typeface="Arial" charset="0"/>
              </a:rPr>
              <a:t>Gathering and Processing </a:t>
            </a:r>
            <a:r>
              <a:rPr lang="en-US" sz="900" baseline="0" dirty="0" smtClean="0">
                <a:solidFill>
                  <a:srgbClr val="939598"/>
                </a:solidFill>
                <a:latin typeface="Arial" charset="0"/>
                <a:cs typeface="Arial" charset="0"/>
              </a:rPr>
              <a:t>Methane Emissions </a:t>
            </a:r>
            <a:r>
              <a:rPr lang="en-US" sz="900" dirty="0" smtClean="0">
                <a:solidFill>
                  <a:srgbClr val="939598"/>
                </a:solidFill>
                <a:latin typeface="Arial" charset="0"/>
                <a:cs typeface="Arial" charset="0"/>
              </a:rPr>
              <a:t>Project</a:t>
            </a:r>
            <a:endParaRPr lang="en-US" sz="900" dirty="0">
              <a:solidFill>
                <a:srgbClr val="939598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228" descr="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3879" y="207721"/>
            <a:ext cx="1033462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3802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ECL 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953125" y="121920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2" descr="http://www.eecl.colostate.edu/galleries/events/bin/images/medium/DSC_009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219200"/>
            <a:ext cx="9429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Z:\eecl\www\eecl\images\banner9.jpg"/>
          <p:cNvPicPr>
            <a:picLocks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:\eecl\www\eecl\images\banners\banner2.jpg"/>
          <p:cNvPicPr>
            <a:picLocks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192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:\eecl\www\eecl\images\banners\banner5.jpg"/>
          <p:cNvPicPr>
            <a:picLocks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220980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eecl.colostate.edu/images/engine.jpg">
            <a:hlinkClick r:id="rId6"/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1219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34"/>
          <p:cNvGrpSpPr>
            <a:grpSpLocks noChangeAspect="1"/>
          </p:cNvGrpSpPr>
          <p:nvPr userDrawn="1"/>
        </p:nvGrpSpPr>
        <p:grpSpPr bwMode="auto">
          <a:xfrm>
            <a:off x="1065213" y="762000"/>
            <a:ext cx="3895725" cy="404813"/>
            <a:chOff x="480" y="2016"/>
            <a:chExt cx="4710" cy="490"/>
          </a:xfrm>
        </p:grpSpPr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1307" y="2137"/>
              <a:ext cx="211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6" y="10"/>
                </a:cxn>
                <a:cxn ang="0">
                  <a:pos x="146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4" y="0"/>
                </a:cxn>
                <a:cxn ang="0">
                  <a:pos x="172" y="0"/>
                </a:cxn>
                <a:cxn ang="0">
                  <a:pos x="180" y="2"/>
                </a:cxn>
                <a:cxn ang="0">
                  <a:pos x="190" y="4"/>
                </a:cxn>
                <a:cxn ang="0">
                  <a:pos x="198" y="10"/>
                </a:cxn>
                <a:cxn ang="0">
                  <a:pos x="210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2" y="82"/>
                </a:cxn>
                <a:cxn ang="0">
                  <a:pos x="168" y="70"/>
                </a:cxn>
                <a:cxn ang="0">
                  <a:pos x="154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8" y="210"/>
                </a:cxn>
                <a:cxn ang="0">
                  <a:pos x="138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2" y="24"/>
                </a:cxn>
                <a:cxn ang="0">
                  <a:pos x="28" y="20"/>
                </a:cxn>
                <a:cxn ang="0">
                  <a:pos x="24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10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6" y="10"/>
                  </a:lnTo>
                  <a:lnTo>
                    <a:pt x="146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4" y="0"/>
                  </a:lnTo>
                  <a:lnTo>
                    <a:pt x="172" y="0"/>
                  </a:lnTo>
                  <a:lnTo>
                    <a:pt x="180" y="2"/>
                  </a:lnTo>
                  <a:lnTo>
                    <a:pt x="190" y="4"/>
                  </a:lnTo>
                  <a:lnTo>
                    <a:pt x="198" y="10"/>
                  </a:lnTo>
                  <a:lnTo>
                    <a:pt x="210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2" y="82"/>
                  </a:lnTo>
                  <a:lnTo>
                    <a:pt x="168" y="70"/>
                  </a:lnTo>
                  <a:lnTo>
                    <a:pt x="154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8" y="210"/>
                  </a:lnTo>
                  <a:lnTo>
                    <a:pt x="138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2" y="24"/>
                  </a:lnTo>
                  <a:lnTo>
                    <a:pt x="28" y="20"/>
                  </a:lnTo>
                  <a:lnTo>
                    <a:pt x="24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480" y="2070"/>
              <a:ext cx="278" cy="292"/>
            </a:xfrm>
            <a:custGeom>
              <a:avLst/>
              <a:gdLst/>
              <a:ahLst/>
              <a:cxnLst>
                <a:cxn ang="0">
                  <a:pos x="278" y="224"/>
                </a:cxn>
                <a:cxn ang="0">
                  <a:pos x="242" y="258"/>
                </a:cxn>
                <a:cxn ang="0">
                  <a:pos x="212" y="278"/>
                </a:cxn>
                <a:cxn ang="0">
                  <a:pos x="174" y="290"/>
                </a:cxn>
                <a:cxn ang="0">
                  <a:pos x="154" y="292"/>
                </a:cxn>
                <a:cxn ang="0">
                  <a:pos x="104" y="284"/>
                </a:cxn>
                <a:cxn ang="0">
                  <a:pos x="66" y="270"/>
                </a:cxn>
                <a:cxn ang="0">
                  <a:pos x="44" y="252"/>
                </a:cxn>
                <a:cxn ang="0">
                  <a:pos x="24" y="230"/>
                </a:cxn>
                <a:cxn ang="0">
                  <a:pos x="10" y="200"/>
                </a:cxn>
                <a:cxn ang="0">
                  <a:pos x="2" y="164"/>
                </a:cxn>
                <a:cxn ang="0">
                  <a:pos x="0" y="144"/>
                </a:cxn>
                <a:cxn ang="0">
                  <a:pos x="6" y="106"/>
                </a:cxn>
                <a:cxn ang="0">
                  <a:pos x="20" y="74"/>
                </a:cxn>
                <a:cxn ang="0">
                  <a:pos x="38" y="48"/>
                </a:cxn>
                <a:cxn ang="0">
                  <a:pos x="62" y="30"/>
                </a:cxn>
                <a:cxn ang="0">
                  <a:pos x="88" y="16"/>
                </a:cxn>
                <a:cxn ang="0">
                  <a:pos x="136" y="2"/>
                </a:cxn>
                <a:cxn ang="0">
                  <a:pos x="156" y="0"/>
                </a:cxn>
                <a:cxn ang="0">
                  <a:pos x="184" y="2"/>
                </a:cxn>
                <a:cxn ang="0">
                  <a:pos x="246" y="16"/>
                </a:cxn>
                <a:cxn ang="0">
                  <a:pos x="252" y="14"/>
                </a:cxn>
                <a:cxn ang="0">
                  <a:pos x="260" y="8"/>
                </a:cxn>
                <a:cxn ang="0">
                  <a:pos x="270" y="4"/>
                </a:cxn>
                <a:cxn ang="0">
                  <a:pos x="260" y="108"/>
                </a:cxn>
                <a:cxn ang="0">
                  <a:pos x="256" y="82"/>
                </a:cxn>
                <a:cxn ang="0">
                  <a:pos x="242" y="54"/>
                </a:cxn>
                <a:cxn ang="0">
                  <a:pos x="226" y="36"/>
                </a:cxn>
                <a:cxn ang="0">
                  <a:pos x="208" y="26"/>
                </a:cxn>
                <a:cxn ang="0">
                  <a:pos x="188" y="20"/>
                </a:cxn>
                <a:cxn ang="0">
                  <a:pos x="174" y="20"/>
                </a:cxn>
                <a:cxn ang="0">
                  <a:pos x="152" y="22"/>
                </a:cxn>
                <a:cxn ang="0">
                  <a:pos x="132" y="30"/>
                </a:cxn>
                <a:cxn ang="0">
                  <a:pos x="116" y="40"/>
                </a:cxn>
                <a:cxn ang="0">
                  <a:pos x="92" y="74"/>
                </a:cxn>
                <a:cxn ang="0">
                  <a:pos x="80" y="114"/>
                </a:cxn>
                <a:cxn ang="0">
                  <a:pos x="80" y="158"/>
                </a:cxn>
                <a:cxn ang="0">
                  <a:pos x="92" y="200"/>
                </a:cxn>
                <a:cxn ang="0">
                  <a:pos x="114" y="234"/>
                </a:cxn>
                <a:cxn ang="0">
                  <a:pos x="140" y="250"/>
                </a:cxn>
                <a:cxn ang="0">
                  <a:pos x="160" y="258"/>
                </a:cxn>
                <a:cxn ang="0">
                  <a:pos x="170" y="258"/>
                </a:cxn>
                <a:cxn ang="0">
                  <a:pos x="192" y="256"/>
                </a:cxn>
                <a:cxn ang="0">
                  <a:pos x="218" y="248"/>
                </a:cxn>
                <a:cxn ang="0">
                  <a:pos x="244" y="232"/>
                </a:cxn>
                <a:cxn ang="0">
                  <a:pos x="270" y="208"/>
                </a:cxn>
                <a:cxn ang="0">
                  <a:pos x="278" y="224"/>
                </a:cxn>
              </a:cxnLst>
              <a:rect l="0" t="0" r="r" b="b"/>
              <a:pathLst>
                <a:path w="278" h="292">
                  <a:moveTo>
                    <a:pt x="278" y="224"/>
                  </a:moveTo>
                  <a:lnTo>
                    <a:pt x="278" y="224"/>
                  </a:lnTo>
                  <a:lnTo>
                    <a:pt x="256" y="246"/>
                  </a:lnTo>
                  <a:lnTo>
                    <a:pt x="242" y="258"/>
                  </a:lnTo>
                  <a:lnTo>
                    <a:pt x="228" y="268"/>
                  </a:lnTo>
                  <a:lnTo>
                    <a:pt x="212" y="278"/>
                  </a:lnTo>
                  <a:lnTo>
                    <a:pt x="194" y="284"/>
                  </a:lnTo>
                  <a:lnTo>
                    <a:pt x="174" y="290"/>
                  </a:lnTo>
                  <a:lnTo>
                    <a:pt x="154" y="292"/>
                  </a:lnTo>
                  <a:lnTo>
                    <a:pt x="154" y="292"/>
                  </a:lnTo>
                  <a:lnTo>
                    <a:pt x="130" y="290"/>
                  </a:lnTo>
                  <a:lnTo>
                    <a:pt x="104" y="284"/>
                  </a:lnTo>
                  <a:lnTo>
                    <a:pt x="78" y="276"/>
                  </a:lnTo>
                  <a:lnTo>
                    <a:pt x="66" y="270"/>
                  </a:lnTo>
                  <a:lnTo>
                    <a:pt x="54" y="262"/>
                  </a:lnTo>
                  <a:lnTo>
                    <a:pt x="44" y="252"/>
                  </a:lnTo>
                  <a:lnTo>
                    <a:pt x="32" y="242"/>
                  </a:lnTo>
                  <a:lnTo>
                    <a:pt x="24" y="230"/>
                  </a:lnTo>
                  <a:lnTo>
                    <a:pt x="16" y="216"/>
                  </a:lnTo>
                  <a:lnTo>
                    <a:pt x="10" y="200"/>
                  </a:lnTo>
                  <a:lnTo>
                    <a:pt x="4" y="184"/>
                  </a:lnTo>
                  <a:lnTo>
                    <a:pt x="2" y="16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2" y="124"/>
                  </a:lnTo>
                  <a:lnTo>
                    <a:pt x="6" y="106"/>
                  </a:lnTo>
                  <a:lnTo>
                    <a:pt x="12" y="88"/>
                  </a:lnTo>
                  <a:lnTo>
                    <a:pt x="20" y="74"/>
                  </a:lnTo>
                  <a:lnTo>
                    <a:pt x="28" y="60"/>
                  </a:lnTo>
                  <a:lnTo>
                    <a:pt x="38" y="48"/>
                  </a:lnTo>
                  <a:lnTo>
                    <a:pt x="50" y="38"/>
                  </a:lnTo>
                  <a:lnTo>
                    <a:pt x="62" y="30"/>
                  </a:lnTo>
                  <a:lnTo>
                    <a:pt x="74" y="22"/>
                  </a:lnTo>
                  <a:lnTo>
                    <a:pt x="88" y="16"/>
                  </a:lnTo>
                  <a:lnTo>
                    <a:pt x="112" y="6"/>
                  </a:lnTo>
                  <a:lnTo>
                    <a:pt x="136" y="2"/>
                  </a:lnTo>
                  <a:lnTo>
                    <a:pt x="156" y="0"/>
                  </a:lnTo>
                  <a:lnTo>
                    <a:pt x="156" y="0"/>
                  </a:lnTo>
                  <a:lnTo>
                    <a:pt x="170" y="0"/>
                  </a:lnTo>
                  <a:lnTo>
                    <a:pt x="184" y="2"/>
                  </a:lnTo>
                  <a:lnTo>
                    <a:pt x="212" y="6"/>
                  </a:lnTo>
                  <a:lnTo>
                    <a:pt x="246" y="16"/>
                  </a:lnTo>
                  <a:lnTo>
                    <a:pt x="246" y="16"/>
                  </a:lnTo>
                  <a:lnTo>
                    <a:pt x="252" y="14"/>
                  </a:lnTo>
                  <a:lnTo>
                    <a:pt x="256" y="12"/>
                  </a:lnTo>
                  <a:lnTo>
                    <a:pt x="260" y="8"/>
                  </a:lnTo>
                  <a:lnTo>
                    <a:pt x="262" y="4"/>
                  </a:lnTo>
                  <a:lnTo>
                    <a:pt x="270" y="4"/>
                  </a:lnTo>
                  <a:lnTo>
                    <a:pt x="272" y="104"/>
                  </a:lnTo>
                  <a:lnTo>
                    <a:pt x="260" y="108"/>
                  </a:lnTo>
                  <a:lnTo>
                    <a:pt x="260" y="108"/>
                  </a:lnTo>
                  <a:lnTo>
                    <a:pt x="256" y="82"/>
                  </a:lnTo>
                  <a:lnTo>
                    <a:pt x="250" y="68"/>
                  </a:lnTo>
                  <a:lnTo>
                    <a:pt x="242" y="54"/>
                  </a:lnTo>
                  <a:lnTo>
                    <a:pt x="232" y="40"/>
                  </a:lnTo>
                  <a:lnTo>
                    <a:pt x="226" y="36"/>
                  </a:lnTo>
                  <a:lnTo>
                    <a:pt x="218" y="30"/>
                  </a:lnTo>
                  <a:lnTo>
                    <a:pt x="208" y="26"/>
                  </a:lnTo>
                  <a:lnTo>
                    <a:pt x="198" y="22"/>
                  </a:lnTo>
                  <a:lnTo>
                    <a:pt x="188" y="20"/>
                  </a:lnTo>
                  <a:lnTo>
                    <a:pt x="174" y="20"/>
                  </a:lnTo>
                  <a:lnTo>
                    <a:pt x="174" y="20"/>
                  </a:lnTo>
                  <a:lnTo>
                    <a:pt x="162" y="20"/>
                  </a:lnTo>
                  <a:lnTo>
                    <a:pt x="152" y="22"/>
                  </a:lnTo>
                  <a:lnTo>
                    <a:pt x="142" y="26"/>
                  </a:lnTo>
                  <a:lnTo>
                    <a:pt x="132" y="30"/>
                  </a:lnTo>
                  <a:lnTo>
                    <a:pt x="124" y="34"/>
                  </a:lnTo>
                  <a:lnTo>
                    <a:pt x="116" y="40"/>
                  </a:lnTo>
                  <a:lnTo>
                    <a:pt x="104" y="56"/>
                  </a:lnTo>
                  <a:lnTo>
                    <a:pt x="92" y="74"/>
                  </a:lnTo>
                  <a:lnTo>
                    <a:pt x="86" y="92"/>
                  </a:lnTo>
                  <a:lnTo>
                    <a:pt x="80" y="114"/>
                  </a:lnTo>
                  <a:lnTo>
                    <a:pt x="80" y="136"/>
                  </a:lnTo>
                  <a:lnTo>
                    <a:pt x="80" y="158"/>
                  </a:lnTo>
                  <a:lnTo>
                    <a:pt x="84" y="180"/>
                  </a:lnTo>
                  <a:lnTo>
                    <a:pt x="92" y="200"/>
                  </a:lnTo>
                  <a:lnTo>
                    <a:pt x="102" y="218"/>
                  </a:lnTo>
                  <a:lnTo>
                    <a:pt x="114" y="234"/>
                  </a:lnTo>
                  <a:lnTo>
                    <a:pt x="130" y="246"/>
                  </a:lnTo>
                  <a:lnTo>
                    <a:pt x="140" y="250"/>
                  </a:lnTo>
                  <a:lnTo>
                    <a:pt x="150" y="254"/>
                  </a:lnTo>
                  <a:lnTo>
                    <a:pt x="160" y="258"/>
                  </a:lnTo>
                  <a:lnTo>
                    <a:pt x="170" y="258"/>
                  </a:lnTo>
                  <a:lnTo>
                    <a:pt x="170" y="258"/>
                  </a:lnTo>
                  <a:lnTo>
                    <a:pt x="182" y="258"/>
                  </a:lnTo>
                  <a:lnTo>
                    <a:pt x="192" y="256"/>
                  </a:lnTo>
                  <a:lnTo>
                    <a:pt x="206" y="254"/>
                  </a:lnTo>
                  <a:lnTo>
                    <a:pt x="218" y="248"/>
                  </a:lnTo>
                  <a:lnTo>
                    <a:pt x="232" y="242"/>
                  </a:lnTo>
                  <a:lnTo>
                    <a:pt x="244" y="232"/>
                  </a:lnTo>
                  <a:lnTo>
                    <a:pt x="258" y="222"/>
                  </a:lnTo>
                  <a:lnTo>
                    <a:pt x="270" y="208"/>
                  </a:lnTo>
                  <a:lnTo>
                    <a:pt x="278" y="224"/>
                  </a:lnTo>
                  <a:lnTo>
                    <a:pt x="278" y="224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1083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4" y="98"/>
                </a:cxn>
                <a:cxn ang="0">
                  <a:pos x="246" y="108"/>
                </a:cxn>
                <a:cxn ang="0">
                  <a:pos x="242" y="130"/>
                </a:cxn>
                <a:cxn ang="0">
                  <a:pos x="224" y="168"/>
                </a:cxn>
                <a:cxn ang="0">
                  <a:pos x="190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4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0" y="120"/>
                </a:cxn>
                <a:cxn ang="0">
                  <a:pos x="0" y="108"/>
                </a:cxn>
                <a:cxn ang="0">
                  <a:pos x="2" y="86"/>
                </a:cxn>
                <a:cxn ang="0">
                  <a:pos x="20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4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0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78" y="170"/>
                </a:cxn>
                <a:cxn ang="0">
                  <a:pos x="66" y="142"/>
                </a:cxn>
                <a:cxn ang="0">
                  <a:pos x="60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0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2" y="86"/>
                  </a:lnTo>
                  <a:lnTo>
                    <a:pt x="244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4" y="120"/>
                  </a:lnTo>
                  <a:lnTo>
                    <a:pt x="242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0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4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0" y="168"/>
                  </a:lnTo>
                  <a:lnTo>
                    <a:pt x="10" y="150"/>
                  </a:lnTo>
                  <a:lnTo>
                    <a:pt x="2" y="130"/>
                  </a:lnTo>
                  <a:lnTo>
                    <a:pt x="0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10" y="66"/>
                  </a:lnTo>
                  <a:lnTo>
                    <a:pt x="20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4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0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0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4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78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78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/>
          </p:nvSpPr>
          <p:spPr bwMode="auto">
            <a:xfrm>
              <a:off x="1950" y="2145"/>
              <a:ext cx="246" cy="215"/>
            </a:xfrm>
            <a:custGeom>
              <a:avLst/>
              <a:gdLst/>
              <a:ahLst/>
              <a:cxnLst>
                <a:cxn ang="0">
                  <a:pos x="122" y="0"/>
                </a:cxn>
                <a:cxn ang="0">
                  <a:pos x="170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2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2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2" y="0"/>
                  </a:moveTo>
                  <a:lnTo>
                    <a:pt x="122" y="0"/>
                  </a:lnTo>
                  <a:lnTo>
                    <a:pt x="148" y="2"/>
                  </a:lnTo>
                  <a:lnTo>
                    <a:pt x="170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0" y="208"/>
                  </a:lnTo>
                  <a:lnTo>
                    <a:pt x="148" y="214"/>
                  </a:lnTo>
                  <a:lnTo>
                    <a:pt x="122" y="216"/>
                  </a:lnTo>
                  <a:lnTo>
                    <a:pt x="122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2" y="0"/>
                  </a:lnTo>
                  <a:lnTo>
                    <a:pt x="122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964" y="2070"/>
              <a:ext cx="134" cy="286"/>
            </a:xfrm>
            <a:custGeom>
              <a:avLst/>
              <a:gdLst/>
              <a:ahLst/>
              <a:cxnLst>
                <a:cxn ang="0">
                  <a:pos x="102" y="242"/>
                </a:cxn>
                <a:cxn ang="0">
                  <a:pos x="102" y="242"/>
                </a:cxn>
                <a:cxn ang="0">
                  <a:pos x="102" y="258"/>
                </a:cxn>
                <a:cxn ang="0">
                  <a:pos x="106" y="264"/>
                </a:cxn>
                <a:cxn ang="0">
                  <a:pos x="108" y="268"/>
                </a:cxn>
                <a:cxn ang="0">
                  <a:pos x="112" y="272"/>
                </a:cxn>
                <a:cxn ang="0">
                  <a:pos x="118" y="274"/>
                </a:cxn>
                <a:cxn ang="0">
                  <a:pos x="134" y="278"/>
                </a:cxn>
                <a:cxn ang="0">
                  <a:pos x="134" y="286"/>
                </a:cxn>
                <a:cxn ang="0">
                  <a:pos x="0" y="286"/>
                </a:cxn>
                <a:cxn ang="0">
                  <a:pos x="0" y="276"/>
                </a:cxn>
                <a:cxn ang="0">
                  <a:pos x="0" y="276"/>
                </a:cxn>
                <a:cxn ang="0">
                  <a:pos x="16" y="274"/>
                </a:cxn>
                <a:cxn ang="0">
                  <a:pos x="22" y="272"/>
                </a:cxn>
                <a:cxn ang="0">
                  <a:pos x="26" y="268"/>
                </a:cxn>
                <a:cxn ang="0">
                  <a:pos x="30" y="264"/>
                </a:cxn>
                <a:cxn ang="0">
                  <a:pos x="32" y="258"/>
                </a:cxn>
                <a:cxn ang="0">
                  <a:pos x="32" y="240"/>
                </a:cxn>
                <a:cxn ang="0">
                  <a:pos x="32" y="38"/>
                </a:cxn>
                <a:cxn ang="0">
                  <a:pos x="32" y="38"/>
                </a:cxn>
                <a:cxn ang="0">
                  <a:pos x="30" y="24"/>
                </a:cxn>
                <a:cxn ang="0">
                  <a:pos x="28" y="18"/>
                </a:cxn>
                <a:cxn ang="0">
                  <a:pos x="26" y="16"/>
                </a:cxn>
                <a:cxn ang="0">
                  <a:pos x="20" y="12"/>
                </a:cxn>
                <a:cxn ang="0">
                  <a:pos x="16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2" y="0"/>
                </a:cxn>
                <a:cxn ang="0">
                  <a:pos x="102" y="242"/>
                </a:cxn>
                <a:cxn ang="0">
                  <a:pos x="102" y="242"/>
                </a:cxn>
              </a:cxnLst>
              <a:rect l="0" t="0" r="r" b="b"/>
              <a:pathLst>
                <a:path w="134" h="286">
                  <a:moveTo>
                    <a:pt x="102" y="242"/>
                  </a:moveTo>
                  <a:lnTo>
                    <a:pt x="102" y="242"/>
                  </a:lnTo>
                  <a:lnTo>
                    <a:pt x="102" y="258"/>
                  </a:lnTo>
                  <a:lnTo>
                    <a:pt x="106" y="264"/>
                  </a:lnTo>
                  <a:lnTo>
                    <a:pt x="108" y="268"/>
                  </a:lnTo>
                  <a:lnTo>
                    <a:pt x="112" y="272"/>
                  </a:lnTo>
                  <a:lnTo>
                    <a:pt x="118" y="274"/>
                  </a:lnTo>
                  <a:lnTo>
                    <a:pt x="134" y="278"/>
                  </a:lnTo>
                  <a:lnTo>
                    <a:pt x="134" y="286"/>
                  </a:lnTo>
                  <a:lnTo>
                    <a:pt x="0" y="286"/>
                  </a:lnTo>
                  <a:lnTo>
                    <a:pt x="0" y="276"/>
                  </a:lnTo>
                  <a:lnTo>
                    <a:pt x="0" y="276"/>
                  </a:lnTo>
                  <a:lnTo>
                    <a:pt x="16" y="274"/>
                  </a:lnTo>
                  <a:lnTo>
                    <a:pt x="22" y="272"/>
                  </a:lnTo>
                  <a:lnTo>
                    <a:pt x="26" y="268"/>
                  </a:lnTo>
                  <a:lnTo>
                    <a:pt x="30" y="264"/>
                  </a:lnTo>
                  <a:lnTo>
                    <a:pt x="32" y="258"/>
                  </a:lnTo>
                  <a:lnTo>
                    <a:pt x="32" y="240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24"/>
                  </a:lnTo>
                  <a:lnTo>
                    <a:pt x="28" y="18"/>
                  </a:lnTo>
                  <a:lnTo>
                    <a:pt x="26" y="16"/>
                  </a:lnTo>
                  <a:lnTo>
                    <a:pt x="20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2" y="0"/>
                  </a:lnTo>
                  <a:lnTo>
                    <a:pt x="102" y="242"/>
                  </a:lnTo>
                  <a:lnTo>
                    <a:pt x="102" y="24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5" name="Freeform 12"/>
            <p:cNvSpPr>
              <a:spLocks noEditPoints="1"/>
            </p:cNvSpPr>
            <p:nvPr/>
          </p:nvSpPr>
          <p:spPr bwMode="auto">
            <a:xfrm>
              <a:off x="1499" y="2145"/>
              <a:ext cx="217" cy="217"/>
            </a:xfrm>
            <a:custGeom>
              <a:avLst/>
              <a:gdLst/>
              <a:ahLst/>
              <a:cxnLst>
                <a:cxn ang="0">
                  <a:pos x="126" y="152"/>
                </a:cxn>
                <a:cxn ang="0">
                  <a:pos x="124" y="166"/>
                </a:cxn>
                <a:cxn ang="0">
                  <a:pos x="118" y="178"/>
                </a:cxn>
                <a:cxn ang="0">
                  <a:pos x="108" y="184"/>
                </a:cxn>
                <a:cxn ang="0">
                  <a:pos x="94" y="186"/>
                </a:cxn>
                <a:cxn ang="0">
                  <a:pos x="86" y="186"/>
                </a:cxn>
                <a:cxn ang="0">
                  <a:pos x="74" y="180"/>
                </a:cxn>
                <a:cxn ang="0">
                  <a:pos x="66" y="170"/>
                </a:cxn>
                <a:cxn ang="0">
                  <a:pos x="62" y="150"/>
                </a:cxn>
                <a:cxn ang="0">
                  <a:pos x="64" y="142"/>
                </a:cxn>
                <a:cxn ang="0">
                  <a:pos x="72" y="128"/>
                </a:cxn>
                <a:cxn ang="0">
                  <a:pos x="126" y="102"/>
                </a:cxn>
                <a:cxn ang="0">
                  <a:pos x="14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2" y="0"/>
                </a:cxn>
                <a:cxn ang="0">
                  <a:pos x="108" y="0"/>
                </a:cxn>
                <a:cxn ang="0">
                  <a:pos x="136" y="4"/>
                </a:cxn>
                <a:cxn ang="0">
                  <a:pos x="164" y="16"/>
                </a:cxn>
                <a:cxn ang="0">
                  <a:pos x="182" y="36"/>
                </a:cxn>
                <a:cxn ang="0">
                  <a:pos x="190" y="58"/>
                </a:cxn>
                <a:cxn ang="0">
                  <a:pos x="190" y="166"/>
                </a:cxn>
                <a:cxn ang="0">
                  <a:pos x="194" y="180"/>
                </a:cxn>
                <a:cxn ang="0">
                  <a:pos x="200" y="186"/>
                </a:cxn>
                <a:cxn ang="0">
                  <a:pos x="216" y="182"/>
                </a:cxn>
                <a:cxn ang="0">
                  <a:pos x="212" y="190"/>
                </a:cxn>
                <a:cxn ang="0">
                  <a:pos x="198" y="208"/>
                </a:cxn>
                <a:cxn ang="0">
                  <a:pos x="172" y="218"/>
                </a:cxn>
                <a:cxn ang="0">
                  <a:pos x="158" y="216"/>
                </a:cxn>
                <a:cxn ang="0">
                  <a:pos x="136" y="200"/>
                </a:cxn>
                <a:cxn ang="0">
                  <a:pos x="128" y="184"/>
                </a:cxn>
                <a:cxn ang="0">
                  <a:pos x="94" y="208"/>
                </a:cxn>
                <a:cxn ang="0">
                  <a:pos x="58" y="216"/>
                </a:cxn>
                <a:cxn ang="0">
                  <a:pos x="46" y="216"/>
                </a:cxn>
                <a:cxn ang="0">
                  <a:pos x="24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2" y="130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6" y="88"/>
                </a:cxn>
                <a:cxn ang="0">
                  <a:pos x="124" y="82"/>
                </a:cxn>
                <a:cxn ang="0">
                  <a:pos x="126" y="68"/>
                </a:cxn>
                <a:cxn ang="0">
                  <a:pos x="118" y="56"/>
                </a:cxn>
                <a:cxn ang="0">
                  <a:pos x="106" y="46"/>
                </a:cxn>
                <a:cxn ang="0">
                  <a:pos x="92" y="42"/>
                </a:cxn>
                <a:cxn ang="0">
                  <a:pos x="66" y="40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4" y="78"/>
                </a:cxn>
              </a:cxnLst>
              <a:rect l="0" t="0" r="r" b="b"/>
              <a:pathLst>
                <a:path w="216" h="218">
                  <a:moveTo>
                    <a:pt x="126" y="102"/>
                  </a:moveTo>
                  <a:lnTo>
                    <a:pt x="126" y="152"/>
                  </a:lnTo>
                  <a:lnTo>
                    <a:pt x="126" y="152"/>
                  </a:lnTo>
                  <a:lnTo>
                    <a:pt x="124" y="166"/>
                  </a:lnTo>
                  <a:lnTo>
                    <a:pt x="122" y="172"/>
                  </a:lnTo>
                  <a:lnTo>
                    <a:pt x="118" y="178"/>
                  </a:lnTo>
                  <a:lnTo>
                    <a:pt x="114" y="182"/>
                  </a:lnTo>
                  <a:lnTo>
                    <a:pt x="108" y="184"/>
                  </a:lnTo>
                  <a:lnTo>
                    <a:pt x="102" y="186"/>
                  </a:lnTo>
                  <a:lnTo>
                    <a:pt x="94" y="186"/>
                  </a:lnTo>
                  <a:lnTo>
                    <a:pt x="94" y="186"/>
                  </a:lnTo>
                  <a:lnTo>
                    <a:pt x="86" y="186"/>
                  </a:lnTo>
                  <a:lnTo>
                    <a:pt x="80" y="184"/>
                  </a:lnTo>
                  <a:lnTo>
                    <a:pt x="74" y="180"/>
                  </a:lnTo>
                  <a:lnTo>
                    <a:pt x="70" y="176"/>
                  </a:lnTo>
                  <a:lnTo>
                    <a:pt x="66" y="170"/>
                  </a:lnTo>
                  <a:lnTo>
                    <a:pt x="64" y="164"/>
                  </a:lnTo>
                  <a:lnTo>
                    <a:pt x="62" y="150"/>
                  </a:lnTo>
                  <a:lnTo>
                    <a:pt x="62" y="150"/>
                  </a:lnTo>
                  <a:lnTo>
                    <a:pt x="64" y="142"/>
                  </a:lnTo>
                  <a:lnTo>
                    <a:pt x="66" y="134"/>
                  </a:lnTo>
                  <a:lnTo>
                    <a:pt x="72" y="128"/>
                  </a:lnTo>
                  <a:lnTo>
                    <a:pt x="78" y="124"/>
                  </a:lnTo>
                  <a:lnTo>
                    <a:pt x="126" y="102"/>
                  </a:lnTo>
                  <a:lnTo>
                    <a:pt x="126" y="102"/>
                  </a:lnTo>
                  <a:close/>
                  <a:moveTo>
                    <a:pt x="14" y="78"/>
                  </a:moveTo>
                  <a:lnTo>
                    <a:pt x="14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6" y="4"/>
                  </a:lnTo>
                  <a:lnTo>
                    <a:pt x="92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22" y="0"/>
                  </a:lnTo>
                  <a:lnTo>
                    <a:pt x="136" y="4"/>
                  </a:lnTo>
                  <a:lnTo>
                    <a:pt x="150" y="10"/>
                  </a:lnTo>
                  <a:lnTo>
                    <a:pt x="164" y="16"/>
                  </a:lnTo>
                  <a:lnTo>
                    <a:pt x="174" y="24"/>
                  </a:lnTo>
                  <a:lnTo>
                    <a:pt x="182" y="36"/>
                  </a:lnTo>
                  <a:lnTo>
                    <a:pt x="188" y="46"/>
                  </a:lnTo>
                  <a:lnTo>
                    <a:pt x="190" y="58"/>
                  </a:lnTo>
                  <a:lnTo>
                    <a:pt x="190" y="166"/>
                  </a:lnTo>
                  <a:lnTo>
                    <a:pt x="190" y="166"/>
                  </a:lnTo>
                  <a:lnTo>
                    <a:pt x="192" y="176"/>
                  </a:lnTo>
                  <a:lnTo>
                    <a:pt x="194" y="180"/>
                  </a:lnTo>
                  <a:lnTo>
                    <a:pt x="196" y="184"/>
                  </a:lnTo>
                  <a:lnTo>
                    <a:pt x="200" y="186"/>
                  </a:lnTo>
                  <a:lnTo>
                    <a:pt x="204" y="186"/>
                  </a:lnTo>
                  <a:lnTo>
                    <a:pt x="216" y="182"/>
                  </a:lnTo>
                  <a:lnTo>
                    <a:pt x="216" y="182"/>
                  </a:lnTo>
                  <a:lnTo>
                    <a:pt x="212" y="190"/>
                  </a:lnTo>
                  <a:lnTo>
                    <a:pt x="208" y="196"/>
                  </a:lnTo>
                  <a:lnTo>
                    <a:pt x="198" y="208"/>
                  </a:lnTo>
                  <a:lnTo>
                    <a:pt x="186" y="214"/>
                  </a:lnTo>
                  <a:lnTo>
                    <a:pt x="172" y="218"/>
                  </a:lnTo>
                  <a:lnTo>
                    <a:pt x="172" y="218"/>
                  </a:lnTo>
                  <a:lnTo>
                    <a:pt x="158" y="216"/>
                  </a:lnTo>
                  <a:lnTo>
                    <a:pt x="146" y="210"/>
                  </a:lnTo>
                  <a:lnTo>
                    <a:pt x="136" y="200"/>
                  </a:lnTo>
                  <a:lnTo>
                    <a:pt x="128" y="184"/>
                  </a:lnTo>
                  <a:lnTo>
                    <a:pt x="128" y="184"/>
                  </a:lnTo>
                  <a:lnTo>
                    <a:pt x="112" y="198"/>
                  </a:lnTo>
                  <a:lnTo>
                    <a:pt x="94" y="208"/>
                  </a:lnTo>
                  <a:lnTo>
                    <a:pt x="78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6" y="216"/>
                  </a:lnTo>
                  <a:lnTo>
                    <a:pt x="34" y="212"/>
                  </a:lnTo>
                  <a:lnTo>
                    <a:pt x="24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2" y="130"/>
                  </a:lnTo>
                  <a:lnTo>
                    <a:pt x="18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86"/>
                  </a:lnTo>
                  <a:lnTo>
                    <a:pt x="124" y="82"/>
                  </a:lnTo>
                  <a:lnTo>
                    <a:pt x="126" y="76"/>
                  </a:lnTo>
                  <a:lnTo>
                    <a:pt x="126" y="68"/>
                  </a:lnTo>
                  <a:lnTo>
                    <a:pt x="124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6" y="46"/>
                  </a:lnTo>
                  <a:lnTo>
                    <a:pt x="106" y="46"/>
                  </a:lnTo>
                  <a:lnTo>
                    <a:pt x="92" y="42"/>
                  </a:lnTo>
                  <a:lnTo>
                    <a:pt x="78" y="40"/>
                  </a:lnTo>
                  <a:lnTo>
                    <a:pt x="66" y="40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4" y="78"/>
                  </a:lnTo>
                  <a:lnTo>
                    <a:pt x="14" y="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1705" y="2070"/>
              <a:ext cx="255" cy="286"/>
            </a:xfrm>
            <a:custGeom>
              <a:avLst/>
              <a:gdLst/>
              <a:ahLst/>
              <a:cxnLst>
                <a:cxn ang="0">
                  <a:pos x="226" y="0"/>
                </a:cxn>
                <a:cxn ang="0">
                  <a:pos x="226" y="244"/>
                </a:cxn>
                <a:cxn ang="0">
                  <a:pos x="232" y="266"/>
                </a:cxn>
                <a:cxn ang="0">
                  <a:pos x="256" y="278"/>
                </a:cxn>
                <a:cxn ang="0">
                  <a:pos x="116" y="286"/>
                </a:cxn>
                <a:cxn ang="0">
                  <a:pos x="86" y="284"/>
                </a:cxn>
                <a:cxn ang="0">
                  <a:pos x="62" y="278"/>
                </a:cxn>
                <a:cxn ang="0">
                  <a:pos x="42" y="268"/>
                </a:cxn>
                <a:cxn ang="0">
                  <a:pos x="26" y="256"/>
                </a:cxn>
                <a:cxn ang="0">
                  <a:pos x="6" y="222"/>
                </a:cxn>
                <a:cxn ang="0">
                  <a:pos x="0" y="180"/>
                </a:cxn>
                <a:cxn ang="0">
                  <a:pos x="2" y="160"/>
                </a:cxn>
                <a:cxn ang="0">
                  <a:pos x="16" y="124"/>
                </a:cxn>
                <a:cxn ang="0">
                  <a:pos x="42" y="94"/>
                </a:cxn>
                <a:cxn ang="0">
                  <a:pos x="78" y="76"/>
                </a:cxn>
                <a:cxn ang="0">
                  <a:pos x="100" y="74"/>
                </a:cxn>
                <a:cxn ang="0">
                  <a:pos x="116" y="74"/>
                </a:cxn>
                <a:cxn ang="0">
                  <a:pos x="148" y="86"/>
                </a:cxn>
                <a:cxn ang="0">
                  <a:pos x="162" y="36"/>
                </a:cxn>
                <a:cxn ang="0">
                  <a:pos x="160" y="20"/>
                </a:cxn>
                <a:cxn ang="0">
                  <a:pos x="154" y="12"/>
                </a:cxn>
                <a:cxn ang="0">
                  <a:pos x="144" y="8"/>
                </a:cxn>
                <a:cxn ang="0">
                  <a:pos x="126" y="0"/>
                </a:cxn>
                <a:cxn ang="0">
                  <a:pos x="118" y="96"/>
                </a:cxn>
                <a:cxn ang="0">
                  <a:pos x="136" y="96"/>
                </a:cxn>
                <a:cxn ang="0">
                  <a:pos x="148" y="104"/>
                </a:cxn>
                <a:cxn ang="0">
                  <a:pos x="158" y="114"/>
                </a:cxn>
                <a:cxn ang="0">
                  <a:pos x="162" y="132"/>
                </a:cxn>
                <a:cxn ang="0">
                  <a:pos x="162" y="248"/>
                </a:cxn>
                <a:cxn ang="0">
                  <a:pos x="154" y="264"/>
                </a:cxn>
                <a:cxn ang="0">
                  <a:pos x="136" y="270"/>
                </a:cxn>
                <a:cxn ang="0">
                  <a:pos x="122" y="268"/>
                </a:cxn>
                <a:cxn ang="0">
                  <a:pos x="96" y="252"/>
                </a:cxn>
                <a:cxn ang="0">
                  <a:pos x="78" y="226"/>
                </a:cxn>
                <a:cxn ang="0">
                  <a:pos x="66" y="194"/>
                </a:cxn>
                <a:cxn ang="0">
                  <a:pos x="64" y="178"/>
                </a:cxn>
                <a:cxn ang="0">
                  <a:pos x="68" y="150"/>
                </a:cxn>
                <a:cxn ang="0">
                  <a:pos x="76" y="124"/>
                </a:cxn>
                <a:cxn ang="0">
                  <a:pos x="94" y="104"/>
                </a:cxn>
                <a:cxn ang="0">
                  <a:pos x="118" y="96"/>
                </a:cxn>
              </a:cxnLst>
              <a:rect l="0" t="0" r="r" b="b"/>
              <a:pathLst>
                <a:path w="256" h="286">
                  <a:moveTo>
                    <a:pt x="126" y="0"/>
                  </a:moveTo>
                  <a:lnTo>
                    <a:pt x="226" y="0"/>
                  </a:lnTo>
                  <a:lnTo>
                    <a:pt x="226" y="244"/>
                  </a:lnTo>
                  <a:lnTo>
                    <a:pt x="226" y="244"/>
                  </a:lnTo>
                  <a:lnTo>
                    <a:pt x="228" y="256"/>
                  </a:lnTo>
                  <a:lnTo>
                    <a:pt x="232" y="266"/>
                  </a:lnTo>
                  <a:lnTo>
                    <a:pt x="242" y="272"/>
                  </a:lnTo>
                  <a:lnTo>
                    <a:pt x="256" y="278"/>
                  </a:lnTo>
                  <a:lnTo>
                    <a:pt x="256" y="286"/>
                  </a:lnTo>
                  <a:lnTo>
                    <a:pt x="116" y="286"/>
                  </a:lnTo>
                  <a:lnTo>
                    <a:pt x="116" y="286"/>
                  </a:lnTo>
                  <a:lnTo>
                    <a:pt x="86" y="284"/>
                  </a:lnTo>
                  <a:lnTo>
                    <a:pt x="74" y="282"/>
                  </a:lnTo>
                  <a:lnTo>
                    <a:pt x="62" y="278"/>
                  </a:lnTo>
                  <a:lnTo>
                    <a:pt x="52" y="274"/>
                  </a:lnTo>
                  <a:lnTo>
                    <a:pt x="42" y="268"/>
                  </a:lnTo>
                  <a:lnTo>
                    <a:pt x="34" y="262"/>
                  </a:lnTo>
                  <a:lnTo>
                    <a:pt x="26" y="256"/>
                  </a:lnTo>
                  <a:lnTo>
                    <a:pt x="14" y="240"/>
                  </a:lnTo>
                  <a:lnTo>
                    <a:pt x="6" y="222"/>
                  </a:lnTo>
                  <a:lnTo>
                    <a:pt x="2" y="200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60"/>
                  </a:lnTo>
                  <a:lnTo>
                    <a:pt x="8" y="142"/>
                  </a:lnTo>
                  <a:lnTo>
                    <a:pt x="16" y="124"/>
                  </a:lnTo>
                  <a:lnTo>
                    <a:pt x="28" y="108"/>
                  </a:lnTo>
                  <a:lnTo>
                    <a:pt x="42" y="94"/>
                  </a:lnTo>
                  <a:lnTo>
                    <a:pt x="58" y="84"/>
                  </a:lnTo>
                  <a:lnTo>
                    <a:pt x="78" y="76"/>
                  </a:lnTo>
                  <a:lnTo>
                    <a:pt x="88" y="74"/>
                  </a:lnTo>
                  <a:lnTo>
                    <a:pt x="100" y="74"/>
                  </a:lnTo>
                  <a:lnTo>
                    <a:pt x="100" y="74"/>
                  </a:lnTo>
                  <a:lnTo>
                    <a:pt x="116" y="74"/>
                  </a:lnTo>
                  <a:lnTo>
                    <a:pt x="132" y="78"/>
                  </a:lnTo>
                  <a:lnTo>
                    <a:pt x="148" y="86"/>
                  </a:lnTo>
                  <a:lnTo>
                    <a:pt x="160" y="96"/>
                  </a:lnTo>
                  <a:lnTo>
                    <a:pt x="162" y="36"/>
                  </a:lnTo>
                  <a:lnTo>
                    <a:pt x="162" y="36"/>
                  </a:lnTo>
                  <a:lnTo>
                    <a:pt x="160" y="20"/>
                  </a:lnTo>
                  <a:lnTo>
                    <a:pt x="158" y="16"/>
                  </a:lnTo>
                  <a:lnTo>
                    <a:pt x="154" y="12"/>
                  </a:lnTo>
                  <a:lnTo>
                    <a:pt x="150" y="10"/>
                  </a:lnTo>
                  <a:lnTo>
                    <a:pt x="144" y="8"/>
                  </a:lnTo>
                  <a:lnTo>
                    <a:pt x="126" y="8"/>
                  </a:lnTo>
                  <a:lnTo>
                    <a:pt x="126" y="0"/>
                  </a:lnTo>
                  <a:lnTo>
                    <a:pt x="126" y="0"/>
                  </a:lnTo>
                  <a:close/>
                  <a:moveTo>
                    <a:pt x="118" y="96"/>
                  </a:moveTo>
                  <a:lnTo>
                    <a:pt x="118" y="96"/>
                  </a:lnTo>
                  <a:lnTo>
                    <a:pt x="136" y="96"/>
                  </a:lnTo>
                  <a:lnTo>
                    <a:pt x="142" y="100"/>
                  </a:lnTo>
                  <a:lnTo>
                    <a:pt x="148" y="104"/>
                  </a:lnTo>
                  <a:lnTo>
                    <a:pt x="154" y="108"/>
                  </a:lnTo>
                  <a:lnTo>
                    <a:pt x="158" y="114"/>
                  </a:lnTo>
                  <a:lnTo>
                    <a:pt x="160" y="124"/>
                  </a:lnTo>
                  <a:lnTo>
                    <a:pt x="162" y="132"/>
                  </a:lnTo>
                  <a:lnTo>
                    <a:pt x="162" y="248"/>
                  </a:lnTo>
                  <a:lnTo>
                    <a:pt x="162" y="248"/>
                  </a:lnTo>
                  <a:lnTo>
                    <a:pt x="160" y="256"/>
                  </a:lnTo>
                  <a:lnTo>
                    <a:pt x="154" y="264"/>
                  </a:lnTo>
                  <a:lnTo>
                    <a:pt x="148" y="268"/>
                  </a:lnTo>
                  <a:lnTo>
                    <a:pt x="136" y="270"/>
                  </a:lnTo>
                  <a:lnTo>
                    <a:pt x="136" y="270"/>
                  </a:lnTo>
                  <a:lnTo>
                    <a:pt x="122" y="268"/>
                  </a:lnTo>
                  <a:lnTo>
                    <a:pt x="108" y="262"/>
                  </a:lnTo>
                  <a:lnTo>
                    <a:pt x="96" y="252"/>
                  </a:lnTo>
                  <a:lnTo>
                    <a:pt x="86" y="240"/>
                  </a:lnTo>
                  <a:lnTo>
                    <a:pt x="78" y="226"/>
                  </a:lnTo>
                  <a:lnTo>
                    <a:pt x="70" y="212"/>
                  </a:lnTo>
                  <a:lnTo>
                    <a:pt x="66" y="194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6" y="164"/>
                  </a:lnTo>
                  <a:lnTo>
                    <a:pt x="68" y="150"/>
                  </a:lnTo>
                  <a:lnTo>
                    <a:pt x="72" y="138"/>
                  </a:lnTo>
                  <a:lnTo>
                    <a:pt x="76" y="124"/>
                  </a:lnTo>
                  <a:lnTo>
                    <a:pt x="84" y="112"/>
                  </a:lnTo>
                  <a:lnTo>
                    <a:pt x="94" y="104"/>
                  </a:lnTo>
                  <a:lnTo>
                    <a:pt x="104" y="98"/>
                  </a:lnTo>
                  <a:lnTo>
                    <a:pt x="118" y="96"/>
                  </a:lnTo>
                  <a:lnTo>
                    <a:pt x="118" y="9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737" y="2145"/>
              <a:ext cx="248" cy="215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72" y="8"/>
                </a:cxn>
                <a:cxn ang="0">
                  <a:pos x="210" y="32"/>
                </a:cxn>
                <a:cxn ang="0">
                  <a:pos x="236" y="66"/>
                </a:cxn>
                <a:cxn ang="0">
                  <a:pos x="246" y="98"/>
                </a:cxn>
                <a:cxn ang="0">
                  <a:pos x="246" y="108"/>
                </a:cxn>
                <a:cxn ang="0">
                  <a:pos x="244" y="130"/>
                </a:cxn>
                <a:cxn ang="0">
                  <a:pos x="224" y="168"/>
                </a:cxn>
                <a:cxn ang="0">
                  <a:pos x="192" y="198"/>
                </a:cxn>
                <a:cxn ang="0">
                  <a:pos x="148" y="214"/>
                </a:cxn>
                <a:cxn ang="0">
                  <a:pos x="124" y="216"/>
                </a:cxn>
                <a:cxn ang="0">
                  <a:pos x="76" y="208"/>
                </a:cxn>
                <a:cxn ang="0">
                  <a:pos x="36" y="184"/>
                </a:cxn>
                <a:cxn ang="0">
                  <a:pos x="10" y="150"/>
                </a:cxn>
                <a:cxn ang="0">
                  <a:pos x="2" y="120"/>
                </a:cxn>
                <a:cxn ang="0">
                  <a:pos x="0" y="108"/>
                </a:cxn>
                <a:cxn ang="0">
                  <a:pos x="4" y="86"/>
                </a:cxn>
                <a:cxn ang="0">
                  <a:pos x="22" y="48"/>
                </a:cxn>
                <a:cxn ang="0">
                  <a:pos x="54" y="18"/>
                </a:cxn>
                <a:cxn ang="0">
                  <a:pos x="98" y="2"/>
                </a:cxn>
                <a:cxn ang="0">
                  <a:pos x="124" y="0"/>
                </a:cxn>
                <a:cxn ang="0">
                  <a:pos x="122" y="18"/>
                </a:cxn>
                <a:cxn ang="0">
                  <a:pos x="146" y="24"/>
                </a:cxn>
                <a:cxn ang="0">
                  <a:pos x="166" y="44"/>
                </a:cxn>
                <a:cxn ang="0">
                  <a:pos x="178" y="72"/>
                </a:cxn>
                <a:cxn ang="0">
                  <a:pos x="182" y="108"/>
                </a:cxn>
                <a:cxn ang="0">
                  <a:pos x="182" y="126"/>
                </a:cxn>
                <a:cxn ang="0">
                  <a:pos x="172" y="158"/>
                </a:cxn>
                <a:cxn ang="0">
                  <a:pos x="156" y="182"/>
                </a:cxn>
                <a:cxn ang="0">
                  <a:pos x="134" y="196"/>
                </a:cxn>
                <a:cxn ang="0">
                  <a:pos x="122" y="198"/>
                </a:cxn>
                <a:cxn ang="0">
                  <a:pos x="98" y="190"/>
                </a:cxn>
                <a:cxn ang="0">
                  <a:pos x="80" y="170"/>
                </a:cxn>
                <a:cxn ang="0">
                  <a:pos x="66" y="142"/>
                </a:cxn>
                <a:cxn ang="0">
                  <a:pos x="62" y="108"/>
                </a:cxn>
                <a:cxn ang="0">
                  <a:pos x="62" y="88"/>
                </a:cxn>
                <a:cxn ang="0">
                  <a:pos x="72" y="56"/>
                </a:cxn>
                <a:cxn ang="0">
                  <a:pos x="88" y="32"/>
                </a:cxn>
                <a:cxn ang="0">
                  <a:pos x="110" y="18"/>
                </a:cxn>
                <a:cxn ang="0">
                  <a:pos x="122" y="18"/>
                </a:cxn>
              </a:cxnLst>
              <a:rect l="0" t="0" r="r" b="b"/>
              <a:pathLst>
                <a:path w="246" h="216">
                  <a:moveTo>
                    <a:pt x="124" y="0"/>
                  </a:moveTo>
                  <a:lnTo>
                    <a:pt x="124" y="0"/>
                  </a:lnTo>
                  <a:lnTo>
                    <a:pt x="148" y="2"/>
                  </a:lnTo>
                  <a:lnTo>
                    <a:pt x="172" y="8"/>
                  </a:lnTo>
                  <a:lnTo>
                    <a:pt x="192" y="18"/>
                  </a:lnTo>
                  <a:lnTo>
                    <a:pt x="210" y="32"/>
                  </a:lnTo>
                  <a:lnTo>
                    <a:pt x="224" y="48"/>
                  </a:lnTo>
                  <a:lnTo>
                    <a:pt x="236" y="66"/>
                  </a:lnTo>
                  <a:lnTo>
                    <a:pt x="244" y="86"/>
                  </a:lnTo>
                  <a:lnTo>
                    <a:pt x="246" y="98"/>
                  </a:lnTo>
                  <a:lnTo>
                    <a:pt x="246" y="108"/>
                  </a:lnTo>
                  <a:lnTo>
                    <a:pt x="246" y="108"/>
                  </a:lnTo>
                  <a:lnTo>
                    <a:pt x="246" y="120"/>
                  </a:lnTo>
                  <a:lnTo>
                    <a:pt x="244" y="130"/>
                  </a:lnTo>
                  <a:lnTo>
                    <a:pt x="236" y="150"/>
                  </a:lnTo>
                  <a:lnTo>
                    <a:pt x="224" y="168"/>
                  </a:lnTo>
                  <a:lnTo>
                    <a:pt x="210" y="184"/>
                  </a:lnTo>
                  <a:lnTo>
                    <a:pt x="192" y="198"/>
                  </a:lnTo>
                  <a:lnTo>
                    <a:pt x="172" y="208"/>
                  </a:lnTo>
                  <a:lnTo>
                    <a:pt x="148" y="214"/>
                  </a:lnTo>
                  <a:lnTo>
                    <a:pt x="124" y="216"/>
                  </a:lnTo>
                  <a:lnTo>
                    <a:pt x="124" y="216"/>
                  </a:lnTo>
                  <a:lnTo>
                    <a:pt x="98" y="214"/>
                  </a:lnTo>
                  <a:lnTo>
                    <a:pt x="76" y="208"/>
                  </a:lnTo>
                  <a:lnTo>
                    <a:pt x="54" y="198"/>
                  </a:lnTo>
                  <a:lnTo>
                    <a:pt x="36" y="184"/>
                  </a:lnTo>
                  <a:lnTo>
                    <a:pt x="22" y="168"/>
                  </a:lnTo>
                  <a:lnTo>
                    <a:pt x="10" y="150"/>
                  </a:lnTo>
                  <a:lnTo>
                    <a:pt x="4" y="130"/>
                  </a:lnTo>
                  <a:lnTo>
                    <a:pt x="2" y="12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2" y="98"/>
                  </a:lnTo>
                  <a:lnTo>
                    <a:pt x="4" y="86"/>
                  </a:lnTo>
                  <a:lnTo>
                    <a:pt x="10" y="66"/>
                  </a:lnTo>
                  <a:lnTo>
                    <a:pt x="22" y="48"/>
                  </a:lnTo>
                  <a:lnTo>
                    <a:pt x="36" y="32"/>
                  </a:lnTo>
                  <a:lnTo>
                    <a:pt x="54" y="18"/>
                  </a:lnTo>
                  <a:lnTo>
                    <a:pt x="76" y="8"/>
                  </a:lnTo>
                  <a:lnTo>
                    <a:pt x="98" y="2"/>
                  </a:lnTo>
                  <a:lnTo>
                    <a:pt x="124" y="0"/>
                  </a:lnTo>
                  <a:lnTo>
                    <a:pt x="124" y="0"/>
                  </a:lnTo>
                  <a:close/>
                  <a:moveTo>
                    <a:pt x="122" y="18"/>
                  </a:moveTo>
                  <a:lnTo>
                    <a:pt x="122" y="18"/>
                  </a:lnTo>
                  <a:lnTo>
                    <a:pt x="134" y="18"/>
                  </a:lnTo>
                  <a:lnTo>
                    <a:pt x="146" y="24"/>
                  </a:lnTo>
                  <a:lnTo>
                    <a:pt x="156" y="32"/>
                  </a:lnTo>
                  <a:lnTo>
                    <a:pt x="166" y="44"/>
                  </a:lnTo>
                  <a:lnTo>
                    <a:pt x="172" y="56"/>
                  </a:lnTo>
                  <a:lnTo>
                    <a:pt x="178" y="72"/>
                  </a:lnTo>
                  <a:lnTo>
                    <a:pt x="182" y="88"/>
                  </a:lnTo>
                  <a:lnTo>
                    <a:pt x="182" y="108"/>
                  </a:lnTo>
                  <a:lnTo>
                    <a:pt x="182" y="108"/>
                  </a:lnTo>
                  <a:lnTo>
                    <a:pt x="182" y="126"/>
                  </a:lnTo>
                  <a:lnTo>
                    <a:pt x="178" y="142"/>
                  </a:lnTo>
                  <a:lnTo>
                    <a:pt x="172" y="158"/>
                  </a:lnTo>
                  <a:lnTo>
                    <a:pt x="166" y="170"/>
                  </a:lnTo>
                  <a:lnTo>
                    <a:pt x="156" y="182"/>
                  </a:lnTo>
                  <a:lnTo>
                    <a:pt x="146" y="190"/>
                  </a:lnTo>
                  <a:lnTo>
                    <a:pt x="134" y="196"/>
                  </a:lnTo>
                  <a:lnTo>
                    <a:pt x="122" y="198"/>
                  </a:lnTo>
                  <a:lnTo>
                    <a:pt x="122" y="198"/>
                  </a:lnTo>
                  <a:lnTo>
                    <a:pt x="110" y="196"/>
                  </a:lnTo>
                  <a:lnTo>
                    <a:pt x="98" y="190"/>
                  </a:lnTo>
                  <a:lnTo>
                    <a:pt x="88" y="182"/>
                  </a:lnTo>
                  <a:lnTo>
                    <a:pt x="80" y="170"/>
                  </a:lnTo>
                  <a:lnTo>
                    <a:pt x="72" y="158"/>
                  </a:lnTo>
                  <a:lnTo>
                    <a:pt x="66" y="142"/>
                  </a:lnTo>
                  <a:lnTo>
                    <a:pt x="62" y="126"/>
                  </a:lnTo>
                  <a:lnTo>
                    <a:pt x="62" y="108"/>
                  </a:lnTo>
                  <a:lnTo>
                    <a:pt x="62" y="108"/>
                  </a:lnTo>
                  <a:lnTo>
                    <a:pt x="62" y="88"/>
                  </a:lnTo>
                  <a:lnTo>
                    <a:pt x="66" y="72"/>
                  </a:lnTo>
                  <a:lnTo>
                    <a:pt x="72" y="56"/>
                  </a:lnTo>
                  <a:lnTo>
                    <a:pt x="80" y="44"/>
                  </a:lnTo>
                  <a:lnTo>
                    <a:pt x="88" y="32"/>
                  </a:lnTo>
                  <a:lnTo>
                    <a:pt x="98" y="24"/>
                  </a:lnTo>
                  <a:lnTo>
                    <a:pt x="110" y="18"/>
                  </a:lnTo>
                  <a:lnTo>
                    <a:pt x="122" y="18"/>
                  </a:lnTo>
                  <a:lnTo>
                    <a:pt x="122" y="1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18" name="Freeform 15"/>
            <p:cNvSpPr>
              <a:spLocks noEditPoints="1"/>
            </p:cNvSpPr>
            <p:nvPr/>
          </p:nvSpPr>
          <p:spPr bwMode="auto">
            <a:xfrm>
              <a:off x="4679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8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6" y="6"/>
                </a:cxn>
                <a:cxn ang="0">
                  <a:pos x="98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2" y="68"/>
                </a:cxn>
                <a:cxn ang="0">
                  <a:pos x="40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0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8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46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80" y="2"/>
                  </a:lnTo>
                  <a:lnTo>
                    <a:pt x="86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0" y="20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0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6" y="64"/>
                  </a:lnTo>
                  <a:lnTo>
                    <a:pt x="80" y="68"/>
                  </a:lnTo>
                  <a:lnTo>
                    <a:pt x="66" y="70"/>
                  </a:lnTo>
                  <a:lnTo>
                    <a:pt x="52" y="68"/>
                  </a:lnTo>
                  <a:lnTo>
                    <a:pt x="46" y="64"/>
                  </a:lnTo>
                  <a:lnTo>
                    <a:pt x="40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4679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0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200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200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710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0" y="10"/>
                </a:cxn>
                <a:cxn ang="0">
                  <a:pos x="16" y="6"/>
                </a:cxn>
                <a:cxn ang="0">
                  <a:pos x="22" y="2"/>
                </a:cxn>
                <a:cxn ang="0">
                  <a:pos x="36" y="0"/>
                </a:cxn>
                <a:cxn ang="0">
                  <a:pos x="50" y="2"/>
                </a:cxn>
                <a:cxn ang="0">
                  <a:pos x="56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0" y="20"/>
                </a:cxn>
                <a:cxn ang="0">
                  <a:pos x="74" y="26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0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6" y="64"/>
                </a:cxn>
                <a:cxn ang="0">
                  <a:pos x="50" y="68"/>
                </a:cxn>
                <a:cxn ang="0">
                  <a:pos x="36" y="70"/>
                </a:cxn>
                <a:cxn ang="0">
                  <a:pos x="22" y="68"/>
                </a:cxn>
                <a:cxn ang="0">
                  <a:pos x="16" y="64"/>
                </a:cxn>
                <a:cxn ang="0">
                  <a:pos x="10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36" y="0"/>
                  </a:lnTo>
                  <a:lnTo>
                    <a:pt x="50" y="2"/>
                  </a:lnTo>
                  <a:lnTo>
                    <a:pt x="56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0" y="20"/>
                  </a:lnTo>
                  <a:lnTo>
                    <a:pt x="74" y="26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0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6" y="64"/>
                  </a:lnTo>
                  <a:lnTo>
                    <a:pt x="50" y="68"/>
                  </a:lnTo>
                  <a:lnTo>
                    <a:pt x="36" y="70"/>
                  </a:lnTo>
                  <a:lnTo>
                    <a:pt x="22" y="68"/>
                  </a:lnTo>
                  <a:lnTo>
                    <a:pt x="16" y="64"/>
                  </a:lnTo>
                  <a:lnTo>
                    <a:pt x="10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4313" y="2137"/>
              <a:ext cx="207" cy="2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2" y="6"/>
                </a:cxn>
                <a:cxn ang="0">
                  <a:pos x="102" y="60"/>
                </a:cxn>
                <a:cxn ang="0">
                  <a:pos x="144" y="10"/>
                </a:cxn>
                <a:cxn ang="0">
                  <a:pos x="144" y="10"/>
                </a:cxn>
                <a:cxn ang="0">
                  <a:pos x="150" y="6"/>
                </a:cxn>
                <a:cxn ang="0">
                  <a:pos x="156" y="2"/>
                </a:cxn>
                <a:cxn ang="0">
                  <a:pos x="162" y="0"/>
                </a:cxn>
                <a:cxn ang="0">
                  <a:pos x="170" y="0"/>
                </a:cxn>
                <a:cxn ang="0">
                  <a:pos x="180" y="2"/>
                </a:cxn>
                <a:cxn ang="0">
                  <a:pos x="188" y="4"/>
                </a:cxn>
                <a:cxn ang="0">
                  <a:pos x="198" y="10"/>
                </a:cxn>
                <a:cxn ang="0">
                  <a:pos x="208" y="16"/>
                </a:cxn>
                <a:cxn ang="0">
                  <a:pos x="194" y="96"/>
                </a:cxn>
                <a:cxn ang="0">
                  <a:pos x="194" y="96"/>
                </a:cxn>
                <a:cxn ang="0">
                  <a:pos x="180" y="82"/>
                </a:cxn>
                <a:cxn ang="0">
                  <a:pos x="168" y="70"/>
                </a:cxn>
                <a:cxn ang="0">
                  <a:pos x="152" y="64"/>
                </a:cxn>
                <a:cxn ang="0">
                  <a:pos x="146" y="62"/>
                </a:cxn>
                <a:cxn ang="0">
                  <a:pos x="138" y="62"/>
                </a:cxn>
                <a:cxn ang="0">
                  <a:pos x="138" y="62"/>
                </a:cxn>
                <a:cxn ang="0">
                  <a:pos x="132" y="62"/>
                </a:cxn>
                <a:cxn ang="0">
                  <a:pos x="126" y="64"/>
                </a:cxn>
                <a:cxn ang="0">
                  <a:pos x="120" y="66"/>
                </a:cxn>
                <a:cxn ang="0">
                  <a:pos x="114" y="70"/>
                </a:cxn>
                <a:cxn ang="0">
                  <a:pos x="110" y="76"/>
                </a:cxn>
                <a:cxn ang="0">
                  <a:pos x="106" y="84"/>
                </a:cxn>
                <a:cxn ang="0">
                  <a:pos x="104" y="92"/>
                </a:cxn>
                <a:cxn ang="0">
                  <a:pos x="102" y="102"/>
                </a:cxn>
                <a:cxn ang="0">
                  <a:pos x="102" y="174"/>
                </a:cxn>
                <a:cxn ang="0">
                  <a:pos x="102" y="174"/>
                </a:cxn>
                <a:cxn ang="0">
                  <a:pos x="104" y="190"/>
                </a:cxn>
                <a:cxn ang="0">
                  <a:pos x="106" y="196"/>
                </a:cxn>
                <a:cxn ang="0">
                  <a:pos x="110" y="200"/>
                </a:cxn>
                <a:cxn ang="0">
                  <a:pos x="114" y="204"/>
                </a:cxn>
                <a:cxn ang="0">
                  <a:pos x="120" y="206"/>
                </a:cxn>
                <a:cxn ang="0">
                  <a:pos x="136" y="210"/>
                </a:cxn>
                <a:cxn ang="0">
                  <a:pos x="136" y="218"/>
                </a:cxn>
                <a:cxn ang="0">
                  <a:pos x="2" y="218"/>
                </a:cxn>
                <a:cxn ang="0">
                  <a:pos x="2" y="208"/>
                </a:cxn>
                <a:cxn ang="0">
                  <a:pos x="2" y="208"/>
                </a:cxn>
                <a:cxn ang="0">
                  <a:pos x="18" y="206"/>
                </a:cxn>
                <a:cxn ang="0">
                  <a:pos x="24" y="204"/>
                </a:cxn>
                <a:cxn ang="0">
                  <a:pos x="28" y="200"/>
                </a:cxn>
                <a:cxn ang="0">
                  <a:pos x="32" y="196"/>
                </a:cxn>
                <a:cxn ang="0">
                  <a:pos x="34" y="190"/>
                </a:cxn>
                <a:cxn ang="0">
                  <a:pos x="36" y="174"/>
                </a:cxn>
                <a:cxn ang="0">
                  <a:pos x="36" y="44"/>
                </a:cxn>
                <a:cxn ang="0">
                  <a:pos x="36" y="44"/>
                </a:cxn>
                <a:cxn ang="0">
                  <a:pos x="34" y="30"/>
                </a:cxn>
                <a:cxn ang="0">
                  <a:pos x="30" y="24"/>
                </a:cxn>
                <a:cxn ang="0">
                  <a:pos x="28" y="20"/>
                </a:cxn>
                <a:cxn ang="0">
                  <a:pos x="22" y="18"/>
                </a:cxn>
                <a:cxn ang="0">
                  <a:pos x="16" y="1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8" h="218">
                  <a:moveTo>
                    <a:pt x="0" y="6"/>
                  </a:moveTo>
                  <a:lnTo>
                    <a:pt x="102" y="6"/>
                  </a:lnTo>
                  <a:lnTo>
                    <a:pt x="102" y="60"/>
                  </a:lnTo>
                  <a:lnTo>
                    <a:pt x="144" y="10"/>
                  </a:lnTo>
                  <a:lnTo>
                    <a:pt x="144" y="10"/>
                  </a:lnTo>
                  <a:lnTo>
                    <a:pt x="150" y="6"/>
                  </a:lnTo>
                  <a:lnTo>
                    <a:pt x="156" y="2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2"/>
                  </a:lnTo>
                  <a:lnTo>
                    <a:pt x="188" y="4"/>
                  </a:lnTo>
                  <a:lnTo>
                    <a:pt x="198" y="10"/>
                  </a:lnTo>
                  <a:lnTo>
                    <a:pt x="208" y="16"/>
                  </a:lnTo>
                  <a:lnTo>
                    <a:pt x="194" y="96"/>
                  </a:lnTo>
                  <a:lnTo>
                    <a:pt x="194" y="96"/>
                  </a:lnTo>
                  <a:lnTo>
                    <a:pt x="180" y="82"/>
                  </a:lnTo>
                  <a:lnTo>
                    <a:pt x="168" y="70"/>
                  </a:lnTo>
                  <a:lnTo>
                    <a:pt x="152" y="64"/>
                  </a:lnTo>
                  <a:lnTo>
                    <a:pt x="146" y="62"/>
                  </a:lnTo>
                  <a:lnTo>
                    <a:pt x="138" y="62"/>
                  </a:lnTo>
                  <a:lnTo>
                    <a:pt x="138" y="62"/>
                  </a:lnTo>
                  <a:lnTo>
                    <a:pt x="132" y="62"/>
                  </a:lnTo>
                  <a:lnTo>
                    <a:pt x="126" y="64"/>
                  </a:lnTo>
                  <a:lnTo>
                    <a:pt x="120" y="66"/>
                  </a:lnTo>
                  <a:lnTo>
                    <a:pt x="114" y="70"/>
                  </a:lnTo>
                  <a:lnTo>
                    <a:pt x="110" y="76"/>
                  </a:lnTo>
                  <a:lnTo>
                    <a:pt x="106" y="84"/>
                  </a:lnTo>
                  <a:lnTo>
                    <a:pt x="104" y="92"/>
                  </a:lnTo>
                  <a:lnTo>
                    <a:pt x="102" y="102"/>
                  </a:lnTo>
                  <a:lnTo>
                    <a:pt x="102" y="174"/>
                  </a:lnTo>
                  <a:lnTo>
                    <a:pt x="102" y="174"/>
                  </a:lnTo>
                  <a:lnTo>
                    <a:pt x="104" y="190"/>
                  </a:lnTo>
                  <a:lnTo>
                    <a:pt x="106" y="196"/>
                  </a:lnTo>
                  <a:lnTo>
                    <a:pt x="110" y="200"/>
                  </a:lnTo>
                  <a:lnTo>
                    <a:pt x="114" y="204"/>
                  </a:lnTo>
                  <a:lnTo>
                    <a:pt x="120" y="206"/>
                  </a:lnTo>
                  <a:lnTo>
                    <a:pt x="136" y="210"/>
                  </a:lnTo>
                  <a:lnTo>
                    <a:pt x="136" y="218"/>
                  </a:lnTo>
                  <a:lnTo>
                    <a:pt x="2" y="218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8" y="206"/>
                  </a:lnTo>
                  <a:lnTo>
                    <a:pt x="24" y="204"/>
                  </a:lnTo>
                  <a:lnTo>
                    <a:pt x="28" y="200"/>
                  </a:lnTo>
                  <a:lnTo>
                    <a:pt x="32" y="196"/>
                  </a:lnTo>
                  <a:lnTo>
                    <a:pt x="34" y="190"/>
                  </a:lnTo>
                  <a:lnTo>
                    <a:pt x="36" y="17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4" y="30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2" name="Freeform 19"/>
            <p:cNvSpPr>
              <a:spLocks noEditPoints="1"/>
            </p:cNvSpPr>
            <p:nvPr/>
          </p:nvSpPr>
          <p:spPr bwMode="auto">
            <a:xfrm>
              <a:off x="4106" y="2145"/>
              <a:ext cx="226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20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2" y="158"/>
                </a:cxn>
                <a:cxn ang="0">
                  <a:pos x="204" y="184"/>
                </a:cxn>
                <a:cxn ang="0">
                  <a:pos x="178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20" y="170"/>
                </a:cxn>
                <a:cxn ang="0">
                  <a:pos x="8" y="152"/>
                </a:cxn>
                <a:cxn ang="0">
                  <a:pos x="2" y="128"/>
                </a:cxn>
                <a:cxn ang="0">
                  <a:pos x="0" y="116"/>
                </a:cxn>
                <a:cxn ang="0">
                  <a:pos x="150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4" y="56"/>
                  </a:lnTo>
                  <a:lnTo>
                    <a:pt x="20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6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2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8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20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2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50" y="72"/>
                  </a:lnTo>
                  <a:lnTo>
                    <a:pt x="150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40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18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2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4" y="2145"/>
              <a:ext cx="278" cy="211"/>
            </a:xfrm>
            <a:custGeom>
              <a:avLst/>
              <a:gdLst/>
              <a:ahLst/>
              <a:cxnLst>
                <a:cxn ang="0">
                  <a:pos x="96" y="50"/>
                </a:cxn>
                <a:cxn ang="0">
                  <a:pos x="98" y="50"/>
                </a:cxn>
                <a:cxn ang="0">
                  <a:pos x="114" y="28"/>
                </a:cxn>
                <a:cxn ang="0">
                  <a:pos x="132" y="12"/>
                </a:cxn>
                <a:cxn ang="0">
                  <a:pos x="152" y="2"/>
                </a:cxn>
                <a:cxn ang="0">
                  <a:pos x="176" y="0"/>
                </a:cxn>
                <a:cxn ang="0">
                  <a:pos x="190" y="0"/>
                </a:cxn>
                <a:cxn ang="0">
                  <a:pos x="214" y="10"/>
                </a:cxn>
                <a:cxn ang="0">
                  <a:pos x="226" y="20"/>
                </a:cxn>
                <a:cxn ang="0">
                  <a:pos x="242" y="44"/>
                </a:cxn>
                <a:cxn ang="0">
                  <a:pos x="246" y="74"/>
                </a:cxn>
                <a:cxn ang="0">
                  <a:pos x="246" y="164"/>
                </a:cxn>
                <a:cxn ang="0">
                  <a:pos x="250" y="190"/>
                </a:cxn>
                <a:cxn ang="0">
                  <a:pos x="254" y="196"/>
                </a:cxn>
                <a:cxn ang="0">
                  <a:pos x="278" y="202"/>
                </a:cxn>
                <a:cxn ang="0">
                  <a:pos x="154" y="212"/>
                </a:cxn>
                <a:cxn ang="0">
                  <a:pos x="154" y="202"/>
                </a:cxn>
                <a:cxn ang="0">
                  <a:pos x="172" y="198"/>
                </a:cxn>
                <a:cxn ang="0">
                  <a:pos x="178" y="196"/>
                </a:cxn>
                <a:cxn ang="0">
                  <a:pos x="184" y="182"/>
                </a:cxn>
                <a:cxn ang="0">
                  <a:pos x="186" y="82"/>
                </a:cxn>
                <a:cxn ang="0">
                  <a:pos x="184" y="70"/>
                </a:cxn>
                <a:cxn ang="0">
                  <a:pos x="180" y="52"/>
                </a:cxn>
                <a:cxn ang="0">
                  <a:pos x="176" y="46"/>
                </a:cxn>
                <a:cxn ang="0">
                  <a:pos x="164" y="36"/>
                </a:cxn>
                <a:cxn ang="0">
                  <a:pos x="148" y="32"/>
                </a:cxn>
                <a:cxn ang="0">
                  <a:pos x="132" y="34"/>
                </a:cxn>
                <a:cxn ang="0">
                  <a:pos x="106" y="52"/>
                </a:cxn>
                <a:cxn ang="0">
                  <a:pos x="96" y="164"/>
                </a:cxn>
                <a:cxn ang="0">
                  <a:pos x="96" y="174"/>
                </a:cxn>
                <a:cxn ang="0">
                  <a:pos x="102" y="192"/>
                </a:cxn>
                <a:cxn ang="0">
                  <a:pos x="106" y="198"/>
                </a:cxn>
                <a:cxn ang="0">
                  <a:pos x="128" y="204"/>
                </a:cxn>
                <a:cxn ang="0">
                  <a:pos x="4" y="212"/>
                </a:cxn>
                <a:cxn ang="0">
                  <a:pos x="4" y="204"/>
                </a:cxn>
                <a:cxn ang="0">
                  <a:pos x="20" y="200"/>
                </a:cxn>
                <a:cxn ang="0">
                  <a:pos x="24" y="198"/>
                </a:cxn>
                <a:cxn ang="0">
                  <a:pos x="32" y="184"/>
                </a:cxn>
                <a:cxn ang="0">
                  <a:pos x="32" y="54"/>
                </a:cxn>
                <a:cxn ang="0">
                  <a:pos x="32" y="36"/>
                </a:cxn>
                <a:cxn ang="0">
                  <a:pos x="30" y="20"/>
                </a:cxn>
                <a:cxn ang="0">
                  <a:pos x="26" y="16"/>
                </a:cxn>
                <a:cxn ang="0">
                  <a:pos x="16" y="10"/>
                </a:cxn>
                <a:cxn ang="0">
                  <a:pos x="0" y="0"/>
                </a:cxn>
                <a:cxn ang="0">
                  <a:pos x="96" y="0"/>
                </a:cxn>
              </a:cxnLst>
              <a:rect l="0" t="0" r="r" b="b"/>
              <a:pathLst>
                <a:path w="278" h="212">
                  <a:moveTo>
                    <a:pt x="96" y="0"/>
                  </a:moveTo>
                  <a:lnTo>
                    <a:pt x="96" y="50"/>
                  </a:lnTo>
                  <a:lnTo>
                    <a:pt x="98" y="50"/>
                  </a:lnTo>
                  <a:lnTo>
                    <a:pt x="98" y="50"/>
                  </a:lnTo>
                  <a:lnTo>
                    <a:pt x="104" y="38"/>
                  </a:lnTo>
                  <a:lnTo>
                    <a:pt x="114" y="28"/>
                  </a:lnTo>
                  <a:lnTo>
                    <a:pt x="122" y="18"/>
                  </a:lnTo>
                  <a:lnTo>
                    <a:pt x="132" y="12"/>
                  </a:lnTo>
                  <a:lnTo>
                    <a:pt x="142" y="6"/>
                  </a:lnTo>
                  <a:lnTo>
                    <a:pt x="152" y="2"/>
                  </a:lnTo>
                  <a:lnTo>
                    <a:pt x="16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4"/>
                  </a:lnTo>
                  <a:lnTo>
                    <a:pt x="214" y="10"/>
                  </a:lnTo>
                  <a:lnTo>
                    <a:pt x="226" y="20"/>
                  </a:lnTo>
                  <a:lnTo>
                    <a:pt x="226" y="20"/>
                  </a:lnTo>
                  <a:lnTo>
                    <a:pt x="234" y="30"/>
                  </a:lnTo>
                  <a:lnTo>
                    <a:pt x="242" y="44"/>
                  </a:lnTo>
                  <a:lnTo>
                    <a:pt x="246" y="58"/>
                  </a:lnTo>
                  <a:lnTo>
                    <a:pt x="246" y="74"/>
                  </a:lnTo>
                  <a:lnTo>
                    <a:pt x="246" y="164"/>
                  </a:lnTo>
                  <a:lnTo>
                    <a:pt x="246" y="164"/>
                  </a:lnTo>
                  <a:lnTo>
                    <a:pt x="248" y="182"/>
                  </a:lnTo>
                  <a:lnTo>
                    <a:pt x="250" y="190"/>
                  </a:lnTo>
                  <a:lnTo>
                    <a:pt x="254" y="196"/>
                  </a:lnTo>
                  <a:lnTo>
                    <a:pt x="254" y="196"/>
                  </a:lnTo>
                  <a:lnTo>
                    <a:pt x="262" y="200"/>
                  </a:lnTo>
                  <a:lnTo>
                    <a:pt x="278" y="202"/>
                  </a:lnTo>
                  <a:lnTo>
                    <a:pt x="278" y="212"/>
                  </a:lnTo>
                  <a:lnTo>
                    <a:pt x="154" y="212"/>
                  </a:lnTo>
                  <a:lnTo>
                    <a:pt x="154" y="202"/>
                  </a:lnTo>
                  <a:lnTo>
                    <a:pt x="154" y="202"/>
                  </a:lnTo>
                  <a:lnTo>
                    <a:pt x="166" y="200"/>
                  </a:lnTo>
                  <a:lnTo>
                    <a:pt x="172" y="198"/>
                  </a:lnTo>
                  <a:lnTo>
                    <a:pt x="178" y="196"/>
                  </a:lnTo>
                  <a:lnTo>
                    <a:pt x="178" y="196"/>
                  </a:lnTo>
                  <a:lnTo>
                    <a:pt x="182" y="190"/>
                  </a:lnTo>
                  <a:lnTo>
                    <a:pt x="184" y="182"/>
                  </a:lnTo>
                  <a:lnTo>
                    <a:pt x="186" y="166"/>
                  </a:lnTo>
                  <a:lnTo>
                    <a:pt x="186" y="82"/>
                  </a:lnTo>
                  <a:lnTo>
                    <a:pt x="186" y="82"/>
                  </a:lnTo>
                  <a:lnTo>
                    <a:pt x="184" y="70"/>
                  </a:lnTo>
                  <a:lnTo>
                    <a:pt x="182" y="60"/>
                  </a:lnTo>
                  <a:lnTo>
                    <a:pt x="180" y="52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0" y="40"/>
                  </a:lnTo>
                  <a:lnTo>
                    <a:pt x="164" y="36"/>
                  </a:lnTo>
                  <a:lnTo>
                    <a:pt x="156" y="34"/>
                  </a:lnTo>
                  <a:lnTo>
                    <a:pt x="148" y="32"/>
                  </a:lnTo>
                  <a:lnTo>
                    <a:pt x="148" y="32"/>
                  </a:lnTo>
                  <a:lnTo>
                    <a:pt x="132" y="34"/>
                  </a:lnTo>
                  <a:lnTo>
                    <a:pt x="118" y="42"/>
                  </a:lnTo>
                  <a:lnTo>
                    <a:pt x="106" y="52"/>
                  </a:lnTo>
                  <a:lnTo>
                    <a:pt x="96" y="68"/>
                  </a:lnTo>
                  <a:lnTo>
                    <a:pt x="96" y="164"/>
                  </a:lnTo>
                  <a:lnTo>
                    <a:pt x="96" y="164"/>
                  </a:lnTo>
                  <a:lnTo>
                    <a:pt x="96" y="174"/>
                  </a:lnTo>
                  <a:lnTo>
                    <a:pt x="98" y="184"/>
                  </a:lnTo>
                  <a:lnTo>
                    <a:pt x="102" y="192"/>
                  </a:lnTo>
                  <a:lnTo>
                    <a:pt x="106" y="198"/>
                  </a:lnTo>
                  <a:lnTo>
                    <a:pt x="106" y="198"/>
                  </a:lnTo>
                  <a:lnTo>
                    <a:pt x="114" y="202"/>
                  </a:lnTo>
                  <a:lnTo>
                    <a:pt x="128" y="204"/>
                  </a:lnTo>
                  <a:lnTo>
                    <a:pt x="128" y="212"/>
                  </a:lnTo>
                  <a:lnTo>
                    <a:pt x="4" y="212"/>
                  </a:lnTo>
                  <a:lnTo>
                    <a:pt x="4" y="204"/>
                  </a:lnTo>
                  <a:lnTo>
                    <a:pt x="4" y="204"/>
                  </a:lnTo>
                  <a:lnTo>
                    <a:pt x="14" y="202"/>
                  </a:lnTo>
                  <a:lnTo>
                    <a:pt x="20" y="200"/>
                  </a:lnTo>
                  <a:lnTo>
                    <a:pt x="24" y="198"/>
                  </a:lnTo>
                  <a:lnTo>
                    <a:pt x="24" y="198"/>
                  </a:lnTo>
                  <a:lnTo>
                    <a:pt x="30" y="190"/>
                  </a:lnTo>
                  <a:lnTo>
                    <a:pt x="32" y="184"/>
                  </a:lnTo>
                  <a:lnTo>
                    <a:pt x="32" y="168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2" y="36"/>
                  </a:lnTo>
                  <a:lnTo>
                    <a:pt x="32" y="26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2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4" name="Freeform 21"/>
            <p:cNvSpPr>
              <a:spLocks noEditPoints="1"/>
            </p:cNvSpPr>
            <p:nvPr/>
          </p:nvSpPr>
          <p:spPr bwMode="auto">
            <a:xfrm>
              <a:off x="3775" y="2016"/>
              <a:ext cx="134" cy="340"/>
            </a:xfrm>
            <a:custGeom>
              <a:avLst/>
              <a:gdLst/>
              <a:ahLst/>
              <a:cxnLst>
                <a:cxn ang="0">
                  <a:pos x="100" y="296"/>
                </a:cxn>
                <a:cxn ang="0">
                  <a:pos x="100" y="306"/>
                </a:cxn>
                <a:cxn ang="0">
                  <a:pos x="104" y="320"/>
                </a:cxn>
                <a:cxn ang="0">
                  <a:pos x="112" y="328"/>
                </a:cxn>
                <a:cxn ang="0">
                  <a:pos x="134" y="332"/>
                </a:cxn>
                <a:cxn ang="0">
                  <a:pos x="2" y="340"/>
                </a:cxn>
                <a:cxn ang="0">
                  <a:pos x="2" y="332"/>
                </a:cxn>
                <a:cxn ang="0">
                  <a:pos x="24" y="326"/>
                </a:cxn>
                <a:cxn ang="0">
                  <a:pos x="28" y="324"/>
                </a:cxn>
                <a:cxn ang="0">
                  <a:pos x="34" y="310"/>
                </a:cxn>
                <a:cxn ang="0">
                  <a:pos x="36" y="182"/>
                </a:cxn>
                <a:cxn ang="0">
                  <a:pos x="36" y="162"/>
                </a:cxn>
                <a:cxn ang="0">
                  <a:pos x="32" y="146"/>
                </a:cxn>
                <a:cxn ang="0">
                  <a:pos x="28" y="142"/>
                </a:cxn>
                <a:cxn ang="0">
                  <a:pos x="14" y="138"/>
                </a:cxn>
                <a:cxn ang="0">
                  <a:pos x="0" y="128"/>
                </a:cxn>
                <a:cxn ang="0">
                  <a:pos x="30" y="36"/>
                </a:cxn>
                <a:cxn ang="0">
                  <a:pos x="30" y="28"/>
                </a:cxn>
                <a:cxn ang="0">
                  <a:pos x="36" y="14"/>
                </a:cxn>
                <a:cxn ang="0">
                  <a:pos x="46" y="6"/>
                </a:cxn>
                <a:cxn ang="0">
                  <a:pos x="68" y="0"/>
                </a:cxn>
                <a:cxn ang="0">
                  <a:pos x="88" y="6"/>
                </a:cxn>
                <a:cxn ang="0">
                  <a:pos x="98" y="14"/>
                </a:cxn>
                <a:cxn ang="0">
                  <a:pos x="104" y="28"/>
                </a:cxn>
                <a:cxn ang="0">
                  <a:pos x="104" y="36"/>
                </a:cxn>
                <a:cxn ang="0">
                  <a:pos x="102" y="50"/>
                </a:cxn>
                <a:cxn ang="0">
                  <a:pos x="92" y="62"/>
                </a:cxn>
                <a:cxn ang="0">
                  <a:pos x="80" y="68"/>
                </a:cxn>
                <a:cxn ang="0">
                  <a:pos x="54" y="68"/>
                </a:cxn>
                <a:cxn ang="0">
                  <a:pos x="42" y="62"/>
                </a:cxn>
                <a:cxn ang="0">
                  <a:pos x="32" y="50"/>
                </a:cxn>
                <a:cxn ang="0">
                  <a:pos x="30" y="36"/>
                </a:cxn>
              </a:cxnLst>
              <a:rect l="0" t="0" r="r" b="b"/>
              <a:pathLst>
                <a:path w="134" h="340">
                  <a:moveTo>
                    <a:pt x="100" y="128"/>
                  </a:moveTo>
                  <a:lnTo>
                    <a:pt x="100" y="296"/>
                  </a:lnTo>
                  <a:lnTo>
                    <a:pt x="100" y="296"/>
                  </a:lnTo>
                  <a:lnTo>
                    <a:pt x="100" y="306"/>
                  </a:lnTo>
                  <a:lnTo>
                    <a:pt x="102" y="314"/>
                  </a:lnTo>
                  <a:lnTo>
                    <a:pt x="104" y="320"/>
                  </a:lnTo>
                  <a:lnTo>
                    <a:pt x="108" y="324"/>
                  </a:lnTo>
                  <a:lnTo>
                    <a:pt x="112" y="328"/>
                  </a:lnTo>
                  <a:lnTo>
                    <a:pt x="118" y="330"/>
                  </a:lnTo>
                  <a:lnTo>
                    <a:pt x="134" y="332"/>
                  </a:lnTo>
                  <a:lnTo>
                    <a:pt x="134" y="340"/>
                  </a:lnTo>
                  <a:lnTo>
                    <a:pt x="2" y="340"/>
                  </a:lnTo>
                  <a:lnTo>
                    <a:pt x="2" y="332"/>
                  </a:lnTo>
                  <a:lnTo>
                    <a:pt x="2" y="332"/>
                  </a:lnTo>
                  <a:lnTo>
                    <a:pt x="18" y="330"/>
                  </a:lnTo>
                  <a:lnTo>
                    <a:pt x="24" y="326"/>
                  </a:lnTo>
                  <a:lnTo>
                    <a:pt x="28" y="324"/>
                  </a:lnTo>
                  <a:lnTo>
                    <a:pt x="28" y="324"/>
                  </a:lnTo>
                  <a:lnTo>
                    <a:pt x="32" y="318"/>
                  </a:lnTo>
                  <a:lnTo>
                    <a:pt x="34" y="310"/>
                  </a:lnTo>
                  <a:lnTo>
                    <a:pt x="36" y="292"/>
                  </a:lnTo>
                  <a:lnTo>
                    <a:pt x="36" y="182"/>
                  </a:lnTo>
                  <a:lnTo>
                    <a:pt x="36" y="182"/>
                  </a:lnTo>
                  <a:lnTo>
                    <a:pt x="36" y="162"/>
                  </a:lnTo>
                  <a:lnTo>
                    <a:pt x="34" y="152"/>
                  </a:lnTo>
                  <a:lnTo>
                    <a:pt x="32" y="146"/>
                  </a:lnTo>
                  <a:lnTo>
                    <a:pt x="32" y="146"/>
                  </a:lnTo>
                  <a:lnTo>
                    <a:pt x="28" y="142"/>
                  </a:lnTo>
                  <a:lnTo>
                    <a:pt x="22" y="140"/>
                  </a:lnTo>
                  <a:lnTo>
                    <a:pt x="14" y="138"/>
                  </a:lnTo>
                  <a:lnTo>
                    <a:pt x="0" y="136"/>
                  </a:lnTo>
                  <a:lnTo>
                    <a:pt x="0" y="128"/>
                  </a:lnTo>
                  <a:lnTo>
                    <a:pt x="100" y="128"/>
                  </a:lnTo>
                  <a:close/>
                  <a:moveTo>
                    <a:pt x="30" y="36"/>
                  </a:moveTo>
                  <a:lnTo>
                    <a:pt x="30" y="36"/>
                  </a:lnTo>
                  <a:lnTo>
                    <a:pt x="30" y="28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42" y="10"/>
                  </a:lnTo>
                  <a:lnTo>
                    <a:pt x="46" y="6"/>
                  </a:lnTo>
                  <a:lnTo>
                    <a:pt x="54" y="4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8" y="6"/>
                  </a:lnTo>
                  <a:lnTo>
                    <a:pt x="92" y="10"/>
                  </a:lnTo>
                  <a:lnTo>
                    <a:pt x="98" y="14"/>
                  </a:lnTo>
                  <a:lnTo>
                    <a:pt x="102" y="20"/>
                  </a:lnTo>
                  <a:lnTo>
                    <a:pt x="104" y="28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44"/>
                  </a:lnTo>
                  <a:lnTo>
                    <a:pt x="102" y="50"/>
                  </a:lnTo>
                  <a:lnTo>
                    <a:pt x="98" y="56"/>
                  </a:lnTo>
                  <a:lnTo>
                    <a:pt x="92" y="62"/>
                  </a:lnTo>
                  <a:lnTo>
                    <a:pt x="88" y="66"/>
                  </a:lnTo>
                  <a:lnTo>
                    <a:pt x="80" y="68"/>
                  </a:lnTo>
                  <a:lnTo>
                    <a:pt x="68" y="70"/>
                  </a:lnTo>
                  <a:lnTo>
                    <a:pt x="54" y="68"/>
                  </a:lnTo>
                  <a:lnTo>
                    <a:pt x="46" y="66"/>
                  </a:lnTo>
                  <a:lnTo>
                    <a:pt x="42" y="62"/>
                  </a:lnTo>
                  <a:lnTo>
                    <a:pt x="36" y="56"/>
                  </a:lnTo>
                  <a:lnTo>
                    <a:pt x="32" y="50"/>
                  </a:lnTo>
                  <a:lnTo>
                    <a:pt x="30" y="44"/>
                  </a:lnTo>
                  <a:lnTo>
                    <a:pt x="3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3775" y="2145"/>
              <a:ext cx="134" cy="211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100" y="168"/>
                </a:cxn>
                <a:cxn ang="0">
                  <a:pos x="100" y="168"/>
                </a:cxn>
                <a:cxn ang="0">
                  <a:pos x="100" y="178"/>
                </a:cxn>
                <a:cxn ang="0">
                  <a:pos x="102" y="186"/>
                </a:cxn>
                <a:cxn ang="0">
                  <a:pos x="104" y="192"/>
                </a:cxn>
                <a:cxn ang="0">
                  <a:pos x="108" y="196"/>
                </a:cxn>
                <a:cxn ang="0">
                  <a:pos x="112" y="200"/>
                </a:cxn>
                <a:cxn ang="0">
                  <a:pos x="118" y="202"/>
                </a:cxn>
                <a:cxn ang="0">
                  <a:pos x="134" y="204"/>
                </a:cxn>
                <a:cxn ang="0">
                  <a:pos x="134" y="212"/>
                </a:cxn>
                <a:cxn ang="0">
                  <a:pos x="2" y="212"/>
                </a:cxn>
                <a:cxn ang="0">
                  <a:pos x="2" y="204"/>
                </a:cxn>
                <a:cxn ang="0">
                  <a:pos x="2" y="204"/>
                </a:cxn>
                <a:cxn ang="0">
                  <a:pos x="18" y="202"/>
                </a:cxn>
                <a:cxn ang="0">
                  <a:pos x="24" y="198"/>
                </a:cxn>
                <a:cxn ang="0">
                  <a:pos x="28" y="196"/>
                </a:cxn>
                <a:cxn ang="0">
                  <a:pos x="28" y="196"/>
                </a:cxn>
                <a:cxn ang="0">
                  <a:pos x="32" y="190"/>
                </a:cxn>
                <a:cxn ang="0">
                  <a:pos x="34" y="182"/>
                </a:cxn>
                <a:cxn ang="0">
                  <a:pos x="36" y="164"/>
                </a:cxn>
                <a:cxn ang="0">
                  <a:pos x="36" y="54"/>
                </a:cxn>
                <a:cxn ang="0">
                  <a:pos x="36" y="54"/>
                </a:cxn>
                <a:cxn ang="0">
                  <a:pos x="36" y="3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2" y="18"/>
                </a:cxn>
                <a:cxn ang="0">
                  <a:pos x="28" y="14"/>
                </a:cxn>
                <a:cxn ang="0">
                  <a:pos x="22" y="12"/>
                </a:cxn>
                <a:cxn ang="0">
                  <a:pos x="1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00" y="0"/>
                </a:cxn>
              </a:cxnLst>
              <a:rect l="0" t="0" r="r" b="b"/>
              <a:pathLst>
                <a:path w="134" h="212">
                  <a:moveTo>
                    <a:pt x="100" y="0"/>
                  </a:moveTo>
                  <a:lnTo>
                    <a:pt x="100" y="168"/>
                  </a:lnTo>
                  <a:lnTo>
                    <a:pt x="100" y="168"/>
                  </a:lnTo>
                  <a:lnTo>
                    <a:pt x="100" y="178"/>
                  </a:lnTo>
                  <a:lnTo>
                    <a:pt x="102" y="186"/>
                  </a:lnTo>
                  <a:lnTo>
                    <a:pt x="104" y="192"/>
                  </a:lnTo>
                  <a:lnTo>
                    <a:pt x="108" y="196"/>
                  </a:lnTo>
                  <a:lnTo>
                    <a:pt x="112" y="200"/>
                  </a:lnTo>
                  <a:lnTo>
                    <a:pt x="118" y="202"/>
                  </a:lnTo>
                  <a:lnTo>
                    <a:pt x="134" y="204"/>
                  </a:lnTo>
                  <a:lnTo>
                    <a:pt x="134" y="212"/>
                  </a:lnTo>
                  <a:lnTo>
                    <a:pt x="2" y="212"/>
                  </a:lnTo>
                  <a:lnTo>
                    <a:pt x="2" y="204"/>
                  </a:lnTo>
                  <a:lnTo>
                    <a:pt x="2" y="204"/>
                  </a:lnTo>
                  <a:lnTo>
                    <a:pt x="18" y="202"/>
                  </a:lnTo>
                  <a:lnTo>
                    <a:pt x="24" y="198"/>
                  </a:lnTo>
                  <a:lnTo>
                    <a:pt x="28" y="196"/>
                  </a:lnTo>
                  <a:lnTo>
                    <a:pt x="28" y="196"/>
                  </a:lnTo>
                  <a:lnTo>
                    <a:pt x="32" y="190"/>
                  </a:lnTo>
                  <a:lnTo>
                    <a:pt x="34" y="182"/>
                  </a:lnTo>
                  <a:lnTo>
                    <a:pt x="36" y="16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6" y="3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28" y="14"/>
                  </a:lnTo>
                  <a:lnTo>
                    <a:pt x="22" y="12"/>
                  </a:lnTo>
                  <a:lnTo>
                    <a:pt x="1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0" y="0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06" y="2016"/>
              <a:ext cx="73" cy="69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36"/>
                </a:cxn>
                <a:cxn ang="0">
                  <a:pos x="0" y="28"/>
                </a:cxn>
                <a:cxn ang="0">
                  <a:pos x="2" y="20"/>
                </a:cxn>
                <a:cxn ang="0">
                  <a:pos x="6" y="14"/>
                </a:cxn>
                <a:cxn ang="0">
                  <a:pos x="12" y="10"/>
                </a:cxn>
                <a:cxn ang="0">
                  <a:pos x="16" y="6"/>
                </a:cxn>
                <a:cxn ang="0">
                  <a:pos x="24" y="4"/>
                </a:cxn>
                <a:cxn ang="0">
                  <a:pos x="38" y="0"/>
                </a:cxn>
                <a:cxn ang="0">
                  <a:pos x="50" y="2"/>
                </a:cxn>
                <a:cxn ang="0">
                  <a:pos x="58" y="6"/>
                </a:cxn>
                <a:cxn ang="0">
                  <a:pos x="62" y="10"/>
                </a:cxn>
                <a:cxn ang="0">
                  <a:pos x="68" y="14"/>
                </a:cxn>
                <a:cxn ang="0">
                  <a:pos x="72" y="20"/>
                </a:cxn>
                <a:cxn ang="0">
                  <a:pos x="74" y="28"/>
                </a:cxn>
                <a:cxn ang="0">
                  <a:pos x="74" y="36"/>
                </a:cxn>
                <a:cxn ang="0">
                  <a:pos x="74" y="36"/>
                </a:cxn>
                <a:cxn ang="0">
                  <a:pos x="74" y="44"/>
                </a:cxn>
                <a:cxn ang="0">
                  <a:pos x="72" y="50"/>
                </a:cxn>
                <a:cxn ang="0">
                  <a:pos x="68" y="56"/>
                </a:cxn>
                <a:cxn ang="0">
                  <a:pos x="62" y="62"/>
                </a:cxn>
                <a:cxn ang="0">
                  <a:pos x="58" y="66"/>
                </a:cxn>
                <a:cxn ang="0">
                  <a:pos x="50" y="68"/>
                </a:cxn>
                <a:cxn ang="0">
                  <a:pos x="38" y="70"/>
                </a:cxn>
                <a:cxn ang="0">
                  <a:pos x="24" y="68"/>
                </a:cxn>
                <a:cxn ang="0">
                  <a:pos x="16" y="66"/>
                </a:cxn>
                <a:cxn ang="0">
                  <a:pos x="12" y="62"/>
                </a:cxn>
                <a:cxn ang="0">
                  <a:pos x="6" y="56"/>
                </a:cxn>
                <a:cxn ang="0">
                  <a:pos x="2" y="50"/>
                </a:cxn>
                <a:cxn ang="0">
                  <a:pos x="0" y="44"/>
                </a:cxn>
                <a:cxn ang="0">
                  <a:pos x="0" y="36"/>
                </a:cxn>
              </a:cxnLst>
              <a:rect l="0" t="0" r="r" b="b"/>
              <a:pathLst>
                <a:path w="74" h="70">
                  <a:moveTo>
                    <a:pt x="0" y="36"/>
                  </a:moveTo>
                  <a:lnTo>
                    <a:pt x="0" y="36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2" y="10"/>
                  </a:lnTo>
                  <a:lnTo>
                    <a:pt x="16" y="6"/>
                  </a:lnTo>
                  <a:lnTo>
                    <a:pt x="24" y="4"/>
                  </a:lnTo>
                  <a:lnTo>
                    <a:pt x="38" y="0"/>
                  </a:lnTo>
                  <a:lnTo>
                    <a:pt x="50" y="2"/>
                  </a:lnTo>
                  <a:lnTo>
                    <a:pt x="58" y="6"/>
                  </a:lnTo>
                  <a:lnTo>
                    <a:pt x="62" y="10"/>
                  </a:lnTo>
                  <a:lnTo>
                    <a:pt x="68" y="14"/>
                  </a:lnTo>
                  <a:lnTo>
                    <a:pt x="72" y="20"/>
                  </a:lnTo>
                  <a:lnTo>
                    <a:pt x="74" y="28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74" y="44"/>
                  </a:lnTo>
                  <a:lnTo>
                    <a:pt x="72" y="50"/>
                  </a:lnTo>
                  <a:lnTo>
                    <a:pt x="68" y="56"/>
                  </a:lnTo>
                  <a:lnTo>
                    <a:pt x="62" y="62"/>
                  </a:lnTo>
                  <a:lnTo>
                    <a:pt x="58" y="66"/>
                  </a:lnTo>
                  <a:lnTo>
                    <a:pt x="50" y="68"/>
                  </a:lnTo>
                  <a:lnTo>
                    <a:pt x="38" y="70"/>
                  </a:lnTo>
                  <a:lnTo>
                    <a:pt x="24" y="68"/>
                  </a:lnTo>
                  <a:lnTo>
                    <a:pt x="16" y="66"/>
                  </a:lnTo>
                  <a:lnTo>
                    <a:pt x="12" y="62"/>
                  </a:lnTo>
                  <a:lnTo>
                    <a:pt x="6" y="56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0" y="3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870" y="2145"/>
              <a:ext cx="269" cy="211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268" y="8"/>
                </a:cxn>
                <a:cxn ang="0">
                  <a:pos x="268" y="8"/>
                </a:cxn>
                <a:cxn ang="0">
                  <a:pos x="260" y="10"/>
                </a:cxn>
                <a:cxn ang="0">
                  <a:pos x="254" y="12"/>
                </a:cxn>
                <a:cxn ang="0">
                  <a:pos x="248" y="16"/>
                </a:cxn>
                <a:cxn ang="0">
                  <a:pos x="242" y="20"/>
                </a:cxn>
                <a:cxn ang="0">
                  <a:pos x="242" y="20"/>
                </a:cxn>
                <a:cxn ang="0">
                  <a:pos x="230" y="36"/>
                </a:cxn>
                <a:cxn ang="0">
                  <a:pos x="218" y="56"/>
                </a:cxn>
                <a:cxn ang="0">
                  <a:pos x="142" y="212"/>
                </a:cxn>
                <a:cxn ang="0">
                  <a:pos x="130" y="212"/>
                </a:cxn>
                <a:cxn ang="0">
                  <a:pos x="52" y="52"/>
                </a:cxn>
                <a:cxn ang="0">
                  <a:pos x="52" y="52"/>
                </a:cxn>
                <a:cxn ang="0">
                  <a:pos x="40" y="32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30" y="0"/>
                </a:cxn>
                <a:cxn ang="0">
                  <a:pos x="130" y="8"/>
                </a:cxn>
                <a:cxn ang="0">
                  <a:pos x="130" y="8"/>
                </a:cxn>
                <a:cxn ang="0">
                  <a:pos x="122" y="12"/>
                </a:cxn>
                <a:cxn ang="0">
                  <a:pos x="116" y="16"/>
                </a:cxn>
                <a:cxn ang="0">
                  <a:pos x="112" y="20"/>
                </a:cxn>
                <a:cxn ang="0">
                  <a:pos x="110" y="28"/>
                </a:cxn>
                <a:cxn ang="0">
                  <a:pos x="110" y="28"/>
                </a:cxn>
                <a:cxn ang="0">
                  <a:pos x="112" y="34"/>
                </a:cxn>
                <a:cxn ang="0">
                  <a:pos x="114" y="42"/>
                </a:cxn>
                <a:cxn ang="0">
                  <a:pos x="162" y="136"/>
                </a:cxn>
                <a:cxn ang="0">
                  <a:pos x="200" y="60"/>
                </a:cxn>
                <a:cxn ang="0">
                  <a:pos x="200" y="60"/>
                </a:cxn>
                <a:cxn ang="0">
                  <a:pos x="206" y="44"/>
                </a:cxn>
                <a:cxn ang="0">
                  <a:pos x="208" y="32"/>
                </a:cxn>
                <a:cxn ang="0">
                  <a:pos x="208" y="32"/>
                </a:cxn>
                <a:cxn ang="0">
                  <a:pos x="208" y="22"/>
                </a:cxn>
                <a:cxn ang="0">
                  <a:pos x="202" y="16"/>
                </a:cxn>
                <a:cxn ang="0">
                  <a:pos x="194" y="10"/>
                </a:cxn>
                <a:cxn ang="0">
                  <a:pos x="184" y="8"/>
                </a:cxn>
                <a:cxn ang="0">
                  <a:pos x="184" y="0"/>
                </a:cxn>
                <a:cxn ang="0">
                  <a:pos x="268" y="0"/>
                </a:cxn>
              </a:cxnLst>
              <a:rect l="0" t="0" r="r" b="b"/>
              <a:pathLst>
                <a:path w="268" h="212">
                  <a:moveTo>
                    <a:pt x="268" y="0"/>
                  </a:moveTo>
                  <a:lnTo>
                    <a:pt x="268" y="8"/>
                  </a:lnTo>
                  <a:lnTo>
                    <a:pt x="268" y="8"/>
                  </a:lnTo>
                  <a:lnTo>
                    <a:pt x="260" y="10"/>
                  </a:lnTo>
                  <a:lnTo>
                    <a:pt x="254" y="12"/>
                  </a:lnTo>
                  <a:lnTo>
                    <a:pt x="248" y="16"/>
                  </a:lnTo>
                  <a:lnTo>
                    <a:pt x="242" y="20"/>
                  </a:lnTo>
                  <a:lnTo>
                    <a:pt x="242" y="20"/>
                  </a:lnTo>
                  <a:lnTo>
                    <a:pt x="230" y="36"/>
                  </a:lnTo>
                  <a:lnTo>
                    <a:pt x="218" y="56"/>
                  </a:lnTo>
                  <a:lnTo>
                    <a:pt x="142" y="212"/>
                  </a:lnTo>
                  <a:lnTo>
                    <a:pt x="130" y="21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0" y="32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22" y="14"/>
                  </a:lnTo>
                  <a:lnTo>
                    <a:pt x="16" y="12"/>
                  </a:lnTo>
                  <a:lnTo>
                    <a:pt x="0" y="8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30" y="8"/>
                  </a:lnTo>
                  <a:lnTo>
                    <a:pt x="122" y="12"/>
                  </a:lnTo>
                  <a:lnTo>
                    <a:pt x="116" y="16"/>
                  </a:lnTo>
                  <a:lnTo>
                    <a:pt x="112" y="20"/>
                  </a:lnTo>
                  <a:lnTo>
                    <a:pt x="110" y="28"/>
                  </a:lnTo>
                  <a:lnTo>
                    <a:pt x="110" y="28"/>
                  </a:lnTo>
                  <a:lnTo>
                    <a:pt x="112" y="34"/>
                  </a:lnTo>
                  <a:lnTo>
                    <a:pt x="114" y="42"/>
                  </a:lnTo>
                  <a:lnTo>
                    <a:pt x="162" y="136"/>
                  </a:lnTo>
                  <a:lnTo>
                    <a:pt x="200" y="60"/>
                  </a:lnTo>
                  <a:lnTo>
                    <a:pt x="200" y="60"/>
                  </a:lnTo>
                  <a:lnTo>
                    <a:pt x="206" y="44"/>
                  </a:lnTo>
                  <a:lnTo>
                    <a:pt x="208" y="32"/>
                  </a:lnTo>
                  <a:lnTo>
                    <a:pt x="208" y="32"/>
                  </a:lnTo>
                  <a:lnTo>
                    <a:pt x="208" y="22"/>
                  </a:lnTo>
                  <a:lnTo>
                    <a:pt x="202" y="16"/>
                  </a:lnTo>
                  <a:lnTo>
                    <a:pt x="194" y="10"/>
                  </a:lnTo>
                  <a:lnTo>
                    <a:pt x="184" y="8"/>
                  </a:lnTo>
                  <a:lnTo>
                    <a:pt x="18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522" y="2145"/>
              <a:ext cx="165" cy="21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0" y="138"/>
                </a:cxn>
                <a:cxn ang="0">
                  <a:pos x="26" y="166"/>
                </a:cxn>
                <a:cxn ang="0">
                  <a:pos x="46" y="186"/>
                </a:cxn>
                <a:cxn ang="0">
                  <a:pos x="66" y="198"/>
                </a:cxn>
                <a:cxn ang="0">
                  <a:pos x="88" y="202"/>
                </a:cxn>
                <a:cxn ang="0">
                  <a:pos x="102" y="200"/>
                </a:cxn>
                <a:cxn ang="0">
                  <a:pos x="114" y="192"/>
                </a:cxn>
                <a:cxn ang="0">
                  <a:pos x="122" y="184"/>
                </a:cxn>
                <a:cxn ang="0">
                  <a:pos x="126" y="172"/>
                </a:cxn>
                <a:cxn ang="0">
                  <a:pos x="124" y="166"/>
                </a:cxn>
                <a:cxn ang="0">
                  <a:pos x="120" y="154"/>
                </a:cxn>
                <a:cxn ang="0">
                  <a:pos x="114" y="150"/>
                </a:cxn>
                <a:cxn ang="0">
                  <a:pos x="98" y="140"/>
                </a:cxn>
                <a:cxn ang="0">
                  <a:pos x="70" y="128"/>
                </a:cxn>
                <a:cxn ang="0">
                  <a:pos x="34" y="112"/>
                </a:cxn>
                <a:cxn ang="0">
                  <a:pos x="14" y="98"/>
                </a:cxn>
                <a:cxn ang="0">
                  <a:pos x="8" y="90"/>
                </a:cxn>
                <a:cxn ang="0">
                  <a:pos x="0" y="72"/>
                </a:cxn>
                <a:cxn ang="0">
                  <a:pos x="0" y="60"/>
                </a:cxn>
                <a:cxn ang="0">
                  <a:pos x="4" y="38"/>
                </a:cxn>
                <a:cxn ang="0">
                  <a:pos x="20" y="18"/>
                </a:cxn>
                <a:cxn ang="0">
                  <a:pos x="32" y="10"/>
                </a:cxn>
                <a:cxn ang="0">
                  <a:pos x="58" y="0"/>
                </a:cxn>
                <a:cxn ang="0">
                  <a:pos x="74" y="0"/>
                </a:cxn>
                <a:cxn ang="0">
                  <a:pos x="130" y="6"/>
                </a:cxn>
                <a:cxn ang="0">
                  <a:pos x="154" y="14"/>
                </a:cxn>
                <a:cxn ang="0">
                  <a:pos x="144" y="62"/>
                </a:cxn>
                <a:cxn ang="0">
                  <a:pos x="138" y="52"/>
                </a:cxn>
                <a:cxn ang="0">
                  <a:pos x="126" y="34"/>
                </a:cxn>
                <a:cxn ang="0">
                  <a:pos x="116" y="26"/>
                </a:cxn>
                <a:cxn ang="0">
                  <a:pos x="98" y="18"/>
                </a:cxn>
                <a:cxn ang="0">
                  <a:pos x="78" y="14"/>
                </a:cxn>
                <a:cxn ang="0">
                  <a:pos x="64" y="16"/>
                </a:cxn>
                <a:cxn ang="0">
                  <a:pos x="52" y="20"/>
                </a:cxn>
                <a:cxn ang="0">
                  <a:pos x="44" y="32"/>
                </a:cxn>
                <a:cxn ang="0">
                  <a:pos x="42" y="36"/>
                </a:cxn>
                <a:cxn ang="0">
                  <a:pos x="52" y="52"/>
                </a:cxn>
                <a:cxn ang="0">
                  <a:pos x="64" y="60"/>
                </a:cxn>
                <a:cxn ang="0">
                  <a:pos x="90" y="70"/>
                </a:cxn>
                <a:cxn ang="0">
                  <a:pos x="128" y="88"/>
                </a:cxn>
                <a:cxn ang="0">
                  <a:pos x="152" y="104"/>
                </a:cxn>
                <a:cxn ang="0">
                  <a:pos x="158" y="114"/>
                </a:cxn>
                <a:cxn ang="0">
                  <a:pos x="166" y="134"/>
                </a:cxn>
                <a:cxn ang="0">
                  <a:pos x="166" y="146"/>
                </a:cxn>
                <a:cxn ang="0">
                  <a:pos x="160" y="174"/>
                </a:cxn>
                <a:cxn ang="0">
                  <a:pos x="144" y="196"/>
                </a:cxn>
                <a:cxn ang="0">
                  <a:pos x="130" y="204"/>
                </a:cxn>
                <a:cxn ang="0">
                  <a:pos x="104" y="216"/>
                </a:cxn>
                <a:cxn ang="0">
                  <a:pos x="90" y="216"/>
                </a:cxn>
                <a:cxn ang="0">
                  <a:pos x="34" y="212"/>
                </a:cxn>
              </a:cxnLst>
              <a:rect l="0" t="0" r="r" b="b"/>
              <a:pathLst>
                <a:path w="166" h="216">
                  <a:moveTo>
                    <a:pt x="0" y="206"/>
                  </a:moveTo>
                  <a:lnTo>
                    <a:pt x="0" y="138"/>
                  </a:lnTo>
                  <a:lnTo>
                    <a:pt x="10" y="138"/>
                  </a:lnTo>
                  <a:lnTo>
                    <a:pt x="10" y="138"/>
                  </a:lnTo>
                  <a:lnTo>
                    <a:pt x="18" y="154"/>
                  </a:lnTo>
                  <a:lnTo>
                    <a:pt x="26" y="166"/>
                  </a:lnTo>
                  <a:lnTo>
                    <a:pt x="36" y="176"/>
                  </a:lnTo>
                  <a:lnTo>
                    <a:pt x="46" y="186"/>
                  </a:lnTo>
                  <a:lnTo>
                    <a:pt x="56" y="192"/>
                  </a:lnTo>
                  <a:lnTo>
                    <a:pt x="66" y="198"/>
                  </a:lnTo>
                  <a:lnTo>
                    <a:pt x="76" y="200"/>
                  </a:lnTo>
                  <a:lnTo>
                    <a:pt x="88" y="202"/>
                  </a:lnTo>
                  <a:lnTo>
                    <a:pt x="88" y="202"/>
                  </a:lnTo>
                  <a:lnTo>
                    <a:pt x="102" y="200"/>
                  </a:lnTo>
                  <a:lnTo>
                    <a:pt x="114" y="192"/>
                  </a:lnTo>
                  <a:lnTo>
                    <a:pt x="114" y="192"/>
                  </a:lnTo>
                  <a:lnTo>
                    <a:pt x="118" y="188"/>
                  </a:lnTo>
                  <a:lnTo>
                    <a:pt x="122" y="184"/>
                  </a:lnTo>
                  <a:lnTo>
                    <a:pt x="124" y="178"/>
                  </a:lnTo>
                  <a:lnTo>
                    <a:pt x="126" y="172"/>
                  </a:lnTo>
                  <a:lnTo>
                    <a:pt x="126" y="172"/>
                  </a:lnTo>
                  <a:lnTo>
                    <a:pt x="124" y="166"/>
                  </a:lnTo>
                  <a:lnTo>
                    <a:pt x="122" y="160"/>
                  </a:lnTo>
                  <a:lnTo>
                    <a:pt x="120" y="154"/>
                  </a:lnTo>
                  <a:lnTo>
                    <a:pt x="114" y="150"/>
                  </a:lnTo>
                  <a:lnTo>
                    <a:pt x="114" y="150"/>
                  </a:lnTo>
                  <a:lnTo>
                    <a:pt x="108" y="144"/>
                  </a:lnTo>
                  <a:lnTo>
                    <a:pt x="98" y="140"/>
                  </a:lnTo>
                  <a:lnTo>
                    <a:pt x="70" y="128"/>
                  </a:lnTo>
                  <a:lnTo>
                    <a:pt x="70" y="128"/>
                  </a:lnTo>
                  <a:lnTo>
                    <a:pt x="50" y="120"/>
                  </a:lnTo>
                  <a:lnTo>
                    <a:pt x="34" y="112"/>
                  </a:lnTo>
                  <a:lnTo>
                    <a:pt x="22" y="106"/>
                  </a:lnTo>
                  <a:lnTo>
                    <a:pt x="14" y="98"/>
                  </a:lnTo>
                  <a:lnTo>
                    <a:pt x="14" y="98"/>
                  </a:lnTo>
                  <a:lnTo>
                    <a:pt x="8" y="90"/>
                  </a:lnTo>
                  <a:lnTo>
                    <a:pt x="4" y="80"/>
                  </a:lnTo>
                  <a:lnTo>
                    <a:pt x="0" y="72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4" y="38"/>
                  </a:lnTo>
                  <a:lnTo>
                    <a:pt x="12" y="2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58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104" y="2"/>
                  </a:lnTo>
                  <a:lnTo>
                    <a:pt x="130" y="6"/>
                  </a:lnTo>
                  <a:lnTo>
                    <a:pt x="142" y="10"/>
                  </a:lnTo>
                  <a:lnTo>
                    <a:pt x="154" y="14"/>
                  </a:lnTo>
                  <a:lnTo>
                    <a:pt x="154" y="62"/>
                  </a:lnTo>
                  <a:lnTo>
                    <a:pt x="144" y="62"/>
                  </a:lnTo>
                  <a:lnTo>
                    <a:pt x="144" y="62"/>
                  </a:lnTo>
                  <a:lnTo>
                    <a:pt x="138" y="52"/>
                  </a:lnTo>
                  <a:lnTo>
                    <a:pt x="132" y="42"/>
                  </a:lnTo>
                  <a:lnTo>
                    <a:pt x="126" y="34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2"/>
                  </a:lnTo>
                  <a:lnTo>
                    <a:pt x="98" y="18"/>
                  </a:lnTo>
                  <a:lnTo>
                    <a:pt x="88" y="14"/>
                  </a:lnTo>
                  <a:lnTo>
                    <a:pt x="78" y="14"/>
                  </a:lnTo>
                  <a:lnTo>
                    <a:pt x="78" y="14"/>
                  </a:lnTo>
                  <a:lnTo>
                    <a:pt x="64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4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64" y="60"/>
                  </a:lnTo>
                  <a:lnTo>
                    <a:pt x="90" y="70"/>
                  </a:lnTo>
                  <a:lnTo>
                    <a:pt x="90" y="70"/>
                  </a:lnTo>
                  <a:lnTo>
                    <a:pt x="110" y="80"/>
                  </a:lnTo>
                  <a:lnTo>
                    <a:pt x="128" y="88"/>
                  </a:lnTo>
                  <a:lnTo>
                    <a:pt x="142" y="96"/>
                  </a:lnTo>
                  <a:lnTo>
                    <a:pt x="152" y="104"/>
                  </a:lnTo>
                  <a:lnTo>
                    <a:pt x="152" y="104"/>
                  </a:lnTo>
                  <a:lnTo>
                    <a:pt x="158" y="114"/>
                  </a:lnTo>
                  <a:lnTo>
                    <a:pt x="162" y="124"/>
                  </a:lnTo>
                  <a:lnTo>
                    <a:pt x="166" y="134"/>
                  </a:lnTo>
                  <a:lnTo>
                    <a:pt x="166" y="146"/>
                  </a:lnTo>
                  <a:lnTo>
                    <a:pt x="166" y="146"/>
                  </a:lnTo>
                  <a:lnTo>
                    <a:pt x="166" y="160"/>
                  </a:lnTo>
                  <a:lnTo>
                    <a:pt x="160" y="174"/>
                  </a:lnTo>
                  <a:lnTo>
                    <a:pt x="154" y="184"/>
                  </a:lnTo>
                  <a:lnTo>
                    <a:pt x="144" y="196"/>
                  </a:lnTo>
                  <a:lnTo>
                    <a:pt x="144" y="196"/>
                  </a:lnTo>
                  <a:lnTo>
                    <a:pt x="130" y="204"/>
                  </a:lnTo>
                  <a:lnTo>
                    <a:pt x="118" y="212"/>
                  </a:lnTo>
                  <a:lnTo>
                    <a:pt x="104" y="216"/>
                  </a:lnTo>
                  <a:lnTo>
                    <a:pt x="90" y="216"/>
                  </a:lnTo>
                  <a:lnTo>
                    <a:pt x="90" y="216"/>
                  </a:lnTo>
                  <a:lnTo>
                    <a:pt x="62" y="216"/>
                  </a:lnTo>
                  <a:lnTo>
                    <a:pt x="34" y="212"/>
                  </a:lnTo>
                  <a:lnTo>
                    <a:pt x="0" y="206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3211" y="2070"/>
              <a:ext cx="317" cy="294"/>
            </a:xfrm>
            <a:custGeom>
              <a:avLst/>
              <a:gdLst/>
              <a:ahLst/>
              <a:cxnLst>
                <a:cxn ang="0">
                  <a:pos x="218" y="248"/>
                </a:cxn>
                <a:cxn ang="0">
                  <a:pos x="194" y="270"/>
                </a:cxn>
                <a:cxn ang="0">
                  <a:pos x="174" y="284"/>
                </a:cxn>
                <a:cxn ang="0">
                  <a:pos x="164" y="288"/>
                </a:cxn>
                <a:cxn ang="0">
                  <a:pos x="142" y="292"/>
                </a:cxn>
                <a:cxn ang="0">
                  <a:pos x="128" y="294"/>
                </a:cxn>
                <a:cxn ang="0">
                  <a:pos x="88" y="286"/>
                </a:cxn>
                <a:cxn ang="0">
                  <a:pos x="58" y="268"/>
                </a:cxn>
                <a:cxn ang="0">
                  <a:pos x="46" y="254"/>
                </a:cxn>
                <a:cxn ang="0">
                  <a:pos x="34" y="220"/>
                </a:cxn>
                <a:cxn ang="0">
                  <a:pos x="32" y="48"/>
                </a:cxn>
                <a:cxn ang="0">
                  <a:pos x="32" y="30"/>
                </a:cxn>
                <a:cxn ang="0">
                  <a:pos x="26" y="16"/>
                </a:cxn>
                <a:cxn ang="0">
                  <a:pos x="22" y="14"/>
                </a:cxn>
                <a:cxn ang="0">
                  <a:pos x="0" y="8"/>
                </a:cxn>
                <a:cxn ang="0">
                  <a:pos x="98" y="0"/>
                </a:cxn>
                <a:cxn ang="0">
                  <a:pos x="98" y="210"/>
                </a:cxn>
                <a:cxn ang="0">
                  <a:pos x="102" y="234"/>
                </a:cxn>
                <a:cxn ang="0">
                  <a:pos x="112" y="252"/>
                </a:cxn>
                <a:cxn ang="0">
                  <a:pos x="120" y="258"/>
                </a:cxn>
                <a:cxn ang="0">
                  <a:pos x="138" y="266"/>
                </a:cxn>
                <a:cxn ang="0">
                  <a:pos x="150" y="266"/>
                </a:cxn>
                <a:cxn ang="0">
                  <a:pos x="168" y="264"/>
                </a:cxn>
                <a:cxn ang="0">
                  <a:pos x="202" y="244"/>
                </a:cxn>
                <a:cxn ang="0">
                  <a:pos x="220" y="48"/>
                </a:cxn>
                <a:cxn ang="0">
                  <a:pos x="220" y="34"/>
                </a:cxn>
                <a:cxn ang="0">
                  <a:pos x="216" y="20"/>
                </a:cxn>
                <a:cxn ang="0">
                  <a:pos x="214" y="16"/>
                </a:cxn>
                <a:cxn ang="0">
                  <a:pos x="202" y="10"/>
                </a:cxn>
                <a:cxn ang="0">
                  <a:pos x="188" y="0"/>
                </a:cxn>
                <a:cxn ang="0">
                  <a:pos x="282" y="238"/>
                </a:cxn>
                <a:cxn ang="0">
                  <a:pos x="282" y="250"/>
                </a:cxn>
                <a:cxn ang="0">
                  <a:pos x="284" y="266"/>
                </a:cxn>
                <a:cxn ang="0">
                  <a:pos x="288" y="270"/>
                </a:cxn>
                <a:cxn ang="0">
                  <a:pos x="298" y="276"/>
                </a:cxn>
                <a:cxn ang="0">
                  <a:pos x="316" y="286"/>
                </a:cxn>
              </a:cxnLst>
              <a:rect l="0" t="0" r="r" b="b"/>
              <a:pathLst>
                <a:path w="316" h="294">
                  <a:moveTo>
                    <a:pt x="218" y="286"/>
                  </a:moveTo>
                  <a:lnTo>
                    <a:pt x="218" y="248"/>
                  </a:lnTo>
                  <a:lnTo>
                    <a:pt x="218" y="248"/>
                  </a:lnTo>
                  <a:lnTo>
                    <a:pt x="194" y="270"/>
                  </a:lnTo>
                  <a:lnTo>
                    <a:pt x="184" y="278"/>
                  </a:lnTo>
                  <a:lnTo>
                    <a:pt x="174" y="284"/>
                  </a:lnTo>
                  <a:lnTo>
                    <a:pt x="174" y="284"/>
                  </a:lnTo>
                  <a:lnTo>
                    <a:pt x="164" y="288"/>
                  </a:lnTo>
                  <a:lnTo>
                    <a:pt x="154" y="290"/>
                  </a:lnTo>
                  <a:lnTo>
                    <a:pt x="142" y="292"/>
                  </a:lnTo>
                  <a:lnTo>
                    <a:pt x="128" y="294"/>
                  </a:lnTo>
                  <a:lnTo>
                    <a:pt x="128" y="294"/>
                  </a:lnTo>
                  <a:lnTo>
                    <a:pt x="108" y="292"/>
                  </a:lnTo>
                  <a:lnTo>
                    <a:pt x="88" y="286"/>
                  </a:lnTo>
                  <a:lnTo>
                    <a:pt x="72" y="278"/>
                  </a:lnTo>
                  <a:lnTo>
                    <a:pt x="58" y="268"/>
                  </a:lnTo>
                  <a:lnTo>
                    <a:pt x="58" y="268"/>
                  </a:lnTo>
                  <a:lnTo>
                    <a:pt x="46" y="254"/>
                  </a:lnTo>
                  <a:lnTo>
                    <a:pt x="38" y="238"/>
                  </a:lnTo>
                  <a:lnTo>
                    <a:pt x="34" y="220"/>
                  </a:lnTo>
                  <a:lnTo>
                    <a:pt x="32" y="19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30"/>
                  </a:lnTo>
                  <a:lnTo>
                    <a:pt x="30" y="22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6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98" y="0"/>
                  </a:lnTo>
                  <a:lnTo>
                    <a:pt x="98" y="210"/>
                  </a:lnTo>
                  <a:lnTo>
                    <a:pt x="98" y="210"/>
                  </a:lnTo>
                  <a:lnTo>
                    <a:pt x="98" y="224"/>
                  </a:lnTo>
                  <a:lnTo>
                    <a:pt x="102" y="234"/>
                  </a:lnTo>
                  <a:lnTo>
                    <a:pt x="106" y="244"/>
                  </a:lnTo>
                  <a:lnTo>
                    <a:pt x="112" y="252"/>
                  </a:lnTo>
                  <a:lnTo>
                    <a:pt x="112" y="252"/>
                  </a:lnTo>
                  <a:lnTo>
                    <a:pt x="120" y="258"/>
                  </a:lnTo>
                  <a:lnTo>
                    <a:pt x="128" y="264"/>
                  </a:lnTo>
                  <a:lnTo>
                    <a:pt x="138" y="266"/>
                  </a:lnTo>
                  <a:lnTo>
                    <a:pt x="150" y="266"/>
                  </a:lnTo>
                  <a:lnTo>
                    <a:pt x="150" y="266"/>
                  </a:lnTo>
                  <a:lnTo>
                    <a:pt x="160" y="266"/>
                  </a:lnTo>
                  <a:lnTo>
                    <a:pt x="168" y="264"/>
                  </a:lnTo>
                  <a:lnTo>
                    <a:pt x="184" y="256"/>
                  </a:lnTo>
                  <a:lnTo>
                    <a:pt x="202" y="244"/>
                  </a:lnTo>
                  <a:lnTo>
                    <a:pt x="220" y="228"/>
                  </a:lnTo>
                  <a:lnTo>
                    <a:pt x="220" y="48"/>
                  </a:lnTo>
                  <a:lnTo>
                    <a:pt x="220" y="48"/>
                  </a:lnTo>
                  <a:lnTo>
                    <a:pt x="220" y="34"/>
                  </a:lnTo>
                  <a:lnTo>
                    <a:pt x="218" y="24"/>
                  </a:lnTo>
                  <a:lnTo>
                    <a:pt x="216" y="20"/>
                  </a:lnTo>
                  <a:lnTo>
                    <a:pt x="214" y="16"/>
                  </a:lnTo>
                  <a:lnTo>
                    <a:pt x="214" y="16"/>
                  </a:lnTo>
                  <a:lnTo>
                    <a:pt x="208" y="12"/>
                  </a:lnTo>
                  <a:lnTo>
                    <a:pt x="202" y="10"/>
                  </a:lnTo>
                  <a:lnTo>
                    <a:pt x="188" y="8"/>
                  </a:lnTo>
                  <a:lnTo>
                    <a:pt x="188" y="0"/>
                  </a:lnTo>
                  <a:lnTo>
                    <a:pt x="282" y="0"/>
                  </a:lnTo>
                  <a:lnTo>
                    <a:pt x="282" y="238"/>
                  </a:lnTo>
                  <a:lnTo>
                    <a:pt x="282" y="238"/>
                  </a:lnTo>
                  <a:lnTo>
                    <a:pt x="282" y="250"/>
                  </a:lnTo>
                  <a:lnTo>
                    <a:pt x="282" y="258"/>
                  </a:lnTo>
                  <a:lnTo>
                    <a:pt x="284" y="266"/>
                  </a:lnTo>
                  <a:lnTo>
                    <a:pt x="288" y="270"/>
                  </a:lnTo>
                  <a:lnTo>
                    <a:pt x="288" y="270"/>
                  </a:lnTo>
                  <a:lnTo>
                    <a:pt x="292" y="272"/>
                  </a:lnTo>
                  <a:lnTo>
                    <a:pt x="298" y="276"/>
                  </a:lnTo>
                  <a:lnTo>
                    <a:pt x="316" y="278"/>
                  </a:lnTo>
                  <a:lnTo>
                    <a:pt x="316" y="286"/>
                  </a:lnTo>
                  <a:lnTo>
                    <a:pt x="218" y="28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941" y="2145"/>
              <a:ext cx="225" cy="21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2" y="88"/>
                </a:cxn>
                <a:cxn ang="0">
                  <a:pos x="8" y="66"/>
                </a:cxn>
                <a:cxn ang="0">
                  <a:pos x="18" y="46"/>
                </a:cxn>
                <a:cxn ang="0">
                  <a:pos x="34" y="30"/>
                </a:cxn>
                <a:cxn ang="0">
                  <a:pos x="72" y="8"/>
                </a:cxn>
                <a:cxn ang="0">
                  <a:pos x="122" y="0"/>
                </a:cxn>
                <a:cxn ang="0">
                  <a:pos x="144" y="0"/>
                </a:cxn>
                <a:cxn ang="0">
                  <a:pos x="178" y="14"/>
                </a:cxn>
                <a:cxn ang="0">
                  <a:pos x="202" y="38"/>
                </a:cxn>
                <a:cxn ang="0">
                  <a:pos x="214" y="72"/>
                </a:cxn>
                <a:cxn ang="0">
                  <a:pos x="70" y="92"/>
                </a:cxn>
                <a:cxn ang="0">
                  <a:pos x="70" y="110"/>
                </a:cxn>
                <a:cxn ang="0">
                  <a:pos x="80" y="142"/>
                </a:cxn>
                <a:cxn ang="0">
                  <a:pos x="98" y="168"/>
                </a:cxn>
                <a:cxn ang="0">
                  <a:pos x="120" y="184"/>
                </a:cxn>
                <a:cxn ang="0">
                  <a:pos x="134" y="186"/>
                </a:cxn>
                <a:cxn ang="0">
                  <a:pos x="164" y="184"/>
                </a:cxn>
                <a:cxn ang="0">
                  <a:pos x="186" y="174"/>
                </a:cxn>
                <a:cxn ang="0">
                  <a:pos x="208" y="154"/>
                </a:cxn>
                <a:cxn ang="0">
                  <a:pos x="226" y="144"/>
                </a:cxn>
                <a:cxn ang="0">
                  <a:pos x="220" y="158"/>
                </a:cxn>
                <a:cxn ang="0">
                  <a:pos x="204" y="184"/>
                </a:cxn>
                <a:cxn ang="0">
                  <a:pos x="176" y="204"/>
                </a:cxn>
                <a:cxn ang="0">
                  <a:pos x="140" y="216"/>
                </a:cxn>
                <a:cxn ang="0">
                  <a:pos x="118" y="216"/>
                </a:cxn>
                <a:cxn ang="0">
                  <a:pos x="80" y="212"/>
                </a:cxn>
                <a:cxn ang="0">
                  <a:pos x="42" y="194"/>
                </a:cxn>
                <a:cxn ang="0">
                  <a:pos x="18" y="170"/>
                </a:cxn>
                <a:cxn ang="0">
                  <a:pos x="8" y="152"/>
                </a:cxn>
                <a:cxn ang="0">
                  <a:pos x="0" y="128"/>
                </a:cxn>
                <a:cxn ang="0">
                  <a:pos x="0" y="116"/>
                </a:cxn>
                <a:cxn ang="0">
                  <a:pos x="148" y="72"/>
                </a:cxn>
                <a:cxn ang="0">
                  <a:pos x="148" y="60"/>
                </a:cxn>
                <a:cxn ang="0">
                  <a:pos x="144" y="42"/>
                </a:cxn>
                <a:cxn ang="0">
                  <a:pos x="134" y="28"/>
                </a:cxn>
                <a:cxn ang="0">
                  <a:pos x="120" y="20"/>
                </a:cxn>
                <a:cxn ang="0">
                  <a:pos x="114" y="18"/>
                </a:cxn>
                <a:cxn ang="0">
                  <a:pos x="100" y="22"/>
                </a:cxn>
                <a:cxn ang="0">
                  <a:pos x="86" y="32"/>
                </a:cxn>
                <a:cxn ang="0">
                  <a:pos x="76" y="50"/>
                </a:cxn>
                <a:cxn ang="0">
                  <a:pos x="72" y="72"/>
                </a:cxn>
              </a:cxnLst>
              <a:rect l="0" t="0" r="r" b="b"/>
              <a:pathLst>
                <a:path w="226" h="216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2" y="88"/>
                  </a:lnTo>
                  <a:lnTo>
                    <a:pt x="4" y="76"/>
                  </a:lnTo>
                  <a:lnTo>
                    <a:pt x="8" y="66"/>
                  </a:lnTo>
                  <a:lnTo>
                    <a:pt x="12" y="56"/>
                  </a:lnTo>
                  <a:lnTo>
                    <a:pt x="18" y="46"/>
                  </a:lnTo>
                  <a:lnTo>
                    <a:pt x="26" y="38"/>
                  </a:lnTo>
                  <a:lnTo>
                    <a:pt x="34" y="30"/>
                  </a:lnTo>
                  <a:lnTo>
                    <a:pt x="52" y="16"/>
                  </a:lnTo>
                  <a:lnTo>
                    <a:pt x="72" y="8"/>
                  </a:lnTo>
                  <a:lnTo>
                    <a:pt x="96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44" y="0"/>
                  </a:lnTo>
                  <a:lnTo>
                    <a:pt x="162" y="6"/>
                  </a:lnTo>
                  <a:lnTo>
                    <a:pt x="178" y="14"/>
                  </a:lnTo>
                  <a:lnTo>
                    <a:pt x="192" y="26"/>
                  </a:lnTo>
                  <a:lnTo>
                    <a:pt x="202" y="38"/>
                  </a:lnTo>
                  <a:lnTo>
                    <a:pt x="210" y="54"/>
                  </a:lnTo>
                  <a:lnTo>
                    <a:pt x="214" y="72"/>
                  </a:lnTo>
                  <a:lnTo>
                    <a:pt x="218" y="92"/>
                  </a:lnTo>
                  <a:lnTo>
                    <a:pt x="70" y="92"/>
                  </a:lnTo>
                  <a:lnTo>
                    <a:pt x="70" y="92"/>
                  </a:lnTo>
                  <a:lnTo>
                    <a:pt x="70" y="110"/>
                  </a:lnTo>
                  <a:lnTo>
                    <a:pt x="74" y="126"/>
                  </a:lnTo>
                  <a:lnTo>
                    <a:pt x="80" y="142"/>
                  </a:lnTo>
                  <a:lnTo>
                    <a:pt x="88" y="156"/>
                  </a:lnTo>
                  <a:lnTo>
                    <a:pt x="98" y="168"/>
                  </a:lnTo>
                  <a:lnTo>
                    <a:pt x="108" y="178"/>
                  </a:lnTo>
                  <a:lnTo>
                    <a:pt x="120" y="184"/>
                  </a:lnTo>
                  <a:lnTo>
                    <a:pt x="134" y="186"/>
                  </a:lnTo>
                  <a:lnTo>
                    <a:pt x="134" y="186"/>
                  </a:lnTo>
                  <a:lnTo>
                    <a:pt x="154" y="186"/>
                  </a:lnTo>
                  <a:lnTo>
                    <a:pt x="164" y="184"/>
                  </a:lnTo>
                  <a:lnTo>
                    <a:pt x="174" y="180"/>
                  </a:lnTo>
                  <a:lnTo>
                    <a:pt x="186" y="174"/>
                  </a:lnTo>
                  <a:lnTo>
                    <a:pt x="196" y="164"/>
                  </a:lnTo>
                  <a:lnTo>
                    <a:pt x="208" y="154"/>
                  </a:lnTo>
                  <a:lnTo>
                    <a:pt x="220" y="138"/>
                  </a:lnTo>
                  <a:lnTo>
                    <a:pt x="226" y="144"/>
                  </a:lnTo>
                  <a:lnTo>
                    <a:pt x="226" y="144"/>
                  </a:lnTo>
                  <a:lnTo>
                    <a:pt x="220" y="158"/>
                  </a:lnTo>
                  <a:lnTo>
                    <a:pt x="214" y="170"/>
                  </a:lnTo>
                  <a:lnTo>
                    <a:pt x="204" y="184"/>
                  </a:lnTo>
                  <a:lnTo>
                    <a:pt x="192" y="194"/>
                  </a:lnTo>
                  <a:lnTo>
                    <a:pt x="176" y="204"/>
                  </a:lnTo>
                  <a:lnTo>
                    <a:pt x="160" y="210"/>
                  </a:lnTo>
                  <a:lnTo>
                    <a:pt x="140" y="216"/>
                  </a:lnTo>
                  <a:lnTo>
                    <a:pt x="118" y="216"/>
                  </a:lnTo>
                  <a:lnTo>
                    <a:pt x="118" y="216"/>
                  </a:lnTo>
                  <a:lnTo>
                    <a:pt x="100" y="216"/>
                  </a:lnTo>
                  <a:lnTo>
                    <a:pt x="80" y="212"/>
                  </a:lnTo>
                  <a:lnTo>
                    <a:pt x="60" y="204"/>
                  </a:lnTo>
                  <a:lnTo>
                    <a:pt x="42" y="194"/>
                  </a:lnTo>
                  <a:lnTo>
                    <a:pt x="26" y="178"/>
                  </a:lnTo>
                  <a:lnTo>
                    <a:pt x="18" y="170"/>
                  </a:lnTo>
                  <a:lnTo>
                    <a:pt x="12" y="162"/>
                  </a:lnTo>
                  <a:lnTo>
                    <a:pt x="8" y="152"/>
                  </a:lnTo>
                  <a:lnTo>
                    <a:pt x="4" y="140"/>
                  </a:lnTo>
                  <a:lnTo>
                    <a:pt x="0" y="128"/>
                  </a:lnTo>
                  <a:lnTo>
                    <a:pt x="0" y="116"/>
                  </a:lnTo>
                  <a:lnTo>
                    <a:pt x="0" y="116"/>
                  </a:lnTo>
                  <a:close/>
                  <a:moveTo>
                    <a:pt x="72" y="72"/>
                  </a:moveTo>
                  <a:lnTo>
                    <a:pt x="148" y="72"/>
                  </a:lnTo>
                  <a:lnTo>
                    <a:pt x="148" y="72"/>
                  </a:lnTo>
                  <a:lnTo>
                    <a:pt x="148" y="60"/>
                  </a:lnTo>
                  <a:lnTo>
                    <a:pt x="146" y="50"/>
                  </a:lnTo>
                  <a:lnTo>
                    <a:pt x="144" y="42"/>
                  </a:lnTo>
                  <a:lnTo>
                    <a:pt x="138" y="34"/>
                  </a:lnTo>
                  <a:lnTo>
                    <a:pt x="134" y="28"/>
                  </a:lnTo>
                  <a:lnTo>
                    <a:pt x="128" y="22"/>
                  </a:lnTo>
                  <a:lnTo>
                    <a:pt x="120" y="20"/>
                  </a:lnTo>
                  <a:lnTo>
                    <a:pt x="114" y="18"/>
                  </a:lnTo>
                  <a:lnTo>
                    <a:pt x="114" y="18"/>
                  </a:lnTo>
                  <a:lnTo>
                    <a:pt x="106" y="20"/>
                  </a:lnTo>
                  <a:lnTo>
                    <a:pt x="100" y="22"/>
                  </a:lnTo>
                  <a:lnTo>
                    <a:pt x="92" y="26"/>
                  </a:lnTo>
                  <a:lnTo>
                    <a:pt x="86" y="32"/>
                  </a:lnTo>
                  <a:lnTo>
                    <a:pt x="80" y="40"/>
                  </a:lnTo>
                  <a:lnTo>
                    <a:pt x="76" y="50"/>
                  </a:lnTo>
                  <a:lnTo>
                    <a:pt x="74" y="60"/>
                  </a:lnTo>
                  <a:lnTo>
                    <a:pt x="72" y="72"/>
                  </a:lnTo>
                  <a:lnTo>
                    <a:pt x="72" y="72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79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20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0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60" y="282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30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4"/>
                </a:cxn>
                <a:cxn ang="0">
                  <a:pos x="32" y="88"/>
                </a:cxn>
                <a:cxn ang="0">
                  <a:pos x="46" y="80"/>
                </a:cxn>
                <a:cxn ang="0">
                  <a:pos x="58" y="68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2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20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0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60" y="282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30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4"/>
                  </a:lnTo>
                  <a:lnTo>
                    <a:pt x="32" y="88"/>
                  </a:lnTo>
                  <a:lnTo>
                    <a:pt x="46" y="80"/>
                  </a:lnTo>
                  <a:lnTo>
                    <a:pt x="58" y="68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244" y="2031"/>
              <a:ext cx="376" cy="386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70" y="86"/>
                </a:cxn>
                <a:cxn ang="0">
                  <a:pos x="294" y="50"/>
                </a:cxn>
                <a:cxn ang="0">
                  <a:pos x="312" y="16"/>
                </a:cxn>
                <a:cxn ang="0">
                  <a:pos x="376" y="132"/>
                </a:cxn>
                <a:cxn ang="0">
                  <a:pos x="312" y="248"/>
                </a:cxn>
                <a:cxn ang="0">
                  <a:pos x="318" y="278"/>
                </a:cxn>
                <a:cxn ang="0">
                  <a:pos x="342" y="290"/>
                </a:cxn>
                <a:cxn ang="0">
                  <a:pos x="374" y="296"/>
                </a:cxn>
                <a:cxn ang="0">
                  <a:pos x="360" y="312"/>
                </a:cxn>
                <a:cxn ang="0">
                  <a:pos x="330" y="326"/>
                </a:cxn>
                <a:cxn ang="0">
                  <a:pos x="300" y="328"/>
                </a:cxn>
                <a:cxn ang="0">
                  <a:pos x="266" y="316"/>
                </a:cxn>
                <a:cxn ang="0">
                  <a:pos x="248" y="284"/>
                </a:cxn>
                <a:cxn ang="0">
                  <a:pos x="244" y="132"/>
                </a:cxn>
                <a:cxn ang="0">
                  <a:pos x="218" y="110"/>
                </a:cxn>
                <a:cxn ang="0">
                  <a:pos x="198" y="52"/>
                </a:cxn>
                <a:cxn ang="0">
                  <a:pos x="158" y="20"/>
                </a:cxn>
                <a:cxn ang="0">
                  <a:pos x="142" y="18"/>
                </a:cxn>
                <a:cxn ang="0">
                  <a:pos x="112" y="26"/>
                </a:cxn>
                <a:cxn ang="0">
                  <a:pos x="86" y="48"/>
                </a:cxn>
                <a:cxn ang="0">
                  <a:pos x="80" y="72"/>
                </a:cxn>
                <a:cxn ang="0">
                  <a:pos x="90" y="102"/>
                </a:cxn>
                <a:cxn ang="0">
                  <a:pos x="198" y="190"/>
                </a:cxn>
                <a:cxn ang="0">
                  <a:pos x="224" y="222"/>
                </a:cxn>
                <a:cxn ang="0">
                  <a:pos x="238" y="274"/>
                </a:cxn>
                <a:cxn ang="0">
                  <a:pos x="232" y="314"/>
                </a:cxn>
                <a:cxn ang="0">
                  <a:pos x="202" y="356"/>
                </a:cxn>
                <a:cxn ang="0">
                  <a:pos x="152" y="380"/>
                </a:cxn>
                <a:cxn ang="0">
                  <a:pos x="118" y="386"/>
                </a:cxn>
                <a:cxn ang="0">
                  <a:pos x="66" y="376"/>
                </a:cxn>
                <a:cxn ang="0">
                  <a:pos x="22" y="346"/>
                </a:cxn>
                <a:cxn ang="0">
                  <a:pos x="12" y="308"/>
                </a:cxn>
                <a:cxn ang="0">
                  <a:pos x="30" y="330"/>
                </a:cxn>
                <a:cxn ang="0">
                  <a:pos x="66" y="352"/>
                </a:cxn>
                <a:cxn ang="0">
                  <a:pos x="112" y="354"/>
                </a:cxn>
                <a:cxn ang="0">
                  <a:pos x="128" y="348"/>
                </a:cxn>
                <a:cxn ang="0">
                  <a:pos x="150" y="322"/>
                </a:cxn>
                <a:cxn ang="0">
                  <a:pos x="156" y="278"/>
                </a:cxn>
                <a:cxn ang="0">
                  <a:pos x="146" y="250"/>
                </a:cxn>
                <a:cxn ang="0">
                  <a:pos x="46" y="166"/>
                </a:cxn>
                <a:cxn ang="0">
                  <a:pos x="28" y="146"/>
                </a:cxn>
                <a:cxn ang="0">
                  <a:pos x="12" y="114"/>
                </a:cxn>
                <a:cxn ang="0">
                  <a:pos x="12" y="82"/>
                </a:cxn>
                <a:cxn ang="0">
                  <a:pos x="24" y="50"/>
                </a:cxn>
                <a:cxn ang="0">
                  <a:pos x="48" y="24"/>
                </a:cxn>
                <a:cxn ang="0">
                  <a:pos x="68" y="12"/>
                </a:cxn>
                <a:cxn ang="0">
                  <a:pos x="114" y="2"/>
                </a:cxn>
                <a:cxn ang="0">
                  <a:pos x="180" y="2"/>
                </a:cxn>
                <a:cxn ang="0">
                  <a:pos x="228" y="16"/>
                </a:cxn>
              </a:cxnLst>
              <a:rect l="0" t="0" r="r" b="b"/>
              <a:pathLst>
                <a:path w="376" h="386">
                  <a:moveTo>
                    <a:pt x="228" y="16"/>
                  </a:moveTo>
                  <a:lnTo>
                    <a:pt x="228" y="110"/>
                  </a:lnTo>
                  <a:lnTo>
                    <a:pt x="228" y="110"/>
                  </a:lnTo>
                  <a:lnTo>
                    <a:pt x="244" y="104"/>
                  </a:lnTo>
                  <a:lnTo>
                    <a:pt x="258" y="96"/>
                  </a:lnTo>
                  <a:lnTo>
                    <a:pt x="270" y="86"/>
                  </a:lnTo>
                  <a:lnTo>
                    <a:pt x="280" y="76"/>
                  </a:lnTo>
                  <a:lnTo>
                    <a:pt x="288" y="64"/>
                  </a:lnTo>
                  <a:lnTo>
                    <a:pt x="294" y="50"/>
                  </a:lnTo>
                  <a:lnTo>
                    <a:pt x="298" y="34"/>
                  </a:lnTo>
                  <a:lnTo>
                    <a:pt x="302" y="12"/>
                  </a:lnTo>
                  <a:lnTo>
                    <a:pt x="312" y="16"/>
                  </a:lnTo>
                  <a:lnTo>
                    <a:pt x="312" y="112"/>
                  </a:lnTo>
                  <a:lnTo>
                    <a:pt x="376" y="112"/>
                  </a:lnTo>
                  <a:lnTo>
                    <a:pt x="376" y="132"/>
                  </a:lnTo>
                  <a:lnTo>
                    <a:pt x="312" y="132"/>
                  </a:lnTo>
                  <a:lnTo>
                    <a:pt x="312" y="248"/>
                  </a:lnTo>
                  <a:lnTo>
                    <a:pt x="312" y="248"/>
                  </a:lnTo>
                  <a:lnTo>
                    <a:pt x="312" y="260"/>
                  </a:lnTo>
                  <a:lnTo>
                    <a:pt x="314" y="270"/>
                  </a:lnTo>
                  <a:lnTo>
                    <a:pt x="318" y="278"/>
                  </a:lnTo>
                  <a:lnTo>
                    <a:pt x="324" y="286"/>
                  </a:lnTo>
                  <a:lnTo>
                    <a:pt x="332" y="290"/>
                  </a:lnTo>
                  <a:lnTo>
                    <a:pt x="342" y="290"/>
                  </a:lnTo>
                  <a:lnTo>
                    <a:pt x="354" y="288"/>
                  </a:lnTo>
                  <a:lnTo>
                    <a:pt x="368" y="282"/>
                  </a:lnTo>
                  <a:lnTo>
                    <a:pt x="374" y="296"/>
                  </a:lnTo>
                  <a:lnTo>
                    <a:pt x="374" y="296"/>
                  </a:lnTo>
                  <a:lnTo>
                    <a:pt x="368" y="304"/>
                  </a:lnTo>
                  <a:lnTo>
                    <a:pt x="360" y="312"/>
                  </a:lnTo>
                  <a:lnTo>
                    <a:pt x="350" y="318"/>
                  </a:lnTo>
                  <a:lnTo>
                    <a:pt x="340" y="324"/>
                  </a:lnTo>
                  <a:lnTo>
                    <a:pt x="330" y="326"/>
                  </a:lnTo>
                  <a:lnTo>
                    <a:pt x="320" y="328"/>
                  </a:lnTo>
                  <a:lnTo>
                    <a:pt x="300" y="328"/>
                  </a:lnTo>
                  <a:lnTo>
                    <a:pt x="300" y="328"/>
                  </a:lnTo>
                  <a:lnTo>
                    <a:pt x="286" y="326"/>
                  </a:lnTo>
                  <a:lnTo>
                    <a:pt x="276" y="322"/>
                  </a:lnTo>
                  <a:lnTo>
                    <a:pt x="266" y="316"/>
                  </a:lnTo>
                  <a:lnTo>
                    <a:pt x="258" y="306"/>
                  </a:lnTo>
                  <a:lnTo>
                    <a:pt x="252" y="296"/>
                  </a:lnTo>
                  <a:lnTo>
                    <a:pt x="248" y="284"/>
                  </a:lnTo>
                  <a:lnTo>
                    <a:pt x="244" y="270"/>
                  </a:lnTo>
                  <a:lnTo>
                    <a:pt x="244" y="254"/>
                  </a:lnTo>
                  <a:lnTo>
                    <a:pt x="244" y="132"/>
                  </a:lnTo>
                  <a:lnTo>
                    <a:pt x="220" y="132"/>
                  </a:lnTo>
                  <a:lnTo>
                    <a:pt x="220" y="132"/>
                  </a:lnTo>
                  <a:lnTo>
                    <a:pt x="218" y="110"/>
                  </a:lnTo>
                  <a:lnTo>
                    <a:pt x="214" y="88"/>
                  </a:lnTo>
                  <a:lnTo>
                    <a:pt x="206" y="68"/>
                  </a:lnTo>
                  <a:lnTo>
                    <a:pt x="198" y="52"/>
                  </a:lnTo>
                  <a:lnTo>
                    <a:pt x="186" y="38"/>
                  </a:lnTo>
                  <a:lnTo>
                    <a:pt x="172" y="26"/>
                  </a:lnTo>
                  <a:lnTo>
                    <a:pt x="158" y="20"/>
                  </a:lnTo>
                  <a:lnTo>
                    <a:pt x="150" y="18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2" y="18"/>
                  </a:lnTo>
                  <a:lnTo>
                    <a:pt x="122" y="22"/>
                  </a:lnTo>
                  <a:lnTo>
                    <a:pt x="112" y="26"/>
                  </a:lnTo>
                  <a:lnTo>
                    <a:pt x="102" y="32"/>
                  </a:lnTo>
                  <a:lnTo>
                    <a:pt x="94" y="38"/>
                  </a:lnTo>
                  <a:lnTo>
                    <a:pt x="86" y="48"/>
                  </a:lnTo>
                  <a:lnTo>
                    <a:pt x="82" y="60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84"/>
                  </a:lnTo>
                  <a:lnTo>
                    <a:pt x="82" y="94"/>
                  </a:lnTo>
                  <a:lnTo>
                    <a:pt x="90" y="102"/>
                  </a:lnTo>
                  <a:lnTo>
                    <a:pt x="98" y="112"/>
                  </a:lnTo>
                  <a:lnTo>
                    <a:pt x="198" y="190"/>
                  </a:lnTo>
                  <a:lnTo>
                    <a:pt x="198" y="190"/>
                  </a:lnTo>
                  <a:lnTo>
                    <a:pt x="206" y="198"/>
                  </a:lnTo>
                  <a:lnTo>
                    <a:pt x="216" y="208"/>
                  </a:lnTo>
                  <a:lnTo>
                    <a:pt x="224" y="222"/>
                  </a:lnTo>
                  <a:lnTo>
                    <a:pt x="230" y="238"/>
                  </a:lnTo>
                  <a:lnTo>
                    <a:pt x="236" y="256"/>
                  </a:lnTo>
                  <a:lnTo>
                    <a:pt x="238" y="274"/>
                  </a:lnTo>
                  <a:lnTo>
                    <a:pt x="238" y="294"/>
                  </a:lnTo>
                  <a:lnTo>
                    <a:pt x="232" y="314"/>
                  </a:lnTo>
                  <a:lnTo>
                    <a:pt x="232" y="314"/>
                  </a:lnTo>
                  <a:lnTo>
                    <a:pt x="226" y="330"/>
                  </a:lnTo>
                  <a:lnTo>
                    <a:pt x="216" y="344"/>
                  </a:lnTo>
                  <a:lnTo>
                    <a:pt x="202" y="356"/>
                  </a:lnTo>
                  <a:lnTo>
                    <a:pt x="188" y="366"/>
                  </a:lnTo>
                  <a:lnTo>
                    <a:pt x="170" y="374"/>
                  </a:lnTo>
                  <a:lnTo>
                    <a:pt x="152" y="380"/>
                  </a:lnTo>
                  <a:lnTo>
                    <a:pt x="136" y="384"/>
                  </a:lnTo>
                  <a:lnTo>
                    <a:pt x="118" y="386"/>
                  </a:lnTo>
                  <a:lnTo>
                    <a:pt x="118" y="386"/>
                  </a:lnTo>
                  <a:lnTo>
                    <a:pt x="100" y="386"/>
                  </a:lnTo>
                  <a:lnTo>
                    <a:pt x="84" y="382"/>
                  </a:lnTo>
                  <a:lnTo>
                    <a:pt x="66" y="376"/>
                  </a:lnTo>
                  <a:lnTo>
                    <a:pt x="50" y="368"/>
                  </a:lnTo>
                  <a:lnTo>
                    <a:pt x="36" y="358"/>
                  </a:lnTo>
                  <a:lnTo>
                    <a:pt x="22" y="346"/>
                  </a:lnTo>
                  <a:lnTo>
                    <a:pt x="10" y="332"/>
                  </a:lnTo>
                  <a:lnTo>
                    <a:pt x="0" y="316"/>
                  </a:lnTo>
                  <a:lnTo>
                    <a:pt x="12" y="308"/>
                  </a:lnTo>
                  <a:lnTo>
                    <a:pt x="12" y="308"/>
                  </a:lnTo>
                  <a:lnTo>
                    <a:pt x="20" y="320"/>
                  </a:lnTo>
                  <a:lnTo>
                    <a:pt x="30" y="330"/>
                  </a:lnTo>
                  <a:lnTo>
                    <a:pt x="40" y="338"/>
                  </a:lnTo>
                  <a:lnTo>
                    <a:pt x="52" y="346"/>
                  </a:lnTo>
                  <a:lnTo>
                    <a:pt x="66" y="352"/>
                  </a:lnTo>
                  <a:lnTo>
                    <a:pt x="82" y="356"/>
                  </a:lnTo>
                  <a:lnTo>
                    <a:pt x="96" y="356"/>
                  </a:lnTo>
                  <a:lnTo>
                    <a:pt x="112" y="354"/>
                  </a:lnTo>
                  <a:lnTo>
                    <a:pt x="112" y="354"/>
                  </a:lnTo>
                  <a:lnTo>
                    <a:pt x="120" y="352"/>
                  </a:lnTo>
                  <a:lnTo>
                    <a:pt x="128" y="348"/>
                  </a:lnTo>
                  <a:lnTo>
                    <a:pt x="134" y="342"/>
                  </a:lnTo>
                  <a:lnTo>
                    <a:pt x="140" y="336"/>
                  </a:lnTo>
                  <a:lnTo>
                    <a:pt x="150" y="322"/>
                  </a:lnTo>
                  <a:lnTo>
                    <a:pt x="156" y="306"/>
                  </a:lnTo>
                  <a:lnTo>
                    <a:pt x="158" y="286"/>
                  </a:lnTo>
                  <a:lnTo>
                    <a:pt x="156" y="278"/>
                  </a:lnTo>
                  <a:lnTo>
                    <a:pt x="154" y="268"/>
                  </a:lnTo>
                  <a:lnTo>
                    <a:pt x="150" y="260"/>
                  </a:lnTo>
                  <a:lnTo>
                    <a:pt x="146" y="250"/>
                  </a:lnTo>
                  <a:lnTo>
                    <a:pt x="138" y="242"/>
                  </a:lnTo>
                  <a:lnTo>
                    <a:pt x="130" y="236"/>
                  </a:lnTo>
                  <a:lnTo>
                    <a:pt x="46" y="166"/>
                  </a:lnTo>
                  <a:lnTo>
                    <a:pt x="46" y="166"/>
                  </a:lnTo>
                  <a:lnTo>
                    <a:pt x="36" y="156"/>
                  </a:lnTo>
                  <a:lnTo>
                    <a:pt x="28" y="146"/>
                  </a:lnTo>
                  <a:lnTo>
                    <a:pt x="20" y="136"/>
                  </a:lnTo>
                  <a:lnTo>
                    <a:pt x="16" y="126"/>
                  </a:lnTo>
                  <a:lnTo>
                    <a:pt x="12" y="114"/>
                  </a:lnTo>
                  <a:lnTo>
                    <a:pt x="12" y="104"/>
                  </a:lnTo>
                  <a:lnTo>
                    <a:pt x="10" y="92"/>
                  </a:lnTo>
                  <a:lnTo>
                    <a:pt x="12" y="82"/>
                  </a:lnTo>
                  <a:lnTo>
                    <a:pt x="14" y="70"/>
                  </a:lnTo>
                  <a:lnTo>
                    <a:pt x="18" y="60"/>
                  </a:lnTo>
                  <a:lnTo>
                    <a:pt x="24" y="50"/>
                  </a:lnTo>
                  <a:lnTo>
                    <a:pt x="30" y="42"/>
                  </a:lnTo>
                  <a:lnTo>
                    <a:pt x="38" y="32"/>
                  </a:lnTo>
                  <a:lnTo>
                    <a:pt x="48" y="24"/>
                  </a:lnTo>
                  <a:lnTo>
                    <a:pt x="58" y="1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80" y="8"/>
                  </a:lnTo>
                  <a:lnTo>
                    <a:pt x="96" y="4"/>
                  </a:lnTo>
                  <a:lnTo>
                    <a:pt x="114" y="2"/>
                  </a:lnTo>
                  <a:lnTo>
                    <a:pt x="134" y="0"/>
                  </a:lnTo>
                  <a:lnTo>
                    <a:pt x="156" y="0"/>
                  </a:lnTo>
                  <a:lnTo>
                    <a:pt x="180" y="2"/>
                  </a:lnTo>
                  <a:lnTo>
                    <a:pt x="204" y="8"/>
                  </a:lnTo>
                  <a:lnTo>
                    <a:pt x="228" y="16"/>
                  </a:lnTo>
                  <a:lnTo>
                    <a:pt x="228" y="1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4" name="Freeform 31"/>
            <p:cNvSpPr>
              <a:spLocks noEditPoints="1"/>
            </p:cNvSpPr>
            <p:nvPr/>
          </p:nvSpPr>
          <p:spPr bwMode="auto">
            <a:xfrm>
              <a:off x="2607" y="2145"/>
              <a:ext cx="209" cy="217"/>
            </a:xfrm>
            <a:custGeom>
              <a:avLst/>
              <a:gdLst/>
              <a:ahLst/>
              <a:cxnLst>
                <a:cxn ang="0">
                  <a:pos x="124" y="152"/>
                </a:cxn>
                <a:cxn ang="0">
                  <a:pos x="122" y="168"/>
                </a:cxn>
                <a:cxn ang="0">
                  <a:pos x="116" y="178"/>
                </a:cxn>
                <a:cxn ang="0">
                  <a:pos x="106" y="184"/>
                </a:cxn>
                <a:cxn ang="0">
                  <a:pos x="92" y="188"/>
                </a:cxn>
                <a:cxn ang="0">
                  <a:pos x="84" y="186"/>
                </a:cxn>
                <a:cxn ang="0">
                  <a:pos x="72" y="180"/>
                </a:cxn>
                <a:cxn ang="0">
                  <a:pos x="64" y="170"/>
                </a:cxn>
                <a:cxn ang="0">
                  <a:pos x="60" y="150"/>
                </a:cxn>
                <a:cxn ang="0">
                  <a:pos x="62" y="142"/>
                </a:cxn>
                <a:cxn ang="0">
                  <a:pos x="70" y="128"/>
                </a:cxn>
                <a:cxn ang="0">
                  <a:pos x="124" y="102"/>
                </a:cxn>
                <a:cxn ang="0">
                  <a:pos x="12" y="78"/>
                </a:cxn>
                <a:cxn ang="0">
                  <a:pos x="16" y="58"/>
                </a:cxn>
                <a:cxn ang="0">
                  <a:pos x="34" y="28"/>
                </a:cxn>
                <a:cxn ang="0">
                  <a:pos x="60" y="10"/>
                </a:cxn>
                <a:cxn ang="0">
                  <a:pos x="90" y="0"/>
                </a:cxn>
                <a:cxn ang="0">
                  <a:pos x="106" y="0"/>
                </a:cxn>
                <a:cxn ang="0">
                  <a:pos x="134" y="4"/>
                </a:cxn>
                <a:cxn ang="0">
                  <a:pos x="160" y="16"/>
                </a:cxn>
                <a:cxn ang="0">
                  <a:pos x="178" y="36"/>
                </a:cxn>
                <a:cxn ang="0">
                  <a:pos x="186" y="60"/>
                </a:cxn>
                <a:cxn ang="0">
                  <a:pos x="186" y="166"/>
                </a:cxn>
                <a:cxn ang="0">
                  <a:pos x="190" y="180"/>
                </a:cxn>
                <a:cxn ang="0">
                  <a:pos x="196" y="186"/>
                </a:cxn>
                <a:cxn ang="0">
                  <a:pos x="210" y="182"/>
                </a:cxn>
                <a:cxn ang="0">
                  <a:pos x="208" y="190"/>
                </a:cxn>
                <a:cxn ang="0">
                  <a:pos x="194" y="208"/>
                </a:cxn>
                <a:cxn ang="0">
                  <a:pos x="168" y="218"/>
                </a:cxn>
                <a:cxn ang="0">
                  <a:pos x="156" y="216"/>
                </a:cxn>
                <a:cxn ang="0">
                  <a:pos x="134" y="200"/>
                </a:cxn>
                <a:cxn ang="0">
                  <a:pos x="126" y="184"/>
                </a:cxn>
                <a:cxn ang="0">
                  <a:pos x="92" y="208"/>
                </a:cxn>
                <a:cxn ang="0">
                  <a:pos x="58" y="216"/>
                </a:cxn>
                <a:cxn ang="0">
                  <a:pos x="44" y="216"/>
                </a:cxn>
                <a:cxn ang="0">
                  <a:pos x="22" y="208"/>
                </a:cxn>
                <a:cxn ang="0">
                  <a:pos x="10" y="192"/>
                </a:cxn>
                <a:cxn ang="0">
                  <a:pos x="2" y="174"/>
                </a:cxn>
                <a:cxn ang="0">
                  <a:pos x="0" y="164"/>
                </a:cxn>
                <a:cxn ang="0">
                  <a:pos x="2" y="146"/>
                </a:cxn>
                <a:cxn ang="0">
                  <a:pos x="10" y="132"/>
                </a:cxn>
                <a:cxn ang="0">
                  <a:pos x="24" y="118"/>
                </a:cxn>
                <a:cxn ang="0">
                  <a:pos x="44" y="110"/>
                </a:cxn>
                <a:cxn ang="0">
                  <a:pos x="112" y="88"/>
                </a:cxn>
                <a:cxn ang="0">
                  <a:pos x="122" y="82"/>
                </a:cxn>
                <a:cxn ang="0">
                  <a:pos x="122" y="68"/>
                </a:cxn>
                <a:cxn ang="0">
                  <a:pos x="116" y="56"/>
                </a:cxn>
                <a:cxn ang="0">
                  <a:pos x="102" y="46"/>
                </a:cxn>
                <a:cxn ang="0">
                  <a:pos x="90" y="42"/>
                </a:cxn>
                <a:cxn ang="0">
                  <a:pos x="64" y="42"/>
                </a:cxn>
                <a:cxn ang="0">
                  <a:pos x="42" y="50"/>
                </a:cxn>
                <a:cxn ang="0">
                  <a:pos x="22" y="66"/>
                </a:cxn>
                <a:cxn ang="0">
                  <a:pos x="12" y="78"/>
                </a:cxn>
              </a:cxnLst>
              <a:rect l="0" t="0" r="r" b="b"/>
              <a:pathLst>
                <a:path w="210" h="218">
                  <a:moveTo>
                    <a:pt x="124" y="102"/>
                  </a:moveTo>
                  <a:lnTo>
                    <a:pt x="124" y="152"/>
                  </a:lnTo>
                  <a:lnTo>
                    <a:pt x="124" y="152"/>
                  </a:lnTo>
                  <a:lnTo>
                    <a:pt x="122" y="168"/>
                  </a:lnTo>
                  <a:lnTo>
                    <a:pt x="118" y="174"/>
                  </a:lnTo>
                  <a:lnTo>
                    <a:pt x="116" y="178"/>
                  </a:lnTo>
                  <a:lnTo>
                    <a:pt x="112" y="182"/>
                  </a:lnTo>
                  <a:lnTo>
                    <a:pt x="106" y="184"/>
                  </a:lnTo>
                  <a:lnTo>
                    <a:pt x="100" y="186"/>
                  </a:lnTo>
                  <a:lnTo>
                    <a:pt x="92" y="188"/>
                  </a:lnTo>
                  <a:lnTo>
                    <a:pt x="92" y="188"/>
                  </a:lnTo>
                  <a:lnTo>
                    <a:pt x="84" y="186"/>
                  </a:lnTo>
                  <a:lnTo>
                    <a:pt x="78" y="184"/>
                  </a:lnTo>
                  <a:lnTo>
                    <a:pt x="72" y="180"/>
                  </a:lnTo>
                  <a:lnTo>
                    <a:pt x="68" y="176"/>
                  </a:lnTo>
                  <a:lnTo>
                    <a:pt x="64" y="170"/>
                  </a:lnTo>
                  <a:lnTo>
                    <a:pt x="62" y="164"/>
                  </a:lnTo>
                  <a:lnTo>
                    <a:pt x="60" y="150"/>
                  </a:lnTo>
                  <a:lnTo>
                    <a:pt x="60" y="150"/>
                  </a:lnTo>
                  <a:lnTo>
                    <a:pt x="62" y="142"/>
                  </a:lnTo>
                  <a:lnTo>
                    <a:pt x="64" y="134"/>
                  </a:lnTo>
                  <a:lnTo>
                    <a:pt x="70" y="128"/>
                  </a:lnTo>
                  <a:lnTo>
                    <a:pt x="76" y="124"/>
                  </a:lnTo>
                  <a:lnTo>
                    <a:pt x="124" y="102"/>
                  </a:lnTo>
                  <a:lnTo>
                    <a:pt x="124" y="102"/>
                  </a:lnTo>
                  <a:close/>
                  <a:moveTo>
                    <a:pt x="12" y="78"/>
                  </a:moveTo>
                  <a:lnTo>
                    <a:pt x="12" y="78"/>
                  </a:lnTo>
                  <a:lnTo>
                    <a:pt x="16" y="58"/>
                  </a:lnTo>
                  <a:lnTo>
                    <a:pt x="24" y="42"/>
                  </a:lnTo>
                  <a:lnTo>
                    <a:pt x="34" y="28"/>
                  </a:lnTo>
                  <a:lnTo>
                    <a:pt x="46" y="18"/>
                  </a:lnTo>
                  <a:lnTo>
                    <a:pt x="60" y="10"/>
                  </a:lnTo>
                  <a:lnTo>
                    <a:pt x="74" y="4"/>
                  </a:lnTo>
                  <a:lnTo>
                    <a:pt x="90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20" y="0"/>
                  </a:lnTo>
                  <a:lnTo>
                    <a:pt x="134" y="4"/>
                  </a:lnTo>
                  <a:lnTo>
                    <a:pt x="146" y="10"/>
                  </a:lnTo>
                  <a:lnTo>
                    <a:pt x="160" y="16"/>
                  </a:lnTo>
                  <a:lnTo>
                    <a:pt x="170" y="26"/>
                  </a:lnTo>
                  <a:lnTo>
                    <a:pt x="178" y="36"/>
                  </a:lnTo>
                  <a:lnTo>
                    <a:pt x="184" y="46"/>
                  </a:lnTo>
                  <a:lnTo>
                    <a:pt x="186" y="60"/>
                  </a:lnTo>
                  <a:lnTo>
                    <a:pt x="186" y="166"/>
                  </a:lnTo>
                  <a:lnTo>
                    <a:pt x="186" y="166"/>
                  </a:lnTo>
                  <a:lnTo>
                    <a:pt x="188" y="176"/>
                  </a:lnTo>
                  <a:lnTo>
                    <a:pt x="190" y="180"/>
                  </a:lnTo>
                  <a:lnTo>
                    <a:pt x="192" y="184"/>
                  </a:lnTo>
                  <a:lnTo>
                    <a:pt x="196" y="186"/>
                  </a:lnTo>
                  <a:lnTo>
                    <a:pt x="200" y="186"/>
                  </a:lnTo>
                  <a:lnTo>
                    <a:pt x="210" y="182"/>
                  </a:lnTo>
                  <a:lnTo>
                    <a:pt x="210" y="182"/>
                  </a:lnTo>
                  <a:lnTo>
                    <a:pt x="208" y="190"/>
                  </a:lnTo>
                  <a:lnTo>
                    <a:pt x="204" y="196"/>
                  </a:lnTo>
                  <a:lnTo>
                    <a:pt x="194" y="208"/>
                  </a:lnTo>
                  <a:lnTo>
                    <a:pt x="180" y="214"/>
                  </a:lnTo>
                  <a:lnTo>
                    <a:pt x="168" y="218"/>
                  </a:lnTo>
                  <a:lnTo>
                    <a:pt x="168" y="218"/>
                  </a:lnTo>
                  <a:lnTo>
                    <a:pt x="156" y="216"/>
                  </a:lnTo>
                  <a:lnTo>
                    <a:pt x="144" y="210"/>
                  </a:lnTo>
                  <a:lnTo>
                    <a:pt x="134" y="200"/>
                  </a:lnTo>
                  <a:lnTo>
                    <a:pt x="126" y="184"/>
                  </a:lnTo>
                  <a:lnTo>
                    <a:pt x="126" y="184"/>
                  </a:lnTo>
                  <a:lnTo>
                    <a:pt x="110" y="198"/>
                  </a:lnTo>
                  <a:lnTo>
                    <a:pt x="92" y="208"/>
                  </a:lnTo>
                  <a:lnTo>
                    <a:pt x="76" y="214"/>
                  </a:lnTo>
                  <a:lnTo>
                    <a:pt x="58" y="216"/>
                  </a:lnTo>
                  <a:lnTo>
                    <a:pt x="58" y="216"/>
                  </a:lnTo>
                  <a:lnTo>
                    <a:pt x="44" y="216"/>
                  </a:lnTo>
                  <a:lnTo>
                    <a:pt x="32" y="212"/>
                  </a:lnTo>
                  <a:lnTo>
                    <a:pt x="22" y="208"/>
                  </a:lnTo>
                  <a:lnTo>
                    <a:pt x="16" y="200"/>
                  </a:lnTo>
                  <a:lnTo>
                    <a:pt x="10" y="192"/>
                  </a:lnTo>
                  <a:lnTo>
                    <a:pt x="4" y="184"/>
                  </a:lnTo>
                  <a:lnTo>
                    <a:pt x="2" y="17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2" y="146"/>
                  </a:lnTo>
                  <a:lnTo>
                    <a:pt x="6" y="138"/>
                  </a:lnTo>
                  <a:lnTo>
                    <a:pt x="10" y="132"/>
                  </a:lnTo>
                  <a:lnTo>
                    <a:pt x="16" y="124"/>
                  </a:lnTo>
                  <a:lnTo>
                    <a:pt x="24" y="118"/>
                  </a:lnTo>
                  <a:lnTo>
                    <a:pt x="34" y="114"/>
                  </a:lnTo>
                  <a:lnTo>
                    <a:pt x="44" y="110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8" y="86"/>
                  </a:lnTo>
                  <a:lnTo>
                    <a:pt x="122" y="82"/>
                  </a:lnTo>
                  <a:lnTo>
                    <a:pt x="122" y="76"/>
                  </a:lnTo>
                  <a:lnTo>
                    <a:pt x="122" y="68"/>
                  </a:lnTo>
                  <a:lnTo>
                    <a:pt x="120" y="62"/>
                  </a:lnTo>
                  <a:lnTo>
                    <a:pt x="116" y="56"/>
                  </a:lnTo>
                  <a:lnTo>
                    <a:pt x="110" y="5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90" y="42"/>
                  </a:lnTo>
                  <a:lnTo>
                    <a:pt x="78" y="40"/>
                  </a:lnTo>
                  <a:lnTo>
                    <a:pt x="64" y="42"/>
                  </a:lnTo>
                  <a:lnTo>
                    <a:pt x="54" y="44"/>
                  </a:lnTo>
                  <a:lnTo>
                    <a:pt x="42" y="50"/>
                  </a:lnTo>
                  <a:lnTo>
                    <a:pt x="32" y="58"/>
                  </a:lnTo>
                  <a:lnTo>
                    <a:pt x="22" y="66"/>
                  </a:lnTo>
                  <a:lnTo>
                    <a:pt x="12" y="78"/>
                  </a:lnTo>
                  <a:lnTo>
                    <a:pt x="12" y="78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787" y="2045"/>
              <a:ext cx="167" cy="317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98" y="4"/>
                </a:cxn>
                <a:cxn ang="0">
                  <a:pos x="98" y="100"/>
                </a:cxn>
                <a:cxn ang="0">
                  <a:pos x="162" y="100"/>
                </a:cxn>
                <a:cxn ang="0">
                  <a:pos x="162" y="120"/>
                </a:cxn>
                <a:cxn ang="0">
                  <a:pos x="98" y="120"/>
                </a:cxn>
                <a:cxn ang="0">
                  <a:pos x="98" y="240"/>
                </a:cxn>
                <a:cxn ang="0">
                  <a:pos x="98" y="240"/>
                </a:cxn>
                <a:cxn ang="0">
                  <a:pos x="100" y="256"/>
                </a:cxn>
                <a:cxn ang="0">
                  <a:pos x="104" y="266"/>
                </a:cxn>
                <a:cxn ang="0">
                  <a:pos x="110" y="274"/>
                </a:cxn>
                <a:cxn ang="0">
                  <a:pos x="118" y="278"/>
                </a:cxn>
                <a:cxn ang="0">
                  <a:pos x="128" y="280"/>
                </a:cxn>
                <a:cxn ang="0">
                  <a:pos x="138" y="278"/>
                </a:cxn>
                <a:cxn ang="0">
                  <a:pos x="150" y="27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0" y="262"/>
                </a:cxn>
                <a:cxn ang="0">
                  <a:pos x="164" y="264"/>
                </a:cxn>
                <a:cxn ang="0">
                  <a:pos x="166" y="268"/>
                </a:cxn>
                <a:cxn ang="0">
                  <a:pos x="168" y="268"/>
                </a:cxn>
                <a:cxn ang="0">
                  <a:pos x="168" y="268"/>
                </a:cxn>
                <a:cxn ang="0">
                  <a:pos x="158" y="284"/>
                </a:cxn>
                <a:cxn ang="0">
                  <a:pos x="150" y="294"/>
                </a:cxn>
                <a:cxn ang="0">
                  <a:pos x="138" y="304"/>
                </a:cxn>
                <a:cxn ang="0">
                  <a:pos x="126" y="312"/>
                </a:cxn>
                <a:cxn ang="0">
                  <a:pos x="112" y="316"/>
                </a:cxn>
                <a:cxn ang="0">
                  <a:pos x="98" y="318"/>
                </a:cxn>
                <a:cxn ang="0">
                  <a:pos x="84" y="316"/>
                </a:cxn>
                <a:cxn ang="0">
                  <a:pos x="68" y="312"/>
                </a:cxn>
                <a:cxn ang="0">
                  <a:pos x="68" y="312"/>
                </a:cxn>
                <a:cxn ang="0">
                  <a:pos x="54" y="302"/>
                </a:cxn>
                <a:cxn ang="0">
                  <a:pos x="46" y="296"/>
                </a:cxn>
                <a:cxn ang="0">
                  <a:pos x="40" y="290"/>
                </a:cxn>
                <a:cxn ang="0">
                  <a:pos x="36" y="282"/>
                </a:cxn>
                <a:cxn ang="0">
                  <a:pos x="32" y="272"/>
                </a:cxn>
                <a:cxn ang="0">
                  <a:pos x="28" y="260"/>
                </a:cxn>
                <a:cxn ang="0">
                  <a:pos x="28" y="248"/>
                </a:cxn>
                <a:cxn ang="0">
                  <a:pos x="28" y="120"/>
                </a:cxn>
                <a:cxn ang="0">
                  <a:pos x="0" y="120"/>
                </a:cxn>
                <a:cxn ang="0">
                  <a:pos x="0" y="100"/>
                </a:cxn>
                <a:cxn ang="0">
                  <a:pos x="0" y="100"/>
                </a:cxn>
                <a:cxn ang="0">
                  <a:pos x="16" y="96"/>
                </a:cxn>
                <a:cxn ang="0">
                  <a:pos x="32" y="90"/>
                </a:cxn>
                <a:cxn ang="0">
                  <a:pos x="46" y="82"/>
                </a:cxn>
                <a:cxn ang="0">
                  <a:pos x="58" y="70"/>
                </a:cxn>
                <a:cxn ang="0">
                  <a:pos x="70" y="56"/>
                </a:cxn>
                <a:cxn ang="0">
                  <a:pos x="78" y="40"/>
                </a:cxn>
                <a:cxn ang="0">
                  <a:pos x="86" y="22"/>
                </a:cxn>
                <a:cxn ang="0">
                  <a:pos x="90" y="0"/>
                </a:cxn>
                <a:cxn ang="0">
                  <a:pos x="90" y="0"/>
                </a:cxn>
              </a:cxnLst>
              <a:rect l="0" t="0" r="r" b="b"/>
              <a:pathLst>
                <a:path w="168" h="318">
                  <a:moveTo>
                    <a:pt x="90" y="0"/>
                  </a:moveTo>
                  <a:lnTo>
                    <a:pt x="98" y="4"/>
                  </a:lnTo>
                  <a:lnTo>
                    <a:pt x="98" y="100"/>
                  </a:lnTo>
                  <a:lnTo>
                    <a:pt x="162" y="100"/>
                  </a:lnTo>
                  <a:lnTo>
                    <a:pt x="162" y="120"/>
                  </a:lnTo>
                  <a:lnTo>
                    <a:pt x="98" y="120"/>
                  </a:lnTo>
                  <a:lnTo>
                    <a:pt x="98" y="240"/>
                  </a:lnTo>
                  <a:lnTo>
                    <a:pt x="98" y="240"/>
                  </a:lnTo>
                  <a:lnTo>
                    <a:pt x="100" y="256"/>
                  </a:lnTo>
                  <a:lnTo>
                    <a:pt x="104" y="266"/>
                  </a:lnTo>
                  <a:lnTo>
                    <a:pt x="110" y="274"/>
                  </a:lnTo>
                  <a:lnTo>
                    <a:pt x="118" y="278"/>
                  </a:lnTo>
                  <a:lnTo>
                    <a:pt x="128" y="280"/>
                  </a:lnTo>
                  <a:lnTo>
                    <a:pt x="138" y="278"/>
                  </a:lnTo>
                  <a:lnTo>
                    <a:pt x="150" y="27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0" y="262"/>
                  </a:lnTo>
                  <a:lnTo>
                    <a:pt x="164" y="264"/>
                  </a:lnTo>
                  <a:lnTo>
                    <a:pt x="166" y="268"/>
                  </a:lnTo>
                  <a:lnTo>
                    <a:pt x="168" y="268"/>
                  </a:lnTo>
                  <a:lnTo>
                    <a:pt x="168" y="268"/>
                  </a:lnTo>
                  <a:lnTo>
                    <a:pt x="158" y="284"/>
                  </a:lnTo>
                  <a:lnTo>
                    <a:pt x="150" y="294"/>
                  </a:lnTo>
                  <a:lnTo>
                    <a:pt x="138" y="304"/>
                  </a:lnTo>
                  <a:lnTo>
                    <a:pt x="126" y="312"/>
                  </a:lnTo>
                  <a:lnTo>
                    <a:pt x="112" y="316"/>
                  </a:lnTo>
                  <a:lnTo>
                    <a:pt x="98" y="318"/>
                  </a:lnTo>
                  <a:lnTo>
                    <a:pt x="84" y="316"/>
                  </a:lnTo>
                  <a:lnTo>
                    <a:pt x="68" y="312"/>
                  </a:lnTo>
                  <a:lnTo>
                    <a:pt x="68" y="312"/>
                  </a:lnTo>
                  <a:lnTo>
                    <a:pt x="54" y="302"/>
                  </a:lnTo>
                  <a:lnTo>
                    <a:pt x="46" y="296"/>
                  </a:lnTo>
                  <a:lnTo>
                    <a:pt x="40" y="290"/>
                  </a:lnTo>
                  <a:lnTo>
                    <a:pt x="36" y="282"/>
                  </a:lnTo>
                  <a:lnTo>
                    <a:pt x="32" y="272"/>
                  </a:lnTo>
                  <a:lnTo>
                    <a:pt x="28" y="260"/>
                  </a:lnTo>
                  <a:lnTo>
                    <a:pt x="28" y="248"/>
                  </a:lnTo>
                  <a:lnTo>
                    <a:pt x="28" y="120"/>
                  </a:lnTo>
                  <a:lnTo>
                    <a:pt x="0" y="120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16" y="96"/>
                  </a:lnTo>
                  <a:lnTo>
                    <a:pt x="32" y="90"/>
                  </a:lnTo>
                  <a:lnTo>
                    <a:pt x="46" y="82"/>
                  </a:lnTo>
                  <a:lnTo>
                    <a:pt x="58" y="70"/>
                  </a:lnTo>
                  <a:lnTo>
                    <a:pt x="70" y="56"/>
                  </a:lnTo>
                  <a:lnTo>
                    <a:pt x="78" y="40"/>
                  </a:lnTo>
                  <a:lnTo>
                    <a:pt x="86" y="22"/>
                  </a:lnTo>
                  <a:lnTo>
                    <a:pt x="90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latin typeface="+mn-lt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902" y="2145"/>
              <a:ext cx="288" cy="361"/>
            </a:xfrm>
            <a:custGeom>
              <a:avLst/>
              <a:gdLst/>
              <a:ahLst/>
              <a:cxnLst>
                <a:cxn ang="0">
                  <a:pos x="192" y="10"/>
                </a:cxn>
                <a:cxn ang="0">
                  <a:pos x="204" y="14"/>
                </a:cxn>
                <a:cxn ang="0">
                  <a:pos x="218" y="26"/>
                </a:cxn>
                <a:cxn ang="0">
                  <a:pos x="220" y="36"/>
                </a:cxn>
                <a:cxn ang="0">
                  <a:pos x="218" y="54"/>
                </a:cxn>
                <a:cxn ang="0">
                  <a:pos x="176" y="150"/>
                </a:cxn>
                <a:cxn ang="0">
                  <a:pos x="128" y="54"/>
                </a:cxn>
                <a:cxn ang="0">
                  <a:pos x="118" y="26"/>
                </a:cxn>
                <a:cxn ang="0">
                  <a:pos x="120" y="20"/>
                </a:cxn>
                <a:cxn ang="0">
                  <a:pos x="130" y="12"/>
                </a:cxn>
                <a:cxn ang="0">
                  <a:pos x="140" y="0"/>
                </a:cxn>
                <a:cxn ang="0">
                  <a:pos x="0" y="10"/>
                </a:cxn>
                <a:cxn ang="0">
                  <a:pos x="18" y="16"/>
                </a:cxn>
                <a:cxn ang="0">
                  <a:pos x="32" y="24"/>
                </a:cxn>
                <a:cxn ang="0">
                  <a:pos x="44" y="36"/>
                </a:cxn>
                <a:cxn ang="0">
                  <a:pos x="140" y="228"/>
                </a:cxn>
                <a:cxn ang="0">
                  <a:pos x="124" y="258"/>
                </a:cxn>
                <a:cxn ang="0">
                  <a:pos x="110" y="278"/>
                </a:cxn>
                <a:cxn ang="0">
                  <a:pos x="98" y="288"/>
                </a:cxn>
                <a:cxn ang="0">
                  <a:pos x="72" y="300"/>
                </a:cxn>
                <a:cxn ang="0">
                  <a:pos x="58" y="300"/>
                </a:cxn>
                <a:cxn ang="0">
                  <a:pos x="26" y="296"/>
                </a:cxn>
                <a:cxn ang="0">
                  <a:pos x="12" y="362"/>
                </a:cxn>
                <a:cxn ang="0">
                  <a:pos x="32" y="362"/>
                </a:cxn>
                <a:cxn ang="0">
                  <a:pos x="64" y="358"/>
                </a:cxn>
                <a:cxn ang="0">
                  <a:pos x="90" y="346"/>
                </a:cxn>
                <a:cxn ang="0">
                  <a:pos x="100" y="336"/>
                </a:cxn>
                <a:cxn ang="0">
                  <a:pos x="120" y="308"/>
                </a:cxn>
                <a:cxn ang="0">
                  <a:pos x="232" y="66"/>
                </a:cxn>
                <a:cxn ang="0">
                  <a:pos x="246" y="40"/>
                </a:cxn>
                <a:cxn ang="0">
                  <a:pos x="256" y="24"/>
                </a:cxn>
                <a:cxn ang="0">
                  <a:pos x="270" y="16"/>
                </a:cxn>
                <a:cxn ang="0">
                  <a:pos x="288" y="0"/>
                </a:cxn>
              </a:cxnLst>
              <a:rect l="0" t="0" r="r" b="b"/>
              <a:pathLst>
                <a:path w="288" h="362">
                  <a:moveTo>
                    <a:pt x="192" y="0"/>
                  </a:moveTo>
                  <a:lnTo>
                    <a:pt x="192" y="10"/>
                  </a:lnTo>
                  <a:lnTo>
                    <a:pt x="192" y="10"/>
                  </a:lnTo>
                  <a:lnTo>
                    <a:pt x="204" y="14"/>
                  </a:lnTo>
                  <a:lnTo>
                    <a:pt x="214" y="18"/>
                  </a:lnTo>
                  <a:lnTo>
                    <a:pt x="218" y="26"/>
                  </a:lnTo>
                  <a:lnTo>
                    <a:pt x="220" y="36"/>
                  </a:lnTo>
                  <a:lnTo>
                    <a:pt x="220" y="36"/>
                  </a:lnTo>
                  <a:lnTo>
                    <a:pt x="220" y="46"/>
                  </a:lnTo>
                  <a:lnTo>
                    <a:pt x="218" y="54"/>
                  </a:lnTo>
                  <a:lnTo>
                    <a:pt x="208" y="78"/>
                  </a:lnTo>
                  <a:lnTo>
                    <a:pt x="176" y="150"/>
                  </a:lnTo>
                  <a:lnTo>
                    <a:pt x="128" y="54"/>
                  </a:lnTo>
                  <a:lnTo>
                    <a:pt x="128" y="54"/>
                  </a:lnTo>
                  <a:lnTo>
                    <a:pt x="122" y="36"/>
                  </a:lnTo>
                  <a:lnTo>
                    <a:pt x="118" y="26"/>
                  </a:lnTo>
                  <a:lnTo>
                    <a:pt x="118" y="26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2"/>
                  </a:lnTo>
                  <a:lnTo>
                    <a:pt x="140" y="10"/>
                  </a:lnTo>
                  <a:lnTo>
                    <a:pt x="14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8" y="16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8" y="28"/>
                  </a:lnTo>
                  <a:lnTo>
                    <a:pt x="44" y="36"/>
                  </a:lnTo>
                  <a:lnTo>
                    <a:pt x="56" y="58"/>
                  </a:lnTo>
                  <a:lnTo>
                    <a:pt x="140" y="228"/>
                  </a:lnTo>
                  <a:lnTo>
                    <a:pt x="140" y="228"/>
                  </a:lnTo>
                  <a:lnTo>
                    <a:pt x="124" y="258"/>
                  </a:lnTo>
                  <a:lnTo>
                    <a:pt x="116" y="270"/>
                  </a:lnTo>
                  <a:lnTo>
                    <a:pt x="110" y="278"/>
                  </a:lnTo>
                  <a:lnTo>
                    <a:pt x="110" y="278"/>
                  </a:lnTo>
                  <a:lnTo>
                    <a:pt x="98" y="288"/>
                  </a:lnTo>
                  <a:lnTo>
                    <a:pt x="86" y="296"/>
                  </a:lnTo>
                  <a:lnTo>
                    <a:pt x="72" y="300"/>
                  </a:lnTo>
                  <a:lnTo>
                    <a:pt x="58" y="300"/>
                  </a:lnTo>
                  <a:lnTo>
                    <a:pt x="58" y="300"/>
                  </a:lnTo>
                  <a:lnTo>
                    <a:pt x="42" y="300"/>
                  </a:lnTo>
                  <a:lnTo>
                    <a:pt x="26" y="296"/>
                  </a:lnTo>
                  <a:lnTo>
                    <a:pt x="12" y="362"/>
                  </a:lnTo>
                  <a:lnTo>
                    <a:pt x="12" y="362"/>
                  </a:lnTo>
                  <a:lnTo>
                    <a:pt x="32" y="362"/>
                  </a:lnTo>
                  <a:lnTo>
                    <a:pt x="32" y="362"/>
                  </a:lnTo>
                  <a:lnTo>
                    <a:pt x="48" y="362"/>
                  </a:lnTo>
                  <a:lnTo>
                    <a:pt x="64" y="358"/>
                  </a:lnTo>
                  <a:lnTo>
                    <a:pt x="78" y="354"/>
                  </a:lnTo>
                  <a:lnTo>
                    <a:pt x="90" y="346"/>
                  </a:lnTo>
                  <a:lnTo>
                    <a:pt x="90" y="346"/>
                  </a:lnTo>
                  <a:lnTo>
                    <a:pt x="100" y="336"/>
                  </a:lnTo>
                  <a:lnTo>
                    <a:pt x="110" y="324"/>
                  </a:lnTo>
                  <a:lnTo>
                    <a:pt x="120" y="308"/>
                  </a:lnTo>
                  <a:lnTo>
                    <a:pt x="130" y="290"/>
                  </a:lnTo>
                  <a:lnTo>
                    <a:pt x="232" y="66"/>
                  </a:lnTo>
                  <a:lnTo>
                    <a:pt x="232" y="66"/>
                  </a:lnTo>
                  <a:lnTo>
                    <a:pt x="246" y="40"/>
                  </a:lnTo>
                  <a:lnTo>
                    <a:pt x="256" y="24"/>
                  </a:lnTo>
                  <a:lnTo>
                    <a:pt x="256" y="24"/>
                  </a:lnTo>
                  <a:lnTo>
                    <a:pt x="262" y="20"/>
                  </a:lnTo>
                  <a:lnTo>
                    <a:pt x="270" y="16"/>
                  </a:lnTo>
                  <a:lnTo>
                    <a:pt x="288" y="10"/>
                  </a:lnTo>
                  <a:lnTo>
                    <a:pt x="288" y="0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pic>
        <p:nvPicPr>
          <p:cNvPr id="37" name="Picture 11" descr="C:\Users\mdefoort\Desktop\eecl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0275" y="1262063"/>
            <a:ext cx="838200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3" descr="http://www.eecl.colostate.edu/galleries/biofuels/bin/images/medium/2007_03_12_08_06_16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6800" y="1219200"/>
            <a:ext cx="9175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5" descr="http://www.bihnsystems.com/2007/2007-11-01%20Solix/content/bin/images/large/2007_11_01_09_14_56.jpg"/>
          <p:cNvPicPr>
            <a:picLocks noChangeArrowheads="1"/>
          </p:cNvPicPr>
          <p:nvPr userDrawn="1"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6934200" y="1219200"/>
            <a:ext cx="9144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1" descr="2007-07-23 16-52-26-96"/>
          <p:cNvPicPr>
            <a:picLocks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2209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 userDrawn="1"/>
        </p:nvSpPr>
        <p:spPr>
          <a:xfrm>
            <a:off x="960438" y="4795838"/>
            <a:ext cx="7315200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spc="-150" dirty="0">
                <a:solidFill>
                  <a:schemeClr val="accent3">
                    <a:lumMod val="75000"/>
                  </a:schemeClr>
                </a:solidFill>
                <a:latin typeface="Garamond" pitchFamily="18" charset="0"/>
                <a:ea typeface="Verdana" pitchFamily="34" charset="0"/>
                <a:cs typeface="Verdana" pitchFamily="34" charset="0"/>
              </a:rPr>
              <a:t>Engines &amp; Energy Conversion Laboratory</a:t>
            </a:r>
          </a:p>
          <a:p>
            <a:pPr marL="342900" indent="-342900"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i="1" spc="-150" dirty="0">
              <a:solidFill>
                <a:schemeClr val="accent3">
                  <a:lumMod val="60000"/>
                  <a:lumOff val="40000"/>
                </a:schemeClr>
              </a:solidFill>
              <a:latin typeface="Adobe Garamond Pro" pitchFamily="18" charset="0"/>
              <a:ea typeface="Verdana" pitchFamily="34" charset="0"/>
              <a:cs typeface="Verdan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  <a:latin typeface="Adobe Caslon Pro" pitchFamily="18" charset="0"/>
              <a:cs typeface="+mn-cs"/>
            </a:endParaRPr>
          </a:p>
        </p:txBody>
      </p:sp>
      <p:sp>
        <p:nvSpPr>
          <p:cNvPr id="93" name="Title 92"/>
          <p:cNvSpPr>
            <a:spLocks noGrp="1"/>
          </p:cNvSpPr>
          <p:nvPr>
            <p:ph type="title"/>
          </p:nvPr>
        </p:nvSpPr>
        <p:spPr>
          <a:xfrm>
            <a:off x="954828" y="3886200"/>
            <a:ext cx="7960572" cy="114300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3CBA-2179-4154-A86F-D320CB6DEE02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664F-D24B-4E54-8FC5-BC0DC9CD6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g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27656"/>
          </a:xfrm>
          <a:prstGeom prst="round2SameRect">
            <a:avLst>
              <a:gd name="adj1" fmla="val 0"/>
              <a:gd name="adj2" fmla="val 25397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b="1" cap="none" spc="-150" baseline="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E948-01FA-4868-89C2-A3437F0670D6}" type="datetimeFigureOut">
              <a:rPr lang="en-US"/>
              <a:pPr>
                <a:defRPr/>
              </a:pPr>
              <a:t>8/21/2015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6DB34-7F6C-4155-9A82-7C082449B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ar Sim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7778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63F92-8F8A-4C18-9420-A0A17DBA32BE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60155-5A8B-437A-B3C8-8F791DEFF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id 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rrowheads="1"/>
          </p:cNvPicPr>
          <p:nvPr userDrawn="1"/>
        </p:nvPicPr>
        <p:blipFill>
          <a:blip r:embed="rId2" cstate="email">
            <a:lum bright="-20000" contrast="20000"/>
          </a:blip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>
                <a:latin typeface="Garamon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A97E0-E8D8-49BD-9725-578D247C25F0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E0BB8-C503-4547-85AF-152C6F455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las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mdefoort\AppData\Local\Microsoft\Windows\Temporary Internet Files\Content.Outlook\P2SRZ069\banner3.jpg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0"/>
            <a:ext cx="8229600" cy="914400"/>
          </a:xfrm>
          <a:prstGeom prst="round2SameRect">
            <a:avLst>
              <a:gd name="adj1" fmla="val 0"/>
              <a:gd name="adj2" fmla="val 22449"/>
            </a:avLst>
          </a:prstGeom>
          <a:noFill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478E6-BEE6-4A4F-9223-78E5E7FD58D3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5B526-46BA-48CD-8743-D12C4AAB5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defoort\AppData\Local\Microsoft\Windows\Temporary Internet Files\Content.Outlook\P2SRZ069\WCEAceremony 002.jpg"/>
          <p:cNvPicPr>
            <a:picLocks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0"/>
            <a:ext cx="8229600" cy="914400"/>
          </a:xfrm>
          <a:prstGeom prst="round2SameRect">
            <a:avLst>
              <a:gd name="adj1" fmla="val 0"/>
              <a:gd name="adj2" fmla="val 22449"/>
            </a:avLst>
          </a:prstGeom>
          <a:noFill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E3B6F-81B8-44A0-942B-DA391B819208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0CC09-4D86-4620-AB4D-0359453EF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ga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7" descr="solix_ppt2"/>
          <p:cNvPicPr>
            <a:picLocks noChangeArrowheads="1"/>
          </p:cNvPicPr>
          <p:nvPr userDrawn="1"/>
        </p:nvPicPr>
        <p:blipFill>
          <a:blip r:embed="rId2" cstate="print"/>
          <a:srcRect l="7500" r="25000" b="88212"/>
          <a:stretch>
            <a:fillRect/>
          </a:stretch>
        </p:blipFill>
        <p:spPr bwMode="auto">
          <a:xfrm>
            <a:off x="0" y="-2"/>
            <a:ext cx="9144000" cy="96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15240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 anchor="b"/>
          <a:lstStyle>
            <a:lvl1pPr algn="l">
              <a:defRPr sz="3200" spc="-150"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0CCC-BB40-4BD3-92B6-FAF945F30667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07B93-64A1-4E52-97A6-D3E6F28B3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ove The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" y="0"/>
            <a:ext cx="8229600" cy="914400"/>
          </a:xfrm>
          <a:prstGeom prst="round2SameRect">
            <a:avLst>
              <a:gd name="adj1" fmla="val 0"/>
              <a:gd name="adj2" fmla="val 24490"/>
            </a:avLst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 descr="EECL-Logo1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0"/>
            <a:ext cx="739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 anchor="b"/>
          <a:lstStyle>
            <a:lvl1pPr algn="l">
              <a:defRPr sz="3200" spc="-15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3D5C-4C45-4422-8C09-D2D741E92AC5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E27AE-25C7-484D-8CA0-80C79C02B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A1434-E105-47FF-8C29-E84C4E86EF6E}" type="datetimeFigureOut">
              <a:rPr lang="en-US"/>
              <a:pPr>
                <a:defRPr/>
              </a:pPr>
              <a:t>8/21/2015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6A06E-3D22-4E7D-80D6-08854FB14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4" r:id="rId12"/>
    <p:sldLayoutId id="2147483696" r:id="rId13"/>
    <p:sldLayoutId id="2147483697" r:id="rId14"/>
    <p:sldLayoutId id="2147483698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000" b="1" kern="1200" spc="-15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aramond" pitchFamily="18" charset="0"/>
          <a:ea typeface="Verdana" pitchFamily="34" charset="0"/>
          <a:cs typeface="Verdana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18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4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b="1" kern="1200" spc="-150">
          <a:solidFill>
            <a:schemeClr val="tx1"/>
          </a:solidFill>
          <a:latin typeface="Garamond" pitchFamily="18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emf"/><Relationship Id="rId4" Type="http://schemas.openxmlformats.org/officeDocument/2006/relationships/oleObject" Target="../embeddings/Microsoft_Excel_97-2003_Worksheet1.xls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://www.google.com/url?sa=i&amp;rct=j&amp;q=&amp;esrc=s&amp;frm=1&amp;source=images&amp;cd=&amp;cad=rja&amp;uact=8&amp;docid=3NTsJ8klkz9r6M&amp;tbnid=4zVX2NLt7x6IHM:&amp;ved=0CAUQjRw&amp;url=http://www.energydigital.com/greentech/1864/Breakthrough-Technology-Produces-Renewable-Natural-Gas&amp;ei=D9D3U5eEMtOGyASDxIL4Dg&amp;psig=AFQjCNFE0bosBaoeTGT6EcRSDcbKvQ2L5w&amp;ust=1408835938293463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4908452"/>
            <a:ext cx="5105400" cy="1676400"/>
          </a:xfrm>
        </p:spPr>
        <p:txBody>
          <a:bodyPr anchor="b">
            <a:normAutofit/>
          </a:bodyPr>
          <a:lstStyle/>
          <a:p>
            <a:pPr>
              <a:spcBef>
                <a:spcPts val="0"/>
              </a:spcBef>
            </a:pPr>
            <a:r>
              <a:rPr lang="en-US" sz="1800" spc="0" dirty="0" smtClean="0">
                <a:latin typeface="Arial" pitchFamily="34" charset="0"/>
                <a:cs typeface="Arial" pitchFamily="34" charset="0"/>
              </a:rPr>
              <a:t>Anthony J. Marchese</a:t>
            </a:r>
          </a:p>
          <a:p>
            <a:pPr>
              <a:spcBef>
                <a:spcPts val="0"/>
              </a:spcBef>
            </a:pPr>
            <a:r>
              <a:rPr lang="en-US" sz="1500" spc="0" dirty="0" smtClean="0">
                <a:latin typeface="Arial" pitchFamily="34" charset="0"/>
                <a:cs typeface="Arial" pitchFamily="34" charset="0"/>
              </a:rPr>
              <a:t>Professor, Mechanical Engineering</a:t>
            </a:r>
            <a:endParaRPr lang="en-US" sz="1500" spc="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en-US" sz="1500" spc="0" dirty="0" smtClean="0">
                <a:latin typeface="Arial" pitchFamily="34" charset="0"/>
                <a:cs typeface="Arial" pitchFamily="34" charset="0"/>
              </a:rPr>
              <a:t>Director, Engines and Energy Conversion Laboratory</a:t>
            </a:r>
          </a:p>
          <a:p>
            <a:pPr>
              <a:spcBef>
                <a:spcPts val="0"/>
              </a:spcBef>
            </a:pPr>
            <a:r>
              <a:rPr lang="en-US" sz="1500" spc="0" dirty="0" smtClean="0">
                <a:latin typeface="Arial" pitchFamily="34" charset="0"/>
                <a:cs typeface="Arial" pitchFamily="34" charset="0"/>
              </a:rPr>
              <a:t>Colorado State University</a:t>
            </a:r>
          </a:p>
          <a:p>
            <a:pPr>
              <a:spcBef>
                <a:spcPts val="0"/>
              </a:spcBef>
            </a:pPr>
            <a:r>
              <a:rPr lang="en-US" sz="1500" spc="0" dirty="0" smtClean="0">
                <a:latin typeface="Arial" pitchFamily="34" charset="0"/>
                <a:cs typeface="Arial" pitchFamily="34" charset="0"/>
              </a:rPr>
              <a:t>Fort Collins, CO 80523</a:t>
            </a:r>
          </a:p>
          <a:p>
            <a:pPr>
              <a:spcBef>
                <a:spcPts val="0"/>
              </a:spcBef>
            </a:pPr>
            <a:r>
              <a:rPr lang="en-US" sz="1500" spc="0" dirty="0" smtClean="0">
                <a:latin typeface="Arial" pitchFamily="34" charset="0"/>
                <a:cs typeface="Arial" pitchFamily="34" charset="0"/>
              </a:rPr>
              <a:t>http://www.engr.colostate.edu/~marchese</a:t>
            </a:r>
            <a:endParaRPr lang="en-US" sz="1500" spc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3200400"/>
            <a:ext cx="5257800" cy="1676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Verdana" pitchFamily="34" charset="0"/>
                <a:cs typeface="Verdana" pitchFamily="34" charset="0"/>
              </a:rPr>
              <a:t>Motivation for </a:t>
            </a:r>
            <a:r>
              <a:rPr lang="en-US" sz="2400" b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rPr>
              <a:t>Studying Combustion (MECH 558): Fossil Fuel Depletion, Climate Change, Human Health Concerns from Combustion Generated Pollutants, Fire Safety, Energy Density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342900" y="50302"/>
            <a:ext cx="4876800" cy="635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normalizeH="0" noProof="0" dirty="0" smtClean="0">
                <a:ln>
                  <a:noFill/>
                </a:ln>
                <a:solidFill>
                  <a:srgbClr val="405A68"/>
                </a:solidFill>
                <a:effectLst/>
                <a:uLnTx/>
                <a:uFillTx/>
                <a:latin typeface="+mj-lt"/>
                <a:ea typeface="Verdana" pitchFamily="34" charset="0"/>
                <a:cs typeface="Verdana" pitchFamily="34" charset="0"/>
              </a:rPr>
              <a:t>MECH 558 – Lecture #1/Motivation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600" b="1" dirty="0" smtClean="0">
                <a:solidFill>
                  <a:srgbClr val="405A68"/>
                </a:solidFill>
                <a:latin typeface="+mj-lt"/>
                <a:ea typeface="Verdana" pitchFamily="34" charset="0"/>
                <a:cs typeface="Verdana" pitchFamily="34" charset="0"/>
              </a:rPr>
              <a:t>August </a:t>
            </a:r>
            <a:r>
              <a:rPr lang="en-US" sz="1600" b="1" dirty="0" smtClean="0">
                <a:solidFill>
                  <a:srgbClr val="405A68"/>
                </a:solidFill>
                <a:latin typeface="+mj-lt"/>
                <a:ea typeface="Verdana" pitchFamily="34" charset="0"/>
                <a:cs typeface="Verdana" pitchFamily="34" charset="0"/>
              </a:rPr>
              <a:t>24, 2015</a:t>
            </a:r>
            <a:endParaRPr kumimoji="0" lang="en-US" sz="1600" b="1" i="0" u="none" strike="noStrike" kern="1200" cap="none" normalizeH="0" noProof="0" dirty="0">
              <a:ln>
                <a:noFill/>
              </a:ln>
              <a:solidFill>
                <a:srgbClr val="405A68"/>
              </a:solidFill>
              <a:effectLst/>
              <a:uLnTx/>
              <a:uFillTx/>
              <a:latin typeface="+mj-lt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3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04800" y="21848"/>
            <a:ext cx="480291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Proven Fossil Fuel Reserves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Oil, Gas and Other</a:t>
            </a:r>
          </a:p>
        </p:txBody>
      </p:sp>
      <p:graphicFrame>
        <p:nvGraphicFramePr>
          <p:cNvPr id="27650" name="Object 3"/>
          <p:cNvGraphicFramePr>
            <a:graphicFrameLocks noChangeAspect="1"/>
          </p:cNvGraphicFramePr>
          <p:nvPr/>
        </p:nvGraphicFramePr>
        <p:xfrm>
          <a:off x="609600" y="1129904"/>
          <a:ext cx="8001000" cy="507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0" name="Chart" r:id="rId4" imgW="7581900" imgH="4810125" progId="Excel.Sheet.8">
                  <p:embed/>
                </p:oleObj>
              </mc:Choice>
              <mc:Fallback>
                <p:oleObj name="Chart" r:id="rId4" imgW="7581900" imgH="4810125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129904"/>
                        <a:ext cx="8001000" cy="50756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152400"/>
            <a:ext cx="5327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Shale Gas: Vast U.S. Resource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"/>
          <a:stretch/>
        </p:blipFill>
        <p:spPr bwMode="auto">
          <a:xfrm>
            <a:off x="817283" y="1219200"/>
            <a:ext cx="7518400" cy="519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319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" y="283458"/>
            <a:ext cx="53270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Shale Gas: Vast U.S. Resource</a:t>
            </a:r>
          </a:p>
        </p:txBody>
      </p:sp>
      <p:pic>
        <p:nvPicPr>
          <p:cNvPr id="2" name="Picture 2" descr="http://upload.wikimedia.org/wikipedia/commons/2/27/US_Shale_Gas_Produ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4" y="1295400"/>
            <a:ext cx="652780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0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76161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Role of Anthropogenic Greenhouse CO</a:t>
            </a:r>
            <a:r>
              <a:rPr lang="en-US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Emissions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5" name="Picture 5" descr="keeling curve"/>
          <p:cNvPicPr>
            <a:picLocks noChangeAspect="1" noChangeArrowheads="1"/>
          </p:cNvPicPr>
          <p:nvPr/>
        </p:nvPicPr>
        <p:blipFill>
          <a:blip r:embed="rId2" cstate="print"/>
          <a:srcRect l="3636" t="14706" r="3636" b="4706"/>
          <a:stretch>
            <a:fillRect/>
          </a:stretch>
        </p:blipFill>
        <p:spPr bwMode="auto">
          <a:xfrm>
            <a:off x="806450" y="1295400"/>
            <a:ext cx="704215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3250" y="1752600"/>
            <a:ext cx="27432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4191000"/>
            <a:ext cx="4114800" cy="6858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Keeling Curve, CO</a:t>
            </a:r>
            <a:r>
              <a:rPr lang="en-US" sz="1800" baseline="-25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at Mauna Loa</a:t>
            </a:r>
            <a:br>
              <a:rPr lang="en-US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Red line is 57% of fossil fuel CO</a:t>
            </a:r>
            <a:r>
              <a:rPr lang="en-US" sz="1800" baseline="-25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emissions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76161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Role of Anthropogenic Greenhouse CO</a:t>
            </a:r>
            <a:r>
              <a:rPr lang="en-US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Emissions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99" y="1143000"/>
            <a:ext cx="7345689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761618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Role of Anthropogenic Greenhouse CO</a:t>
            </a:r>
            <a:r>
              <a:rPr lang="en-US" sz="2400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Emissions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795094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63979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Disappearing Glaciers: Patagonia Glacier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435174" cy="537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588494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Disappearing Glaciers: Mt. Kilimanjaro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66800"/>
            <a:ext cx="5500688" cy="557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743200"/>
            <a:ext cx="2876550" cy="243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29476" y="2420422"/>
            <a:ext cx="128272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February</a:t>
            </a:r>
            <a:endParaRPr lang="en-US" sz="2000" b="1" spc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4196" y="4226740"/>
            <a:ext cx="1282723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February</a:t>
            </a:r>
            <a:endParaRPr lang="en-US" sz="2000" b="1" spc="0" dirty="0" smtClean="0">
              <a:solidFill>
                <a:schemeClr val="bg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1908" y="6152644"/>
            <a:ext cx="939681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March</a:t>
            </a:r>
            <a:endParaRPr lang="en-US" sz="2000" b="1" spc="0" dirty="0" smtClean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453681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Melting of the Polar Ice Sheet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76096"/>
            <a:ext cx="4624641" cy="521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414568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Predicted Rise in Sea Level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7924800" cy="51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282160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Are we there yet?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442173" cy="694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95400" y="2164140"/>
            <a:ext cx="6781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Anomalous </a:t>
            </a:r>
            <a:r>
              <a:rPr lang="en-US" sz="4800" b="1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</a:t>
            </a:r>
            <a:r>
              <a:rPr lang="en-US" sz="48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ge of Easy </a:t>
            </a:r>
            <a:r>
              <a:rPr lang="en-US" sz="4800" b="1" spc="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</a:t>
            </a:r>
            <a:r>
              <a:rPr lang="en-US" sz="48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il</a:t>
            </a:r>
            <a:endParaRPr lang="en-US" sz="4800" b="1" spc="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1338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21848"/>
            <a:ext cx="78390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Natural Gas Combustion is Better than Coal…Right?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ext Box 278"/>
          <p:cNvSpPr txBox="1">
            <a:spLocks noChangeArrowheads="1"/>
          </p:cNvSpPr>
          <p:nvPr/>
        </p:nvSpPr>
        <p:spPr bwMode="auto">
          <a:xfrm>
            <a:off x="152400" y="1066800"/>
            <a:ext cx="88392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sz="2000" b="1" dirty="0" smtClean="0"/>
              <a:t>It generally believed that burning natural gas for energy is better than coal (or oil) in terms of greenhouse gas emissions: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Why is it the case that CH</a:t>
            </a:r>
            <a:r>
              <a:rPr lang="en-US" b="1" baseline="-25000" dirty="0" smtClean="0"/>
              <a:t>4</a:t>
            </a:r>
            <a:r>
              <a:rPr lang="en-US" b="1" dirty="0" smtClean="0"/>
              <a:t> combustion </a:t>
            </a:r>
            <a:r>
              <a:rPr lang="en-US" b="1" i="1" dirty="0" smtClean="0"/>
              <a:t>should</a:t>
            </a:r>
            <a:r>
              <a:rPr lang="en-US" b="1" dirty="0" smtClean="0"/>
              <a:t> be better than coal?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Is CH</a:t>
            </a:r>
            <a:r>
              <a:rPr lang="en-US" b="1" baseline="-25000" dirty="0" smtClean="0"/>
              <a:t>4</a:t>
            </a:r>
            <a:r>
              <a:rPr lang="en-US" b="1" dirty="0" smtClean="0"/>
              <a:t> substitution advisable for stationary power plants, natural gas vehicles, all of the above?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What about emissions of unburned methane (CH</a:t>
            </a:r>
            <a:r>
              <a:rPr lang="en-US" b="1" baseline="-25000" dirty="0" smtClean="0"/>
              <a:t>4</a:t>
            </a:r>
            <a:r>
              <a:rPr lang="en-US" b="1" dirty="0" smtClean="0"/>
              <a:t>) into the atmosphere?  </a:t>
            </a:r>
          </a:p>
          <a:p>
            <a:pPr marL="685800" lvl="2" indent="-228600" defTabSz="4389120" fontAlgn="auto">
              <a:spcBef>
                <a:spcPts val="0"/>
              </a:spcBef>
              <a:spcAft>
                <a:spcPts val="9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The global warming potential of CH</a:t>
            </a:r>
            <a:r>
              <a:rPr lang="en-US" b="1" baseline="-25000" dirty="0" smtClean="0"/>
              <a:t>4</a:t>
            </a:r>
            <a:r>
              <a:rPr lang="en-US" b="1" dirty="0" smtClean="0"/>
              <a:t> is a factor of 34x (or 86x) higher than CO</a:t>
            </a:r>
            <a:r>
              <a:rPr lang="en-US" b="1" baseline="-25000" dirty="0" smtClean="0"/>
              <a:t>2</a:t>
            </a:r>
            <a:r>
              <a:rPr lang="en-US" b="1" dirty="0" smtClean="0"/>
              <a:t>. </a:t>
            </a:r>
          </a:p>
        </p:txBody>
      </p:sp>
      <p:pic>
        <p:nvPicPr>
          <p:cNvPr id="30722" name="Picture 2" descr="https://encrypted-tbn3.gstatic.com/images?q=tbn:ANd9GcTppfz23bmTlCk42AzRT1gbHOeQKna4i7tCnIQ8R17ZSSse9eT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3" y="4077029"/>
            <a:ext cx="4359754" cy="23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http://www.macrocurrent.com/wp-content/uploads/2013/07/Car-Coll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85" y="3901603"/>
            <a:ext cx="3474354" cy="26020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13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21848"/>
            <a:ext cx="78390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Natural Gas Combustion is Better than Coal…Right?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ext Box 278"/>
          <p:cNvSpPr txBox="1">
            <a:spLocks noChangeArrowheads="1"/>
          </p:cNvSpPr>
          <p:nvPr/>
        </p:nvSpPr>
        <p:spPr bwMode="auto">
          <a:xfrm>
            <a:off x="304800" y="1066800"/>
            <a:ext cx="868680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1" indent="-228600" defTabSz="438912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Many opportunities for CH</a:t>
            </a:r>
            <a:r>
              <a:rPr lang="en-US" b="1" baseline="-25000" dirty="0" smtClean="0"/>
              <a:t>4</a:t>
            </a:r>
            <a:r>
              <a:rPr lang="en-US" b="1" dirty="0" smtClean="0"/>
              <a:t> to be emitted into the atmosphere from wells, to gathering pipelines, to gathering compressor stations, to processing plants, to transmission pipelines, to distribution networks, to end use!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If overall leakage rate is greater than 1.5 %, replacement of diesel trucks with natural gas is a net greenhouse </a:t>
            </a:r>
            <a:r>
              <a:rPr lang="en-US" b="1" u="sng" dirty="0" smtClean="0"/>
              <a:t>penalty</a:t>
            </a:r>
            <a:r>
              <a:rPr lang="en-US" b="1" dirty="0" smtClean="0"/>
              <a:t>!</a:t>
            </a:r>
          </a:p>
          <a:p>
            <a:pPr marL="228600" lvl="1" indent="-228600" defTabSz="438912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Leakage rate of 3.0% is tolerable for replacement of coal power plants with natural gas.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10515"/>
            <a:ext cx="4268635" cy="33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http://www.earthlyissues.com/images/natural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45551"/>
            <a:ext cx="2720543" cy="35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95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2513-331-pwtank-biglea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838200"/>
            <a:ext cx="6695180" cy="50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2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21848"/>
            <a:ext cx="783900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Climate Change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Natural Gas Combustion is Better than Coal…Right?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9" name="Text Box 278"/>
          <p:cNvSpPr txBox="1">
            <a:spLocks noChangeArrowheads="1"/>
          </p:cNvSpPr>
          <p:nvPr/>
        </p:nvSpPr>
        <p:spPr bwMode="auto">
          <a:xfrm>
            <a:off x="159434" y="1066800"/>
            <a:ext cx="868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8600" lvl="2" indent="-228600" defTabSz="4389120"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Combustion research is important here as well: methane exhaust emissions from natural gas compression engines, on-road natural gas engines, overall engine efficiency, etc.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5411207" cy="405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http://www.eia.gov/pub/oil_gas/natural_gas/analysis_publications/ngpipeline/images/compressor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403" y="1811687"/>
            <a:ext cx="3774831" cy="24555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www.anadarko.com/SiteCollectionImages/Maps/Wattenberg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t="1678" r="39102" b="48685"/>
          <a:stretch/>
        </p:blipFill>
        <p:spPr bwMode="auto">
          <a:xfrm>
            <a:off x="6019800" y="4518402"/>
            <a:ext cx="2552700" cy="19710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7424741" y="5581652"/>
            <a:ext cx="45720" cy="4572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62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spc="0" dirty="0" smtClean="0"/>
              <a:t>Human Health Concerns from Combustion Generated Pollutants</a:t>
            </a:r>
            <a:endParaRPr lang="en-US" sz="2000" spc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477000" cy="45259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+mj-lt"/>
              </a:rPr>
              <a:t>CO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latin typeface="+mj-lt"/>
              </a:rPr>
              <a:t>SO</a:t>
            </a:r>
            <a:r>
              <a:rPr lang="en-US" baseline="-25000" dirty="0" smtClean="0">
                <a:latin typeface="+mj-lt"/>
              </a:rPr>
              <a:t>2</a:t>
            </a:r>
            <a:endParaRPr lang="en-US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latin typeface="+mj-lt"/>
              </a:rPr>
              <a:t>NO</a:t>
            </a:r>
            <a:r>
              <a:rPr lang="en-US" baseline="-25000" dirty="0" smtClean="0">
                <a:latin typeface="+mj-lt"/>
              </a:rPr>
              <a:t>2</a:t>
            </a:r>
            <a:endParaRPr lang="en-US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dirty="0" smtClean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dirty="0" err="1" smtClean="0">
                <a:latin typeface="+mj-lt"/>
              </a:rPr>
              <a:t>Pb</a:t>
            </a:r>
            <a:endParaRPr lang="en-US" dirty="0" smtClean="0">
              <a:latin typeface="+mj-lt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FF0000"/>
                </a:solidFill>
                <a:latin typeface="+mj-lt"/>
              </a:rPr>
              <a:t>Particulates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latin typeface="+mj-lt"/>
              </a:rPr>
              <a:t>Air contaminants/air toxics</a:t>
            </a:r>
          </a:p>
        </p:txBody>
      </p:sp>
      <p:pic>
        <p:nvPicPr>
          <p:cNvPr id="11" name="Picture 2" descr="C:\Users\BOB\SAWYER ASSOCIATES\Meetings\2008\080803 comb symposium+ montreal\paper-lecture\working figures\table 1 aqs-080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7777" r="15294" b="64545"/>
          <a:stretch>
            <a:fillRect/>
          </a:stretch>
        </p:blipFill>
        <p:spPr bwMode="auto">
          <a:xfrm>
            <a:off x="2559427" y="1676400"/>
            <a:ext cx="6157913" cy="29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66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spc="0" dirty="0" smtClean="0"/>
              <a:t>Human Health Concerns from Combustion Generated Pollutants</a:t>
            </a:r>
            <a:endParaRPr lang="en-US" sz="2000" spc="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72381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90600" y="1254052"/>
            <a:ext cx="6934200" cy="5953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10000"/>
              </a:lnSpc>
              <a:defRPr/>
            </a:pPr>
            <a:r>
              <a:rPr lang="en-US" sz="18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Mortality Relative Risks from 10-µg/m</a:t>
            </a:r>
            <a:r>
              <a:rPr lang="en-US" sz="1800" spc="0" baseline="30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lang="en-US" sz="18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Increase in PM</a:t>
            </a:r>
            <a:r>
              <a:rPr lang="en-US" sz="1800" spc="0" baseline="-25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2.5</a:t>
            </a:r>
            <a:r>
              <a:rPr lang="en-US" sz="1800" spc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8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(Jarrett, et al.)</a:t>
            </a:r>
          </a:p>
        </p:txBody>
      </p:sp>
    </p:spTree>
    <p:extLst>
      <p:ext uri="{BB962C8B-B14F-4D97-AF65-F5344CB8AC3E}">
        <p14:creationId xmlns:p14="http://schemas.microsoft.com/office/powerpoint/2010/main" val="65221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spc="0" dirty="0" smtClean="0"/>
              <a:t>Human Health Concerns from Combustion Generated Pollutants</a:t>
            </a:r>
            <a:endParaRPr lang="en-US" sz="2000" spc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48133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143000" y="1066800"/>
            <a:ext cx="69342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defRPr/>
            </a:pPr>
            <a:r>
              <a:rPr lang="en-US" sz="20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U.S. EPA Diesel Emissions and Fuel Regulations</a:t>
            </a:r>
          </a:p>
        </p:txBody>
      </p:sp>
    </p:spTree>
    <p:extLst>
      <p:ext uri="{BB962C8B-B14F-4D97-AF65-F5344CB8AC3E}">
        <p14:creationId xmlns:p14="http://schemas.microsoft.com/office/powerpoint/2010/main" val="474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spc="0" dirty="0" smtClean="0"/>
              <a:t>Combustion Generated Particulate Matter (PM)</a:t>
            </a:r>
            <a:endParaRPr lang="en-US" sz="2000" spc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1507404"/>
            <a:ext cx="81534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 kern="1200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Verdana" pitchFamily="34" charset="0"/>
                <a:cs typeface="Verdana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Garamond" pitchFamily="18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defRPr/>
            </a:pPr>
            <a:r>
              <a:rPr lang="en-US" sz="2400" spc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Size (and Chemical Composition) Matters…but are not regulated </a:t>
            </a:r>
          </a:p>
        </p:txBody>
      </p:sp>
      <p:pic>
        <p:nvPicPr>
          <p:cNvPr id="8" name="Picture 6" descr="2009-01-1895_Page_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19312"/>
            <a:ext cx="37941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2009-01-1895_Page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2881312"/>
            <a:ext cx="2109787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5715000" y="2652712"/>
            <a:ext cx="1676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oxy-PAH’s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6250" r="17043" b="2083"/>
          <a:stretch>
            <a:fillRect/>
          </a:stretch>
        </p:blipFill>
        <p:spPr bwMode="auto">
          <a:xfrm>
            <a:off x="304800" y="2424112"/>
            <a:ext cx="3810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70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u="sng" spc="0" dirty="0" smtClean="0"/>
              <a:t>Global</a:t>
            </a:r>
            <a:r>
              <a:rPr lang="en-US" sz="2000" spc="0" dirty="0" smtClean="0"/>
              <a:t> Human Health Concerns from Indoor Air Pollution</a:t>
            </a:r>
            <a:endParaRPr lang="en-US" sz="2000" spc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8" y="1371600"/>
            <a:ext cx="46482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4419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0495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7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u="sng" spc="0" dirty="0" smtClean="0"/>
              <a:t>Global</a:t>
            </a:r>
            <a:r>
              <a:rPr lang="en-US" sz="2000" spc="0" dirty="0" smtClean="0"/>
              <a:t> Human Health Concerns from Indoor Air Pollution</a:t>
            </a:r>
            <a:endParaRPr lang="en-US" sz="2000" spc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Industrialized countries have reduced combustion generated pollutant emissions [</a:t>
            </a:r>
            <a:r>
              <a:rPr lang="en-US" sz="2000" spc="0" dirty="0" err="1" smtClean="0">
                <a:latin typeface="Arial" pitchFamily="34" charset="0"/>
                <a:cs typeface="Arial" pitchFamily="34" charset="0"/>
              </a:rPr>
              <a:t>gm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/MJ] by about 98% in the past 40 years</a:t>
            </a:r>
          </a:p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Urgent public health need to reduce cooking and heating emissions in agrarian and developing societies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381000" y="3043803"/>
            <a:ext cx="6036880" cy="2702837"/>
            <a:chOff x="1155757" y="11540739"/>
            <a:chExt cx="8647849" cy="38718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6" t="22285" r="20770" b="28031"/>
            <a:stretch/>
          </p:blipFill>
          <p:spPr bwMode="auto">
            <a:xfrm rot="5400000">
              <a:off x="701307" y="11995189"/>
              <a:ext cx="3841342" cy="293244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13" t="20697" r="40816"/>
            <a:stretch/>
          </p:blipFill>
          <p:spPr>
            <a:xfrm>
              <a:off x="4088198" y="11566742"/>
              <a:ext cx="2782559" cy="383828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5" t="13820" r="35578"/>
            <a:stretch/>
          </p:blipFill>
          <p:spPr>
            <a:xfrm>
              <a:off x="6794557" y="11572081"/>
              <a:ext cx="3009049" cy="3840480"/>
            </a:xfrm>
            <a:prstGeom prst="rect">
              <a:avLst/>
            </a:prstGeom>
          </p:spPr>
        </p:pic>
      </p:grp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65682"/>
            <a:ext cx="2321361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1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610450"/>
            <a:ext cx="4800600" cy="367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0126" y="2568678"/>
            <a:ext cx="538638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62225"/>
            <a:ext cx="566737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495800" y="2409825"/>
            <a:ext cx="3429000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FFC/GDP is fundamentally constrained by the 2</a:t>
            </a:r>
            <a:r>
              <a:rPr lang="en-US" b="1" baseline="30000" dirty="0" smtClean="0"/>
              <a:t>nd</a:t>
            </a:r>
            <a:r>
              <a:rPr lang="en-US" b="1" dirty="0" smtClean="0"/>
              <a:t> Law of Thermodynamics!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 flipV="1">
            <a:off x="7086601" y="5619749"/>
            <a:ext cx="1362075" cy="952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6191251" y="3381376"/>
            <a:ext cx="2295526" cy="218122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2400" y="37981"/>
            <a:ext cx="54938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The Master Equation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Fossil Fuel Depletion  (A Matter of WHEN…not IF)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88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84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88426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371600"/>
            <a:ext cx="7385538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47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u="sng" spc="0" dirty="0" smtClean="0"/>
              <a:t>Global</a:t>
            </a:r>
            <a:r>
              <a:rPr lang="en-US" sz="2000" spc="0" dirty="0" smtClean="0"/>
              <a:t> Human Health Concerns from Indoor Air Pollution</a:t>
            </a:r>
            <a:endParaRPr lang="en-US" sz="2000" spc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Industrialized countries have reduced combustion generated pollutant emissions [</a:t>
            </a:r>
            <a:r>
              <a:rPr lang="en-US" sz="2000" spc="0" dirty="0" err="1" smtClean="0">
                <a:latin typeface="Arial" pitchFamily="34" charset="0"/>
                <a:cs typeface="Arial" pitchFamily="34" charset="0"/>
              </a:rPr>
              <a:t>gm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/MJ] by about 98% in the past 40 years</a:t>
            </a:r>
          </a:p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Urgent public health need to reduce cooking and heating emissions in agrarian and developing societies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5514974" cy="383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6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spc="0" dirty="0" smtClean="0"/>
              <a:t>Fire Safety and Security</a:t>
            </a:r>
            <a:endParaRPr lang="en-US" sz="2000" spc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Fire kills more U.S. citizens than all other natural disasters combined.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Approximately 4,500 deaths/year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Approximately 25,000 injuries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2 million reported fires per year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$10 billion/year in property damage</a:t>
            </a:r>
          </a:p>
          <a:p>
            <a:pPr marL="457200" lvl="1" indent="0">
              <a:buNone/>
            </a:pPr>
            <a:endParaRPr lang="en-US" sz="1600" spc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Why can’t we prevent unwanted fires on this planet?</a:t>
            </a:r>
          </a:p>
        </p:txBody>
      </p:sp>
      <p:pic>
        <p:nvPicPr>
          <p:cNvPr id="29699" name="Picture 3" descr="C:\Users\marchese\Desktop\pCAA8NZ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7899"/>
            <a:ext cx="427196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http://static-l3.blogcritics.org/11/08/24/166177/9-11-Statue-of-Liberty-and-WTC.jpg?t=201108241656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4015523"/>
            <a:ext cx="333375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0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59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spc="0" dirty="0" smtClean="0"/>
              <a:t>Motivation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2000" spc="0" dirty="0" smtClean="0"/>
              <a:t>Energy Density of Liquid Hydrocarbons</a:t>
            </a:r>
            <a:endParaRPr lang="en-US" sz="2000" spc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1839" y="1143000"/>
            <a:ext cx="5257800" cy="5486400"/>
          </a:xfrm>
        </p:spPr>
        <p:txBody>
          <a:bodyPr>
            <a:normAutofit/>
          </a:bodyPr>
          <a:lstStyle/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In terms of energy density (MJ/m</a:t>
            </a:r>
            <a:r>
              <a:rPr lang="en-US" sz="2000" spc="0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), liquid hydrocarbons are difficult to beat, especially when air is available as a “free” oxidizer.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Batteries (approx.  1 MJ/kg)</a:t>
            </a:r>
          </a:p>
          <a:p>
            <a:pPr lvl="1">
              <a:spcAft>
                <a:spcPts val="1200"/>
              </a:spcAft>
            </a:pPr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Liquid hydrocarbons (approx. 50 MJ/kg)</a:t>
            </a:r>
          </a:p>
          <a:p>
            <a:r>
              <a:rPr lang="en-US" sz="2000" u="sng" spc="0" dirty="0" err="1" smtClean="0">
                <a:latin typeface="Arial" pitchFamily="34" charset="0"/>
                <a:cs typeface="Arial" pitchFamily="34" charset="0"/>
              </a:rPr>
              <a:t>Microcombustors</a:t>
            </a:r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 are very promising.  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What is the energy (in kW-hr) contained is a C battery compared to the same volume of diesel fuel?</a:t>
            </a:r>
          </a:p>
          <a:p>
            <a:pPr lvl="1">
              <a:spcAft>
                <a:spcPts val="1200"/>
              </a:spcAft>
            </a:pPr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How long could you power your lap top on diesel fuel?</a:t>
            </a:r>
            <a:endParaRPr lang="en-US" sz="1600" spc="0" dirty="0">
              <a:latin typeface="Arial" pitchFamily="34" charset="0"/>
              <a:cs typeface="Arial" pitchFamily="34" charset="0"/>
            </a:endParaRPr>
          </a:p>
          <a:p>
            <a:r>
              <a:rPr lang="en-US" sz="2000" spc="0" dirty="0" smtClean="0">
                <a:latin typeface="Arial" pitchFamily="34" charset="0"/>
                <a:cs typeface="Arial" pitchFamily="34" charset="0"/>
              </a:rPr>
              <a:t>For some applications, batteries will NEVER be feasible in comparison to liquid hydrocarbons.</a:t>
            </a:r>
          </a:p>
          <a:p>
            <a:pPr lvl="1"/>
            <a:r>
              <a:rPr lang="en-US" sz="1600" spc="0" dirty="0" smtClean="0">
                <a:latin typeface="Arial" pitchFamily="34" charset="0"/>
                <a:cs typeface="Arial" pitchFamily="34" charset="0"/>
              </a:rPr>
              <a:t>Aviation, for example</a:t>
            </a:r>
          </a:p>
          <a:p>
            <a:pPr marL="457200" lvl="1" indent="0">
              <a:buNone/>
            </a:pPr>
            <a:endParaRPr lang="en-US" sz="1600" spc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8" descr="sympo-06-2_6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752600"/>
            <a:ext cx="23145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static.projects.iq.harvard.edu/files/styles/os_files_large/public/robobees/files/image_large.jpg?itok=LjezO4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774" y="4114800"/>
            <a:ext cx="3727576" cy="202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08537" y="6295586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http://robobees.seas.harvard.edu/</a:t>
            </a:r>
          </a:p>
        </p:txBody>
      </p:sp>
    </p:spTree>
    <p:extLst>
      <p:ext uri="{BB962C8B-B14F-4D97-AF65-F5344CB8AC3E}">
        <p14:creationId xmlns:p14="http://schemas.microsoft.com/office/powerpoint/2010/main" val="31586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4294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Fossil Fuel Consumption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58674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282160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Are we there yet?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936" y="1143000"/>
            <a:ext cx="6933372" cy="510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0"/>
            <a:ext cx="706635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“Anomalous Age of Easy Oil” is Nearing its End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9" y="1143000"/>
            <a:ext cx="749727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713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677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352401"/>
            <a:ext cx="838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Campbell, C. J. (2012).  The Anomalous Age of Easy Energy</a:t>
            </a:r>
            <a:r>
              <a:rPr lang="en-US" sz="1200" i="1" dirty="0" smtClean="0"/>
              <a:t>.  Energy, Transport and the Environment</a:t>
            </a:r>
            <a:r>
              <a:rPr lang="en-US" sz="1200" dirty="0" smtClean="0"/>
              <a:t>,  Springer. </a:t>
            </a:r>
            <a:endParaRPr lang="en-US" sz="12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0"/>
            <a:ext cx="706635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“Anomalous Age of Easy Oil” is Nearing its End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65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0483" name="Rectangle 9"/>
          <p:cNvSpPr>
            <a:spLocks noChangeArrowheads="1"/>
          </p:cNvSpPr>
          <p:nvPr/>
        </p:nvSpPr>
        <p:spPr bwMode="auto">
          <a:xfrm>
            <a:off x="2595563" y="2333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71600"/>
            <a:ext cx="767715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352401"/>
            <a:ext cx="838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Campbell, C. J. (2012).  The Anomalous Age of Easy Energy</a:t>
            </a:r>
            <a:r>
              <a:rPr lang="en-US" sz="1200" i="1" dirty="0" smtClean="0"/>
              <a:t>.  Energy, Transport and the Environment</a:t>
            </a:r>
            <a:r>
              <a:rPr lang="en-US" sz="1200" dirty="0" smtClean="0"/>
              <a:t>,  Springer. </a:t>
            </a:r>
            <a:endParaRPr lang="en-US" sz="12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0"/>
            <a:ext cx="706635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Peak Oil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“Anomalous Age of Easy Oil” is Nearing its End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762000" y="1524000"/>
            <a:ext cx="320040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89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600325" y="21193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59019"/>
            <a:ext cx="64556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Non-Conventional Liquid Fossil Fuels</a:t>
            </a:r>
          </a:p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Substantial Resources Still Exist for GTL or CTL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1295400"/>
            <a:ext cx="8458200" cy="4681954"/>
            <a:chOff x="304800" y="1371600"/>
            <a:chExt cx="8458200" cy="468195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-1199"/>
            <a:stretch>
              <a:fillRect/>
            </a:stretch>
          </p:blipFill>
          <p:spPr bwMode="auto">
            <a:xfrm>
              <a:off x="304800" y="1371600"/>
              <a:ext cx="8458200" cy="4357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828800" y="3408493"/>
              <a:ext cx="9906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spc="0" dirty="0" smtClean="0">
                  <a:effectLst/>
                </a:rPr>
                <a:t>Enhanced oil recovery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38400" y="5715000"/>
              <a:ext cx="4860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Potential Liquid Hydrocarbon Production (</a:t>
              </a:r>
              <a:r>
                <a:rPr lang="en-US" sz="1600" b="1" dirty="0" err="1" smtClean="0"/>
                <a:t>Gbbl</a:t>
              </a:r>
              <a:r>
                <a:rPr lang="en-US" sz="1600" b="1" dirty="0" smtClean="0"/>
                <a:t>)</a:t>
              </a:r>
              <a:endParaRPr lang="en-US" sz="1600" b="1" spc="0" dirty="0" smtClean="0">
                <a:effectLst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1211" y="61722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 smtClean="0"/>
              <a:t>Brandt, A. R and Farrell, A. E. (2007).  Scraping the bottom of the barrel: greenhouse gas emission consequences of a transition to low-quality and synthetic petroleum resources</a:t>
            </a:r>
            <a:r>
              <a:rPr lang="en-US" sz="1200" i="1" dirty="0" smtClean="0"/>
              <a:t>.  Climate Change, 84, pp. 241-263.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75761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pc="0" dirty="0" smtClean="0">
            <a:effectLst/>
            <a:latin typeface="Adobe Garamond Pro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22642</TotalTime>
  <Words>845</Words>
  <Application>Microsoft Office PowerPoint</Application>
  <PresentationFormat>On-screen Show (4:3)</PresentationFormat>
  <Paragraphs>108</Paragraphs>
  <Slides>32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Keeling Curve, CO2 at Mauna Loa Red line is 57% of fossil fuel CO2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Motivation Human Health Concerns from Combustion Generated Pollutants</vt:lpstr>
      <vt:lpstr>Motivation Human Health Concerns from Combustion Generated Pollutants</vt:lpstr>
      <vt:lpstr>Motivation Human Health Concerns from Combustion Generated Pollutants</vt:lpstr>
      <vt:lpstr>Motivation Combustion Generated Particulate Matter (PM)</vt:lpstr>
      <vt:lpstr>Motivation Global Human Health Concerns from Indoor Air Pollution</vt:lpstr>
      <vt:lpstr>Motivation Global Human Health Concerns from Indoor Air Pollution</vt:lpstr>
      <vt:lpstr>Motivation Global Human Health Concerns from Indoor Air Pollution</vt:lpstr>
      <vt:lpstr>Motivation Fire Safety and Security</vt:lpstr>
      <vt:lpstr>Motivation Energy Density of Liquid Hydrocarbons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Morgan DeFoort</dc:creator>
  <cp:lastModifiedBy>Anthony Marchese</cp:lastModifiedBy>
  <cp:revision>123</cp:revision>
  <cp:lastPrinted>2014-08-23T00:02:44Z</cp:lastPrinted>
  <dcterms:created xsi:type="dcterms:W3CDTF">2008-06-10T15:31:21Z</dcterms:created>
  <dcterms:modified xsi:type="dcterms:W3CDTF">2015-08-21T17:16:25Z</dcterms:modified>
</cp:coreProperties>
</file>